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22"/>
    <p:restoredTop sz="94630"/>
  </p:normalViewPr>
  <p:slideViewPr>
    <p:cSldViewPr snapToGrid="0">
      <p:cViewPr varScale="1">
        <p:scale>
          <a:sx n="80" d="100"/>
          <a:sy n="80" d="100"/>
        </p:scale>
        <p:origin x="200" y="8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970312D-0234-6C11-7A6C-A647391075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Mark Pettus MD and John Bagbulo PhD, MPH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20BB5A-4646-8E56-388D-AAE615CEC88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10/28/26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7B5D82-0032-A016-4587-007FA3A054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99356B-A8B9-9B28-70E0-709359704E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8B5416-6619-404A-B6E2-379A716E6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138016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Mark Pettus MD and John Bagbulo PhD, MPH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10/28/26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873610-2104-3A42-8DF4-83F74754C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520682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C2178-010D-6E99-BF39-672672C2E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099A46-5108-9D39-0530-25BBBAE18C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43FA4-DB8D-B725-DB12-40FDEFAF1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0A2A-FFD3-4B4E-9E55-70ED8FEDEAD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6EA12-33BF-44D3-EAFC-608910AA1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0F206-89BA-DBA7-EEA2-3ADF38553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74ED-ED27-5D46-BE1A-0D757FE702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654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0CAF1-A0CE-BD9E-2D54-945B9D6F5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7F2F7-4ADE-C0F6-AD52-349DB89B3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552C4-60FA-15AF-E428-3774C71CE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0A2A-FFD3-4B4E-9E55-70ED8FEDEAD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1FCA5-D535-FD6B-2CA9-07C1453EB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B8CB08-9938-9894-6429-24EFE377A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74ED-ED27-5D46-BE1A-0D757FE702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50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A8E90-9425-68AC-9F66-F5890580B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B8B57D-4C5C-F0E5-9929-4B8F3CBBD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AA5508-3409-CD64-C14B-F8D7672C8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0A2A-FFD3-4B4E-9E55-70ED8FEDEAD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9CE95-679F-CB2F-7CB2-CCDF28F35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A5EB4E-F146-E117-F966-46E6C32BB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74ED-ED27-5D46-BE1A-0D757FE702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052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72ED0-B33D-518A-0883-10ECC65E9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B47A4-FC9E-F7E2-40EE-509D8E6CAF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607408-393D-A770-B2FD-A5DA35B11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D7C3A2-BF10-F2A2-BE17-7D11D35E2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0A2A-FFD3-4B4E-9E55-70ED8FEDEAD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4134C3-0784-143B-CA6A-E9E838044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EDA73C-9743-A562-397A-ED68C77CA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74ED-ED27-5D46-BE1A-0D757FE702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58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257BA-74E6-832D-5D48-CC502958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A6F510-54C1-9C22-DA24-87C03F4F5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285E8-B562-E722-EF64-6ECF233B69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CBC968-B20D-529C-D1B8-B9D5495B81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912BCE-1958-0186-7296-8F189D18FC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6AC282-5D6D-3752-F9B9-C4FEEB8D4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0A2A-FFD3-4B4E-9E55-70ED8FEDEAD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6D8E80-B41F-2E7A-A8AC-AD0365D63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07A59D-5354-0F29-21D9-52B0BC2A2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74ED-ED27-5D46-BE1A-0D757FE702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44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EEDA3-80E4-0FCF-490A-3F3479924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1BD283-7C4C-82AE-0811-779E96F18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0A2A-FFD3-4B4E-9E55-70ED8FEDEAD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51C4B7-4C0B-FF88-CAA8-BFF972DBA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E00846-6158-4052-A956-21C4ACDAB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74ED-ED27-5D46-BE1A-0D757FE702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812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C1BD4E-3F5A-9BEB-882C-7D7289999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0A2A-FFD3-4B4E-9E55-70ED8FEDEAD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75D43A-4F90-D098-3DEB-4B9EDBF25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6A6931-0DEE-7671-B276-A07D825EA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74ED-ED27-5D46-BE1A-0D757FE702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250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2C40E-18F1-DDEA-750D-43143E54F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CFE45-7AC4-F58B-5E47-5D1F63ECE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E33DE-5FAF-C9F4-30C8-1757C7860B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FFA74-0BF2-CA13-59FF-5151A18F0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0A2A-FFD3-4B4E-9E55-70ED8FEDEAD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51327E-4691-65F3-FAAD-316EB68F5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0E4152-3357-190B-1735-511DD5DC6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74ED-ED27-5D46-BE1A-0D757FE702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847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5037C-E59C-A311-8DF0-C81310508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20FA3B-56A7-3A08-A6CB-40E9737547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834602-8439-659E-4A0C-DE6002DA81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2C74DB-FC05-5445-4EB7-23F87CB23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0A2A-FFD3-4B4E-9E55-70ED8FEDEAD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4E5C00-94DD-E4CA-8E1D-9DB18B4A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4F75CC-45B0-F047-C6D6-5168C6E90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74ED-ED27-5D46-BE1A-0D757FE702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475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427AC-8971-6669-A851-46F1DA78E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68D9B9-6721-1D93-4D19-F51741B182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01D07-7BC6-DED7-6D69-F4FE19CF5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0A2A-FFD3-4B4E-9E55-70ED8FEDEAD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BA5E2-B466-ABB3-5D37-218A7834A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8EA1A-2219-2755-6A48-B66FD65E8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74ED-ED27-5D46-BE1A-0D757FE702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220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F08829-E124-6D4C-7485-BB0E52184B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9C838E-F6EF-ADDB-BFBE-4009822B65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4F3B4-EE72-A0ED-1748-056D95D36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10A2A-FFD3-4B4E-9E55-70ED8FEDEAD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F34AD-4CFD-0536-C5E1-D0AF98A6B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DB24E-FDC4-DEF9-D469-D2B0D3369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A74ED-ED27-5D46-BE1A-0D757FE702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59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4ACFA8-1D3E-4884-0A27-AE4EB6B5A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BE788C-98D4-98DC-E583-3952B9E7D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E9CA56-C7CE-C275-D471-EA3DEF06F7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510A2A-FFD3-4B4E-9E55-70ED8FEDEAD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7AD74-E726-8EDF-FD76-08A624C3B8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0004A-78FC-1C77-4940-3BF88A66B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AA74ED-ED27-5D46-BE1A-0D757FE702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820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715A36-0C85-E6D1-EA9E-ABAA46BBFF7A}"/>
              </a:ext>
            </a:extLst>
          </p:cNvPr>
          <p:cNvSpPr txBox="1"/>
          <p:nvPr/>
        </p:nvSpPr>
        <p:spPr>
          <a:xfrm>
            <a:off x="1864895" y="2038931"/>
            <a:ext cx="8157410" cy="1966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600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Recent Studies Demonstrating the Effects of a Ketogenic Nutritional Intervention on Mental Health</a:t>
            </a:r>
          </a:p>
        </p:txBody>
      </p:sp>
    </p:spTree>
    <p:extLst>
      <p:ext uri="{BB962C8B-B14F-4D97-AF65-F5344CB8AC3E}">
        <p14:creationId xmlns:p14="http://schemas.microsoft.com/office/powerpoint/2010/main" val="2580065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ACC24F-A88B-7F80-9CD9-5391EB7AE747}"/>
              </a:ext>
            </a:extLst>
          </p:cNvPr>
          <p:cNvSpPr txBox="1"/>
          <p:nvPr/>
        </p:nvSpPr>
        <p:spPr>
          <a:xfrm>
            <a:off x="605307" y="665647"/>
            <a:ext cx="10534918" cy="5567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The overall prevalence of any mental illness among U.S. adults is approximately 23.4% (more than 1 in 5 adults), while </a:t>
            </a:r>
            <a:r>
              <a:rPr lang="en-US" sz="24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5.6%</a:t>
            </a:r>
            <a:r>
              <a:rPr lang="en-US" sz="24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experience a serious mental illness. 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endParaRPr lang="en-US" b="1" kern="100" dirty="0"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Prevalence by Specific Condition (Annual / Past-Year Estimates)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0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Anxiety Disorders (including GAD)</a:t>
            </a:r>
            <a:r>
              <a:rPr lang="en-US" sz="20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: ~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19.1%</a:t>
            </a:r>
            <a:r>
              <a:rPr lang="en-US" sz="20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of U.S. adults experience an anxiety disorder each year (lifetime prevalence is around 31.1% to 31.6%). 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0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Major Depressive Disorder</a:t>
            </a:r>
            <a:r>
              <a:rPr lang="en-US" sz="20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: ~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8.3%</a:t>
            </a:r>
            <a:r>
              <a:rPr lang="en-US" sz="20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to 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15.5%</a:t>
            </a:r>
            <a:r>
              <a:rPr lang="en-US" sz="20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of U.S. adults experience major depression annually depending on the specific diagnostic scope and survey year. 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0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Posttraumatic Stress Disorder (PTSD)</a:t>
            </a:r>
            <a:r>
              <a:rPr lang="en-US" sz="20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: ~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4.1%</a:t>
            </a:r>
            <a:r>
              <a:rPr lang="en-US" sz="20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to 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5.0%</a:t>
            </a:r>
            <a:r>
              <a:rPr lang="en-US" sz="20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of U.S. adults experience PTSD annually. 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0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Bipolar Disorder</a:t>
            </a:r>
            <a:r>
              <a:rPr lang="en-US" sz="20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: ~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2.8%</a:t>
            </a:r>
            <a:r>
              <a:rPr lang="en-US" sz="20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of U.S. adults experience bipolar disorder overall (with specific breakdowns like Bipolar I at ~1.5% to 1.8%). 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0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Schizophrenia / Schizophrenia Spectrum Disorders</a:t>
            </a:r>
            <a:r>
              <a:rPr lang="en-US" sz="20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: Schizophrenia affects less than 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1%</a:t>
            </a:r>
            <a:r>
              <a:rPr lang="en-US" sz="2000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(&lt;1%) of U.S. adults, while broader schizophrenia spectrum disorders affect about </a:t>
            </a:r>
            <a:r>
              <a:rPr lang="en-US" sz="2000" b="1" kern="1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1.2%</a:t>
            </a:r>
            <a:endParaRPr lang="en-US" sz="2000" kern="1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512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A6FA1D-62CD-9F7D-DA1C-2C09E7DBCCF5}"/>
              </a:ext>
            </a:extLst>
          </p:cNvPr>
          <p:cNvSpPr txBox="1"/>
          <p:nvPr/>
        </p:nvSpPr>
        <p:spPr>
          <a:xfrm>
            <a:off x="1777285" y="2434107"/>
            <a:ext cx="88735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often do individuals with a mental health diagnosis have some evidence of disrupted metabolic health?</a:t>
            </a:r>
          </a:p>
        </p:txBody>
      </p:sp>
    </p:spTree>
    <p:extLst>
      <p:ext uri="{BB962C8B-B14F-4D97-AF65-F5344CB8AC3E}">
        <p14:creationId xmlns:p14="http://schemas.microsoft.com/office/powerpoint/2010/main" val="633650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white background&#10;&#10;AI-generated content may be incorrect.">
            <a:extLst>
              <a:ext uri="{FF2B5EF4-FFF2-40B4-BE49-F238E27FC236}">
                <a16:creationId xmlns:a16="http://schemas.microsoft.com/office/drawing/2014/main" id="{8237B61E-9FB0-0E02-CB96-A03DCAD62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037" y="721217"/>
            <a:ext cx="11399292" cy="47780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4CE58A-1DB9-B8A3-B4F6-D8AD774EC5D2}"/>
              </a:ext>
            </a:extLst>
          </p:cNvPr>
          <p:cNvSpPr txBox="1"/>
          <p:nvPr/>
        </p:nvSpPr>
        <p:spPr>
          <a:xfrm>
            <a:off x="404037" y="5934670"/>
            <a:ext cx="82248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BJPsych</a:t>
            </a:r>
            <a:r>
              <a:rPr lang="en-US" dirty="0"/>
              <a:t> Advances (2025), vol. 31, 201–210 </a:t>
            </a:r>
            <a:r>
              <a:rPr lang="en-US" dirty="0" err="1"/>
              <a:t>doi</a:t>
            </a:r>
            <a:r>
              <a:rPr lang="en-US" dirty="0"/>
              <a:t>: 10.1192/bja.2024.52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444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52846B-0050-D8C7-F4A4-53E5FEBA2C31}"/>
              </a:ext>
            </a:extLst>
          </p:cNvPr>
          <p:cNvSpPr txBox="1"/>
          <p:nvPr/>
        </p:nvSpPr>
        <p:spPr>
          <a:xfrm>
            <a:off x="218941" y="6211669"/>
            <a:ext cx="7160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Dialogues Clin </a:t>
            </a:r>
            <a:r>
              <a:rPr lang="en-US" dirty="0" err="1"/>
              <a:t>Neurosci</a:t>
            </a:r>
            <a:r>
              <a:rPr lang="en-US" dirty="0"/>
              <a:t>. 2018 Mar;20(1):63–73.</a:t>
            </a:r>
          </a:p>
          <a:p>
            <a:r>
              <a:rPr lang="en-US" dirty="0" err="1"/>
              <a:t>BJPsych</a:t>
            </a:r>
            <a:r>
              <a:rPr lang="en-US" dirty="0"/>
              <a:t> Advances (2025), vol. 31, 201–210 </a:t>
            </a:r>
            <a:r>
              <a:rPr lang="en-US" dirty="0" err="1"/>
              <a:t>doi</a:t>
            </a:r>
            <a:r>
              <a:rPr lang="en-US" dirty="0"/>
              <a:t>: 10.1192/bja.2024.52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8D2012-B8D5-F841-5171-FEA26E06A01F}"/>
              </a:ext>
            </a:extLst>
          </p:cNvPr>
          <p:cNvSpPr txBox="1"/>
          <p:nvPr/>
        </p:nvSpPr>
        <p:spPr>
          <a:xfrm>
            <a:off x="218941" y="106852"/>
            <a:ext cx="11732653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Roughly 48.6% to over 60% of adults with severe or major mental health diagnoses (such as schizophrenia, bipolar disorder, and major depressive disorder) show evidence of disrupted metabolic health or metabolic syndrome, compared to roughly 24% to 38% of the general adult population</a:t>
            </a:r>
            <a:r>
              <a:rPr lang="en-US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A90FAC-147A-8083-AAE2-AD5FB0A7DC9E}"/>
              </a:ext>
            </a:extLst>
          </p:cNvPr>
          <p:cNvSpPr txBox="1"/>
          <p:nvPr/>
        </p:nvSpPr>
        <p:spPr>
          <a:xfrm>
            <a:off x="240406" y="1133356"/>
            <a:ext cx="11861442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/>
              <a:t>• Metabolic Syndrome Prevalence: Studies published in BMC Psychiatry and </a:t>
            </a:r>
            <a:r>
              <a:rPr lang="en-US" dirty="0" err="1"/>
              <a:t>BJPsych</a:t>
            </a:r>
            <a:r>
              <a:rPr lang="en-US" dirty="0"/>
              <a:t> Advances place the rate of metabolic syndrome in individuals with severe mental illness (SMI) at approximately 48.6%—nearly double the rate found in the general population. </a:t>
            </a:r>
          </a:p>
          <a:p>
            <a:endParaRPr lang="en-US" dirty="0"/>
          </a:p>
          <a:p>
            <a:r>
              <a:rPr lang="en-US" dirty="0"/>
              <a:t>• General Metabolic Dysfunction: Broader estimates across various psychiatric conditions (including anxiety, depression, and severe mental illnesses) indicate that up to 88% of the general population has some degree of poor metabolic health, with even higher clustering and risk factors observed in psychiatric cohorts. [</a:t>
            </a:r>
          </a:p>
          <a:p>
            <a:endParaRPr lang="en-US" dirty="0"/>
          </a:p>
          <a:p>
            <a:r>
              <a:rPr lang="en-US" dirty="0"/>
              <a:t>• Obesity and Comorbidity: Research published in PubMed and PMC reviews note that obesity and metabolic syndrome co-occur in roughly 45% of individuals with major mental health disorders, driven by a combination of shared neurobiological/inflammatory pathways, lifestyle factors, and the metabolic side effects of certain psychotropic medications. </a:t>
            </a:r>
          </a:p>
          <a:p>
            <a:endParaRPr lang="en-US" dirty="0"/>
          </a:p>
          <a:p>
            <a:r>
              <a:rPr lang="en-US" dirty="0"/>
              <a:t>• Bidirectional Risk: Data highlighted by Stanford Medicine shows that developing a metabolic disorder like insulin resistance can double a person's risk of depression, while pre-existing metabolic issues frequently worsen psychiatric treatment resistance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989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45CFA2-D647-8757-832F-CF60EC3B916F}"/>
              </a:ext>
            </a:extLst>
          </p:cNvPr>
          <p:cNvSpPr txBox="1"/>
          <p:nvPr/>
        </p:nvSpPr>
        <p:spPr>
          <a:xfrm>
            <a:off x="1326524" y="2472744"/>
            <a:ext cx="99682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</a:rPr>
              <a:t>How often do individuals with mental health diagnosis on treatment develop disrupted metabolic health as a consequence of their treatment?</a:t>
            </a:r>
          </a:p>
        </p:txBody>
      </p:sp>
    </p:spTree>
    <p:extLst>
      <p:ext uri="{BB962C8B-B14F-4D97-AF65-F5344CB8AC3E}">
        <p14:creationId xmlns:p14="http://schemas.microsoft.com/office/powerpoint/2010/main" val="4060763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7388D5-CACC-B76E-23A6-A2F040A98EB6}"/>
              </a:ext>
            </a:extLst>
          </p:cNvPr>
          <p:cNvSpPr txBox="1"/>
          <p:nvPr/>
        </p:nvSpPr>
        <p:spPr>
          <a:xfrm>
            <a:off x="180305" y="400911"/>
            <a:ext cx="1184856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C00000"/>
                </a:solidFill>
              </a:rPr>
              <a:t>The percentage of adults who develop disrupted metabolic health as a direct consequence of mental health medications varies drastically depending on the specific class of medication prescribed. When assessing the incidence of medication-induced metabolic syndrome (</a:t>
            </a:r>
            <a:r>
              <a:rPr lang="en-US" sz="2000" dirty="0" err="1">
                <a:solidFill>
                  <a:srgbClr val="C00000"/>
                </a:solidFill>
              </a:rPr>
              <a:t>MetS</a:t>
            </a:r>
            <a:r>
              <a:rPr lang="en-US" sz="2000" dirty="0">
                <a:solidFill>
                  <a:srgbClr val="C00000"/>
                </a:solidFill>
              </a:rPr>
              <a:t>)—defined by a cluster of abdominal obesity, hypertension, insulin resistance, and dyslipidemia—the data is sharply divided between antipsychotics and antidepressants: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81F194-9322-C1F7-32C2-F8F3D9082CD7}"/>
              </a:ext>
            </a:extLst>
          </p:cNvPr>
          <p:cNvSpPr txBox="1"/>
          <p:nvPr/>
        </p:nvSpPr>
        <p:spPr>
          <a:xfrm>
            <a:off x="340216" y="2055884"/>
            <a:ext cx="11511567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Antipsychotics carry the highest and most aggressive risk profile for metabolic disruption. </a:t>
            </a:r>
          </a:p>
          <a:p>
            <a:endParaRPr lang="en-US" sz="2000" dirty="0"/>
          </a:p>
          <a:p>
            <a:r>
              <a:rPr lang="en-US" sz="2000" dirty="0"/>
              <a:t>•  Overall Rate: Between 32% and 68% of adults treated with long-term antipsychotics develop full clinical metabolic syndrome. </a:t>
            </a:r>
          </a:p>
          <a:p>
            <a:endParaRPr lang="en-US" sz="2000" dirty="0"/>
          </a:p>
          <a:p>
            <a:r>
              <a:rPr lang="en-US" sz="2000" dirty="0"/>
              <a:t>•  Highest-Risk Agents: Medications like </a:t>
            </a:r>
            <a:r>
              <a:rPr lang="en-US" sz="2000" i="1" dirty="0">
                <a:solidFill>
                  <a:srgbClr val="C00000"/>
                </a:solidFill>
              </a:rPr>
              <a:t>clozapine and olanzapine </a:t>
            </a:r>
            <a:r>
              <a:rPr lang="en-US" sz="2000" dirty="0"/>
              <a:t>cause the most severe dysregulation, with up to 45% to 58% of patients meeting the criteria for metabolic syndrome. These drugs directly alter liver function, trigger de novo lipogenesis (fat accumulation), and impair insulin secretion. </a:t>
            </a:r>
          </a:p>
          <a:p>
            <a:endParaRPr lang="en-US" sz="2000" dirty="0"/>
          </a:p>
          <a:p>
            <a:r>
              <a:rPr lang="en-US" sz="2000" dirty="0"/>
              <a:t>•  Lower-Risk Agents: Medications like aripiprazole, lurasidone, and ziprasidone are considered more "metabolically friendly," though risk is still elevated compared to non-medicated populations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9A0615-BB95-8CB2-7827-8B85A029EDFE}"/>
              </a:ext>
            </a:extLst>
          </p:cNvPr>
          <p:cNvSpPr txBox="1"/>
          <p:nvPr/>
        </p:nvSpPr>
        <p:spPr>
          <a:xfrm>
            <a:off x="180305" y="5810758"/>
            <a:ext cx="96849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J </a:t>
            </a:r>
            <a:r>
              <a:rPr lang="en-US" dirty="0" err="1"/>
              <a:t>Pharmacol</a:t>
            </a:r>
            <a:r>
              <a:rPr lang="en-US" dirty="0"/>
              <a:t> </a:t>
            </a:r>
            <a:r>
              <a:rPr lang="en-US" dirty="0" err="1"/>
              <a:t>Pharmacother</a:t>
            </a:r>
            <a:r>
              <a:rPr lang="en-US" dirty="0"/>
              <a:t>. 2013 Jul-Sep;4(3):176–186. </a:t>
            </a:r>
            <a:r>
              <a:rPr lang="en-US" dirty="0" err="1"/>
              <a:t>doi</a:t>
            </a:r>
            <a:r>
              <a:rPr lang="en-US" dirty="0"/>
              <a:t>: 10.4103/0976-500X.114596</a:t>
            </a:r>
          </a:p>
          <a:p>
            <a:r>
              <a:rPr lang="en-US" dirty="0" err="1"/>
              <a:t>Metab</a:t>
            </a:r>
            <a:r>
              <a:rPr lang="en-US" dirty="0"/>
              <a:t> Syndr </a:t>
            </a:r>
            <a:r>
              <a:rPr lang="en-US" dirty="0" err="1"/>
              <a:t>Relat</a:t>
            </a:r>
            <a:r>
              <a:rPr lang="en-US" dirty="0"/>
              <a:t> </a:t>
            </a:r>
            <a:r>
              <a:rPr lang="en-US" dirty="0" err="1"/>
              <a:t>Disord</a:t>
            </a:r>
            <a:r>
              <a:rPr lang="en-US" dirty="0"/>
              <a:t>.  2023 Aug;21(6):294-305. </a:t>
            </a:r>
            <a:r>
              <a:rPr lang="en-US" dirty="0" err="1"/>
              <a:t>doi</a:t>
            </a:r>
            <a:r>
              <a:rPr lang="en-US" dirty="0"/>
              <a:t>: 10.1089/met.2023.0003.</a:t>
            </a:r>
          </a:p>
          <a:p>
            <a:r>
              <a:rPr lang="en-US" dirty="0" err="1"/>
              <a:t>Explor</a:t>
            </a:r>
            <a:r>
              <a:rPr lang="en-US" dirty="0"/>
              <a:t> </a:t>
            </a:r>
            <a:r>
              <a:rPr lang="en-US" dirty="0" err="1"/>
              <a:t>Endocr</a:t>
            </a:r>
            <a:r>
              <a:rPr lang="en-US" dirty="0"/>
              <a:t> </a:t>
            </a:r>
            <a:r>
              <a:rPr lang="en-US" dirty="0" err="1"/>
              <a:t>Metab</a:t>
            </a:r>
            <a:r>
              <a:rPr lang="en-US" dirty="0"/>
              <a:t> Dis. 2025;2:101450 DOI: https://</a:t>
            </a:r>
            <a:r>
              <a:rPr lang="en-US" dirty="0" err="1"/>
              <a:t>doi.org</a:t>
            </a:r>
            <a:r>
              <a:rPr lang="en-US" dirty="0"/>
              <a:t>/10.37349/eemd.2025.101450</a:t>
            </a:r>
          </a:p>
        </p:txBody>
      </p:sp>
    </p:spTree>
    <p:extLst>
      <p:ext uri="{BB962C8B-B14F-4D97-AF65-F5344CB8AC3E}">
        <p14:creationId xmlns:p14="http://schemas.microsoft.com/office/powerpoint/2010/main" val="1311298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122DA12-936E-E11A-03DF-680801C71D41}"/>
              </a:ext>
            </a:extLst>
          </p:cNvPr>
          <p:cNvSpPr txBox="1"/>
          <p:nvPr/>
        </p:nvSpPr>
        <p:spPr>
          <a:xfrm>
            <a:off x="437881" y="593680"/>
            <a:ext cx="11384925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Antidepressants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While antidepressants are generally lower risk than antipsychotics, long-term use still presents a significant metabolic burden. 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Overall Incidence: Prospective cohort studies tracking adults placed on antidepressants for Major Depressive Disorder (MDD) show a metabolic syndrome incidence rate of 12% after 3 months and 17% after 6 months of treatment. 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Long-Term Weight Gain: Over extended periods, up to 55% to 65% of patients experience long-term weight gain on antidepressants, which acts as a primary driver for downstream insulin resistance and type 2 diabetes.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96B0E4-14AD-FCEF-53B2-FB60C708EE03}"/>
              </a:ext>
            </a:extLst>
          </p:cNvPr>
          <p:cNvSpPr txBox="1"/>
          <p:nvPr/>
        </p:nvSpPr>
        <p:spPr>
          <a:xfrm>
            <a:off x="437881" y="5802655"/>
            <a:ext cx="96977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Explor</a:t>
            </a:r>
            <a:r>
              <a:rPr lang="en-US" dirty="0"/>
              <a:t> </a:t>
            </a:r>
            <a:r>
              <a:rPr lang="en-US" dirty="0" err="1"/>
              <a:t>Endocr</a:t>
            </a:r>
            <a:r>
              <a:rPr lang="en-US" dirty="0"/>
              <a:t> </a:t>
            </a:r>
            <a:r>
              <a:rPr lang="en-US" dirty="0" err="1"/>
              <a:t>Metab</a:t>
            </a:r>
            <a:r>
              <a:rPr lang="en-US" dirty="0"/>
              <a:t> Dis. 2025;2:101450 DOI: https://</a:t>
            </a:r>
            <a:r>
              <a:rPr lang="en-US" dirty="0" err="1"/>
              <a:t>doi.org</a:t>
            </a:r>
            <a:r>
              <a:rPr lang="en-US" dirty="0"/>
              <a:t>/10.37349/eemd.2025.101450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681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587BB1-BE32-FB12-E2A5-243DD7DD1F9C}"/>
              </a:ext>
            </a:extLst>
          </p:cNvPr>
          <p:cNvSpPr txBox="1"/>
          <p:nvPr/>
        </p:nvSpPr>
        <p:spPr>
          <a:xfrm>
            <a:off x="953037" y="912485"/>
            <a:ext cx="10444766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Class Differences: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Tricyclic Antidepressants (TCAs) and Mirtazapine: Carry the highest risk of significant metabolic shifts due to strong antihistaminergic properties that cause severe carbohydrate cravings and a lowered basal metabolic rate.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SSRIs (e.g., paroxetine, escitalopram): Typically show mild to moderate risk, often presenting as a slow annual increase in metabolic dysfunction over years of continuous use.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NDRIs (Bupropion): Form an exception and are largely considered metabolically neutral or can even promote mild weight loss.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830EF2-DF63-8A25-C797-202A093AA510}"/>
              </a:ext>
            </a:extLst>
          </p:cNvPr>
          <p:cNvSpPr txBox="1"/>
          <p:nvPr/>
        </p:nvSpPr>
        <p:spPr>
          <a:xfrm>
            <a:off x="305873" y="5945515"/>
            <a:ext cx="80138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Can Fam Physician. 2020 Dec;66(12):898–900. </a:t>
            </a:r>
            <a:r>
              <a:rPr lang="en-US" dirty="0" err="1"/>
              <a:t>doi</a:t>
            </a:r>
            <a:r>
              <a:rPr lang="en-US" dirty="0"/>
              <a:t>: 10.46747/cfp.6612898</a:t>
            </a:r>
          </a:p>
          <a:p>
            <a:r>
              <a:rPr lang="en-US" dirty="0"/>
              <a:t>Arch Clin Biomed Res. Author manuscript; available in PMC: 2025 May 29.</a:t>
            </a:r>
          </a:p>
        </p:txBody>
      </p:sp>
    </p:spTree>
    <p:extLst>
      <p:ext uri="{BB962C8B-B14F-4D97-AF65-F5344CB8AC3E}">
        <p14:creationId xmlns:p14="http://schemas.microsoft.com/office/powerpoint/2010/main" val="756465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B5DD50-3C4E-82F1-C9B6-42BC407B4140}"/>
              </a:ext>
            </a:extLst>
          </p:cNvPr>
          <p:cNvSpPr txBox="1"/>
          <p:nvPr/>
        </p:nvSpPr>
        <p:spPr>
          <a:xfrm>
            <a:off x="899375" y="669701"/>
            <a:ext cx="103932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</a:rPr>
              <a:t>Are Ketogenic Nutritional Interventions Beneficial in Individuals with a MH Diagnosis?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A60262-324E-8647-1420-38ABA3DDDF98}"/>
              </a:ext>
            </a:extLst>
          </p:cNvPr>
          <p:cNvSpPr txBox="1"/>
          <p:nvPr/>
        </p:nvSpPr>
        <p:spPr>
          <a:xfrm>
            <a:off x="1298620" y="2658088"/>
            <a:ext cx="95947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Several significant subject reviews and meta-analyses published in 2025 and 2026 evaluate the effects of ketogenic nutritional interventions on mental health outcomes. The literature reflects a major shift toward treating psychiatric conditions through a metabolic lens, a field known as metabolic psychiatry.</a:t>
            </a:r>
          </a:p>
        </p:txBody>
      </p:sp>
    </p:spTree>
    <p:extLst>
      <p:ext uri="{BB962C8B-B14F-4D97-AF65-F5344CB8AC3E}">
        <p14:creationId xmlns:p14="http://schemas.microsoft.com/office/powerpoint/2010/main" val="4229314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A47755A-6177-3E2F-AA06-BE72B4AA8024}"/>
              </a:ext>
            </a:extLst>
          </p:cNvPr>
          <p:cNvSpPr txBox="1"/>
          <p:nvPr/>
        </p:nvSpPr>
        <p:spPr>
          <a:xfrm>
            <a:off x="450760" y="302359"/>
            <a:ext cx="1092128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The largest and most comprehensive overview to date is a systematic review and meta-analysis published in JAMA Psychiatry.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Scope: Included 50 studies encompassing 41,718 adult participants across 15 countries.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Depression Outcomes: Pool data from 10 randomized controlled trials (RCTs) demonstrated a modest but statistically significant reduction in depressive symptoms (SMD = -0.48). The antidepressant effects were substantially stronger in protocols that verified a state of biochemical ketosis through testing, utilized very low-carbohydrate metrics (&lt;10% of total calories), or evaluated non-obese individuals.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Anxiety Outcomes: Across 9 RCTs, the evidence regarding anxiety symptoms remained inconclusive and statistically non-significant (SMD = -0.03). However, data from quasi-experimental (non-randomized) studies showed consistent self-reported improvements in both depression and anxiety.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BD2741-C124-631B-CCE5-D797ACA3F3D5}"/>
              </a:ext>
            </a:extLst>
          </p:cNvPr>
          <p:cNvSpPr txBox="1"/>
          <p:nvPr/>
        </p:nvSpPr>
        <p:spPr>
          <a:xfrm>
            <a:off x="163133" y="5808995"/>
            <a:ext cx="112089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Janssen-Aguilar R, </a:t>
            </a:r>
            <a:r>
              <a:rPr lang="en-US" dirty="0" err="1"/>
              <a:t>Vije</a:t>
            </a:r>
            <a:r>
              <a:rPr lang="en-US" dirty="0"/>
              <a:t> T, Peera M, et al. Ketogenic diets and depression and anxiety: a systematic review and meta-analysis. JAMA Psychiatry. Published online November 5, 2025. doi:10.1001/jamapsychiatry.2025.3261</a:t>
            </a:r>
          </a:p>
        </p:txBody>
      </p:sp>
    </p:spTree>
    <p:extLst>
      <p:ext uri="{BB962C8B-B14F-4D97-AF65-F5344CB8AC3E}">
        <p14:creationId xmlns:p14="http://schemas.microsoft.com/office/powerpoint/2010/main" val="1810868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5DBFB8-59F1-5A56-BF0A-168325D21E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6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725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687E6B-A8FC-8080-4909-01AC69CB0D86}"/>
              </a:ext>
            </a:extLst>
          </p:cNvPr>
          <p:cNvSpPr txBox="1"/>
          <p:nvPr/>
        </p:nvSpPr>
        <p:spPr>
          <a:xfrm>
            <a:off x="360608" y="532249"/>
            <a:ext cx="11178862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Systematic Review on Depression and Anxiety (2026)</a:t>
            </a:r>
          </a:p>
          <a:p>
            <a:endParaRPr lang="en-US" dirty="0"/>
          </a:p>
          <a:p>
            <a:r>
              <a:rPr lang="en-US" sz="2000" dirty="0"/>
              <a:t>Published in The Journal for Nurse Practitioners, this systematic review focused specifically on the implications of low-carbohydrate and ketogenic diets for clinical psychiatric practice.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Scope: Reviewed peer-reviewed studies published up through recent cohorts, identifying distinct trials utilizing standardized metrics (such as the PHQ-9, GAD-7, and HAM-D).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Key Findings: The review concluded that ketogenic metabolic therapy demonstrates a clear signal for reducing symptom severity in mood disorders.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Clinical Application: The authors highlighted its particular promise as an adjunctive strategy for individuals suffering from treatment-resistant psychiatric conditions or those with co-occurring metabolic dysregulations (such as insulin resistance or metabolic syndrome).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46424B-DF5F-7E22-2DF5-1633EDDA0AD5}"/>
              </a:ext>
            </a:extLst>
          </p:cNvPr>
          <p:cNvSpPr txBox="1"/>
          <p:nvPr/>
        </p:nvSpPr>
        <p:spPr>
          <a:xfrm>
            <a:off x="189964" y="5845712"/>
            <a:ext cx="113495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Neiling, K., Cooper, N., Fenton, A., Ndzi, M., &amp; Humphrey, K. (2026). The Ketogenic Diet for Depression and Anxiety: Implications for Practice. The Journal for Nurse Practitioners, 22(6), Article 105816.</a:t>
            </a:r>
          </a:p>
        </p:txBody>
      </p:sp>
    </p:spTree>
    <p:extLst>
      <p:ext uri="{BB962C8B-B14F-4D97-AF65-F5344CB8AC3E}">
        <p14:creationId xmlns:p14="http://schemas.microsoft.com/office/powerpoint/2010/main" val="1912854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909E4E-3DF5-7ABF-AD91-F02A4BD59C6C}"/>
              </a:ext>
            </a:extLst>
          </p:cNvPr>
          <p:cNvSpPr txBox="1"/>
          <p:nvPr/>
        </p:nvSpPr>
        <p:spPr>
          <a:xfrm>
            <a:off x="759854" y="358487"/>
            <a:ext cx="10908405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Ketosis for Severe Mental Illness: A Critical Review (2026)</a:t>
            </a:r>
          </a:p>
          <a:p>
            <a:endParaRPr lang="en-US" dirty="0"/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Published in Current Psychiatry Reports, this review critically appraised both clinical and preclinical data for severe mental illnesses (SMI), including schizophrenia, bipolar disorder, and major depression.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Focus on Ketosis: The review scrutinized whether the metabolic state of ketosis itself drives psychiatric stabilization.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Key Findings: It recognized that emerging open-label data and pilot trials show highly encouraging psychiatric and metabolic improvements. However, the authors maintained a cautious tone, noting that early trials are heavily vulnerable to expectation bias and short-term dietary support tracking. It called for longer, fully controlled RCTs to definitively isolate the psychiatric durability of the diet from general weight-loss or lifestyle trial attention.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8B3807-C841-6144-7C9D-8DA43B2C23A6}"/>
              </a:ext>
            </a:extLst>
          </p:cNvPr>
          <p:cNvSpPr txBox="1"/>
          <p:nvPr/>
        </p:nvSpPr>
        <p:spPr>
          <a:xfrm>
            <a:off x="167425" y="6314847"/>
            <a:ext cx="109084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Curr Treat Options Psychiatry. 2026;13(1):20. </a:t>
            </a:r>
            <a:r>
              <a:rPr lang="en-US" dirty="0" err="1"/>
              <a:t>doi</a:t>
            </a:r>
            <a:r>
              <a:rPr lang="en-US" dirty="0"/>
              <a:t>: 10.1007/s40501-026-00394-z</a:t>
            </a:r>
          </a:p>
        </p:txBody>
      </p:sp>
    </p:spTree>
    <p:extLst>
      <p:ext uri="{BB962C8B-B14F-4D97-AF65-F5344CB8AC3E}">
        <p14:creationId xmlns:p14="http://schemas.microsoft.com/office/powerpoint/2010/main" val="503949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document&#10;&#10;AI-generated content may be incorrect.">
            <a:extLst>
              <a:ext uri="{FF2B5EF4-FFF2-40B4-BE49-F238E27FC236}">
                <a16:creationId xmlns:a16="http://schemas.microsoft.com/office/drawing/2014/main" id="{DA302032-B5CD-DED0-ED79-3A748FE77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756" y="0"/>
            <a:ext cx="7470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866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diagram of ketogenic diet&#10;&#10;AI-generated content may be incorrect.">
            <a:extLst>
              <a:ext uri="{FF2B5EF4-FFF2-40B4-BE49-F238E27FC236}">
                <a16:creationId xmlns:a16="http://schemas.microsoft.com/office/drawing/2014/main" id="{E25A4C8D-B32B-DCB8-DB0C-1AAEC14F0B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60" r="1" b="15142"/>
          <a:stretch>
            <a:fillRect/>
          </a:stretch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325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table of ketogenic diet&#10;&#10;AI-generated content may be incorrect.">
            <a:extLst>
              <a:ext uri="{FF2B5EF4-FFF2-40B4-BE49-F238E27FC236}">
                <a16:creationId xmlns:a16="http://schemas.microsoft.com/office/drawing/2014/main" id="{592DC938-55D7-76D8-F425-44FCDAF4BC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5" b="5968"/>
          <a:stretch>
            <a:fillRect/>
          </a:stretch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37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1547</Words>
  <Application>Microsoft Macintosh PowerPoint</Application>
  <PresentationFormat>Widescreen</PresentationFormat>
  <Paragraphs>79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thehealthedge81@gmail.com</dc:creator>
  <cp:lastModifiedBy>thehealthedge81@gmail.com</cp:lastModifiedBy>
  <cp:revision>4</cp:revision>
  <cp:lastPrinted>2026-10-27T18:07:24Z</cp:lastPrinted>
  <dcterms:created xsi:type="dcterms:W3CDTF">2026-10-27T16:28:17Z</dcterms:created>
  <dcterms:modified xsi:type="dcterms:W3CDTF">2026-10-27T19:34:12Z</dcterms:modified>
</cp:coreProperties>
</file>