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heme/theme2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3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728" r:id="rId1"/>
  </p:sldMasterIdLst>
  <p:notesMasterIdLst>
    <p:notesMasterId r:id="rId16"/>
  </p:notesMasterIdLst>
  <p:handoutMasterIdLst>
    <p:handoutMasterId r:id="rId17"/>
  </p:handoutMasterIdLst>
  <p:sldIdLst>
    <p:sldId id="261" r:id="rId2"/>
    <p:sldId id="260" r:id="rId3"/>
    <p:sldId id="272" r:id="rId4"/>
    <p:sldId id="263" r:id="rId5"/>
    <p:sldId id="264" r:id="rId6"/>
    <p:sldId id="268" r:id="rId7"/>
    <p:sldId id="266" r:id="rId8"/>
    <p:sldId id="265" r:id="rId9"/>
    <p:sldId id="267" r:id="rId10"/>
    <p:sldId id="262" r:id="rId11"/>
    <p:sldId id="273" r:id="rId12"/>
    <p:sldId id="270" r:id="rId13"/>
    <p:sldId id="269" r:id="rId14"/>
    <p:sldId id="271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23"/>
    <p:restoredTop sz="94661"/>
  </p:normalViewPr>
  <p:slideViewPr>
    <p:cSldViewPr>
      <p:cViewPr varScale="1">
        <p:scale>
          <a:sx n="100" d="100"/>
          <a:sy n="100" d="100"/>
        </p:scale>
        <p:origin x="176" y="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02" y="-2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heme" Target="../theme/theme3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Header Placeholder 1">
            <a:extLst>
              <a:ext uri="{FF2B5EF4-FFF2-40B4-BE49-F238E27FC236}">
                <a16:creationId xmlns:a16="http://schemas.microsoft.com/office/drawing/2014/main" id="{74711FCE-178A-7CE2-E9B7-F6787737376E}"/>
              </a:ext>
            </a:extLst>
          </p:cNvPr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5363" name="Date Placeholder 2">
            <a:extLst>
              <a:ext uri="{FF2B5EF4-FFF2-40B4-BE49-F238E27FC236}">
                <a16:creationId xmlns:a16="http://schemas.microsoft.com/office/drawing/2014/main" id="{2083C819-B31D-48A3-9532-45E2BC4C6563}"/>
              </a:ext>
            </a:extLst>
          </p:cNvPr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Tx/>
              <a:def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 pitchFamily="34" charset="0"/>
                <a:sym typeface="Wingdings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fld id="{1B2D0D3A-283A-F846-8B52-924BC35119AC}" type="datetime1">
              <a:rPr lang="en-US"/>
              <a:pPr>
                <a:defRPr kumimoji="0" sz="1200" b="0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Arial"/>
                  <a:sym typeface="Wingdings" charset="2"/>
                </a:defRPr>
              </a:pPr>
              <a:t>1/28/26</a:t>
            </a:fld>
            <a:endParaRPr lang="en-US">
              <a:sym typeface="Wingdings" charset="2"/>
            </a:endParaRPr>
          </a:p>
        </p:txBody>
      </p:sp>
      <p:sp>
        <p:nvSpPr>
          <p:cNvPr id="16388" name="Footer Placeholder 3">
            <a:extLst>
              <a:ext uri="{FF2B5EF4-FFF2-40B4-BE49-F238E27FC236}">
                <a16:creationId xmlns:a16="http://schemas.microsoft.com/office/drawing/2014/main" id="{33F93551-08BA-971F-ECC5-2F716724676A}"/>
              </a:ext>
            </a:extLst>
          </p:cNvPr>
          <p:cNvSpPr>
            <a:spLocks noGrp="1" noChangeArrowheads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5365" name="Slide Number Placeholder 4">
            <a:extLst>
              <a:ext uri="{FF2B5EF4-FFF2-40B4-BE49-F238E27FC236}">
                <a16:creationId xmlns:a16="http://schemas.microsoft.com/office/drawing/2014/main" id="{2B1D2B31-ECC7-462E-8B0F-3CA8378CDBCD}"/>
              </a:ext>
            </a:extLst>
          </p:cNvPr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8C5F199-AD19-6C47-9997-4B49715F77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heme" Target="../theme/theme2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Header Placeholder 1">
            <a:extLst>
              <a:ext uri="{FF2B5EF4-FFF2-40B4-BE49-F238E27FC236}">
                <a16:creationId xmlns:a16="http://schemas.microsoft.com/office/drawing/2014/main" id="{66003739-86B2-36DF-D774-7D551313F50C}"/>
              </a:ext>
            </a:extLst>
          </p:cNvPr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4339" name="Date Placeholder 2">
            <a:extLst>
              <a:ext uri="{FF2B5EF4-FFF2-40B4-BE49-F238E27FC236}">
                <a16:creationId xmlns:a16="http://schemas.microsoft.com/office/drawing/2014/main" id="{3C77747F-759A-4990-BED9-3BA28172B8DF}"/>
              </a:ext>
            </a:extLst>
          </p:cNvPr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Tx/>
              <a:def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fld id="{4F02AC30-613B-ED4C-AFAC-7C6F4F074919}" type="datetime1">
              <a:rPr lang="en-US"/>
              <a:pPr>
                <a:defRPr kumimoji="0" sz="1200" b="0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/>
                  <a:sym typeface="Wingdings" charset="2"/>
                </a:defRPr>
              </a:pPr>
              <a:t>1/28/26</a:t>
            </a:fld>
            <a:endParaRPr lang="en-US">
              <a:latin typeface="Arial"/>
              <a:ea typeface="ＭＳ Ｐゴシック" charset="0"/>
              <a:sym typeface="Wingdings" charset="2"/>
            </a:endParaRPr>
          </a:p>
        </p:txBody>
      </p:sp>
      <p:sp>
        <p:nvSpPr>
          <p:cNvPr id="15364" name="Slide Image Placeholder 3">
            <a:extLst>
              <a:ext uri="{FF2B5EF4-FFF2-40B4-BE49-F238E27FC236}">
                <a16:creationId xmlns:a16="http://schemas.microsoft.com/office/drawing/2014/main" id="{88641FFB-2E07-34DD-F18B-CA14CF69F02F}"/>
              </a:ext>
            </a:extLst>
          </p:cNvPr>
          <p:cNvSpPr>
            <a:spLocks noGrp="1" noRot="1" noChangeAspect="1" noChangeArrowheads="1"/>
          </p:cNvSpPr>
          <p:nvPr>
            <p:ph type="sldImg" idx="5"/>
            <p:custDataLst>
              <p:tags r:id="rId4"/>
            </p:custDataLst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Notes Placeholder 4">
            <a:extLst>
              <a:ext uri="{FF2B5EF4-FFF2-40B4-BE49-F238E27FC236}">
                <a16:creationId xmlns:a16="http://schemas.microsoft.com/office/drawing/2014/main" id="{4A68EB67-DF75-44AC-BEEC-85A6DB13E9C2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/>
          <a:lstStyle/>
          <a:p>
            <a:pPr lvl="0"/>
            <a:r>
              <a:rPr lang="en-US" noProof="0">
                <a:sym typeface="Wingdings"/>
              </a:rPr>
              <a:t>Click to edit Master text styles</a:t>
            </a:r>
          </a:p>
          <a:p>
            <a:pPr lvl="1"/>
            <a:r>
              <a:rPr lang="en-US" noProof="0">
                <a:sym typeface="Wingdings"/>
              </a:rPr>
              <a:t>Second level</a:t>
            </a:r>
          </a:p>
          <a:p>
            <a:pPr lvl="2"/>
            <a:r>
              <a:rPr lang="en-US" noProof="0">
                <a:sym typeface="Wingdings"/>
              </a:rPr>
              <a:t>Third level</a:t>
            </a:r>
          </a:p>
          <a:p>
            <a:pPr lvl="3"/>
            <a:r>
              <a:rPr lang="en-US" noProof="0">
                <a:sym typeface="Wingdings"/>
              </a:rPr>
              <a:t>Fourth level</a:t>
            </a:r>
          </a:p>
          <a:p>
            <a:pPr lvl="4"/>
            <a:r>
              <a:rPr lang="en-US" noProof="0">
                <a:sym typeface="Wingdings"/>
              </a:rPr>
              <a:t>Fifth level</a:t>
            </a:r>
          </a:p>
        </p:txBody>
      </p:sp>
      <p:sp>
        <p:nvSpPr>
          <p:cNvPr id="15366" name="Footer Placeholder 5">
            <a:extLst>
              <a:ext uri="{FF2B5EF4-FFF2-40B4-BE49-F238E27FC236}">
                <a16:creationId xmlns:a16="http://schemas.microsoft.com/office/drawing/2014/main" id="{B4727B43-E4C1-02CC-F302-B8A6242D6F77}"/>
              </a:ext>
            </a:extLst>
          </p:cNvPr>
          <p:cNvSpPr>
            <a:spLocks noGrp="1" noChangeArrowheads="1"/>
          </p:cNvSpPr>
          <p:nvPr>
            <p:ph type="ftr" sz="quarter" idx="3"/>
            <p:custDataLst>
              <p:tags r:id="rId6"/>
            </p:custDataLst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4343" name="Slide Number Placeholder 6">
            <a:extLst>
              <a:ext uri="{FF2B5EF4-FFF2-40B4-BE49-F238E27FC236}">
                <a16:creationId xmlns:a16="http://schemas.microsoft.com/office/drawing/2014/main" id="{75B68F15-5071-4542-8545-77144C0C53F6}"/>
              </a:ext>
            </a:extLst>
          </p:cNvPr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59EB41-9BD6-F349-8152-4BB8B88978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en-US" noProof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14A23F6-E3D3-12B9-BC20-254199CCC686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A8B6351-F49F-7E4A-9084-A5E91EC29E9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CF9B38-19CD-41C7-FB02-E54597D60C57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>
                <a:sym typeface="Wingdings" charset="2"/>
              </a:rPr>
              <a:t>Date of download:  mm/dd/yyyy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5F6710-1A33-57C6-9DE4-3CE38D87960A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8437647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5BEB91-F690-B0B8-C516-E189303AD193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103ECFC-251A-504C-9462-D6EF9F161B0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CF77C5-4BB4-4316-8E02-0E10C118A570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>
                <a:sym typeface="Wingdings" charset="2"/>
              </a:rPr>
              <a:t>Date of download:  mm/dd/yyyy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DD0860-1927-D759-8916-70FE1E8E9C44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423662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43CD50-B196-4EF5-ECC3-1B5DD687765D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457200" y="350838"/>
            <a:ext cx="8229600" cy="1020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buSzTx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altLang="en-US" sz="3000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SCM6 White Label Figure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02A8F42-45BA-547D-5975-054F91900354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>
            <a:off x="3124200" y="6248400"/>
            <a:ext cx="3886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898989"/>
                </a:solidFill>
              </a:rPr>
              <a:t>Copyright © The Publisher. All rights reserved.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0668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1200" b="1" i="0"/>
            </a:lvl1pPr>
          </a:lstStyle>
          <a:p>
            <a:pPr lvl="0"/>
            <a:r>
              <a:rPr lang="en-US" altLang="en-US" noProof="0"/>
              <a:t>Figure legend: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282DE-94DF-8925-1456-46FCB5322AE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Wingdings" charset="2"/>
              </a:defRPr>
            </a:pPr>
            <a:r>
              <a:rPr lang="en-US">
                <a:sym typeface="Wingdings" charset="2"/>
              </a:rPr>
              <a:t>Date of download:  mm/dd/yyyy</a:t>
            </a:r>
          </a:p>
        </p:txBody>
      </p:sp>
    </p:spTree>
    <p:extLst>
      <p:ext uri="{BB962C8B-B14F-4D97-AF65-F5344CB8AC3E}">
        <p14:creationId xmlns:p14="http://schemas.microsoft.com/office/powerpoint/2010/main" val="41517324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BBFCE43-1940-4A5C-340D-8B86AF77CEB0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933DBDE-6B94-954E-AD12-9E59200800F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AFA2FA-0012-7AFC-5483-17B838814251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>
                <a:sym typeface="Wingdings" charset="2"/>
              </a:rPr>
              <a:t>Date of download:  mm/dd/yyyy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0816C0-CEC7-C837-E7C6-2908AF3A3ABB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587831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28DBE45-C384-E49E-0D75-A3A43655B3D8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1F7EB39-238F-4C43-B12B-FBAD427D923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1F98987-3302-8829-3C51-57FCA7BD3D9A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>
                <a:sym typeface="Wingdings" charset="2"/>
              </a:rPr>
              <a:t>Date of download:  mm/dd/yyyy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2D4F66E-1C87-3543-55C8-51924CDCB828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398383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5DBD1927-BB7A-8CAB-5074-D1D93315847A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86B543E-9752-3E46-B536-94309992DE4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D982EFEC-A7B9-FA8B-83B4-E00BFF0CE709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>
                <a:sym typeface="Wingdings" charset="2"/>
              </a:rPr>
              <a:t>Date of download:  mm/dd/yyyy</a:t>
            </a:r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15FD954E-C75F-FCB2-3C75-CCB448C7B9D9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817627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C6E530D-DFF4-988D-0015-26DA16743534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8A2E210-2507-9B4D-94B4-BEA696F7FF8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B937E-51F6-77C3-9843-939733D4D9C5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Wingdings" charset="2"/>
              </a:defRPr>
            </a:pPr>
            <a:r>
              <a:rPr lang="en-US">
                <a:sym typeface="Wingdings" charset="2"/>
              </a:rPr>
              <a:t>Date of download:  mm/dd/yyyy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ED0FC-8D59-D9FE-EA5D-231B239DB8F2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6998034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60ED230-C9FB-DC62-FB58-998B855EE36C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16850B0-B11B-7D49-8131-4B5C961767E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FE8FDECC-4092-81FB-7188-5F84ACD3FB46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>
                <a:sym typeface="Wingdings" charset="2"/>
              </a:rPr>
              <a:t>Date of download:  mm/dd/yyyy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44A3AFF-58F9-49C0-F802-853D6945F5B2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011910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6C786311-70CF-9E70-F488-B49917780D4C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6F8E14D-3AE6-1340-9C68-75E94F0AE53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70BF11D-B437-26A2-AC93-C947F3DB8D4D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>
                <a:sym typeface="Wingdings" charset="2"/>
              </a:rPr>
              <a:t>Date of download:  mm/dd/yyyy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1F82EDF-4BF4-EDB0-A9C0-D4A10C8E3B9A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587282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5392C43-0DB5-00C6-BA80-0233A777542A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42FF5C4-E40E-4D4E-9793-E6D2B1A14CB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79B1ECD-1F8B-FA24-28C0-5A978B711970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>
                <a:sym typeface="Wingdings" charset="2"/>
              </a:rPr>
              <a:t>Date of download:  mm/dd/yyyy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8FF00CD-85D1-C796-E96C-7A8A0C073617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1042180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2"/>
          </a:xfrm>
        </p:spPr>
        <p:txBody>
          <a:bodyPr vert="eaVert"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E95F6A3-16F3-0C0F-94A8-11185E66C8A9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0A777EB-710F-2A4F-A78A-691EBD12C3A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4B2368-F76F-B939-D3AF-EBB03200B25C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>
                <a:sym typeface="Wingdings" charset="2"/>
              </a:rPr>
              <a:t>Date of download:  mm/dd/yyyy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CB68C4-6A76-7491-DC54-B86A196CE757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577250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ECF08C9-1AAB-023D-310A-A68D0F750C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0528FD-9366-64FB-2A61-087B5ECE6B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Date Placeholder 3">
            <a:extLst>
              <a:ext uri="{FF2B5EF4-FFF2-40B4-BE49-F238E27FC236}">
                <a16:creationId xmlns:a16="http://schemas.microsoft.com/office/drawing/2014/main" id="{D1118E82-DFEE-49FB-A1FF-A423C5EB7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l" eaLnBrk="1" hangingPunct="1">
              <a:buSzTx/>
              <a:def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latin typeface="Arial"/>
                <a:ea typeface="+mn-ea"/>
                <a:sym typeface="Wingdings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Wingdings" charset="2"/>
              </a:defRPr>
            </a:pPr>
            <a:r>
              <a:rPr lang="en-US"/>
              <a:t>Date of download:  mm/dd/yyyy</a:t>
            </a:r>
            <a:endParaRPr lang="en-US">
              <a:sym typeface="Wingdings" charset="2"/>
            </a:endParaRPr>
          </a:p>
        </p:txBody>
      </p:sp>
      <p:sp>
        <p:nvSpPr>
          <p:cNvPr id="1029" name="Footer Placeholder 4">
            <a:extLst>
              <a:ext uri="{FF2B5EF4-FFF2-40B4-BE49-F238E27FC236}">
                <a16:creationId xmlns:a16="http://schemas.microsoft.com/office/drawing/2014/main" id="{D572F5B1-0B6A-4DC8-B666-8E76E1D98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 altLang="en-US"/>
              <a:t>Copyright © 2012 American Medical Association. All rights reserved.</a:t>
            </a:r>
          </a:p>
        </p:txBody>
      </p:sp>
      <p:sp>
        <p:nvSpPr>
          <p:cNvPr id="1030" name="Slide Number Placeholder 5">
            <a:extLst>
              <a:ext uri="{FF2B5EF4-FFF2-40B4-BE49-F238E27FC236}">
                <a16:creationId xmlns:a16="http://schemas.microsoft.com/office/drawing/2014/main" id="{50CF7E3B-59A9-425E-B125-4718E632C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3406510-8581-484E-9335-2DD59F5366E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Date Placeholder 3">
            <a:extLst>
              <a:ext uri="{FF2B5EF4-FFF2-40B4-BE49-F238E27FC236}">
                <a16:creationId xmlns:a16="http://schemas.microsoft.com/office/drawing/2014/main" id="{916C31D4-47E0-F7A5-CFE3-3AAD37B9B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4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100000"/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information&#10;&#10;AI-generated content may be incorrect.">
            <a:extLst>
              <a:ext uri="{FF2B5EF4-FFF2-40B4-BE49-F238E27FC236}">
                <a16:creationId xmlns:a16="http://schemas.microsoft.com/office/drawing/2014/main" id="{C661ACCC-BDF7-F3C8-46D8-A3617A32F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45"/>
            <a:ext cx="8892480" cy="639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0730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text with black text&#10;&#10;AI-generated content may be incorrect.">
            <a:extLst>
              <a:ext uri="{FF2B5EF4-FFF2-40B4-BE49-F238E27FC236}">
                <a16:creationId xmlns:a16="http://schemas.microsoft.com/office/drawing/2014/main" id="{26C66E2A-6788-5734-61A4-AF64376E9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56792"/>
            <a:ext cx="8960611" cy="340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1838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text box&#10;&#10;AI-generated content may be incorrect.">
            <a:extLst>
              <a:ext uri="{FF2B5EF4-FFF2-40B4-BE49-F238E27FC236}">
                <a16:creationId xmlns:a16="http://schemas.microsoft.com/office/drawing/2014/main" id="{CC1B993F-84B5-790F-0897-9C0192B47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97" y="1111250"/>
            <a:ext cx="8644130" cy="47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1155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 and light bulbs&#10;&#10;AI-generated content may be incorrect.">
            <a:extLst>
              <a:ext uri="{FF2B5EF4-FFF2-40B4-BE49-F238E27FC236}">
                <a16:creationId xmlns:a16="http://schemas.microsoft.com/office/drawing/2014/main" id="{DC2698B0-C402-D909-2E40-9B15ED4E7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13" y="0"/>
            <a:ext cx="7587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3733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spectrum&#10;&#10;AI-generated content may be incorrect.">
            <a:extLst>
              <a:ext uri="{FF2B5EF4-FFF2-40B4-BE49-F238E27FC236}">
                <a16:creationId xmlns:a16="http://schemas.microsoft.com/office/drawing/2014/main" id="{E1294A1B-F0DC-792E-7F00-FA8FA405F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83" y="1441016"/>
            <a:ext cx="4355120" cy="3975968"/>
          </a:xfrm>
          <a:prstGeom prst="rect">
            <a:avLst/>
          </a:prstGeom>
        </p:spPr>
      </p:pic>
      <p:pic>
        <p:nvPicPr>
          <p:cNvPr id="5" name="Picture 4" descr="A graph of a spectrum&#10;&#10;AI-generated content may be incorrect.">
            <a:extLst>
              <a:ext uri="{FF2B5EF4-FFF2-40B4-BE49-F238E27FC236}">
                <a16:creationId xmlns:a16="http://schemas.microsoft.com/office/drawing/2014/main" id="{390310E2-711B-5D7A-51EA-E78BF830B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699" y="1318884"/>
            <a:ext cx="4457212" cy="409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0311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melatonin production by more than 60 percent&#10;&#10;AI-generated content may be incorrect.">
            <a:extLst>
              <a:ext uri="{FF2B5EF4-FFF2-40B4-BE49-F238E27FC236}">
                <a16:creationId xmlns:a16="http://schemas.microsoft.com/office/drawing/2014/main" id="{B1939E8D-C4A7-6100-B87E-BB2AAD5D9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" y="590550"/>
            <a:ext cx="73279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4925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red lines&#10;&#10;AI-generated content may be incorrect.">
            <a:extLst>
              <a:ext uri="{FF2B5EF4-FFF2-40B4-BE49-F238E27FC236}">
                <a16:creationId xmlns:a16="http://schemas.microsoft.com/office/drawing/2014/main" id="{FFF445A1-B80F-982E-2EEA-9F3D33B28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0" y="404664"/>
            <a:ext cx="8892480" cy="582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8751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edical statement&#10;&#10;AI-generated content may be incorrect.">
            <a:extLst>
              <a:ext uri="{FF2B5EF4-FFF2-40B4-BE49-F238E27FC236}">
                <a16:creationId xmlns:a16="http://schemas.microsoft.com/office/drawing/2014/main" id="{50A856CB-16FB-ACCD-D964-E4163A979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92" y="116632"/>
            <a:ext cx="7889415" cy="618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813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human body&#10;&#10;AI-generated content may be incorrect.">
            <a:extLst>
              <a:ext uri="{FF2B5EF4-FFF2-40B4-BE49-F238E27FC236}">
                <a16:creationId xmlns:a16="http://schemas.microsoft.com/office/drawing/2014/main" id="{511F598A-DA3C-BC49-3C44-9F256783E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2" y="116687"/>
            <a:ext cx="8169636" cy="56166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555DFA-DEA6-8F0D-77C8-98A84E25F5CA}"/>
              </a:ext>
            </a:extLst>
          </p:cNvPr>
          <p:cNvSpPr txBox="1"/>
          <p:nvPr/>
        </p:nvSpPr>
        <p:spPr>
          <a:xfrm>
            <a:off x="32510" y="6095037"/>
            <a:ext cx="8117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Circulation. 2025;152:e408–e419. DOI: 10.1161/CIR.0000000000001388 November 25, 2025</a:t>
            </a:r>
          </a:p>
        </p:txBody>
      </p:sp>
    </p:spTree>
    <p:extLst>
      <p:ext uri="{BB962C8B-B14F-4D97-AF65-F5344CB8AC3E}">
        <p14:creationId xmlns:p14="http://schemas.microsoft.com/office/powerpoint/2010/main" val="33281245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hart&#10;&#10;AI-generated content may be incorrect.">
            <a:extLst>
              <a:ext uri="{FF2B5EF4-FFF2-40B4-BE49-F238E27FC236}">
                <a16:creationId xmlns:a16="http://schemas.microsoft.com/office/drawing/2014/main" id="{B17640B0-67BE-9B4D-5A1B-33875921D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663756" cy="4886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F75F3B-026E-0DCE-6ACB-CF466C23B71E}"/>
              </a:ext>
            </a:extLst>
          </p:cNvPr>
          <p:cNvSpPr txBox="1"/>
          <p:nvPr/>
        </p:nvSpPr>
        <p:spPr>
          <a:xfrm>
            <a:off x="315433" y="6021288"/>
            <a:ext cx="7560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Circulation. 2025;152:e408–e419. DOI: 10.1161/CIR.0000000000001388 November 25, 2025</a:t>
            </a:r>
          </a:p>
        </p:txBody>
      </p:sp>
    </p:spTree>
    <p:extLst>
      <p:ext uri="{BB962C8B-B14F-4D97-AF65-F5344CB8AC3E}">
        <p14:creationId xmlns:p14="http://schemas.microsoft.com/office/powerpoint/2010/main" val="272129707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website&#10;&#10;AI-generated content may be incorrect.">
            <a:extLst>
              <a:ext uri="{FF2B5EF4-FFF2-40B4-BE49-F238E27FC236}">
                <a16:creationId xmlns:a16="http://schemas.microsoft.com/office/drawing/2014/main" id="{2D0393E3-EFD5-C113-5C2A-F783E9A10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79" y="764704"/>
            <a:ext cx="875432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351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7C8F983D-CA86-A4EB-B9A4-F08C10460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40769"/>
            <a:ext cx="9003277" cy="323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121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ck of different types of medicine&#10;&#10;AI-generated content may be incorrect.">
            <a:extLst>
              <a:ext uri="{FF2B5EF4-FFF2-40B4-BE49-F238E27FC236}">
                <a16:creationId xmlns:a16="http://schemas.microsoft.com/office/drawing/2014/main" id="{8924216F-FCEC-7113-4474-8EEA75E65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16632"/>
            <a:ext cx="4013306" cy="5665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2E133C-C475-8291-22AD-04F3D249532D}"/>
              </a:ext>
            </a:extLst>
          </p:cNvPr>
          <p:cNvSpPr txBox="1"/>
          <p:nvPr/>
        </p:nvSpPr>
        <p:spPr>
          <a:xfrm>
            <a:off x="323528" y="623731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Martin Moore-Ede MD</a:t>
            </a:r>
          </a:p>
        </p:txBody>
      </p:sp>
    </p:spTree>
    <p:extLst>
      <p:ext uri="{BB962C8B-B14F-4D97-AF65-F5344CB8AC3E}">
        <p14:creationId xmlns:p14="http://schemas.microsoft.com/office/powerpoint/2010/main" val="366032154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579E80-0B1F-528B-9D88-7A42A80F8315}"/>
              </a:ext>
            </a:extLst>
          </p:cNvPr>
          <p:cNvSpPr txBox="1"/>
          <p:nvPr/>
        </p:nvSpPr>
        <p:spPr>
          <a:xfrm>
            <a:off x="611560" y="213285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Participants taking melatonin were nearly 3.5 times as likely to be hospitalized for heart failure when compared to those not taking melatonin (19.0% vs. 6.6%, respectively).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Participants in the melatonin group were nearly twice as likely to die from any cause than those in the non-melatonin group (7.8% vs. 4.3%, respectively) over the 5-year period.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FB7841-8F96-DB55-4BFB-AABBC407D634}"/>
              </a:ext>
            </a:extLst>
          </p:cNvPr>
          <p:cNvSpPr txBox="1"/>
          <p:nvPr/>
        </p:nvSpPr>
        <p:spPr>
          <a:xfrm>
            <a:off x="683568" y="54868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08183927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BJS Theme">
      <a:majorFont>
        <a:latin typeface="Times New Roman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</TotalTime>
  <Words>108</Words>
  <Application>Microsoft Macintosh PowerPoint</Application>
  <PresentationFormat>On-screen Show (4:3)</PresentationFormat>
  <Paragraphs>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Holly Auten</dc:creator>
  <cp:keywords/>
  <dc:description/>
  <cp:lastModifiedBy>thehealthedge81@gmail.com</cp:lastModifiedBy>
  <cp:revision>60</cp:revision>
  <cp:lastPrinted>2026-01-28T01:03:14Z</cp:lastPrinted>
  <dcterms:created xsi:type="dcterms:W3CDTF">2011-04-18T21:44:13Z</dcterms:created>
  <dcterms:modified xsi:type="dcterms:W3CDTF">2026-01-28T16:46:31Z</dcterms:modified>
  <cp:category/>
</cp:coreProperties>
</file>