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59" r:id="rId3"/>
    <p:sldId id="264" r:id="rId4"/>
    <p:sldId id="265" r:id="rId5"/>
    <p:sldId id="256" r:id="rId6"/>
    <p:sldId id="260" r:id="rId7"/>
    <p:sldId id="269" r:id="rId8"/>
    <p:sldId id="270" r:id="rId9"/>
    <p:sldId id="268" r:id="rId10"/>
    <p:sldId id="262" r:id="rId11"/>
    <p:sldId id="266" r:id="rId12"/>
    <p:sldId id="258" r:id="rId13"/>
    <p:sldId id="267" r:id="rId14"/>
    <p:sldId id="263"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1"/>
    <p:restoredTop sz="94681"/>
  </p:normalViewPr>
  <p:slideViewPr>
    <p:cSldViewPr snapToGrid="0">
      <p:cViewPr varScale="1">
        <p:scale>
          <a:sx n="102" d="100"/>
          <a:sy n="102" d="100"/>
        </p:scale>
        <p:origin x="840" y="47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20876-1835-05BD-D4F6-51F6E111BB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E90E25-9CA8-6497-AA79-1AA0656B5D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A9027C-16F8-F446-8E43-8A4894A6FD9D}"/>
              </a:ext>
            </a:extLst>
          </p:cNvPr>
          <p:cNvSpPr>
            <a:spLocks noGrp="1"/>
          </p:cNvSpPr>
          <p:nvPr>
            <p:ph type="dt" sz="half" idx="10"/>
          </p:nvPr>
        </p:nvSpPr>
        <p:spPr/>
        <p:txBody>
          <a:bodyPr/>
          <a:lstStyle/>
          <a:p>
            <a:fld id="{896D6F4A-59B3-EB43-918E-D1AFDDE1BE16}" type="datetimeFigureOut">
              <a:rPr lang="en-US" smtClean="0"/>
              <a:t>12/3/25</a:t>
            </a:fld>
            <a:endParaRPr lang="en-US"/>
          </a:p>
        </p:txBody>
      </p:sp>
      <p:sp>
        <p:nvSpPr>
          <p:cNvPr id="5" name="Footer Placeholder 4">
            <a:extLst>
              <a:ext uri="{FF2B5EF4-FFF2-40B4-BE49-F238E27FC236}">
                <a16:creationId xmlns:a16="http://schemas.microsoft.com/office/drawing/2014/main" id="{ED60C61F-ADC9-2FA7-11AE-6E203F3D8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02AC2-CF07-EBF4-9878-8C5F953F630A}"/>
              </a:ext>
            </a:extLst>
          </p:cNvPr>
          <p:cNvSpPr>
            <a:spLocks noGrp="1"/>
          </p:cNvSpPr>
          <p:nvPr>
            <p:ph type="sldNum" sz="quarter" idx="12"/>
          </p:nvPr>
        </p:nvSpPr>
        <p:spPr/>
        <p:txBody>
          <a:bodyPr/>
          <a:lstStyle/>
          <a:p>
            <a:fld id="{51002D07-BDCD-1141-9781-3BF4118F87CA}" type="slidenum">
              <a:rPr lang="en-US" smtClean="0"/>
              <a:t>‹#›</a:t>
            </a:fld>
            <a:endParaRPr lang="en-US"/>
          </a:p>
        </p:txBody>
      </p:sp>
    </p:spTree>
    <p:extLst>
      <p:ext uri="{BB962C8B-B14F-4D97-AF65-F5344CB8AC3E}">
        <p14:creationId xmlns:p14="http://schemas.microsoft.com/office/powerpoint/2010/main" val="189371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7AE2-D90F-D554-C3EA-210142292A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1C673B-80A3-908D-E1F6-5187A5F26F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CE345-C3F7-0CA7-30CD-57321E61E2BE}"/>
              </a:ext>
            </a:extLst>
          </p:cNvPr>
          <p:cNvSpPr>
            <a:spLocks noGrp="1"/>
          </p:cNvSpPr>
          <p:nvPr>
            <p:ph type="dt" sz="half" idx="10"/>
          </p:nvPr>
        </p:nvSpPr>
        <p:spPr/>
        <p:txBody>
          <a:bodyPr/>
          <a:lstStyle/>
          <a:p>
            <a:fld id="{896D6F4A-59B3-EB43-918E-D1AFDDE1BE16}" type="datetimeFigureOut">
              <a:rPr lang="en-US" smtClean="0"/>
              <a:t>12/3/25</a:t>
            </a:fld>
            <a:endParaRPr lang="en-US"/>
          </a:p>
        </p:txBody>
      </p:sp>
      <p:sp>
        <p:nvSpPr>
          <p:cNvPr id="5" name="Footer Placeholder 4">
            <a:extLst>
              <a:ext uri="{FF2B5EF4-FFF2-40B4-BE49-F238E27FC236}">
                <a16:creationId xmlns:a16="http://schemas.microsoft.com/office/drawing/2014/main" id="{2287F2C0-2743-A3A6-D26C-F60B510B7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80E59-44B9-A38B-C8AF-D8BA5FA9F034}"/>
              </a:ext>
            </a:extLst>
          </p:cNvPr>
          <p:cNvSpPr>
            <a:spLocks noGrp="1"/>
          </p:cNvSpPr>
          <p:nvPr>
            <p:ph type="sldNum" sz="quarter" idx="12"/>
          </p:nvPr>
        </p:nvSpPr>
        <p:spPr/>
        <p:txBody>
          <a:bodyPr/>
          <a:lstStyle/>
          <a:p>
            <a:fld id="{51002D07-BDCD-1141-9781-3BF4118F87CA}" type="slidenum">
              <a:rPr lang="en-US" smtClean="0"/>
              <a:t>‹#›</a:t>
            </a:fld>
            <a:endParaRPr lang="en-US"/>
          </a:p>
        </p:txBody>
      </p:sp>
    </p:spTree>
    <p:extLst>
      <p:ext uri="{BB962C8B-B14F-4D97-AF65-F5344CB8AC3E}">
        <p14:creationId xmlns:p14="http://schemas.microsoft.com/office/powerpoint/2010/main" val="2857890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DD48FE-1CE0-EA92-076F-86B40F735B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D0DE48-BFDF-99C3-8DAE-8A98C0491F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6809B-FCB7-07F7-0B5F-9DFBC8BF8607}"/>
              </a:ext>
            </a:extLst>
          </p:cNvPr>
          <p:cNvSpPr>
            <a:spLocks noGrp="1"/>
          </p:cNvSpPr>
          <p:nvPr>
            <p:ph type="dt" sz="half" idx="10"/>
          </p:nvPr>
        </p:nvSpPr>
        <p:spPr/>
        <p:txBody>
          <a:bodyPr/>
          <a:lstStyle/>
          <a:p>
            <a:fld id="{896D6F4A-59B3-EB43-918E-D1AFDDE1BE16}" type="datetimeFigureOut">
              <a:rPr lang="en-US" smtClean="0"/>
              <a:t>12/3/25</a:t>
            </a:fld>
            <a:endParaRPr lang="en-US"/>
          </a:p>
        </p:txBody>
      </p:sp>
      <p:sp>
        <p:nvSpPr>
          <p:cNvPr id="5" name="Footer Placeholder 4">
            <a:extLst>
              <a:ext uri="{FF2B5EF4-FFF2-40B4-BE49-F238E27FC236}">
                <a16:creationId xmlns:a16="http://schemas.microsoft.com/office/drawing/2014/main" id="{72000E77-B6FA-E81D-6872-533354979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3C6FB-3112-D9F2-1741-5148D96C8908}"/>
              </a:ext>
            </a:extLst>
          </p:cNvPr>
          <p:cNvSpPr>
            <a:spLocks noGrp="1"/>
          </p:cNvSpPr>
          <p:nvPr>
            <p:ph type="sldNum" sz="quarter" idx="12"/>
          </p:nvPr>
        </p:nvSpPr>
        <p:spPr/>
        <p:txBody>
          <a:bodyPr/>
          <a:lstStyle/>
          <a:p>
            <a:fld id="{51002D07-BDCD-1141-9781-3BF4118F87CA}" type="slidenum">
              <a:rPr lang="en-US" smtClean="0"/>
              <a:t>‹#›</a:t>
            </a:fld>
            <a:endParaRPr lang="en-US"/>
          </a:p>
        </p:txBody>
      </p:sp>
    </p:spTree>
    <p:extLst>
      <p:ext uri="{BB962C8B-B14F-4D97-AF65-F5344CB8AC3E}">
        <p14:creationId xmlns:p14="http://schemas.microsoft.com/office/powerpoint/2010/main" val="355053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41277-53C6-8A12-8334-1DAEF0E504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8BA7B9-6F38-9E7F-B5B3-4A57B7DD54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135382-AA4B-69A1-D7D5-E5866FAE5BBD}"/>
              </a:ext>
            </a:extLst>
          </p:cNvPr>
          <p:cNvSpPr>
            <a:spLocks noGrp="1"/>
          </p:cNvSpPr>
          <p:nvPr>
            <p:ph type="dt" sz="half" idx="10"/>
          </p:nvPr>
        </p:nvSpPr>
        <p:spPr/>
        <p:txBody>
          <a:bodyPr/>
          <a:lstStyle/>
          <a:p>
            <a:fld id="{896D6F4A-59B3-EB43-918E-D1AFDDE1BE16}" type="datetimeFigureOut">
              <a:rPr lang="en-US" smtClean="0"/>
              <a:t>12/3/25</a:t>
            </a:fld>
            <a:endParaRPr lang="en-US"/>
          </a:p>
        </p:txBody>
      </p:sp>
      <p:sp>
        <p:nvSpPr>
          <p:cNvPr id="5" name="Footer Placeholder 4">
            <a:extLst>
              <a:ext uri="{FF2B5EF4-FFF2-40B4-BE49-F238E27FC236}">
                <a16:creationId xmlns:a16="http://schemas.microsoft.com/office/drawing/2014/main" id="{C1375B47-B100-40EC-8E18-D4610C63E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F6A0D-847F-8ADE-FC89-53C1B189ED41}"/>
              </a:ext>
            </a:extLst>
          </p:cNvPr>
          <p:cNvSpPr>
            <a:spLocks noGrp="1"/>
          </p:cNvSpPr>
          <p:nvPr>
            <p:ph type="sldNum" sz="quarter" idx="12"/>
          </p:nvPr>
        </p:nvSpPr>
        <p:spPr/>
        <p:txBody>
          <a:bodyPr/>
          <a:lstStyle/>
          <a:p>
            <a:fld id="{51002D07-BDCD-1141-9781-3BF4118F87CA}" type="slidenum">
              <a:rPr lang="en-US" smtClean="0"/>
              <a:t>‹#›</a:t>
            </a:fld>
            <a:endParaRPr lang="en-US"/>
          </a:p>
        </p:txBody>
      </p:sp>
    </p:spTree>
    <p:extLst>
      <p:ext uri="{BB962C8B-B14F-4D97-AF65-F5344CB8AC3E}">
        <p14:creationId xmlns:p14="http://schemas.microsoft.com/office/powerpoint/2010/main" val="344555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FFA2-7433-F6ED-C0DA-08A61FCDE9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884BFF-CB28-CE90-C474-A9B638B78E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E82BDC-ADB6-1624-026C-F7B71162E6CA}"/>
              </a:ext>
            </a:extLst>
          </p:cNvPr>
          <p:cNvSpPr>
            <a:spLocks noGrp="1"/>
          </p:cNvSpPr>
          <p:nvPr>
            <p:ph type="dt" sz="half" idx="10"/>
          </p:nvPr>
        </p:nvSpPr>
        <p:spPr/>
        <p:txBody>
          <a:bodyPr/>
          <a:lstStyle/>
          <a:p>
            <a:fld id="{896D6F4A-59B3-EB43-918E-D1AFDDE1BE16}" type="datetimeFigureOut">
              <a:rPr lang="en-US" smtClean="0"/>
              <a:t>12/3/25</a:t>
            </a:fld>
            <a:endParaRPr lang="en-US"/>
          </a:p>
        </p:txBody>
      </p:sp>
      <p:sp>
        <p:nvSpPr>
          <p:cNvPr id="5" name="Footer Placeholder 4">
            <a:extLst>
              <a:ext uri="{FF2B5EF4-FFF2-40B4-BE49-F238E27FC236}">
                <a16:creationId xmlns:a16="http://schemas.microsoft.com/office/drawing/2014/main" id="{B05D6FC5-8339-9152-7528-D2D243420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30D53-7E18-4ECB-49BF-8D8C1CB9942A}"/>
              </a:ext>
            </a:extLst>
          </p:cNvPr>
          <p:cNvSpPr>
            <a:spLocks noGrp="1"/>
          </p:cNvSpPr>
          <p:nvPr>
            <p:ph type="sldNum" sz="quarter" idx="12"/>
          </p:nvPr>
        </p:nvSpPr>
        <p:spPr/>
        <p:txBody>
          <a:bodyPr/>
          <a:lstStyle/>
          <a:p>
            <a:fld id="{51002D07-BDCD-1141-9781-3BF4118F87CA}" type="slidenum">
              <a:rPr lang="en-US" smtClean="0"/>
              <a:t>‹#›</a:t>
            </a:fld>
            <a:endParaRPr lang="en-US"/>
          </a:p>
        </p:txBody>
      </p:sp>
    </p:spTree>
    <p:extLst>
      <p:ext uri="{BB962C8B-B14F-4D97-AF65-F5344CB8AC3E}">
        <p14:creationId xmlns:p14="http://schemas.microsoft.com/office/powerpoint/2010/main" val="3878357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4B0BA-E02C-33AF-E1B9-35181BC65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6A73A-9F07-94E9-8C01-75A2606A51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836EE6-A31B-5488-0AA8-F07A2CE4A0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509181-5EFE-EFB7-A07C-533B3DFD0B30}"/>
              </a:ext>
            </a:extLst>
          </p:cNvPr>
          <p:cNvSpPr>
            <a:spLocks noGrp="1"/>
          </p:cNvSpPr>
          <p:nvPr>
            <p:ph type="dt" sz="half" idx="10"/>
          </p:nvPr>
        </p:nvSpPr>
        <p:spPr/>
        <p:txBody>
          <a:bodyPr/>
          <a:lstStyle/>
          <a:p>
            <a:fld id="{896D6F4A-59B3-EB43-918E-D1AFDDE1BE16}" type="datetimeFigureOut">
              <a:rPr lang="en-US" smtClean="0"/>
              <a:t>12/3/25</a:t>
            </a:fld>
            <a:endParaRPr lang="en-US"/>
          </a:p>
        </p:txBody>
      </p:sp>
      <p:sp>
        <p:nvSpPr>
          <p:cNvPr id="6" name="Footer Placeholder 5">
            <a:extLst>
              <a:ext uri="{FF2B5EF4-FFF2-40B4-BE49-F238E27FC236}">
                <a16:creationId xmlns:a16="http://schemas.microsoft.com/office/drawing/2014/main" id="{196E7E14-0AD2-0F64-DF9B-41308AF56F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8D0C05-D9DB-805D-BF1F-076DFB2CBA5B}"/>
              </a:ext>
            </a:extLst>
          </p:cNvPr>
          <p:cNvSpPr>
            <a:spLocks noGrp="1"/>
          </p:cNvSpPr>
          <p:nvPr>
            <p:ph type="sldNum" sz="quarter" idx="12"/>
          </p:nvPr>
        </p:nvSpPr>
        <p:spPr/>
        <p:txBody>
          <a:bodyPr/>
          <a:lstStyle/>
          <a:p>
            <a:fld id="{51002D07-BDCD-1141-9781-3BF4118F87CA}" type="slidenum">
              <a:rPr lang="en-US" smtClean="0"/>
              <a:t>‹#›</a:t>
            </a:fld>
            <a:endParaRPr lang="en-US"/>
          </a:p>
        </p:txBody>
      </p:sp>
    </p:spTree>
    <p:extLst>
      <p:ext uri="{BB962C8B-B14F-4D97-AF65-F5344CB8AC3E}">
        <p14:creationId xmlns:p14="http://schemas.microsoft.com/office/powerpoint/2010/main" val="93806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0F8F-DEC5-34D0-85E7-A36A8EABB8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15702B-5624-3575-A8C6-3303B9A3C5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8DB49B-345E-8099-D382-C8670E1629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E7DF6F-B5D7-1127-D1ED-2D96067EBC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C3E05C-EE0B-66FF-2062-86AF9BDADE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1073E1-932A-9B1B-4157-30CDF151745B}"/>
              </a:ext>
            </a:extLst>
          </p:cNvPr>
          <p:cNvSpPr>
            <a:spLocks noGrp="1"/>
          </p:cNvSpPr>
          <p:nvPr>
            <p:ph type="dt" sz="half" idx="10"/>
          </p:nvPr>
        </p:nvSpPr>
        <p:spPr/>
        <p:txBody>
          <a:bodyPr/>
          <a:lstStyle/>
          <a:p>
            <a:fld id="{896D6F4A-59B3-EB43-918E-D1AFDDE1BE16}" type="datetimeFigureOut">
              <a:rPr lang="en-US" smtClean="0"/>
              <a:t>12/3/25</a:t>
            </a:fld>
            <a:endParaRPr lang="en-US"/>
          </a:p>
        </p:txBody>
      </p:sp>
      <p:sp>
        <p:nvSpPr>
          <p:cNvPr id="8" name="Footer Placeholder 7">
            <a:extLst>
              <a:ext uri="{FF2B5EF4-FFF2-40B4-BE49-F238E27FC236}">
                <a16:creationId xmlns:a16="http://schemas.microsoft.com/office/drawing/2014/main" id="{663A3308-3828-7A95-7A54-8D3C578CAC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75881D-7757-878E-B23F-BFE84F3EC252}"/>
              </a:ext>
            </a:extLst>
          </p:cNvPr>
          <p:cNvSpPr>
            <a:spLocks noGrp="1"/>
          </p:cNvSpPr>
          <p:nvPr>
            <p:ph type="sldNum" sz="quarter" idx="12"/>
          </p:nvPr>
        </p:nvSpPr>
        <p:spPr/>
        <p:txBody>
          <a:bodyPr/>
          <a:lstStyle/>
          <a:p>
            <a:fld id="{51002D07-BDCD-1141-9781-3BF4118F87CA}" type="slidenum">
              <a:rPr lang="en-US" smtClean="0"/>
              <a:t>‹#›</a:t>
            </a:fld>
            <a:endParaRPr lang="en-US"/>
          </a:p>
        </p:txBody>
      </p:sp>
    </p:spTree>
    <p:extLst>
      <p:ext uri="{BB962C8B-B14F-4D97-AF65-F5344CB8AC3E}">
        <p14:creationId xmlns:p14="http://schemas.microsoft.com/office/powerpoint/2010/main" val="361567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991D-7AB9-50A2-6D0B-2904A36A2B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F3108B-881D-BD17-9BAE-195E55BE0675}"/>
              </a:ext>
            </a:extLst>
          </p:cNvPr>
          <p:cNvSpPr>
            <a:spLocks noGrp="1"/>
          </p:cNvSpPr>
          <p:nvPr>
            <p:ph type="dt" sz="half" idx="10"/>
          </p:nvPr>
        </p:nvSpPr>
        <p:spPr/>
        <p:txBody>
          <a:bodyPr/>
          <a:lstStyle/>
          <a:p>
            <a:fld id="{896D6F4A-59B3-EB43-918E-D1AFDDE1BE16}" type="datetimeFigureOut">
              <a:rPr lang="en-US" smtClean="0"/>
              <a:t>12/3/25</a:t>
            </a:fld>
            <a:endParaRPr lang="en-US"/>
          </a:p>
        </p:txBody>
      </p:sp>
      <p:sp>
        <p:nvSpPr>
          <p:cNvPr id="4" name="Footer Placeholder 3">
            <a:extLst>
              <a:ext uri="{FF2B5EF4-FFF2-40B4-BE49-F238E27FC236}">
                <a16:creationId xmlns:a16="http://schemas.microsoft.com/office/drawing/2014/main" id="{09937E3A-DEDF-9A93-A103-B47A0F3EB0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19E3D1-E295-9D90-6398-D24BA4335DEB}"/>
              </a:ext>
            </a:extLst>
          </p:cNvPr>
          <p:cNvSpPr>
            <a:spLocks noGrp="1"/>
          </p:cNvSpPr>
          <p:nvPr>
            <p:ph type="sldNum" sz="quarter" idx="12"/>
          </p:nvPr>
        </p:nvSpPr>
        <p:spPr/>
        <p:txBody>
          <a:bodyPr/>
          <a:lstStyle/>
          <a:p>
            <a:fld id="{51002D07-BDCD-1141-9781-3BF4118F87CA}" type="slidenum">
              <a:rPr lang="en-US" smtClean="0"/>
              <a:t>‹#›</a:t>
            </a:fld>
            <a:endParaRPr lang="en-US"/>
          </a:p>
        </p:txBody>
      </p:sp>
    </p:spTree>
    <p:extLst>
      <p:ext uri="{BB962C8B-B14F-4D97-AF65-F5344CB8AC3E}">
        <p14:creationId xmlns:p14="http://schemas.microsoft.com/office/powerpoint/2010/main" val="1593625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AB3008-00CD-7147-991E-27A2C1580A48}"/>
              </a:ext>
            </a:extLst>
          </p:cNvPr>
          <p:cNvSpPr>
            <a:spLocks noGrp="1"/>
          </p:cNvSpPr>
          <p:nvPr>
            <p:ph type="dt" sz="half" idx="10"/>
          </p:nvPr>
        </p:nvSpPr>
        <p:spPr/>
        <p:txBody>
          <a:bodyPr/>
          <a:lstStyle/>
          <a:p>
            <a:fld id="{896D6F4A-59B3-EB43-918E-D1AFDDE1BE16}" type="datetimeFigureOut">
              <a:rPr lang="en-US" smtClean="0"/>
              <a:t>12/3/25</a:t>
            </a:fld>
            <a:endParaRPr lang="en-US"/>
          </a:p>
        </p:txBody>
      </p:sp>
      <p:sp>
        <p:nvSpPr>
          <p:cNvPr id="3" name="Footer Placeholder 2">
            <a:extLst>
              <a:ext uri="{FF2B5EF4-FFF2-40B4-BE49-F238E27FC236}">
                <a16:creationId xmlns:a16="http://schemas.microsoft.com/office/drawing/2014/main" id="{0847FCD5-F366-6E01-6829-71E5642AD3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05D8CB-9875-2FBB-F211-1F472744F71C}"/>
              </a:ext>
            </a:extLst>
          </p:cNvPr>
          <p:cNvSpPr>
            <a:spLocks noGrp="1"/>
          </p:cNvSpPr>
          <p:nvPr>
            <p:ph type="sldNum" sz="quarter" idx="12"/>
          </p:nvPr>
        </p:nvSpPr>
        <p:spPr/>
        <p:txBody>
          <a:bodyPr/>
          <a:lstStyle/>
          <a:p>
            <a:fld id="{51002D07-BDCD-1141-9781-3BF4118F87CA}" type="slidenum">
              <a:rPr lang="en-US" smtClean="0"/>
              <a:t>‹#›</a:t>
            </a:fld>
            <a:endParaRPr lang="en-US"/>
          </a:p>
        </p:txBody>
      </p:sp>
    </p:spTree>
    <p:extLst>
      <p:ext uri="{BB962C8B-B14F-4D97-AF65-F5344CB8AC3E}">
        <p14:creationId xmlns:p14="http://schemas.microsoft.com/office/powerpoint/2010/main" val="26471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605B4-55F3-41CE-B0E1-BCFCD22E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64BEC7-48FE-B102-706E-AA59897EE5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8730F3-FEB3-89AA-4056-25435252A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AEF418-67F2-54F8-D8EA-D9B8F52242A5}"/>
              </a:ext>
            </a:extLst>
          </p:cNvPr>
          <p:cNvSpPr>
            <a:spLocks noGrp="1"/>
          </p:cNvSpPr>
          <p:nvPr>
            <p:ph type="dt" sz="half" idx="10"/>
          </p:nvPr>
        </p:nvSpPr>
        <p:spPr/>
        <p:txBody>
          <a:bodyPr/>
          <a:lstStyle/>
          <a:p>
            <a:fld id="{896D6F4A-59B3-EB43-918E-D1AFDDE1BE16}" type="datetimeFigureOut">
              <a:rPr lang="en-US" smtClean="0"/>
              <a:t>12/3/25</a:t>
            </a:fld>
            <a:endParaRPr lang="en-US"/>
          </a:p>
        </p:txBody>
      </p:sp>
      <p:sp>
        <p:nvSpPr>
          <p:cNvPr id="6" name="Footer Placeholder 5">
            <a:extLst>
              <a:ext uri="{FF2B5EF4-FFF2-40B4-BE49-F238E27FC236}">
                <a16:creationId xmlns:a16="http://schemas.microsoft.com/office/drawing/2014/main" id="{FD8CDEFE-5C49-4C22-EAE5-B8CD940E6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C1A5D-F2FF-9A31-BC4D-C167680E1D67}"/>
              </a:ext>
            </a:extLst>
          </p:cNvPr>
          <p:cNvSpPr>
            <a:spLocks noGrp="1"/>
          </p:cNvSpPr>
          <p:nvPr>
            <p:ph type="sldNum" sz="quarter" idx="12"/>
          </p:nvPr>
        </p:nvSpPr>
        <p:spPr/>
        <p:txBody>
          <a:bodyPr/>
          <a:lstStyle/>
          <a:p>
            <a:fld id="{51002D07-BDCD-1141-9781-3BF4118F87CA}" type="slidenum">
              <a:rPr lang="en-US" smtClean="0"/>
              <a:t>‹#›</a:t>
            </a:fld>
            <a:endParaRPr lang="en-US"/>
          </a:p>
        </p:txBody>
      </p:sp>
    </p:spTree>
    <p:extLst>
      <p:ext uri="{BB962C8B-B14F-4D97-AF65-F5344CB8AC3E}">
        <p14:creationId xmlns:p14="http://schemas.microsoft.com/office/powerpoint/2010/main" val="390893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4DB6-358A-141E-2446-B3858DA74A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1734AE-18EA-53C3-5194-6F2C5E1088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EC3653-2B11-142C-CEE5-966826DA1F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B29BA9-5285-6CB1-E74B-9F04C69923F8}"/>
              </a:ext>
            </a:extLst>
          </p:cNvPr>
          <p:cNvSpPr>
            <a:spLocks noGrp="1"/>
          </p:cNvSpPr>
          <p:nvPr>
            <p:ph type="dt" sz="half" idx="10"/>
          </p:nvPr>
        </p:nvSpPr>
        <p:spPr/>
        <p:txBody>
          <a:bodyPr/>
          <a:lstStyle/>
          <a:p>
            <a:fld id="{896D6F4A-59B3-EB43-918E-D1AFDDE1BE16}" type="datetimeFigureOut">
              <a:rPr lang="en-US" smtClean="0"/>
              <a:t>12/3/25</a:t>
            </a:fld>
            <a:endParaRPr lang="en-US"/>
          </a:p>
        </p:txBody>
      </p:sp>
      <p:sp>
        <p:nvSpPr>
          <p:cNvPr id="6" name="Footer Placeholder 5">
            <a:extLst>
              <a:ext uri="{FF2B5EF4-FFF2-40B4-BE49-F238E27FC236}">
                <a16:creationId xmlns:a16="http://schemas.microsoft.com/office/drawing/2014/main" id="{428A9443-9D33-FCBD-9A1B-A613BE545F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85C43D-D638-7742-5399-26F63C73BC9F}"/>
              </a:ext>
            </a:extLst>
          </p:cNvPr>
          <p:cNvSpPr>
            <a:spLocks noGrp="1"/>
          </p:cNvSpPr>
          <p:nvPr>
            <p:ph type="sldNum" sz="quarter" idx="12"/>
          </p:nvPr>
        </p:nvSpPr>
        <p:spPr/>
        <p:txBody>
          <a:bodyPr/>
          <a:lstStyle/>
          <a:p>
            <a:fld id="{51002D07-BDCD-1141-9781-3BF4118F87CA}" type="slidenum">
              <a:rPr lang="en-US" smtClean="0"/>
              <a:t>‹#›</a:t>
            </a:fld>
            <a:endParaRPr lang="en-US"/>
          </a:p>
        </p:txBody>
      </p:sp>
    </p:spTree>
    <p:extLst>
      <p:ext uri="{BB962C8B-B14F-4D97-AF65-F5344CB8AC3E}">
        <p14:creationId xmlns:p14="http://schemas.microsoft.com/office/powerpoint/2010/main" val="4392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3255B6-31B4-000B-F78F-07F9949F92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65714-8CA8-8649-7ABB-7AE6B7347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909560-002F-1396-152B-81E4E26835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6D6F4A-59B3-EB43-918E-D1AFDDE1BE16}" type="datetimeFigureOut">
              <a:rPr lang="en-US" smtClean="0"/>
              <a:t>12/3/25</a:t>
            </a:fld>
            <a:endParaRPr lang="en-US"/>
          </a:p>
        </p:txBody>
      </p:sp>
      <p:sp>
        <p:nvSpPr>
          <p:cNvPr id="5" name="Footer Placeholder 4">
            <a:extLst>
              <a:ext uri="{FF2B5EF4-FFF2-40B4-BE49-F238E27FC236}">
                <a16:creationId xmlns:a16="http://schemas.microsoft.com/office/drawing/2014/main" id="{F1DCFCC8-5AAD-AD45-008C-40D9BE7D13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4D278C0-0E82-0E08-6C61-7F1436C2A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002D07-BDCD-1141-9781-3BF4118F87CA}" type="slidenum">
              <a:rPr lang="en-US" smtClean="0"/>
              <a:t>‹#›</a:t>
            </a:fld>
            <a:endParaRPr lang="en-US"/>
          </a:p>
        </p:txBody>
      </p:sp>
    </p:spTree>
    <p:extLst>
      <p:ext uri="{BB962C8B-B14F-4D97-AF65-F5344CB8AC3E}">
        <p14:creationId xmlns:p14="http://schemas.microsoft.com/office/powerpoint/2010/main" val="2793094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EA506E-B456-B45E-11C0-5F84C636AC90}"/>
              </a:ext>
            </a:extLst>
          </p:cNvPr>
          <p:cNvSpPr txBox="1"/>
          <p:nvPr/>
        </p:nvSpPr>
        <p:spPr>
          <a:xfrm>
            <a:off x="1665962" y="2354893"/>
            <a:ext cx="9131474" cy="3539430"/>
          </a:xfrm>
          <a:prstGeom prst="rect">
            <a:avLst/>
          </a:prstGeom>
          <a:noFill/>
        </p:spPr>
        <p:txBody>
          <a:bodyPr wrap="square">
            <a:spAutoFit/>
          </a:bodyPr>
          <a:lstStyle/>
          <a:p>
            <a:pPr algn="ctr">
              <a:buNone/>
            </a:pPr>
            <a:r>
              <a:rPr lang="en-US" sz="2800" dirty="0">
                <a:effectLst/>
                <a:latin typeface="Helvetica Neue" panose="02000503000000020004" pitchFamily="2" charset="0"/>
              </a:rPr>
              <a:t>Redox homeostasis is important in human health because it is a dynamic equilibrium essential for all fundamental biological processes, including energy production, cell signaling, and immune response. Maintaining this balance between oxidants (like reactive oxygen species, ROS) and antioxidants is critical; imbalances in either direction can lead to cell damage, disease, and aging</a:t>
            </a:r>
            <a:r>
              <a:rPr lang="en-US" dirty="0">
                <a:effectLst/>
                <a:latin typeface="Helvetica Neue" panose="02000503000000020004" pitchFamily="2" charset="0"/>
              </a:rPr>
              <a:t>. </a:t>
            </a:r>
          </a:p>
        </p:txBody>
      </p:sp>
      <p:sp>
        <p:nvSpPr>
          <p:cNvPr id="6" name="TextBox 5">
            <a:extLst>
              <a:ext uri="{FF2B5EF4-FFF2-40B4-BE49-F238E27FC236}">
                <a16:creationId xmlns:a16="http://schemas.microsoft.com/office/drawing/2014/main" id="{1BA4009D-CBB2-59D6-4995-0C3760CD887E}"/>
              </a:ext>
            </a:extLst>
          </p:cNvPr>
          <p:cNvSpPr txBox="1"/>
          <p:nvPr/>
        </p:nvSpPr>
        <p:spPr>
          <a:xfrm>
            <a:off x="2638816" y="640511"/>
            <a:ext cx="6914368" cy="646331"/>
          </a:xfrm>
          <a:prstGeom prst="rect">
            <a:avLst/>
          </a:prstGeom>
          <a:noFill/>
        </p:spPr>
        <p:txBody>
          <a:bodyPr wrap="square" rtlCol="0">
            <a:spAutoFit/>
          </a:bodyPr>
          <a:lstStyle/>
          <a:p>
            <a:r>
              <a:rPr lang="en-US" sz="3600" dirty="0">
                <a:solidFill>
                  <a:srgbClr val="C00000"/>
                </a:solidFill>
              </a:rPr>
              <a:t>The Importance of Redox Balance</a:t>
            </a:r>
          </a:p>
        </p:txBody>
      </p:sp>
      <p:sp>
        <p:nvSpPr>
          <p:cNvPr id="4" name="TextBox 3">
            <a:extLst>
              <a:ext uri="{FF2B5EF4-FFF2-40B4-BE49-F238E27FC236}">
                <a16:creationId xmlns:a16="http://schemas.microsoft.com/office/drawing/2014/main" id="{DD59D366-411A-BDEF-5C41-5DCC09C45CD1}"/>
              </a:ext>
            </a:extLst>
          </p:cNvPr>
          <p:cNvSpPr txBox="1"/>
          <p:nvPr/>
        </p:nvSpPr>
        <p:spPr>
          <a:xfrm>
            <a:off x="780789" y="6252023"/>
            <a:ext cx="6096000" cy="369332"/>
          </a:xfrm>
          <a:prstGeom prst="rect">
            <a:avLst/>
          </a:prstGeom>
          <a:noFill/>
        </p:spPr>
        <p:txBody>
          <a:bodyPr wrap="square">
            <a:spAutoFit/>
          </a:bodyPr>
          <a:lstStyle/>
          <a:p>
            <a:pPr>
              <a:buNone/>
            </a:pPr>
            <a:r>
              <a:rPr lang="en-US" dirty="0">
                <a:solidFill>
                  <a:srgbClr val="234BC7"/>
                </a:solidFill>
                <a:effectLst/>
                <a:latin typeface="Helvetica" pitchFamily="2" charset="0"/>
              </a:rPr>
              <a:t> Oral Sci </a:t>
            </a:r>
            <a:r>
              <a:rPr lang="en-US" dirty="0" err="1">
                <a:solidFill>
                  <a:srgbClr val="234BC7"/>
                </a:solidFill>
                <a:effectLst/>
                <a:latin typeface="Helvetica" pitchFamily="2" charset="0"/>
              </a:rPr>
              <a:t>Homeost</a:t>
            </a:r>
            <a:r>
              <a:rPr lang="en-US" dirty="0">
                <a:solidFill>
                  <a:srgbClr val="234BC7"/>
                </a:solidFill>
                <a:effectLst/>
                <a:latin typeface="Helvetica" pitchFamily="2" charset="0"/>
              </a:rPr>
              <a:t> Med , 2025, 1, 9610003 </a:t>
            </a:r>
          </a:p>
        </p:txBody>
      </p:sp>
    </p:spTree>
    <p:extLst>
      <p:ext uri="{BB962C8B-B14F-4D97-AF65-F5344CB8AC3E}">
        <p14:creationId xmlns:p14="http://schemas.microsoft.com/office/powerpoint/2010/main" val="3220941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diagram of a cell&#10;&#10;AI-generated content may be incorrect.">
            <a:extLst>
              <a:ext uri="{FF2B5EF4-FFF2-40B4-BE49-F238E27FC236}">
                <a16:creationId xmlns:a16="http://schemas.microsoft.com/office/drawing/2014/main" id="{30595CFD-F6A3-FF9E-E7E1-B54186A945CE}"/>
              </a:ext>
            </a:extLst>
          </p:cNvPr>
          <p:cNvPicPr>
            <a:picLocks noChangeAspect="1"/>
          </p:cNvPicPr>
          <p:nvPr/>
        </p:nvPicPr>
        <p:blipFill>
          <a:blip r:embed="rId2"/>
          <a:stretch>
            <a:fillRect/>
          </a:stretch>
        </p:blipFill>
        <p:spPr>
          <a:xfrm>
            <a:off x="3479800" y="755650"/>
            <a:ext cx="5232400" cy="5346700"/>
          </a:xfrm>
          <a:prstGeom prst="rect">
            <a:avLst/>
          </a:prstGeom>
        </p:spPr>
      </p:pic>
      <p:sp>
        <p:nvSpPr>
          <p:cNvPr id="5" name="TextBox 4">
            <a:extLst>
              <a:ext uri="{FF2B5EF4-FFF2-40B4-BE49-F238E27FC236}">
                <a16:creationId xmlns:a16="http://schemas.microsoft.com/office/drawing/2014/main" id="{8969467C-4CFF-CCC8-54E3-B510AB86969C}"/>
              </a:ext>
            </a:extLst>
          </p:cNvPr>
          <p:cNvSpPr txBox="1"/>
          <p:nvPr/>
        </p:nvSpPr>
        <p:spPr>
          <a:xfrm>
            <a:off x="780789" y="6252023"/>
            <a:ext cx="6096000" cy="369332"/>
          </a:xfrm>
          <a:prstGeom prst="rect">
            <a:avLst/>
          </a:prstGeom>
          <a:noFill/>
        </p:spPr>
        <p:txBody>
          <a:bodyPr wrap="square">
            <a:spAutoFit/>
          </a:bodyPr>
          <a:lstStyle/>
          <a:p>
            <a:pPr>
              <a:buNone/>
            </a:pPr>
            <a:r>
              <a:rPr lang="en-US" dirty="0">
                <a:solidFill>
                  <a:srgbClr val="234BC7"/>
                </a:solidFill>
                <a:effectLst/>
                <a:latin typeface="Helvetica" pitchFamily="2" charset="0"/>
              </a:rPr>
              <a:t> Oral Sci </a:t>
            </a:r>
            <a:r>
              <a:rPr lang="en-US" dirty="0" err="1">
                <a:solidFill>
                  <a:srgbClr val="234BC7"/>
                </a:solidFill>
                <a:effectLst/>
                <a:latin typeface="Helvetica" pitchFamily="2" charset="0"/>
              </a:rPr>
              <a:t>Homeost</a:t>
            </a:r>
            <a:r>
              <a:rPr lang="en-US" dirty="0">
                <a:solidFill>
                  <a:srgbClr val="234BC7"/>
                </a:solidFill>
                <a:effectLst/>
                <a:latin typeface="Helvetica" pitchFamily="2" charset="0"/>
              </a:rPr>
              <a:t> Med , 2025, 1, 9610003 </a:t>
            </a:r>
          </a:p>
        </p:txBody>
      </p:sp>
    </p:spTree>
    <p:extLst>
      <p:ext uri="{BB962C8B-B14F-4D97-AF65-F5344CB8AC3E}">
        <p14:creationId xmlns:p14="http://schemas.microsoft.com/office/powerpoint/2010/main" val="1136243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ist of vitamins&#10;&#10;AI-generated content may be incorrect.">
            <a:extLst>
              <a:ext uri="{FF2B5EF4-FFF2-40B4-BE49-F238E27FC236}">
                <a16:creationId xmlns:a16="http://schemas.microsoft.com/office/drawing/2014/main" id="{703FD27D-5877-BB8E-3A47-3CD1324DA096}"/>
              </a:ext>
            </a:extLst>
          </p:cNvPr>
          <p:cNvPicPr>
            <a:picLocks noChangeAspect="1"/>
          </p:cNvPicPr>
          <p:nvPr/>
        </p:nvPicPr>
        <p:blipFill>
          <a:blip r:embed="rId2"/>
          <a:stretch>
            <a:fillRect/>
          </a:stretch>
        </p:blipFill>
        <p:spPr>
          <a:xfrm>
            <a:off x="564970" y="501062"/>
            <a:ext cx="10365787" cy="4515789"/>
          </a:xfrm>
          <a:prstGeom prst="rect">
            <a:avLst/>
          </a:prstGeom>
        </p:spPr>
      </p:pic>
      <p:sp>
        <p:nvSpPr>
          <p:cNvPr id="5" name="TextBox 4">
            <a:extLst>
              <a:ext uri="{FF2B5EF4-FFF2-40B4-BE49-F238E27FC236}">
                <a16:creationId xmlns:a16="http://schemas.microsoft.com/office/drawing/2014/main" id="{8A7A62EC-2E66-C1EF-6603-81C7336FF361}"/>
              </a:ext>
            </a:extLst>
          </p:cNvPr>
          <p:cNvSpPr txBox="1"/>
          <p:nvPr/>
        </p:nvSpPr>
        <p:spPr>
          <a:xfrm>
            <a:off x="564970" y="5567883"/>
            <a:ext cx="6096000" cy="646331"/>
          </a:xfrm>
          <a:prstGeom prst="rect">
            <a:avLst/>
          </a:prstGeom>
          <a:noFill/>
        </p:spPr>
        <p:txBody>
          <a:bodyPr wrap="square">
            <a:spAutoFit/>
          </a:bodyPr>
          <a:lstStyle/>
          <a:p>
            <a:r>
              <a:rPr lang="en-US" dirty="0"/>
              <a:t>Oxidative Medicine and Cellular Longevity 3:4, 228-237; July/August 2010;</a:t>
            </a:r>
          </a:p>
        </p:txBody>
      </p:sp>
    </p:spTree>
    <p:extLst>
      <p:ext uri="{BB962C8B-B14F-4D97-AF65-F5344CB8AC3E}">
        <p14:creationId xmlns:p14="http://schemas.microsoft.com/office/powerpoint/2010/main" val="3635546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of a diagram of a cell membrane&#10;&#10;AI-generated content may be incorrect.">
            <a:extLst>
              <a:ext uri="{FF2B5EF4-FFF2-40B4-BE49-F238E27FC236}">
                <a16:creationId xmlns:a16="http://schemas.microsoft.com/office/drawing/2014/main" id="{FA4DB992-0B95-C139-31E3-5678A136748D}"/>
              </a:ext>
            </a:extLst>
          </p:cNvPr>
          <p:cNvPicPr>
            <a:picLocks noChangeAspect="1"/>
          </p:cNvPicPr>
          <p:nvPr/>
        </p:nvPicPr>
        <p:blipFill>
          <a:blip r:embed="rId2"/>
          <a:stretch>
            <a:fillRect/>
          </a:stretch>
        </p:blipFill>
        <p:spPr>
          <a:xfrm>
            <a:off x="1986213" y="704358"/>
            <a:ext cx="7772400" cy="5449283"/>
          </a:xfrm>
          <a:prstGeom prst="rect">
            <a:avLst/>
          </a:prstGeom>
        </p:spPr>
      </p:pic>
    </p:spTree>
    <p:extLst>
      <p:ext uri="{BB962C8B-B14F-4D97-AF65-F5344CB8AC3E}">
        <p14:creationId xmlns:p14="http://schemas.microsoft.com/office/powerpoint/2010/main" val="2297312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scale&#10;&#10;AI-generated content may be incorrect.">
            <a:extLst>
              <a:ext uri="{FF2B5EF4-FFF2-40B4-BE49-F238E27FC236}">
                <a16:creationId xmlns:a16="http://schemas.microsoft.com/office/drawing/2014/main" id="{CEEFA3E3-6B32-0123-3050-94A6198CC678}"/>
              </a:ext>
            </a:extLst>
          </p:cNvPr>
          <p:cNvPicPr>
            <a:picLocks noChangeAspect="1"/>
          </p:cNvPicPr>
          <p:nvPr/>
        </p:nvPicPr>
        <p:blipFill>
          <a:blip r:embed="rId2"/>
          <a:stretch>
            <a:fillRect/>
          </a:stretch>
        </p:blipFill>
        <p:spPr>
          <a:xfrm>
            <a:off x="1606549" y="95250"/>
            <a:ext cx="8052457" cy="5771584"/>
          </a:xfrm>
          <a:prstGeom prst="rect">
            <a:avLst/>
          </a:prstGeom>
        </p:spPr>
      </p:pic>
      <p:sp>
        <p:nvSpPr>
          <p:cNvPr id="5" name="TextBox 4">
            <a:extLst>
              <a:ext uri="{FF2B5EF4-FFF2-40B4-BE49-F238E27FC236}">
                <a16:creationId xmlns:a16="http://schemas.microsoft.com/office/drawing/2014/main" id="{F704B487-A922-F459-3070-0472FA0F0C2D}"/>
              </a:ext>
            </a:extLst>
          </p:cNvPr>
          <p:cNvSpPr txBox="1"/>
          <p:nvPr/>
        </p:nvSpPr>
        <p:spPr>
          <a:xfrm>
            <a:off x="409904" y="6116419"/>
            <a:ext cx="6096000" cy="646331"/>
          </a:xfrm>
          <a:prstGeom prst="rect">
            <a:avLst/>
          </a:prstGeom>
          <a:noFill/>
        </p:spPr>
        <p:txBody>
          <a:bodyPr wrap="square">
            <a:spAutoFit/>
          </a:bodyPr>
          <a:lstStyle/>
          <a:p>
            <a:r>
              <a:rPr lang="en-US" dirty="0"/>
              <a:t>Oxidative Medicine and Cellular Longevity 3:4, 228-237; July/August 2010;</a:t>
            </a:r>
          </a:p>
        </p:txBody>
      </p:sp>
    </p:spTree>
    <p:extLst>
      <p:ext uri="{BB962C8B-B14F-4D97-AF65-F5344CB8AC3E}">
        <p14:creationId xmlns:p14="http://schemas.microsoft.com/office/powerpoint/2010/main" val="1640502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ell division&#10;&#10;AI-generated content may be incorrect.">
            <a:extLst>
              <a:ext uri="{FF2B5EF4-FFF2-40B4-BE49-F238E27FC236}">
                <a16:creationId xmlns:a16="http://schemas.microsoft.com/office/drawing/2014/main" id="{468CE0CA-18F6-D3CF-856F-60CF1C32EBFE}"/>
              </a:ext>
            </a:extLst>
          </p:cNvPr>
          <p:cNvPicPr>
            <a:picLocks noChangeAspect="1"/>
          </p:cNvPicPr>
          <p:nvPr/>
        </p:nvPicPr>
        <p:blipFill>
          <a:blip r:embed="rId2"/>
          <a:stretch>
            <a:fillRect/>
          </a:stretch>
        </p:blipFill>
        <p:spPr>
          <a:xfrm>
            <a:off x="643467" y="1166199"/>
            <a:ext cx="10905066" cy="4525600"/>
          </a:xfrm>
          <a:prstGeom prst="rect">
            <a:avLst/>
          </a:prstGeom>
        </p:spPr>
      </p:pic>
      <p:sp>
        <p:nvSpPr>
          <p:cNvPr id="5" name="TextBox 4">
            <a:extLst>
              <a:ext uri="{FF2B5EF4-FFF2-40B4-BE49-F238E27FC236}">
                <a16:creationId xmlns:a16="http://schemas.microsoft.com/office/drawing/2014/main" id="{96696416-1F8E-916E-2873-3037A09419E6}"/>
              </a:ext>
            </a:extLst>
          </p:cNvPr>
          <p:cNvSpPr txBox="1"/>
          <p:nvPr/>
        </p:nvSpPr>
        <p:spPr>
          <a:xfrm>
            <a:off x="378542" y="6320885"/>
            <a:ext cx="6096000" cy="369332"/>
          </a:xfrm>
          <a:prstGeom prst="rect">
            <a:avLst/>
          </a:prstGeom>
          <a:noFill/>
        </p:spPr>
        <p:txBody>
          <a:bodyPr wrap="square">
            <a:spAutoFit/>
          </a:bodyPr>
          <a:lstStyle/>
          <a:p>
            <a:pPr>
              <a:buNone/>
            </a:pPr>
            <a:r>
              <a:rPr lang="en-US" dirty="0">
                <a:solidFill>
                  <a:srgbClr val="234BC7"/>
                </a:solidFill>
                <a:effectLst/>
                <a:latin typeface="Helvetica" pitchFamily="2" charset="0"/>
              </a:rPr>
              <a:t> Oral Sci </a:t>
            </a:r>
            <a:r>
              <a:rPr lang="en-US" dirty="0" err="1">
                <a:solidFill>
                  <a:srgbClr val="234BC7"/>
                </a:solidFill>
                <a:effectLst/>
                <a:latin typeface="Helvetica" pitchFamily="2" charset="0"/>
              </a:rPr>
              <a:t>Homeost</a:t>
            </a:r>
            <a:r>
              <a:rPr lang="en-US" dirty="0">
                <a:solidFill>
                  <a:srgbClr val="234BC7"/>
                </a:solidFill>
                <a:effectLst/>
                <a:latin typeface="Helvetica" pitchFamily="2" charset="0"/>
              </a:rPr>
              <a:t> Med , 2025, 1, 9610003 </a:t>
            </a:r>
          </a:p>
        </p:txBody>
      </p:sp>
    </p:spTree>
    <p:extLst>
      <p:ext uri="{BB962C8B-B14F-4D97-AF65-F5344CB8AC3E}">
        <p14:creationId xmlns:p14="http://schemas.microsoft.com/office/powerpoint/2010/main" val="54891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food and a diet&#10;&#10;AI-generated content may be incorrect.">
            <a:extLst>
              <a:ext uri="{FF2B5EF4-FFF2-40B4-BE49-F238E27FC236}">
                <a16:creationId xmlns:a16="http://schemas.microsoft.com/office/drawing/2014/main" id="{BE0C2015-D4EE-C082-8E9C-C83DD6B278F5}"/>
              </a:ext>
            </a:extLst>
          </p:cNvPr>
          <p:cNvPicPr>
            <a:picLocks noChangeAspect="1"/>
          </p:cNvPicPr>
          <p:nvPr/>
        </p:nvPicPr>
        <p:blipFill>
          <a:blip r:embed="rId2"/>
          <a:stretch>
            <a:fillRect/>
          </a:stretch>
        </p:blipFill>
        <p:spPr>
          <a:xfrm>
            <a:off x="1193800" y="681067"/>
            <a:ext cx="9180672" cy="4316817"/>
          </a:xfrm>
          <a:prstGeom prst="rect">
            <a:avLst/>
          </a:prstGeom>
        </p:spPr>
      </p:pic>
      <p:sp>
        <p:nvSpPr>
          <p:cNvPr id="5" name="TextBox 4">
            <a:extLst>
              <a:ext uri="{FF2B5EF4-FFF2-40B4-BE49-F238E27FC236}">
                <a16:creationId xmlns:a16="http://schemas.microsoft.com/office/drawing/2014/main" id="{91558E46-49E5-9ED6-07C7-3D0C3DCB1DD0}"/>
              </a:ext>
            </a:extLst>
          </p:cNvPr>
          <p:cNvSpPr txBox="1"/>
          <p:nvPr/>
        </p:nvSpPr>
        <p:spPr>
          <a:xfrm>
            <a:off x="1682496" y="5893808"/>
            <a:ext cx="6108192" cy="369332"/>
          </a:xfrm>
          <a:prstGeom prst="rect">
            <a:avLst/>
          </a:prstGeom>
          <a:noFill/>
        </p:spPr>
        <p:txBody>
          <a:bodyPr wrap="square">
            <a:spAutoFit/>
          </a:bodyPr>
          <a:lstStyle/>
          <a:p>
            <a:pPr>
              <a:buNone/>
            </a:pPr>
            <a:r>
              <a:rPr lang="en-US" dirty="0">
                <a:solidFill>
                  <a:srgbClr val="141413"/>
                </a:solidFill>
                <a:effectLst/>
                <a:latin typeface="Helvetica" pitchFamily="2" charset="0"/>
              </a:rPr>
              <a:t>Journal of Restorative Medicine 2025; 15: page 4</a:t>
            </a:r>
          </a:p>
        </p:txBody>
      </p:sp>
    </p:spTree>
    <p:extLst>
      <p:ext uri="{BB962C8B-B14F-4D97-AF65-F5344CB8AC3E}">
        <p14:creationId xmlns:p14="http://schemas.microsoft.com/office/powerpoint/2010/main" val="40655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diagram of a reaction&#10;&#10;AI-generated content may be incorrect.">
            <a:extLst>
              <a:ext uri="{FF2B5EF4-FFF2-40B4-BE49-F238E27FC236}">
                <a16:creationId xmlns:a16="http://schemas.microsoft.com/office/drawing/2014/main" id="{5C269276-024C-9E33-7669-20FB7DBAE6B5}"/>
              </a:ext>
            </a:extLst>
          </p:cNvPr>
          <p:cNvPicPr>
            <a:picLocks noChangeAspect="1"/>
          </p:cNvPicPr>
          <p:nvPr/>
        </p:nvPicPr>
        <p:blipFill>
          <a:blip r:embed="rId2"/>
          <a:stretch>
            <a:fillRect/>
          </a:stretch>
        </p:blipFill>
        <p:spPr>
          <a:xfrm>
            <a:off x="2200148" y="643466"/>
            <a:ext cx="7791704" cy="5571067"/>
          </a:xfrm>
          <a:prstGeom prst="rect">
            <a:avLst/>
          </a:prstGeom>
        </p:spPr>
      </p:pic>
    </p:spTree>
    <p:extLst>
      <p:ext uri="{BB962C8B-B14F-4D97-AF65-F5344CB8AC3E}">
        <p14:creationId xmlns:p14="http://schemas.microsoft.com/office/powerpoint/2010/main" val="3581268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B8E465-37CE-6948-1682-787143BD591E}"/>
              </a:ext>
            </a:extLst>
          </p:cNvPr>
          <p:cNvSpPr txBox="1"/>
          <p:nvPr/>
        </p:nvSpPr>
        <p:spPr>
          <a:xfrm>
            <a:off x="1114425" y="543342"/>
            <a:ext cx="9963150" cy="4832092"/>
          </a:xfrm>
          <a:prstGeom prst="rect">
            <a:avLst/>
          </a:prstGeom>
          <a:noFill/>
        </p:spPr>
        <p:txBody>
          <a:bodyPr wrap="square">
            <a:spAutoFit/>
          </a:bodyPr>
          <a:lstStyle/>
          <a:p>
            <a:pPr>
              <a:buNone/>
            </a:pPr>
            <a:r>
              <a:rPr lang="en-US" sz="3200" dirty="0">
                <a:solidFill>
                  <a:srgbClr val="C00000"/>
                </a:solidFill>
                <a:effectLst/>
                <a:latin typeface="Helvetica Neue" panose="02000503000000020004" pitchFamily="2" charset="0"/>
              </a:rPr>
              <a:t>Key Roles in Human Health</a:t>
            </a:r>
          </a:p>
          <a:p>
            <a:pPr>
              <a:buNone/>
            </a:pPr>
            <a:br>
              <a:rPr lang="en-US" dirty="0">
                <a:effectLst/>
                <a:latin typeface="Helvetica Neue" panose="02000503000000020004" pitchFamily="2" charset="0"/>
              </a:rPr>
            </a:br>
            <a:endParaRPr lang="en-US" dirty="0">
              <a:effectLst/>
              <a:latin typeface="Helvetica Neue" panose="02000503000000020004" pitchFamily="2" charset="0"/>
            </a:endParaRPr>
          </a:p>
          <a:p>
            <a:pPr>
              <a:buNone/>
            </a:pPr>
            <a:r>
              <a:rPr lang="en-US" sz="2400" b="1" dirty="0">
                <a:effectLst/>
                <a:latin typeface="Helvetica Neue" panose="02000503000000020004" pitchFamily="2" charset="0"/>
              </a:rPr>
              <a:t>Energy Producti</a:t>
            </a:r>
            <a:r>
              <a:rPr lang="en-US" sz="2400" dirty="0">
                <a:effectLst/>
                <a:latin typeface="Helvetica Neue" panose="02000503000000020004" pitchFamily="2" charset="0"/>
              </a:rPr>
              <a:t>on: Redox reactions, primarily in the mitochondria, are fundamental to cellular respiration and the synthesis of adenosine triphosphate (ATP), the body's main energy currency.</a:t>
            </a:r>
          </a:p>
          <a:p>
            <a:pPr>
              <a:buNone/>
            </a:pPr>
            <a:br>
              <a:rPr lang="en-US" sz="2400" dirty="0">
                <a:effectLst/>
                <a:latin typeface="Helvetica Neue" panose="02000503000000020004" pitchFamily="2" charset="0"/>
              </a:rPr>
            </a:br>
            <a:endParaRPr lang="en-US" sz="2400" dirty="0">
              <a:effectLst/>
              <a:latin typeface="Helvetica Neue" panose="02000503000000020004" pitchFamily="2" charset="0"/>
            </a:endParaRPr>
          </a:p>
          <a:p>
            <a:pPr>
              <a:buNone/>
            </a:pPr>
            <a:r>
              <a:rPr lang="en-US" sz="2400" b="1" dirty="0">
                <a:effectLst/>
                <a:latin typeface="Helvetica Neue" panose="02000503000000020004" pitchFamily="2" charset="0"/>
              </a:rPr>
              <a:t>Cell Signaling and Regulation</a:t>
            </a:r>
            <a:r>
              <a:rPr lang="en-US" sz="2400" dirty="0">
                <a:effectLst/>
                <a:latin typeface="Helvetica Neue" panose="02000503000000020004" pitchFamily="2" charset="0"/>
              </a:rPr>
              <a:t>: Low, physiological levels of ROS act as crucial signaling molecules (second messengers) that modulate the function of various proteins, enzymes, and transcription factors (e.g., Nrf2 and NF-</a:t>
            </a:r>
            <a:r>
              <a:rPr lang="el-GR" sz="2400" dirty="0">
                <a:effectLst/>
                <a:latin typeface="Helvetica Neue" panose="02000503000000020004" pitchFamily="2" charset="0"/>
              </a:rPr>
              <a:t>κ</a:t>
            </a:r>
            <a:r>
              <a:rPr lang="en-US" sz="2400" dirty="0">
                <a:effectLst/>
                <a:latin typeface="Helvetica Neue" panose="02000503000000020004" pitchFamily="2" charset="0"/>
              </a:rPr>
              <a:t>B). This fine-tuning is vital for processes like cell proliferation, differentiation, and the immune response.</a:t>
            </a:r>
          </a:p>
        </p:txBody>
      </p:sp>
      <p:sp>
        <p:nvSpPr>
          <p:cNvPr id="4" name="TextBox 3">
            <a:extLst>
              <a:ext uri="{FF2B5EF4-FFF2-40B4-BE49-F238E27FC236}">
                <a16:creationId xmlns:a16="http://schemas.microsoft.com/office/drawing/2014/main" id="{11FB2690-480A-E15C-1A6D-A9B132E17BD7}"/>
              </a:ext>
            </a:extLst>
          </p:cNvPr>
          <p:cNvSpPr txBox="1"/>
          <p:nvPr/>
        </p:nvSpPr>
        <p:spPr>
          <a:xfrm>
            <a:off x="780789" y="6252023"/>
            <a:ext cx="6096000" cy="369332"/>
          </a:xfrm>
          <a:prstGeom prst="rect">
            <a:avLst/>
          </a:prstGeom>
          <a:noFill/>
        </p:spPr>
        <p:txBody>
          <a:bodyPr wrap="square">
            <a:spAutoFit/>
          </a:bodyPr>
          <a:lstStyle/>
          <a:p>
            <a:pPr>
              <a:buNone/>
            </a:pPr>
            <a:r>
              <a:rPr lang="en-US" dirty="0">
                <a:solidFill>
                  <a:srgbClr val="234BC7"/>
                </a:solidFill>
                <a:effectLst/>
                <a:latin typeface="Helvetica" pitchFamily="2" charset="0"/>
              </a:rPr>
              <a:t> Oral Sci </a:t>
            </a:r>
            <a:r>
              <a:rPr lang="en-US" dirty="0" err="1">
                <a:solidFill>
                  <a:srgbClr val="234BC7"/>
                </a:solidFill>
                <a:effectLst/>
                <a:latin typeface="Helvetica" pitchFamily="2" charset="0"/>
              </a:rPr>
              <a:t>Homeost</a:t>
            </a:r>
            <a:r>
              <a:rPr lang="en-US" dirty="0">
                <a:solidFill>
                  <a:srgbClr val="234BC7"/>
                </a:solidFill>
                <a:effectLst/>
                <a:latin typeface="Helvetica" pitchFamily="2" charset="0"/>
              </a:rPr>
              <a:t> Med , 2025, 1, 9610003 </a:t>
            </a:r>
          </a:p>
        </p:txBody>
      </p:sp>
    </p:spTree>
    <p:extLst>
      <p:ext uri="{BB962C8B-B14F-4D97-AF65-F5344CB8AC3E}">
        <p14:creationId xmlns:p14="http://schemas.microsoft.com/office/powerpoint/2010/main" val="2976127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BFD1FF-796D-DDEF-DD3F-14E8D1B4D292}"/>
              </a:ext>
            </a:extLst>
          </p:cNvPr>
          <p:cNvSpPr txBox="1"/>
          <p:nvPr/>
        </p:nvSpPr>
        <p:spPr>
          <a:xfrm>
            <a:off x="152400" y="605641"/>
            <a:ext cx="11910164" cy="5262979"/>
          </a:xfrm>
          <a:prstGeom prst="rect">
            <a:avLst/>
          </a:prstGeom>
          <a:noFill/>
        </p:spPr>
        <p:txBody>
          <a:bodyPr wrap="square">
            <a:spAutoFit/>
          </a:bodyPr>
          <a:lstStyle/>
          <a:p>
            <a:pPr>
              <a:buNone/>
            </a:pPr>
            <a:r>
              <a:rPr lang="en-US" sz="2400" b="1" dirty="0">
                <a:effectLst/>
                <a:latin typeface="Helvetica Neue" panose="02000503000000020004" pitchFamily="2" charset="0"/>
              </a:rPr>
              <a:t>Defense Against Damage</a:t>
            </a:r>
            <a:r>
              <a:rPr lang="en-US" sz="2400" dirty="0">
                <a:effectLst/>
                <a:latin typeface="Helvetica Neue" panose="02000503000000020004" pitchFamily="2" charset="0"/>
              </a:rPr>
              <a:t>: The body possesses a complex network of endogenous antioxidant systems (such as the glutathione and thioredoxin systems, and enzymes like superoxide dismutase and catalase that neutralize excess reactive species, preventing damage to essential macromolecules like DNA, proteins, and lipids.</a:t>
            </a:r>
          </a:p>
          <a:p>
            <a:pPr>
              <a:buNone/>
            </a:pPr>
            <a:br>
              <a:rPr lang="en-US" sz="2400" dirty="0">
                <a:effectLst/>
                <a:latin typeface="Helvetica Neue" panose="02000503000000020004" pitchFamily="2" charset="0"/>
              </a:rPr>
            </a:br>
            <a:endParaRPr lang="en-US" sz="2400" dirty="0">
              <a:effectLst/>
              <a:latin typeface="Helvetica Neue" panose="02000503000000020004" pitchFamily="2" charset="0"/>
            </a:endParaRPr>
          </a:p>
          <a:p>
            <a:pPr>
              <a:buNone/>
            </a:pPr>
            <a:r>
              <a:rPr lang="en-US" sz="2400" b="1" dirty="0">
                <a:effectLst/>
                <a:latin typeface="Helvetica Neue" panose="02000503000000020004" pitchFamily="2" charset="0"/>
              </a:rPr>
              <a:t>Immune Function</a:t>
            </a:r>
            <a:r>
              <a:rPr lang="en-US" sz="2400" dirty="0">
                <a:effectLst/>
                <a:latin typeface="Helvetica Neue" panose="02000503000000020004" pitchFamily="2" charset="0"/>
              </a:rPr>
              <a:t>: The controlled production of ROS by immune cells like macrophages is vital for microbial defense. Redox homeostasis ensures that this necessary immune response doesn't cause excessive tissue damage.</a:t>
            </a:r>
          </a:p>
          <a:p>
            <a:pPr>
              <a:buNone/>
            </a:pPr>
            <a:br>
              <a:rPr lang="en-US" sz="2400" dirty="0">
                <a:effectLst/>
                <a:latin typeface="Helvetica Neue" panose="02000503000000020004" pitchFamily="2" charset="0"/>
              </a:rPr>
            </a:br>
            <a:endParaRPr lang="en-US" sz="2400" dirty="0">
              <a:effectLst/>
              <a:latin typeface="Helvetica Neue" panose="02000503000000020004" pitchFamily="2" charset="0"/>
            </a:endParaRPr>
          </a:p>
          <a:p>
            <a:pPr>
              <a:buNone/>
            </a:pPr>
            <a:r>
              <a:rPr lang="en-US" sz="2400" b="1" dirty="0">
                <a:effectLst/>
                <a:latin typeface="Helvetica Neue" panose="02000503000000020004" pitchFamily="2" charset="0"/>
              </a:rPr>
              <a:t>Maintaining Genomic Stability</a:t>
            </a:r>
            <a:r>
              <a:rPr lang="en-US" sz="2400" dirty="0">
                <a:effectLst/>
                <a:latin typeface="Helvetica Neue" panose="02000503000000020004" pitchFamily="2" charset="0"/>
              </a:rPr>
              <a:t>: Redox signaling influences DNA repair mechanisms and epigenetic modifications, which are critical for preserving genomic integrity and preventing mutations that could lead to diseases like cancer. </a:t>
            </a:r>
          </a:p>
        </p:txBody>
      </p:sp>
      <p:sp>
        <p:nvSpPr>
          <p:cNvPr id="6" name="TextBox 5">
            <a:extLst>
              <a:ext uri="{FF2B5EF4-FFF2-40B4-BE49-F238E27FC236}">
                <a16:creationId xmlns:a16="http://schemas.microsoft.com/office/drawing/2014/main" id="{9127258D-A8C2-A32B-A498-12154604B4B2}"/>
              </a:ext>
            </a:extLst>
          </p:cNvPr>
          <p:cNvSpPr txBox="1"/>
          <p:nvPr/>
        </p:nvSpPr>
        <p:spPr>
          <a:xfrm>
            <a:off x="378542" y="6320885"/>
            <a:ext cx="6096000" cy="369332"/>
          </a:xfrm>
          <a:prstGeom prst="rect">
            <a:avLst/>
          </a:prstGeom>
          <a:noFill/>
        </p:spPr>
        <p:txBody>
          <a:bodyPr wrap="square">
            <a:spAutoFit/>
          </a:bodyPr>
          <a:lstStyle/>
          <a:p>
            <a:pPr>
              <a:buNone/>
            </a:pPr>
            <a:r>
              <a:rPr lang="en-US" dirty="0">
                <a:solidFill>
                  <a:srgbClr val="234BC7"/>
                </a:solidFill>
                <a:effectLst/>
                <a:latin typeface="Helvetica" pitchFamily="2" charset="0"/>
              </a:rPr>
              <a:t> Oral Sci </a:t>
            </a:r>
            <a:r>
              <a:rPr lang="en-US" dirty="0" err="1">
                <a:solidFill>
                  <a:srgbClr val="234BC7"/>
                </a:solidFill>
                <a:effectLst/>
                <a:latin typeface="Helvetica" pitchFamily="2" charset="0"/>
              </a:rPr>
              <a:t>Homeost</a:t>
            </a:r>
            <a:r>
              <a:rPr lang="en-US" dirty="0">
                <a:solidFill>
                  <a:srgbClr val="234BC7"/>
                </a:solidFill>
                <a:effectLst/>
                <a:latin typeface="Helvetica" pitchFamily="2" charset="0"/>
              </a:rPr>
              <a:t> Med , 2025, 1, 9610003 </a:t>
            </a:r>
          </a:p>
        </p:txBody>
      </p:sp>
    </p:spTree>
    <p:extLst>
      <p:ext uri="{BB962C8B-B14F-4D97-AF65-F5344CB8AC3E}">
        <p14:creationId xmlns:p14="http://schemas.microsoft.com/office/powerpoint/2010/main" val="327015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diagram of different types of molecules&#10;&#10;AI-generated content may be incorrect.">
            <a:extLst>
              <a:ext uri="{FF2B5EF4-FFF2-40B4-BE49-F238E27FC236}">
                <a16:creationId xmlns:a16="http://schemas.microsoft.com/office/drawing/2014/main" id="{1197FBF0-9C93-09CB-1E4E-F1A142B54DED}"/>
              </a:ext>
            </a:extLst>
          </p:cNvPr>
          <p:cNvPicPr>
            <a:picLocks noChangeAspect="1"/>
          </p:cNvPicPr>
          <p:nvPr/>
        </p:nvPicPr>
        <p:blipFill>
          <a:blip r:embed="rId2"/>
          <a:stretch>
            <a:fillRect/>
          </a:stretch>
        </p:blipFill>
        <p:spPr>
          <a:xfrm>
            <a:off x="2418728" y="319616"/>
            <a:ext cx="7354544" cy="5571067"/>
          </a:xfrm>
          <a:prstGeom prst="rect">
            <a:avLst/>
          </a:prstGeom>
        </p:spPr>
      </p:pic>
      <p:sp>
        <p:nvSpPr>
          <p:cNvPr id="7" name="TextBox 6">
            <a:extLst>
              <a:ext uri="{FF2B5EF4-FFF2-40B4-BE49-F238E27FC236}">
                <a16:creationId xmlns:a16="http://schemas.microsoft.com/office/drawing/2014/main" id="{1E8CDEF7-FC98-129C-AA6E-F67269E6A035}"/>
              </a:ext>
            </a:extLst>
          </p:cNvPr>
          <p:cNvSpPr txBox="1"/>
          <p:nvPr/>
        </p:nvSpPr>
        <p:spPr>
          <a:xfrm>
            <a:off x="476250" y="6169052"/>
            <a:ext cx="6096000" cy="369332"/>
          </a:xfrm>
          <a:prstGeom prst="rect">
            <a:avLst/>
          </a:prstGeom>
          <a:noFill/>
        </p:spPr>
        <p:txBody>
          <a:bodyPr wrap="square">
            <a:spAutoFit/>
          </a:bodyPr>
          <a:lstStyle/>
          <a:p>
            <a:pPr>
              <a:buNone/>
            </a:pPr>
            <a:r>
              <a:rPr lang="en-US" dirty="0">
                <a:solidFill>
                  <a:srgbClr val="141413"/>
                </a:solidFill>
                <a:effectLst/>
                <a:latin typeface="Helvetica" pitchFamily="2" charset="0"/>
              </a:rPr>
              <a:t>Journal of Restorative Medicine 2025; 15: page 4</a:t>
            </a:r>
          </a:p>
        </p:txBody>
      </p:sp>
    </p:spTree>
    <p:extLst>
      <p:ext uri="{BB962C8B-B14F-4D97-AF65-F5344CB8AC3E}">
        <p14:creationId xmlns:p14="http://schemas.microsoft.com/office/powerpoint/2010/main" val="2178356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ell line&#10;&#10;AI-generated content may be incorrect.">
            <a:extLst>
              <a:ext uri="{FF2B5EF4-FFF2-40B4-BE49-F238E27FC236}">
                <a16:creationId xmlns:a16="http://schemas.microsoft.com/office/drawing/2014/main" id="{7C2D6E0A-2667-AE98-19ED-7C008907C5AD}"/>
              </a:ext>
            </a:extLst>
          </p:cNvPr>
          <p:cNvPicPr>
            <a:picLocks noChangeAspect="1"/>
          </p:cNvPicPr>
          <p:nvPr/>
        </p:nvPicPr>
        <p:blipFill>
          <a:blip r:embed="rId2"/>
          <a:stretch>
            <a:fillRect/>
          </a:stretch>
        </p:blipFill>
        <p:spPr>
          <a:xfrm>
            <a:off x="3308350" y="444500"/>
            <a:ext cx="5575300" cy="5969000"/>
          </a:xfrm>
          <a:prstGeom prst="rect">
            <a:avLst/>
          </a:prstGeom>
        </p:spPr>
      </p:pic>
    </p:spTree>
    <p:extLst>
      <p:ext uri="{BB962C8B-B14F-4D97-AF65-F5344CB8AC3E}">
        <p14:creationId xmlns:p14="http://schemas.microsoft.com/office/powerpoint/2010/main" val="1752805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person running&#10;&#10;AI-generated content may be incorrect.">
            <a:extLst>
              <a:ext uri="{FF2B5EF4-FFF2-40B4-BE49-F238E27FC236}">
                <a16:creationId xmlns:a16="http://schemas.microsoft.com/office/drawing/2014/main" id="{EF64D047-A1CE-50BB-02F2-87E7B50BDF32}"/>
              </a:ext>
            </a:extLst>
          </p:cNvPr>
          <p:cNvPicPr>
            <a:picLocks noChangeAspect="1"/>
          </p:cNvPicPr>
          <p:nvPr/>
        </p:nvPicPr>
        <p:blipFill>
          <a:blip r:embed="rId2"/>
          <a:stretch>
            <a:fillRect/>
          </a:stretch>
        </p:blipFill>
        <p:spPr>
          <a:xfrm>
            <a:off x="3708400" y="1149350"/>
            <a:ext cx="4775200" cy="4559300"/>
          </a:xfrm>
          <a:prstGeom prst="rect">
            <a:avLst/>
          </a:prstGeom>
        </p:spPr>
      </p:pic>
    </p:spTree>
    <p:extLst>
      <p:ext uri="{BB962C8B-B14F-4D97-AF65-F5344CB8AC3E}">
        <p14:creationId xmlns:p14="http://schemas.microsoft.com/office/powerpoint/2010/main" val="3096016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exercise and exercise balance&#10;&#10;AI-generated content may be incorrect.">
            <a:extLst>
              <a:ext uri="{FF2B5EF4-FFF2-40B4-BE49-F238E27FC236}">
                <a16:creationId xmlns:a16="http://schemas.microsoft.com/office/drawing/2014/main" id="{7421A409-D544-77F4-747A-CFFB2C0A17DF}"/>
              </a:ext>
            </a:extLst>
          </p:cNvPr>
          <p:cNvPicPr>
            <a:picLocks noChangeAspect="1"/>
          </p:cNvPicPr>
          <p:nvPr/>
        </p:nvPicPr>
        <p:blipFill>
          <a:blip r:embed="rId2"/>
          <a:stretch>
            <a:fillRect/>
          </a:stretch>
        </p:blipFill>
        <p:spPr>
          <a:xfrm>
            <a:off x="765157" y="774699"/>
            <a:ext cx="9890143" cy="4924437"/>
          </a:xfrm>
          <a:prstGeom prst="rect">
            <a:avLst/>
          </a:prstGeom>
        </p:spPr>
      </p:pic>
    </p:spTree>
    <p:extLst>
      <p:ext uri="{BB962C8B-B14F-4D97-AF65-F5344CB8AC3E}">
        <p14:creationId xmlns:p14="http://schemas.microsoft.com/office/powerpoint/2010/main" val="2719911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table&#10;&#10;AI-generated content may be incorrect.">
            <a:extLst>
              <a:ext uri="{FF2B5EF4-FFF2-40B4-BE49-F238E27FC236}">
                <a16:creationId xmlns:a16="http://schemas.microsoft.com/office/drawing/2014/main" id="{1EB58FC2-4DA5-D6AB-D1C4-D623142B2CA4}"/>
              </a:ext>
            </a:extLst>
          </p:cNvPr>
          <p:cNvPicPr>
            <a:picLocks noChangeAspect="1"/>
          </p:cNvPicPr>
          <p:nvPr/>
        </p:nvPicPr>
        <p:blipFill>
          <a:blip r:embed="rId2"/>
          <a:stretch>
            <a:fillRect/>
          </a:stretch>
        </p:blipFill>
        <p:spPr>
          <a:xfrm>
            <a:off x="1033518" y="1347076"/>
            <a:ext cx="9761662" cy="2943772"/>
          </a:xfrm>
          <a:prstGeom prst="rect">
            <a:avLst/>
          </a:prstGeom>
        </p:spPr>
      </p:pic>
      <p:sp>
        <p:nvSpPr>
          <p:cNvPr id="5" name="TextBox 4">
            <a:extLst>
              <a:ext uri="{FF2B5EF4-FFF2-40B4-BE49-F238E27FC236}">
                <a16:creationId xmlns:a16="http://schemas.microsoft.com/office/drawing/2014/main" id="{0CBADAC5-20DB-A6DF-5A68-863056552D17}"/>
              </a:ext>
            </a:extLst>
          </p:cNvPr>
          <p:cNvSpPr txBox="1"/>
          <p:nvPr/>
        </p:nvSpPr>
        <p:spPr>
          <a:xfrm>
            <a:off x="704193" y="5704517"/>
            <a:ext cx="6096000" cy="646331"/>
          </a:xfrm>
          <a:prstGeom prst="rect">
            <a:avLst/>
          </a:prstGeom>
          <a:noFill/>
        </p:spPr>
        <p:txBody>
          <a:bodyPr wrap="square">
            <a:spAutoFit/>
          </a:bodyPr>
          <a:lstStyle/>
          <a:p>
            <a:r>
              <a:rPr lang="en-US" dirty="0"/>
              <a:t>Oxidative Medicine and Cellular Longevity 3:4, 228-237; July/August 2010;</a:t>
            </a:r>
          </a:p>
        </p:txBody>
      </p:sp>
    </p:spTree>
    <p:extLst>
      <p:ext uri="{BB962C8B-B14F-4D97-AF65-F5344CB8AC3E}">
        <p14:creationId xmlns:p14="http://schemas.microsoft.com/office/powerpoint/2010/main" val="4068798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183</TotalTime>
  <Words>401</Words>
  <Application>Microsoft Macintosh PowerPoint</Application>
  <PresentationFormat>Widescreen</PresentationFormat>
  <Paragraphs>22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Helvetica</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thehealthedge81@gmail.com</dc:creator>
  <cp:lastModifiedBy>thehealthedge81@gmail.com</cp:lastModifiedBy>
  <cp:revision>4</cp:revision>
  <dcterms:created xsi:type="dcterms:W3CDTF">2025-12-02T17:17:41Z</dcterms:created>
  <dcterms:modified xsi:type="dcterms:W3CDTF">2025-12-03T14:52:21Z</dcterms:modified>
</cp:coreProperties>
</file>