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1" r:id="rId3"/>
    <p:sldId id="269" r:id="rId4"/>
    <p:sldId id="260" r:id="rId5"/>
    <p:sldId id="258" r:id="rId6"/>
    <p:sldId id="256" r:id="rId7"/>
    <p:sldId id="263" r:id="rId8"/>
    <p:sldId id="273" r:id="rId9"/>
    <p:sldId id="264" r:id="rId10"/>
    <p:sldId id="274" r:id="rId11"/>
    <p:sldId id="265" r:id="rId12"/>
    <p:sldId id="268" r:id="rId13"/>
    <p:sldId id="272" r:id="rId14"/>
    <p:sldId id="266" r:id="rId15"/>
    <p:sldId id="270" r:id="rId16"/>
    <p:sldId id="262" r:id="rId17"/>
    <p:sldId id="26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4"/>
    <p:restoredTop sz="94737"/>
  </p:normalViewPr>
  <p:slideViewPr>
    <p:cSldViewPr snapToGrid="0">
      <p:cViewPr varScale="1">
        <p:scale>
          <a:sx n="97" d="100"/>
          <a:sy n="97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5CCF-FCA0-56FE-4AA0-0B2D54C0C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2C9E6-CCA5-B9F2-C129-69B3BC4E9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1A0A-B6AF-A1E2-4B4F-DF299112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51AD-CF1B-6E6E-10C4-51EEF037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106C-CF9B-920A-121F-1F1C133B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6B02-19CD-CBBE-A7C8-00A63F32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BAB2-8AA8-E529-23DC-37124B37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C1599-948F-E678-5882-3B0AB2A8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7B1-2EAB-F4CD-55CC-D2783FFB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5569-0962-E535-2B88-63A9B759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80700-0688-74E6-305D-BBF1759C0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F4263-EAF8-7E1E-4395-32193AC09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B29F3-189C-5725-1EBE-415261D9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1D44-8D4D-5602-45E0-962B9F82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A870-9EBB-4F22-F8D0-A4E82181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E51C-2E51-A343-2709-83072620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807C-7120-0E42-1FE3-A1E647F66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03DAD-2519-0B38-BC76-91D2B3DA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3366-10F3-0544-D7C1-E96B5AB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C4C0B-8453-AA9B-9A95-3DBF1278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6305-C188-CBFF-9A78-66390874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18246-F4DC-64B6-D7F3-CC9DB5895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8758E-6EF9-A5E9-A3F1-9EC91207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E2F3-B17F-85BF-8669-BF7237D2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6819-3C65-B2F9-645D-C64EE022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EBB0-A574-F6C5-CE3A-3BFFCD61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6B88-B3AA-1F63-6F9D-FF7DF9C8A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AF1B-C0D0-8620-DD16-AEF7DF91A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E81D-8EE0-6D4F-8777-9220A174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D1DB1-479A-DEBC-ED58-8CEC9194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A226B-0DC6-58CA-FB85-E8B30C33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DD85-22C3-D09F-957D-BC4A8A77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71114-FCF8-8AC2-DE9E-7BFC8A121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A1593-2D58-9CE2-1451-8BFDCF958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1A4CC-587E-CC9C-C571-CF9546DD4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390ED-2088-7818-690D-5F3C03E26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C6437-D5D2-C565-25D2-375447BE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4B52B-1350-4A2D-BFD0-4F963DEB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C006A-7894-F6A1-9566-FB7B99E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F15C-9F75-C6FC-C4E7-2DF3431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CA24B-55EF-0922-70F1-55857BED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9EEC8-96D4-29C6-8AFE-B13123D5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2DD2-414E-0250-776F-32B89BAE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8AC57-E352-D8EB-BE4C-73E139AB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F7AAD-9A8C-E39E-36F5-558B795C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51E0-7D49-F616-73B1-2FB4DE62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3303-C117-4CE4-E816-8E0835BD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758A-2777-150F-A7FA-C69ECE35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9D3A9-4B2A-98A8-1C79-8A60477C1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434C-3B8B-0EB9-B82B-F007BE71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2A939-4E28-AAAE-9ACA-A8F33998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4444-4C28-E0F0-97A5-177233BC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6111-0CA1-29D8-5DB2-72D9FD22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AEE4D-B735-8BE3-2E08-00E71E2FA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896B-ECC4-8A31-7C08-150489584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46B16-C406-2CD1-A588-7495548B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E4896-312E-E42E-5A6E-D44FDC7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6AC37-5DC5-5FDB-F8F3-8D787D64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E9598-D5BB-1A19-156C-F911B6EA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1EFAB-DAA3-CFCF-D836-3D0D54C0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BBCDD-1BF9-A367-5603-29CFE9B1B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465EEE-5BD2-1148-94E0-A6540AE557E3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79A61-9CDA-0263-A8E5-2635D65B8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A487-5458-D377-4978-94D243729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23262-EB1F-0E41-B5F4-91945D66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nergy+Production+Failure&amp;oq=fructose+and+mitochondria+disruption&amp;gs_lcrp=EgZjaHJvbWUyBggAEEUYOTIJCAEQIRgKGKABMgkIAhAhGAoYoAEyBwgDECEYjwLSAQkxMTY4MGowajSoAgCwAgHxBW8TwIm3RzU7&amp;sourceid=chrome&amp;ie=UTF-8&amp;mstk=AUtExfBYjZF4KosBx8CnhovcrhNWC-1TiKnSy0j892x9l3XGOh39f00JH1HoRWQVS-24nzqkr5xQZErErSL99WBjsjHmh90UAmTdRSVqSVUm2QWw89oc2SuBZt4WqXX6IPGao10N-FTYVVRAfiWsadMyfG9Rt3HOZ4lHby-fSG1OdF-7ITdpz9CPTFPbz-NKpZKxS5Cq1tJLU2csNXC74mr10trykZOgKUv95ey-7cB_DG2iPb1rtkw0GdGlEC2uN_RMHvepRTjHLMXYWbg5IYkMPiZklPKOryA5j9pM17_YIoZj5Vw-GuYcj6dioVrVl613Dw&amp;csui=3&amp;ved=2ahUKEwjZ3qrww9uRAxWlvokEHSbDLIcQgK4QegQIBBAD" TargetMode="External"/><Relationship Id="rId2" Type="http://schemas.openxmlformats.org/officeDocument/2006/relationships/hyperlink" Target="https://www.google.com/search?q=Oxidative+Stress&amp;oq=fructose+and+mitochondria+disruption&amp;gs_lcrp=EgZjaHJvbWUyBggAEEUYOTIJCAEQIRgKGKABMgkIAhAhGAoYoAEyBwgDECEYjwLSAQkxMTY4MGowajSoAgCwAgHxBW8TwIm3RzU7&amp;sourceid=chrome&amp;ie=UTF-8&amp;mstk=AUtExfBYjZF4KosBx8CnhovcrhNWC-1TiKnSy0j892x9l3XGOh39f00JH1HoRWQVS-24nzqkr5xQZErErSL99WBjsjHmh90UAmTdRSVqSVUm2QWw89oc2SuBZt4WqXX6IPGao10N-FTYVVRAfiWsadMyfG9Rt3HOZ4lHby-fSG1OdF-7ITdpz9CPTFPbz-NKpZKxS5Cq1tJLU2csNXC74mr10trykZOgKUv95ey-7cB_DG2iPb1rtkw0GdGlEC2uN_RMHvepRTjHLMXYWbg5IYkMPiZklPKOryA5j9pM17_YIoZj5Vw-GuYcj6dioVrVl613Dw&amp;csui=3&amp;ved=2ahUKEwjZ3qrww9uRAxWlvokEHSbDLIcQgK4QegQIBBA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q=Brain+Effects&amp;oq=fructose+and+mitochondria+disruption&amp;gs_lcrp=EgZjaHJvbWUyBggAEEUYOTIJCAEQIRgKGKABMgkIAhAhGAoYoAEyBwgDECEYjwLSAQkxMTY4MGowajSoAgCwAgHxBW8TwIm3RzU7&amp;sourceid=chrome&amp;ie=UTF-8&amp;mstk=AUtExfBYjZF4KosBx8CnhovcrhNWC-1TiKnSy0j892x9l3XGOh39f00JH1HoRWQVS-24nzqkr5xQZErErSL99WBjsjHmh90UAmTdRSVqSVUm2QWw89oc2SuBZt4WqXX6IPGao10N-FTYVVRAfiWsadMyfG9Rt3HOZ4lHby-fSG1OdF-7ITdpz9CPTFPbz-NKpZKxS5Cq1tJLU2csNXC74mr10trykZOgKUv95ey-7cB_DG2iPb1rtkw0GdGlEC2uN_RMHvepRTjHLMXYWbg5IYkMPiZklPKOryA5j9pM17_YIoZj5Vw-GuYcj6dioVrVl613Dw&amp;csui=3&amp;ved=2ahUKEwjZ3qrww9uRAxWlvokEHSbDLIcQgK4QegQIBBAL" TargetMode="External"/><Relationship Id="rId5" Type="http://schemas.openxmlformats.org/officeDocument/2006/relationships/hyperlink" Target="https://www.google.com/search?q=Inflammation+%26+Apoptosis&amp;oq=fructose+and+mitochondria+disruption&amp;gs_lcrp=EgZjaHJvbWUyBggAEEUYOTIJCAEQIRgKGKABMgkIAhAhGAoYoAEyBwgDECEYjwLSAQkxMTY4MGowajSoAgCwAgHxBW8TwIm3RzU7&amp;sourceid=chrome&amp;ie=UTF-8&amp;mstk=AUtExfBYjZF4KosBx8CnhovcrhNWC-1TiKnSy0j892x9l3XGOh39f00JH1HoRWQVS-24nzqkr5xQZErErSL99WBjsjHmh90UAmTdRSVqSVUm2QWw89oc2SuBZt4WqXX6IPGao10N-FTYVVRAfiWsadMyfG9Rt3HOZ4lHby-fSG1OdF-7ITdpz9CPTFPbz-NKpZKxS5Cq1tJLU2csNXC74mr10trykZOgKUv95ey-7cB_DG2iPb1rtkw0GdGlEC2uN_RMHvepRTjHLMXYWbg5IYkMPiZklPKOryA5j9pM17_YIoZj5Vw-GuYcj6dioVrVl613Dw&amp;csui=3&amp;ved=2ahUKEwjZ3qrww9uRAxWlvokEHSbDLIcQgK4QegQIBBAJ" TargetMode="External"/><Relationship Id="rId4" Type="http://schemas.openxmlformats.org/officeDocument/2006/relationships/hyperlink" Target="https://www.google.com/search?q=Fatty+Liver+%28NAFLD%29&amp;oq=fructose+and+mitochondria+disruption&amp;gs_lcrp=EgZjaHJvbWUyBggAEEUYOTIJCAEQIRgKGKABMgkIAhAhGAoYoAEyBwgDECEYjwLSAQkxMTY4MGowajSoAgCwAgHxBW8TwIm3RzU7&amp;sourceid=chrome&amp;ie=UTF-8&amp;mstk=AUtExfBYjZF4KosBx8CnhovcrhNWC-1TiKnSy0j892x9l3XGOh39f00JH1HoRWQVS-24nzqkr5xQZErErSL99WBjsjHmh90UAmTdRSVqSVUm2QWw89oc2SuBZt4WqXX6IPGao10N-FTYVVRAfiWsadMyfG9Rt3HOZ4lHby-fSG1OdF-7ITdpz9CPTFPbz-NKpZKxS5Cq1tJLU2csNXC74mr10trykZOgKUv95ey-7cB_DG2iPb1rtkw0GdGlEC2uN_RMHvepRTjHLMXYWbg5IYkMPiZklPKOryA5j9pM17_YIoZj5Vw-GuYcj6dioVrVl613Dw&amp;csui=3&amp;ved=2ahUKEwjZ3qrww9uRAxWlvokEHSbDLIcQgK4QegQIBBA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Modern+Consequences&amp;oq=evolutionary+biologic+importance+of+uricase&amp;gs_lcrp=EgZjaHJvbWUyBggAEEUYOTIJCAEQIRgKGKABMgkIAhAhGAoYoAEyCQgDECEYChigATIJCAQQIRgKGKABMgkIBRAhGAoYoAEyBwgGECEYnwUyBwgHECEYjwLSAQoxOTI5M2owajE1qAIIsAIB8QWNmBZzv6QakQ&amp;sourceid=chrome&amp;ie=UTF-8&amp;mstk=AUtExfBV0aUL8_i0TXwPNdfcaTaDmQphnoSL182a33ClEAJAnvSSZ2r6mBhYQ7U1N-EePC1B1wrzBd1KgN51_QsFAA9uLChh1LVVj-y-1GrEqhT5BmBNn3vKzNBx9C6s9BW7Fbe6mSH8r6ZU-4MkVTLesQYfVG9WaVWo3qv9pGDWdsDi10QYOoc-NMK9HhXps78zzoQYZpqT-K1BBRglnYsS94F4bHB4ydbrRcfL6iDEDq5DEvBK5TKsc10XQzDxco3pcKqRmozbI-PixvLLwfRbzeTvLCmJBc5mHttD3S6JF_Kb9FV6b4ZBYzlhDjlZ81OQlcV8GC4GQAZpFxi0_9KFQWk&amp;csui=3&amp;ved=2ahUKEwjn9MLkwNuRAxXorYkEHWeRB4cQgK4QegQIBhA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D63A1-46BF-E834-2ED0-655F1F1ADDE2}"/>
              </a:ext>
            </a:extLst>
          </p:cNvPr>
          <p:cNvSpPr txBox="1"/>
          <p:nvPr/>
        </p:nvSpPr>
        <p:spPr>
          <a:xfrm>
            <a:off x="1061883" y="825910"/>
            <a:ext cx="9645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Why is uric acid important?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 is rising in America and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 is associated with insulin resistance, metabolic syndrome, degenerative neurologic disease, mental health disruption, poor health span and accelerated 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 is an important example of gene-environment mismatch as a driver of poor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greatest drivers from the SAD are sugar, high-glycemic simple, processed carbs, fructose, alcohol, and insufficient alkalinity.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There are many easy and accessible interventions to lower production that also greatly improve metabolic health.</a:t>
            </a:r>
          </a:p>
        </p:txBody>
      </p:sp>
    </p:spTree>
    <p:extLst>
      <p:ext uri="{BB962C8B-B14F-4D97-AF65-F5344CB8AC3E}">
        <p14:creationId xmlns:p14="http://schemas.microsoft.com/office/powerpoint/2010/main" val="35091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ruit formation&#10;&#10;AI-generated content may be incorrect.">
            <a:extLst>
              <a:ext uri="{FF2B5EF4-FFF2-40B4-BE49-F238E27FC236}">
                <a16:creationId xmlns:a16="http://schemas.microsoft.com/office/drawing/2014/main" id="{D5FA2FFF-FD47-2F3B-D8A0-9B699127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5" y="279597"/>
            <a:ext cx="7958670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35AE5-3678-9BAF-FCD6-632E2ADD4811}"/>
              </a:ext>
            </a:extLst>
          </p:cNvPr>
          <p:cNvSpPr txBox="1"/>
          <p:nvPr/>
        </p:nvSpPr>
        <p:spPr>
          <a:xfrm>
            <a:off x="575187" y="6209071"/>
            <a:ext cx="4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Richard Johnson</a:t>
            </a:r>
          </a:p>
        </p:txBody>
      </p:sp>
    </p:spTree>
    <p:extLst>
      <p:ext uri="{BB962C8B-B14F-4D97-AF65-F5344CB8AC3E}">
        <p14:creationId xmlns:p14="http://schemas.microsoft.com/office/powerpoint/2010/main" val="124337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B6DF0-B34C-C80F-1894-AF77D1166C7D}"/>
              </a:ext>
            </a:extLst>
          </p:cNvPr>
          <p:cNvSpPr txBox="1"/>
          <p:nvPr/>
        </p:nvSpPr>
        <p:spPr>
          <a:xfrm>
            <a:off x="222250" y="56138"/>
            <a:ext cx="117475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The Core Mechanism 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Fructose and Energy Depletion</a:t>
            </a:r>
          </a:p>
          <a:p>
            <a:pPr algn="ctr">
              <a:buNone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The primary trigger for the fat switch is fructose. Unlike glucose, which provides immediate cellular fuel, fructose metabolism causes a unique drop in cellular energy</a:t>
            </a:r>
            <a:endParaRPr lang="en-US" sz="2400" dirty="0">
              <a:latin typeface="Helvetica Neue" panose="02000503000000020004" pitchFamily="2" charset="0"/>
            </a:endParaRP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ATP Depletion</a:t>
            </a: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Fructose breakdown rapidly consumes adenosine triphosphate (ATP), the cell's energy currency, without immediately replacing it.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Mitochondrial "Stunning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This process generates uric acid and oxidative stress within the mitochondria. This temporarily stuns the mitochondria, reducing their ability to produce more ATP and burn fat.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The Hunger Signal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When cellular energy (ATP) levels drop, the body perceives it as a starvation state. This triggers biological signals to: Increase appetite and foraging behavior. Slow down metabolism to conserve energy.</a:t>
            </a:r>
          </a:p>
          <a:p>
            <a:pPr algn="ctr">
              <a:buNone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Store excess calories as fat rather than burning them</a:t>
            </a:r>
            <a:r>
              <a:rPr lang="en-US" dirty="0">
                <a:effectLst/>
                <a:latin typeface="Helvetica Neue" panose="02000503000000020004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314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BC5E8-AB7F-F828-DBDB-F323FD691AD7}"/>
              </a:ext>
            </a:extLst>
          </p:cNvPr>
          <p:cNvSpPr txBox="1"/>
          <p:nvPr/>
        </p:nvSpPr>
        <p:spPr>
          <a:xfrm>
            <a:off x="0" y="207521"/>
            <a:ext cx="12192000" cy="654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"/>
              </a:spcAft>
              <a:buNone/>
            </a:pPr>
            <a:r>
              <a:rPr lang="en-US" sz="28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How Fructose Disrupts Mitochondria</a:t>
            </a:r>
          </a:p>
          <a:p>
            <a:pPr algn="ctr">
              <a:spcAft>
                <a:spcPts val="150"/>
              </a:spcAft>
              <a:buNone/>
            </a:pPr>
            <a:endParaRPr lang="en-US" sz="2800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Oxidative Stress</a:t>
            </a:r>
            <a:r>
              <a:rPr lang="en-US" sz="2400" b="1" dirty="0">
                <a:effectLst/>
                <a:latin typeface="Helvetica Neue" panose="02000503000000020004" pitchFamily="2" charset="0"/>
              </a:rPr>
              <a:t>: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 Fructose metabolism generates reactive oxygen species (ROS), leading to oxidative stress that damages mitochondrial components, including DNA.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Production Failure</a:t>
            </a:r>
            <a:r>
              <a:rPr lang="en-US" sz="2400" b="1" dirty="0">
                <a:effectLst/>
                <a:latin typeface="Helvetica Neue" panose="02000503000000020004" pitchFamily="2" charset="0"/>
              </a:rPr>
              <a:t>: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 It inhibits enzymes crucial for the citric acid cycle and fatty acid breakdown, reducing ATP (energy) production and impairing respiratory complex activity.</a:t>
            </a:r>
          </a:p>
          <a:p>
            <a:pPr algn="ctr"/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Fatty Liver (NAFLD)</a:t>
            </a:r>
            <a:r>
              <a:rPr lang="en-US" sz="2400" b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The liver becomes less efficient at burning fat, converting it to triglycerides, which are then stored, contributing to non-alcoholic fatty liver disease.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Inflammation &amp; Apoptosis</a:t>
            </a:r>
            <a:r>
              <a:rPr lang="en-US" sz="2400" b="1" dirty="0">
                <a:effectLst/>
                <a:latin typeface="Helvetica Neue" panose="02000503000000020004" pitchFamily="2" charset="0"/>
              </a:rPr>
              <a:t>: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 Mitochondrial damage triggers inflammatory responses and can lead to programmed cell death (apoptosis) in cells like liver and muscle cells.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effectLst/>
                <a:latin typeface="Menlo" panose="020B0609030804020204" pitchFamily="49" charset="0"/>
              </a:rPr>
              <a:t>• 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 Effects</a:t>
            </a:r>
            <a:r>
              <a:rPr lang="en-US" sz="2400" b="1" dirty="0">
                <a:effectLst/>
                <a:latin typeface="Helvetica Neue" panose="02000503000000020004" pitchFamily="2" charset="0"/>
              </a:rPr>
              <a:t>: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 Even short-term fructose intake can impair hippocampal plasticity and mitochondrial function in the brain, potentially affecting learning and memory. </a:t>
            </a:r>
          </a:p>
        </p:txBody>
      </p:sp>
    </p:spTree>
    <p:extLst>
      <p:ext uri="{BB962C8B-B14F-4D97-AF65-F5344CB8AC3E}">
        <p14:creationId xmlns:p14="http://schemas.microsoft.com/office/powerpoint/2010/main" val="253688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87C9A59C-614E-145F-6DFF-B556FA29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5" y="643466"/>
            <a:ext cx="834616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8C92F-6208-AAB7-E143-C7618E2E7FD5}"/>
              </a:ext>
            </a:extLst>
          </p:cNvPr>
          <p:cNvSpPr txBox="1"/>
          <p:nvPr/>
        </p:nvSpPr>
        <p:spPr>
          <a:xfrm>
            <a:off x="280219" y="6371303"/>
            <a:ext cx="4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Richard Johnson</a:t>
            </a:r>
          </a:p>
        </p:txBody>
      </p:sp>
    </p:spTree>
    <p:extLst>
      <p:ext uri="{BB962C8B-B14F-4D97-AF65-F5344CB8AC3E}">
        <p14:creationId xmlns:p14="http://schemas.microsoft.com/office/powerpoint/2010/main" val="373209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F72445-8DA6-46EF-36D9-0EA760503B57}"/>
              </a:ext>
            </a:extLst>
          </p:cNvPr>
          <p:cNvSpPr txBox="1"/>
          <p:nvPr/>
        </p:nvSpPr>
        <p:spPr>
          <a:xfrm>
            <a:off x="1308100" y="268534"/>
            <a:ext cx="91821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Other Triggers of the Switch</a:t>
            </a:r>
          </a:p>
          <a:p>
            <a:pPr algn="ctr">
              <a:buNone/>
            </a:pPr>
            <a:endParaRPr lang="en-US" sz="2800" i="1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While dietary fructose is the main culprit, other factors can activate this same metabolic pathway: 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Endogenous Fructose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High intake of glucose or high-glycemic carbohydrates can cause the body to produce its own fructose.</a:t>
            </a:r>
          </a:p>
          <a:p>
            <a:pPr algn="ctr">
              <a:buNone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.</a:t>
            </a:r>
          </a:p>
          <a:p>
            <a:pPr algn="ctr">
              <a:buNone/>
            </a:pPr>
            <a:r>
              <a:rPr lang="en-US" sz="24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Salt and Dehydration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High salt intake increases blood concentration, which can trigger the conversion of glucose into fructose and activate the switch.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Umami and Alcohol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Foods rich in purines (savory meats, shellfish) and beverages like beer increase uric acid, which contributes to the activation of the pathway.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C784C-9F73-5114-6BA1-03FDCBB1D613}"/>
              </a:ext>
            </a:extLst>
          </p:cNvPr>
          <p:cNvSpPr txBox="1"/>
          <p:nvPr/>
        </p:nvSpPr>
        <p:spPr>
          <a:xfrm>
            <a:off x="575187" y="6209071"/>
            <a:ext cx="4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Richard Johnson</a:t>
            </a:r>
          </a:p>
        </p:txBody>
      </p:sp>
    </p:spTree>
    <p:extLst>
      <p:ext uri="{BB962C8B-B14F-4D97-AF65-F5344CB8AC3E}">
        <p14:creationId xmlns:p14="http://schemas.microsoft.com/office/powerpoint/2010/main" val="305755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eaction to sorbitol&#10;&#10;AI-generated content may be incorrect.">
            <a:extLst>
              <a:ext uri="{FF2B5EF4-FFF2-40B4-BE49-F238E27FC236}">
                <a16:creationId xmlns:a16="http://schemas.microsoft.com/office/drawing/2014/main" id="{82A993DC-F7F1-649B-FEA2-0BCBC7D7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7" y="1213596"/>
            <a:ext cx="10348345" cy="4449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B5F63-D8E8-56A4-A6B7-46A4DC9AE46D}"/>
              </a:ext>
            </a:extLst>
          </p:cNvPr>
          <p:cNvSpPr txBox="1"/>
          <p:nvPr/>
        </p:nvSpPr>
        <p:spPr>
          <a:xfrm>
            <a:off x="575187" y="6209071"/>
            <a:ext cx="42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Richard Johnson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54987-7825-4B36-A78A-3EA4E1A2A0A5}"/>
              </a:ext>
            </a:extLst>
          </p:cNvPr>
          <p:cNvSpPr txBox="1"/>
          <p:nvPr/>
        </p:nvSpPr>
        <p:spPr>
          <a:xfrm>
            <a:off x="752168" y="324465"/>
            <a:ext cx="6636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Endogenous Fructose</a:t>
            </a:r>
          </a:p>
        </p:txBody>
      </p:sp>
    </p:spTree>
    <p:extLst>
      <p:ext uri="{BB962C8B-B14F-4D97-AF65-F5344CB8AC3E}">
        <p14:creationId xmlns:p14="http://schemas.microsoft.com/office/powerpoint/2010/main" val="332285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278CF5-E1FA-F6CE-0630-F125C3234225}"/>
              </a:ext>
            </a:extLst>
          </p:cNvPr>
          <p:cNvSpPr txBox="1"/>
          <p:nvPr/>
        </p:nvSpPr>
        <p:spPr>
          <a:xfrm>
            <a:off x="723900" y="389035"/>
            <a:ext cx="101473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8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Consequences</a:t>
            </a:r>
            <a:endParaRPr lang="en-US" sz="2800" i="1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endParaRPr lang="en-US" sz="2800" i="1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pPr algn="ctr">
              <a:buNone/>
            </a:pPr>
            <a:endParaRPr lang="en-US" sz="2800" i="1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Metabolic disease</a:t>
            </a:r>
            <a:r>
              <a:rPr lang="en-US" sz="2800" dirty="0">
                <a:effectLst/>
                <a:latin typeface="Helvetica Neue" panose="02000503000000020004" pitchFamily="2" charset="0"/>
              </a:rPr>
              <a:t>: In today's environment of abundant sugar and fructose, the same mechanism promoting fat storage contributes to epidemics of obesity, insulin resistance, and type 2 diabetes.</a:t>
            </a:r>
          </a:p>
          <a:p>
            <a:pPr algn="ctr">
              <a:buNone/>
            </a:pPr>
            <a:endParaRPr lang="en-US" sz="28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Gout</a:t>
            </a:r>
            <a:r>
              <a:rPr lang="en-US" sz="2800" dirty="0">
                <a:effectLst/>
                <a:latin typeface="Helvetica Neue" panose="02000503000000020004" pitchFamily="2" charset="0"/>
              </a:rPr>
              <a:t>: Humans' inability to efficiently clear uric acid makes them prone to hyperuricemia, leading to gout, a painful condition from uric acid crystal deposits. </a:t>
            </a:r>
          </a:p>
        </p:txBody>
      </p:sp>
    </p:spTree>
    <p:extLst>
      <p:ext uri="{BB962C8B-B14F-4D97-AF65-F5344CB8AC3E}">
        <p14:creationId xmlns:p14="http://schemas.microsoft.com/office/powerpoint/2010/main" val="120785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403C5-5BA3-BF48-6D5E-9B84EDA864C3}"/>
              </a:ext>
            </a:extLst>
          </p:cNvPr>
          <p:cNvSpPr txBox="1"/>
          <p:nvPr/>
        </p:nvSpPr>
        <p:spPr>
          <a:xfrm>
            <a:off x="0" y="612844"/>
            <a:ext cx="11772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Strategies to "Turn Off" the Switch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Reduce Fructose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Limit added sugars (sucrose and high-fructose corn syrup) and liquid sugars like fruit juices.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Stay Hydrated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Drinking water, especially before meals, can prevent salt-induced activation of the switch.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Support Mitochondria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Regular aerobic exercise helps grow and repair mitochondria, improving the body's ability to produce energy and burn fat.</a:t>
            </a:r>
          </a:p>
          <a:p>
            <a:pPr algn="ctr">
              <a:buNone/>
            </a:pP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Low-Carb or Ketogenic Diet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: These diets can help regulate weight by preventing the spike in glucose that leads to endogenous fructose production. </a:t>
            </a:r>
          </a:p>
          <a:p>
            <a:pPr algn="ctr">
              <a:buNone/>
            </a:pPr>
            <a:endParaRPr lang="en-US" sz="2400" dirty="0">
              <a:latin typeface="Helvetica Neue" panose="02000503000000020004" pitchFamily="2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Increase Alkaline, 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mineral-rich foods e.g. greens, sweet potatoes, yogurt</a:t>
            </a:r>
          </a:p>
        </p:txBody>
      </p:sp>
    </p:spTree>
    <p:extLst>
      <p:ext uri="{BB962C8B-B14F-4D97-AF65-F5344CB8AC3E}">
        <p14:creationId xmlns:p14="http://schemas.microsoft.com/office/powerpoint/2010/main" val="69907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human body&#10;&#10;AI-generated content may be incorrect.">
            <a:extLst>
              <a:ext uri="{FF2B5EF4-FFF2-40B4-BE49-F238E27FC236}">
                <a16:creationId xmlns:a16="http://schemas.microsoft.com/office/drawing/2014/main" id="{549FD6C2-98E7-9E28-5E58-F77B124E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0" y="-1"/>
            <a:ext cx="10145599" cy="65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F75AB5B7-0D2E-5783-DA0C-56C1AE86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90500"/>
            <a:ext cx="9368138" cy="63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 next to a book&#10;&#10;AI-generated content may be incorrect.">
            <a:extLst>
              <a:ext uri="{FF2B5EF4-FFF2-40B4-BE49-F238E27FC236}">
                <a16:creationId xmlns:a16="http://schemas.microsoft.com/office/drawing/2014/main" id="{4E295988-C47D-040F-127C-480ED2BD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20" y="300975"/>
            <a:ext cx="10005079" cy="62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showing growth and progress&#10;&#10;AI-generated content may be incorrect.">
            <a:extLst>
              <a:ext uri="{FF2B5EF4-FFF2-40B4-BE49-F238E27FC236}">
                <a16:creationId xmlns:a16="http://schemas.microsoft.com/office/drawing/2014/main" id="{05E97A08-3C0F-3B6B-A4DE-1F3E188C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C381E99C-863E-A0F0-A91C-ADCB0A58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4" y="0"/>
            <a:ext cx="10793503" cy="68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0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person and a gorilla&#10;&#10;AI-generated content may be incorrect.">
            <a:extLst>
              <a:ext uri="{FF2B5EF4-FFF2-40B4-BE49-F238E27FC236}">
                <a16:creationId xmlns:a16="http://schemas.microsoft.com/office/drawing/2014/main" id="{03DC1259-C3F6-9195-4B7E-4ABD02333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39" y="419100"/>
            <a:ext cx="6370061" cy="5044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976FCF-2E60-43CD-F33E-FF9F62A39B52}"/>
              </a:ext>
            </a:extLst>
          </p:cNvPr>
          <p:cNvSpPr txBox="1"/>
          <p:nvPr/>
        </p:nvSpPr>
        <p:spPr>
          <a:xfrm>
            <a:off x="2006600" y="5607903"/>
            <a:ext cx="817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Human lineage: Apes and humans lost functional uricase due to gene mutations, leading to higher uric acid levels. </a:t>
            </a:r>
          </a:p>
        </p:txBody>
      </p:sp>
    </p:spTree>
    <p:extLst>
      <p:ext uri="{BB962C8B-B14F-4D97-AF65-F5344CB8AC3E}">
        <p14:creationId xmlns:p14="http://schemas.microsoft.com/office/powerpoint/2010/main" val="178175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69705-B367-4D51-381E-9BB38A5330A4}"/>
              </a:ext>
            </a:extLst>
          </p:cNvPr>
          <p:cNvSpPr txBox="1"/>
          <p:nvPr/>
        </p:nvSpPr>
        <p:spPr>
          <a:xfrm>
            <a:off x="927100" y="812800"/>
            <a:ext cx="10007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The evolutionary importance of uricase (or its loss) in humans centers on its role in purine metabolism, where losing functional uricase allowed higher uric acid levels, providing a survival edge for ancestral apes during food scarcity by enhancing fat storage from fructose, but now contributes to modern metabolic diseases like obesity and gout, acting as a classic "thrifty gene" adaptation. This beneficial ancestral trait, allowing energy conservation via fat synthesis, became detrimental with abundant sugar, highlighting uric acid's "double-edged sword" nature as both an antioxidant and a potential health risk. </a:t>
            </a:r>
          </a:p>
        </p:txBody>
      </p:sp>
    </p:spTree>
    <p:extLst>
      <p:ext uri="{BB962C8B-B14F-4D97-AF65-F5344CB8AC3E}">
        <p14:creationId xmlns:p14="http://schemas.microsoft.com/office/powerpoint/2010/main" val="55980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oking a cigarette&#10;&#10;AI-generated content may be incorrect.">
            <a:extLst>
              <a:ext uri="{FF2B5EF4-FFF2-40B4-BE49-F238E27FC236}">
                <a16:creationId xmlns:a16="http://schemas.microsoft.com/office/drawing/2014/main" id="{B07C1BDF-C70C-4854-226E-724BCDF7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2"/>
            <a:ext cx="10905066" cy="48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7FB68-59C6-4E57-8FAC-BDF49AF87811}"/>
              </a:ext>
            </a:extLst>
          </p:cNvPr>
          <p:cNvSpPr txBox="1"/>
          <p:nvPr/>
        </p:nvSpPr>
        <p:spPr>
          <a:xfrm>
            <a:off x="482600" y="667958"/>
            <a:ext cx="11226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Evolutionary Advantage (The "Thrifty Gene")</a:t>
            </a:r>
          </a:p>
          <a:p>
            <a:pPr algn="ctr">
              <a:buNone/>
            </a:pPr>
            <a:endParaRPr lang="en-US" sz="2800" i="1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algn="ctr">
              <a:buNone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Energy storage: Higher uric acid levels, resulting from uricase loss, helped ancestors efficiently store energy (fat) from fructose (fruit sugar) during periods of famine.</a:t>
            </a:r>
          </a:p>
          <a:p>
            <a:pPr algn="ctr">
              <a:buNone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Environmental stress: This adaptation was crucial for survival when food, especially fruit, became scarce due to global cooling and changing environments.</a:t>
            </a:r>
          </a:p>
          <a:p>
            <a:pPr algn="ctr">
              <a:buNone/>
            </a:pPr>
            <a:r>
              <a:rPr lang="en-US" sz="2800" dirty="0">
                <a:effectLst/>
                <a:latin typeface="Helvetica Neue" panose="02000503000000020004" pitchFamily="2" charset="0"/>
              </a:rPr>
              <a:t>Antioxidant properties: Uric acid also acts as an antioxidant, offering protection against oxidative stress, which could have been beneficial. </a:t>
            </a:r>
          </a:p>
        </p:txBody>
      </p:sp>
    </p:spTree>
    <p:extLst>
      <p:ext uri="{BB962C8B-B14F-4D97-AF65-F5344CB8AC3E}">
        <p14:creationId xmlns:p14="http://schemas.microsoft.com/office/powerpoint/2010/main" val="120471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877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Helvetica Neue</vt:lpstr>
      <vt:lpstr>Menlo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thehealthedge81@gmail.com</dc:creator>
  <cp:lastModifiedBy>thehealthedge81@gmail.com</cp:lastModifiedBy>
  <cp:revision>5</cp:revision>
  <cp:lastPrinted>2025-12-31T00:29:44Z</cp:lastPrinted>
  <dcterms:created xsi:type="dcterms:W3CDTF">2025-12-30T20:59:56Z</dcterms:created>
  <dcterms:modified xsi:type="dcterms:W3CDTF">2025-12-31T14:31:11Z</dcterms:modified>
</cp:coreProperties>
</file>