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88" r:id="rId2"/>
    <p:sldId id="261" r:id="rId3"/>
    <p:sldId id="262" r:id="rId4"/>
    <p:sldId id="263" r:id="rId5"/>
    <p:sldId id="264" r:id="rId6"/>
    <p:sldId id="259" r:id="rId7"/>
    <p:sldId id="487" r:id="rId8"/>
    <p:sldId id="258" r:id="rId9"/>
    <p:sldId id="257" r:id="rId10"/>
    <p:sldId id="2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41"/>
    <p:restoredTop sz="94695"/>
  </p:normalViewPr>
  <p:slideViewPr>
    <p:cSldViewPr snapToGrid="0">
      <p:cViewPr varScale="1">
        <p:scale>
          <a:sx n="99" d="100"/>
          <a:sy n="99" d="100"/>
        </p:scale>
        <p:origin x="336" y="47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9B46-3F23-B297-2E52-61C9E4A54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EB50E3-99FF-2034-53E3-E06206C0E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13BF3-E8DE-F970-7574-0ED758EA7E31}"/>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5" name="Footer Placeholder 4">
            <a:extLst>
              <a:ext uri="{FF2B5EF4-FFF2-40B4-BE49-F238E27FC236}">
                <a16:creationId xmlns:a16="http://schemas.microsoft.com/office/drawing/2014/main" id="{EBE97D4F-0B1A-B60B-E033-7CE9BB495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9B14E-F8B4-20B0-7A02-C80C47568A6B}"/>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312396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0C1C-5AC7-1713-1666-602A26AD3D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53086-3352-B5BC-E83B-E23E78CD1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FEC0C-4135-39AE-715E-AB99ADD8CA30}"/>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5" name="Footer Placeholder 4">
            <a:extLst>
              <a:ext uri="{FF2B5EF4-FFF2-40B4-BE49-F238E27FC236}">
                <a16:creationId xmlns:a16="http://schemas.microsoft.com/office/drawing/2014/main" id="{B07F19BE-F973-C262-C3FE-7CD2702CE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0D051-63AB-4532-C45D-B705CD5EBB58}"/>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426844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3F3A4-9FC1-FD21-14A1-68C463618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34396C-056F-4C94-A96A-B67F8115CD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71182-7D4B-F90B-ED91-6FEC020FC0F8}"/>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5" name="Footer Placeholder 4">
            <a:extLst>
              <a:ext uri="{FF2B5EF4-FFF2-40B4-BE49-F238E27FC236}">
                <a16:creationId xmlns:a16="http://schemas.microsoft.com/office/drawing/2014/main" id="{77F09DF7-B8B9-51BA-1111-9C5C22866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C6072-25CA-28FD-58CC-87844D187F45}"/>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71340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92F5-A0A9-D595-5EAD-60FEBE33D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22C67-D20B-35CD-401C-4FA6EFEE5D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1D3A7-3F22-CF2E-3DD2-EBCF6209BED9}"/>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5" name="Footer Placeholder 4">
            <a:extLst>
              <a:ext uri="{FF2B5EF4-FFF2-40B4-BE49-F238E27FC236}">
                <a16:creationId xmlns:a16="http://schemas.microsoft.com/office/drawing/2014/main" id="{CF87CE03-745F-1FAB-2874-321710437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A9D46-B982-3256-E34E-75BED241FF57}"/>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234373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2B1A-C71B-9510-6297-456D0A422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0A73D-C39C-DED0-FDE1-04F326975B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9D486F-1CA0-AB48-ECD6-70B159C035D3}"/>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5" name="Footer Placeholder 4">
            <a:extLst>
              <a:ext uri="{FF2B5EF4-FFF2-40B4-BE49-F238E27FC236}">
                <a16:creationId xmlns:a16="http://schemas.microsoft.com/office/drawing/2014/main" id="{ADA5B05F-F544-A139-ED2D-FBC909D8A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3D1D4-ACAC-9C53-9F06-E05630B3FA10}"/>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90661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06A1-C6C7-3425-FDCB-CECB3EAB7E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E60B6-61E6-186E-DC1C-01330D550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F21EE-A26E-A90E-902C-3C9D331F5D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A7EE3D-C57B-4D9F-F8BA-51CEC14606F7}"/>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6" name="Footer Placeholder 5">
            <a:extLst>
              <a:ext uri="{FF2B5EF4-FFF2-40B4-BE49-F238E27FC236}">
                <a16:creationId xmlns:a16="http://schemas.microsoft.com/office/drawing/2014/main" id="{77B0BB30-EC68-D156-C4E9-F6F2DC2D0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64C4F8-9F27-1474-6D1C-E6DED74A7233}"/>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240079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3BB4-99E8-4D05-279D-19E7738D06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87B54B-B5D0-8826-BAE6-074C817D2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16F89-E2A3-582F-43A2-E203376FAF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5AF094-EB6A-8E32-E29D-D2AA2D5A7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8237D-46AE-8278-2549-5C788C8B33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4CEE6-9B55-FEF5-760C-72E280144435}"/>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8" name="Footer Placeholder 7">
            <a:extLst>
              <a:ext uri="{FF2B5EF4-FFF2-40B4-BE49-F238E27FC236}">
                <a16:creationId xmlns:a16="http://schemas.microsoft.com/office/drawing/2014/main" id="{9AF5E1EF-FED9-5ABC-FC8E-D84705C70D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B17A51-6F98-3243-F728-054AD1A9F578}"/>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40118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1BD3-8F17-5653-9F95-BB4FC22E64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398598-9FE9-C745-DD8F-C942FE25678C}"/>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4" name="Footer Placeholder 3">
            <a:extLst>
              <a:ext uri="{FF2B5EF4-FFF2-40B4-BE49-F238E27FC236}">
                <a16:creationId xmlns:a16="http://schemas.microsoft.com/office/drawing/2014/main" id="{40D5A580-D9F2-5C49-A8D7-5D93AD09BB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D54330-7EE0-B593-8834-3CE63AEE5B04}"/>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242413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2AA849-E3D2-5FEB-7D7E-3CCC220709C6}"/>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3" name="Footer Placeholder 2">
            <a:extLst>
              <a:ext uri="{FF2B5EF4-FFF2-40B4-BE49-F238E27FC236}">
                <a16:creationId xmlns:a16="http://schemas.microsoft.com/office/drawing/2014/main" id="{70FCBCAA-555A-D22C-28F4-5841B16E1E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69334-5396-3A88-3654-60A4C28D5C41}"/>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3719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B574-1A36-8984-CE3C-A22B745D95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4F55A9-314C-3644-DEC6-0AF7A0214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3F6924-5824-C612-0844-5624B2815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C2F86-A686-957A-0371-DB4C9454AB31}"/>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6" name="Footer Placeholder 5">
            <a:extLst>
              <a:ext uri="{FF2B5EF4-FFF2-40B4-BE49-F238E27FC236}">
                <a16:creationId xmlns:a16="http://schemas.microsoft.com/office/drawing/2014/main" id="{E2E49891-62D9-1880-2210-478440826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61890-33F2-590D-5AF6-E2A962F99045}"/>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417214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AAD2-07E2-71C1-E043-2538D64EF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98A003-CD7C-74D4-EAEE-860CF8631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470601-20E7-B2C1-F1A9-F944241E3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4C78E-43DC-5FD4-D11A-6CE39B0ACE87}"/>
              </a:ext>
            </a:extLst>
          </p:cNvPr>
          <p:cNvSpPr>
            <a:spLocks noGrp="1"/>
          </p:cNvSpPr>
          <p:nvPr>
            <p:ph type="dt" sz="half" idx="10"/>
          </p:nvPr>
        </p:nvSpPr>
        <p:spPr/>
        <p:txBody>
          <a:bodyPr/>
          <a:lstStyle/>
          <a:p>
            <a:fld id="{03608EAC-E9CC-184C-9119-F020D93EB18F}" type="datetimeFigureOut">
              <a:rPr lang="en-US" smtClean="0"/>
              <a:t>11/19/25</a:t>
            </a:fld>
            <a:endParaRPr lang="en-US"/>
          </a:p>
        </p:txBody>
      </p:sp>
      <p:sp>
        <p:nvSpPr>
          <p:cNvPr id="6" name="Footer Placeholder 5">
            <a:extLst>
              <a:ext uri="{FF2B5EF4-FFF2-40B4-BE49-F238E27FC236}">
                <a16:creationId xmlns:a16="http://schemas.microsoft.com/office/drawing/2014/main" id="{DF680461-433C-B19A-14CC-FF9DF5FD0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740C0-B161-77AD-55D6-22EEB84232FA}"/>
              </a:ext>
            </a:extLst>
          </p:cNvPr>
          <p:cNvSpPr>
            <a:spLocks noGrp="1"/>
          </p:cNvSpPr>
          <p:nvPr>
            <p:ph type="sldNum" sz="quarter" idx="12"/>
          </p:nvPr>
        </p:nvSpPr>
        <p:spPr/>
        <p:txBody>
          <a:bodyPr/>
          <a:lstStyle/>
          <a:p>
            <a:fld id="{4BB3AF00-797B-9145-8275-1D82EA575F47}" type="slidenum">
              <a:rPr lang="en-US" smtClean="0"/>
              <a:t>‹#›</a:t>
            </a:fld>
            <a:endParaRPr lang="en-US"/>
          </a:p>
        </p:txBody>
      </p:sp>
    </p:spTree>
    <p:extLst>
      <p:ext uri="{BB962C8B-B14F-4D97-AF65-F5344CB8AC3E}">
        <p14:creationId xmlns:p14="http://schemas.microsoft.com/office/powerpoint/2010/main" val="151906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33A447-DE2D-B4CF-B191-2C3F6DC5B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67B52B-0D4E-A1C4-66FE-2F8EACCBC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91AED-D61C-3273-C04D-0BEE7D90E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608EAC-E9CC-184C-9119-F020D93EB18F}" type="datetimeFigureOut">
              <a:rPr lang="en-US" smtClean="0"/>
              <a:t>11/19/25</a:t>
            </a:fld>
            <a:endParaRPr lang="en-US"/>
          </a:p>
        </p:txBody>
      </p:sp>
      <p:sp>
        <p:nvSpPr>
          <p:cNvPr id="5" name="Footer Placeholder 4">
            <a:extLst>
              <a:ext uri="{FF2B5EF4-FFF2-40B4-BE49-F238E27FC236}">
                <a16:creationId xmlns:a16="http://schemas.microsoft.com/office/drawing/2014/main" id="{30B8BBE0-4CEC-3BA9-6EC3-9E59A53FF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02B5EA-F50A-D8A5-C53B-46E4175DF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B3AF00-797B-9145-8275-1D82EA575F47}" type="slidenum">
              <a:rPr lang="en-US" smtClean="0"/>
              <a:t>‹#›</a:t>
            </a:fld>
            <a:endParaRPr lang="en-US"/>
          </a:p>
        </p:txBody>
      </p:sp>
    </p:spTree>
    <p:extLst>
      <p:ext uri="{BB962C8B-B14F-4D97-AF65-F5344CB8AC3E}">
        <p14:creationId xmlns:p14="http://schemas.microsoft.com/office/powerpoint/2010/main" val="4188851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search?q=neuropsin&amp;rlz=1C5CHFA_en&amp;oq=what+are+opsins%3F&amp;gs_lcrp=EgZjaHJvbWUyBggAEEUYOTIHCAEQABiABDIHCAIQABiABDIICAMQABgWGB4yCAgEEAAYFhgeMggIBRAAGBYYHjIICAYQABgWGB4yCAgHEAAYFhgeMggICBAAGBYYHjIICAkQABgWGB7SAQk4NDM5ajBqMTWoAgiwAgHxBS54ndKachVK8QUueJ3SmnIVSg&amp;sourceid=chrome&amp;ie=UTF-8&amp;ved=2ahUKEwiNlN_a_vuQAxUKj4kEHQIzAzkQgK4QegYIAQgAEBI" TargetMode="External"/><Relationship Id="rId2" Type="http://schemas.openxmlformats.org/officeDocument/2006/relationships/hyperlink" Target="https://www.google.com/search?q=Melanopsin&amp;rlz=1C5CHFA_en&amp;oq=what+are+opsins%3F&amp;gs_lcrp=EgZjaHJvbWUyBggAEEUYOTIHCAEQABiABDIHCAIQABiABDIICAMQABgWGB4yCAgEEAAYFhgeMggIBRAAGBYYHjIICAYQABgWGB4yCAgHEAAYFhgeMggICBAAGBYYHjIICAkQABgWGB7SAQk4NDM5ajBqMTWoAgiwAgHxBS54ndKachVK8QUueJ3SmnIVSg&amp;sourceid=chrome&amp;ie=UTF-8&amp;ved=2ahUKEwiNlN_a_vuQAxUKj4kEHQIzAzkQgK4QegYIAQgAEB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5D1E3B-8B48-5066-EB6D-7F970543CC98}"/>
              </a:ext>
            </a:extLst>
          </p:cNvPr>
          <p:cNvSpPr txBox="1"/>
          <p:nvPr/>
        </p:nvSpPr>
        <p:spPr>
          <a:xfrm>
            <a:off x="3271234" y="502276"/>
            <a:ext cx="5589431" cy="646331"/>
          </a:xfrm>
          <a:prstGeom prst="rect">
            <a:avLst/>
          </a:prstGeom>
          <a:noFill/>
        </p:spPr>
        <p:txBody>
          <a:bodyPr wrap="square" rtlCol="0">
            <a:spAutoFit/>
          </a:bodyPr>
          <a:lstStyle/>
          <a:p>
            <a:pPr algn="ctr"/>
            <a:r>
              <a:rPr lang="en-US" sz="3600" dirty="0">
                <a:solidFill>
                  <a:srgbClr val="C00000"/>
                </a:solidFill>
              </a:rPr>
              <a:t>Opsins</a:t>
            </a:r>
          </a:p>
        </p:txBody>
      </p:sp>
      <p:pic>
        <p:nvPicPr>
          <p:cNvPr id="6" name="Picture 5" descr="A diagram of a brain and cone cell&#10;&#10;AI-generated content may be incorrect.">
            <a:extLst>
              <a:ext uri="{FF2B5EF4-FFF2-40B4-BE49-F238E27FC236}">
                <a16:creationId xmlns:a16="http://schemas.microsoft.com/office/drawing/2014/main" id="{78AD14EA-6262-C27F-2A06-39882156882F}"/>
              </a:ext>
            </a:extLst>
          </p:cNvPr>
          <p:cNvPicPr>
            <a:picLocks noChangeAspect="1"/>
          </p:cNvPicPr>
          <p:nvPr/>
        </p:nvPicPr>
        <p:blipFill>
          <a:blip r:embed="rId2"/>
          <a:stretch>
            <a:fillRect/>
          </a:stretch>
        </p:blipFill>
        <p:spPr>
          <a:xfrm>
            <a:off x="2051049" y="1562100"/>
            <a:ext cx="8222503" cy="3795001"/>
          </a:xfrm>
          <a:prstGeom prst="rect">
            <a:avLst/>
          </a:prstGeom>
        </p:spPr>
      </p:pic>
      <p:sp>
        <p:nvSpPr>
          <p:cNvPr id="8" name="TextBox 7">
            <a:extLst>
              <a:ext uri="{FF2B5EF4-FFF2-40B4-BE49-F238E27FC236}">
                <a16:creationId xmlns:a16="http://schemas.microsoft.com/office/drawing/2014/main" id="{7E33A0CB-4B5A-AA24-578D-8E0EA8505818}"/>
              </a:ext>
            </a:extLst>
          </p:cNvPr>
          <p:cNvSpPr txBox="1"/>
          <p:nvPr/>
        </p:nvSpPr>
        <p:spPr>
          <a:xfrm>
            <a:off x="1098012" y="5986392"/>
            <a:ext cx="1992918" cy="369332"/>
          </a:xfrm>
          <a:prstGeom prst="rect">
            <a:avLst/>
          </a:prstGeom>
          <a:noFill/>
        </p:spPr>
        <p:txBody>
          <a:bodyPr wrap="square">
            <a:spAutoFit/>
          </a:bodyPr>
          <a:lstStyle/>
          <a:p>
            <a:r>
              <a:rPr lang="en-US" b="0" i="0" dirty="0">
                <a:effectLst/>
                <a:latin typeface="Noto Sans" panose="020B0502040504020204" pitchFamily="34" charset="0"/>
              </a:rPr>
              <a:t>© 2025  </a:t>
            </a:r>
            <a:r>
              <a:rPr lang="en-US" b="0" i="0" dirty="0" err="1">
                <a:effectLst/>
                <a:latin typeface="Noto Sans" panose="020B0502040504020204" pitchFamily="34" charset="0"/>
              </a:rPr>
              <a:t>EvoEd</a:t>
            </a:r>
            <a:r>
              <a:rPr lang="en-US" b="0" i="0" dirty="0">
                <a:effectLst/>
                <a:latin typeface="Noto Sans" panose="020B0502040504020204" pitchFamily="34" charset="0"/>
              </a:rPr>
              <a:t>. </a:t>
            </a:r>
            <a:endParaRPr lang="en-US" dirty="0"/>
          </a:p>
        </p:txBody>
      </p:sp>
    </p:spTree>
    <p:extLst>
      <p:ext uri="{BB962C8B-B14F-4D97-AF65-F5344CB8AC3E}">
        <p14:creationId xmlns:p14="http://schemas.microsoft.com/office/powerpoint/2010/main" val="300995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fferent types of light bulbs&#10;&#10;AI-generated content may be incorrect.">
            <a:extLst>
              <a:ext uri="{FF2B5EF4-FFF2-40B4-BE49-F238E27FC236}">
                <a16:creationId xmlns:a16="http://schemas.microsoft.com/office/drawing/2014/main" id="{5F56B717-2854-AE85-B549-F0A9146D67A2}"/>
              </a:ext>
            </a:extLst>
          </p:cNvPr>
          <p:cNvPicPr>
            <a:picLocks noChangeAspect="1"/>
          </p:cNvPicPr>
          <p:nvPr/>
        </p:nvPicPr>
        <p:blipFill>
          <a:blip r:embed="rId2"/>
          <a:stretch>
            <a:fillRect/>
          </a:stretch>
        </p:blipFill>
        <p:spPr>
          <a:xfrm>
            <a:off x="1452557" y="1026941"/>
            <a:ext cx="9351431" cy="4837505"/>
          </a:xfrm>
          <a:prstGeom prst="rect">
            <a:avLst/>
          </a:prstGeom>
        </p:spPr>
      </p:pic>
    </p:spTree>
    <p:extLst>
      <p:ext uri="{BB962C8B-B14F-4D97-AF65-F5344CB8AC3E}">
        <p14:creationId xmlns:p14="http://schemas.microsoft.com/office/powerpoint/2010/main" val="53723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D1E3B-AAC8-374E-2778-B289596B5B2C}"/>
              </a:ext>
            </a:extLst>
          </p:cNvPr>
          <p:cNvSpPr txBox="1"/>
          <p:nvPr/>
        </p:nvSpPr>
        <p:spPr>
          <a:xfrm>
            <a:off x="1609859" y="2025927"/>
            <a:ext cx="8989454" cy="3046988"/>
          </a:xfrm>
          <a:prstGeom prst="rect">
            <a:avLst/>
          </a:prstGeom>
          <a:noFill/>
        </p:spPr>
        <p:txBody>
          <a:bodyPr wrap="square">
            <a:spAutoFit/>
          </a:bodyPr>
          <a:lstStyle/>
          <a:p>
            <a:pPr algn="ctr">
              <a:buNone/>
            </a:pPr>
            <a:r>
              <a:rPr lang="en-US" sz="2400" dirty="0">
                <a:effectLst/>
                <a:latin typeface="Helvetica Neue" panose="02000503000000020004" pitchFamily="2" charset="0"/>
              </a:rPr>
              <a:t>Opsins are a family of proteins that detect light, playing a crucial role in vision by converting light into biochemical signals within photoreceptor cells. Beyond vision, opsins have diverse functions, such as regulating circadian rhythms, controlling pupil size, and even sensing temperature, and are found in both eyes and other parts of the body. When light hits an opsin, the protein changes shape, which triggers a cascade of reactions leading to a physiological response. </a:t>
            </a:r>
          </a:p>
        </p:txBody>
      </p:sp>
      <p:sp>
        <p:nvSpPr>
          <p:cNvPr id="4" name="TextBox 3">
            <a:extLst>
              <a:ext uri="{FF2B5EF4-FFF2-40B4-BE49-F238E27FC236}">
                <a16:creationId xmlns:a16="http://schemas.microsoft.com/office/drawing/2014/main" id="{CB494086-D438-3C6C-DC7B-7AC90D17661C}"/>
              </a:ext>
            </a:extLst>
          </p:cNvPr>
          <p:cNvSpPr txBox="1"/>
          <p:nvPr/>
        </p:nvSpPr>
        <p:spPr>
          <a:xfrm>
            <a:off x="3271234" y="502276"/>
            <a:ext cx="5589431" cy="646331"/>
          </a:xfrm>
          <a:prstGeom prst="rect">
            <a:avLst/>
          </a:prstGeom>
          <a:noFill/>
        </p:spPr>
        <p:txBody>
          <a:bodyPr wrap="square" rtlCol="0">
            <a:spAutoFit/>
          </a:bodyPr>
          <a:lstStyle/>
          <a:p>
            <a:pPr algn="ctr"/>
            <a:r>
              <a:rPr lang="en-US" sz="3600" dirty="0">
                <a:solidFill>
                  <a:srgbClr val="C00000"/>
                </a:solidFill>
              </a:rPr>
              <a:t>Opsins</a:t>
            </a:r>
          </a:p>
        </p:txBody>
      </p:sp>
    </p:spTree>
    <p:extLst>
      <p:ext uri="{BB962C8B-B14F-4D97-AF65-F5344CB8AC3E}">
        <p14:creationId xmlns:p14="http://schemas.microsoft.com/office/powerpoint/2010/main" val="387259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4E6759-6C7B-5AF4-BD79-DE6A6AEB838E}"/>
              </a:ext>
            </a:extLst>
          </p:cNvPr>
          <p:cNvSpPr txBox="1"/>
          <p:nvPr/>
        </p:nvSpPr>
        <p:spPr>
          <a:xfrm>
            <a:off x="1468190" y="1215573"/>
            <a:ext cx="9800823" cy="4883388"/>
          </a:xfrm>
          <a:prstGeom prst="rect">
            <a:avLst/>
          </a:prstGeom>
          <a:noFill/>
        </p:spPr>
        <p:txBody>
          <a:bodyPr wrap="square">
            <a:spAutoFit/>
          </a:bodyPr>
          <a:lstStyle/>
          <a:p>
            <a:pPr>
              <a:spcAft>
                <a:spcPts val="150"/>
              </a:spcAft>
              <a:buNone/>
            </a:pPr>
            <a:r>
              <a:rPr lang="en-US" sz="2800" b="1" dirty="0">
                <a:solidFill>
                  <a:srgbClr val="C00000"/>
                </a:solidFill>
                <a:effectLst/>
                <a:latin typeface="Helvetica Neue" panose="02000503000000020004" pitchFamily="2" charset="0"/>
              </a:rPr>
              <a:t>Function in vision</a:t>
            </a:r>
          </a:p>
          <a:p>
            <a:pPr>
              <a:spcAft>
                <a:spcPts val="150"/>
              </a:spcAft>
              <a:buNone/>
            </a:pPr>
            <a:endParaRPr lang="en-US" sz="2800" dirty="0">
              <a:effectLst/>
              <a:latin typeface="Helvetica Neue" panose="02000503000000020004" pitchFamily="2" charset="0"/>
            </a:endParaRPr>
          </a:p>
          <a:p>
            <a:pPr>
              <a:buFont typeface="Arial" panose="020B0604020202020204" pitchFamily="34" charset="0"/>
              <a:buChar char="•"/>
            </a:pPr>
            <a:r>
              <a:rPr lang="en-US" sz="2800" b="1" dirty="0">
                <a:effectLst/>
                <a:latin typeface="Helvetica Neue" panose="02000503000000020004" pitchFamily="2" charset="0"/>
              </a:rPr>
              <a:t>Initiating sight:</a:t>
            </a:r>
            <a:r>
              <a:rPr lang="en-US" sz="2800" dirty="0">
                <a:effectLst/>
                <a:latin typeface="Helvetica Neue" panose="02000503000000020004" pitchFamily="2" charset="0"/>
              </a:rPr>
              <a:t> In the retina, opsins are the protein components of photopigments that absorb photons.</a:t>
            </a:r>
          </a:p>
          <a:p>
            <a:pPr>
              <a:buFont typeface="Arial" panose="020B0604020202020204" pitchFamily="34" charset="0"/>
              <a:buChar char="•"/>
            </a:pPr>
            <a:r>
              <a:rPr lang="en-US" sz="2800" b="1" dirty="0">
                <a:effectLst/>
                <a:latin typeface="Helvetica Neue" panose="02000503000000020004" pitchFamily="2" charset="0"/>
              </a:rPr>
              <a:t>Color perception:</a:t>
            </a:r>
            <a:r>
              <a:rPr lang="en-US" sz="2800" dirty="0">
                <a:effectLst/>
                <a:latin typeface="Helvetica Neue" panose="02000503000000020004" pitchFamily="2" charset="0"/>
              </a:rPr>
              <a:t> Different types of opsins are sensitive to different wavelengths of light, allowing for color vision. For instance, mammals typically have two types of cone opsins, while humans and some other primates have three for full trichromatic color vision.</a:t>
            </a:r>
          </a:p>
          <a:p>
            <a:pPr>
              <a:buFont typeface="Arial" panose="020B0604020202020204" pitchFamily="34" charset="0"/>
              <a:buChar char="•"/>
            </a:pPr>
            <a:r>
              <a:rPr lang="en-US" sz="2800" b="1" dirty="0">
                <a:effectLst/>
                <a:latin typeface="Helvetica Neue" panose="02000503000000020004" pitchFamily="2" charset="0"/>
              </a:rPr>
              <a:t>Night vision:</a:t>
            </a:r>
            <a:r>
              <a:rPr lang="en-US" sz="2800" dirty="0">
                <a:effectLst/>
                <a:latin typeface="Helvetica Neue" panose="02000503000000020004" pitchFamily="2" charset="0"/>
              </a:rPr>
              <a:t> Rod cells use a specific type of opsin called rhodopsin for vision in low-light conditions. </a:t>
            </a:r>
          </a:p>
        </p:txBody>
      </p:sp>
    </p:spTree>
    <p:extLst>
      <p:ext uri="{BB962C8B-B14F-4D97-AF65-F5344CB8AC3E}">
        <p14:creationId xmlns:p14="http://schemas.microsoft.com/office/powerpoint/2010/main" val="250895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6D6BB2-89E0-4198-0ED5-E85AD7962922}"/>
              </a:ext>
            </a:extLst>
          </p:cNvPr>
          <p:cNvSpPr txBox="1"/>
          <p:nvPr/>
        </p:nvSpPr>
        <p:spPr>
          <a:xfrm>
            <a:off x="1184856" y="664824"/>
            <a:ext cx="10135673" cy="5262979"/>
          </a:xfrm>
          <a:prstGeom prst="rect">
            <a:avLst/>
          </a:prstGeom>
          <a:noFill/>
        </p:spPr>
        <p:txBody>
          <a:bodyPr wrap="square">
            <a:spAutoFit/>
          </a:bodyPr>
          <a:lstStyle/>
          <a:p>
            <a:pPr>
              <a:buNone/>
            </a:pPr>
            <a:r>
              <a:rPr lang="en-US" sz="2800" b="1" dirty="0">
                <a:solidFill>
                  <a:srgbClr val="C00000"/>
                </a:solidFill>
                <a:effectLst/>
                <a:latin typeface="Helvetica Neue" panose="02000503000000020004" pitchFamily="2" charset="0"/>
              </a:rPr>
              <a:t>Functions beyond vision</a:t>
            </a:r>
          </a:p>
          <a:p>
            <a:pPr>
              <a:buNone/>
            </a:pPr>
            <a:endParaRPr lang="en-US" sz="2800" dirty="0">
              <a:effectLst/>
              <a:latin typeface="Helvetica Neue" panose="02000503000000020004" pitchFamily="2" charset="0"/>
            </a:endParaRPr>
          </a:p>
          <a:p>
            <a:pPr>
              <a:buFont typeface="Arial" panose="020B0604020202020204" pitchFamily="34" charset="0"/>
              <a:buChar char="•"/>
            </a:pPr>
            <a:r>
              <a:rPr lang="en-US" sz="2800" b="1" dirty="0">
                <a:effectLst/>
                <a:latin typeface="Helvetica Neue" panose="02000503000000020004" pitchFamily="2" charset="0"/>
              </a:rPr>
              <a:t>Circadian rhythm:</a:t>
            </a:r>
            <a:r>
              <a:rPr lang="en-US" sz="2800" dirty="0">
                <a:effectLst/>
                <a:latin typeface="Helvetica Neue" panose="02000503000000020004" pitchFamily="2" charset="0"/>
              </a:rPr>
              <a:t> </a:t>
            </a:r>
            <a:r>
              <a:rPr lang="en-US" sz="2800" u="sng" dirty="0">
                <a:effectLst/>
                <a:latin typeface="Helvetica Neue" panose="02000503000000020004" pitchFamily="2" charset="0"/>
                <a:hlinkClick r:id="rId2"/>
              </a:rPr>
              <a:t>Melanopsin</a:t>
            </a:r>
            <a:r>
              <a:rPr lang="en-US" sz="2800" dirty="0">
                <a:effectLst/>
                <a:latin typeface="Helvetica Neue" panose="02000503000000020004" pitchFamily="2" charset="0"/>
              </a:rPr>
              <a:t>, a type of opsin in the eye, is involved in regulating the body's internal clock and the pupillary light reflex.</a:t>
            </a:r>
          </a:p>
          <a:p>
            <a:pPr>
              <a:buFont typeface="Arial" panose="020B0604020202020204" pitchFamily="34" charset="0"/>
              <a:buChar char="•"/>
            </a:pPr>
            <a:r>
              <a:rPr lang="en-US" sz="2800" b="1" dirty="0">
                <a:effectLst/>
                <a:latin typeface="Helvetica Neue" panose="02000503000000020004" pitchFamily="2" charset="0"/>
              </a:rPr>
              <a:t>Body temperature:</a:t>
            </a:r>
            <a:r>
              <a:rPr lang="en-US" sz="2800" dirty="0">
                <a:effectLst/>
                <a:latin typeface="Helvetica Neue" panose="02000503000000020004" pitchFamily="2" charset="0"/>
              </a:rPr>
              <a:t> Some opsins, like </a:t>
            </a:r>
            <a:r>
              <a:rPr lang="en-US" sz="2800" u="sng" dirty="0">
                <a:effectLst/>
                <a:latin typeface="Helvetica Neue" panose="02000503000000020004" pitchFamily="2" charset="0"/>
                <a:hlinkClick r:id="rId3"/>
              </a:rPr>
              <a:t>neuropsin</a:t>
            </a:r>
            <a:r>
              <a:rPr lang="en-US" sz="2800" dirty="0">
                <a:effectLst/>
                <a:latin typeface="Helvetica Neue" panose="02000503000000020004" pitchFamily="2" charset="0"/>
              </a:rPr>
              <a:t>, are located deep in the brain and help control body temperature by sensing light.</a:t>
            </a:r>
          </a:p>
          <a:p>
            <a:pPr>
              <a:buNone/>
            </a:pPr>
            <a:r>
              <a:rPr lang="en-US" sz="2800" dirty="0">
                <a:effectLst/>
                <a:latin typeface="Menlo" panose="020B0609030804020204" pitchFamily="49" charset="0"/>
              </a:rPr>
              <a:t>• • </a:t>
            </a:r>
            <a:r>
              <a:rPr lang="en-US" sz="2800" b="1" dirty="0">
                <a:effectLst/>
                <a:latin typeface="Helvetica Neue" panose="02000503000000020004" pitchFamily="2" charset="0"/>
              </a:rPr>
              <a:t>Other roles:</a:t>
            </a:r>
            <a:r>
              <a:rPr lang="en-US" sz="2800" dirty="0">
                <a:effectLst/>
                <a:latin typeface="Helvetica Neue" panose="02000503000000020004" pitchFamily="2" charset="0"/>
              </a:rPr>
              <a:t> Opsins also have other functions, including acting as enzymes that help regulate melanin production, transporting lipids, and guiding other proteins to their correct locations within a cell. </a:t>
            </a:r>
          </a:p>
        </p:txBody>
      </p:sp>
    </p:spTree>
    <p:extLst>
      <p:ext uri="{BB962C8B-B14F-4D97-AF65-F5344CB8AC3E}">
        <p14:creationId xmlns:p14="http://schemas.microsoft.com/office/powerpoint/2010/main" val="2169390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24327B-E487-EBC2-F98A-90EFAAF8F91D}"/>
              </a:ext>
            </a:extLst>
          </p:cNvPr>
          <p:cNvSpPr txBox="1"/>
          <p:nvPr/>
        </p:nvSpPr>
        <p:spPr>
          <a:xfrm>
            <a:off x="300507" y="758144"/>
            <a:ext cx="11590986" cy="5262979"/>
          </a:xfrm>
          <a:prstGeom prst="rect">
            <a:avLst/>
          </a:prstGeom>
          <a:noFill/>
        </p:spPr>
        <p:txBody>
          <a:bodyPr wrap="square">
            <a:spAutoFit/>
          </a:bodyPr>
          <a:lstStyle/>
          <a:p>
            <a:pPr>
              <a:buNone/>
            </a:pPr>
            <a:r>
              <a:rPr lang="en-US" sz="2800" b="1" dirty="0">
                <a:solidFill>
                  <a:srgbClr val="C00000"/>
                </a:solidFill>
                <a:effectLst/>
                <a:latin typeface="Helvetica Neue" panose="02000503000000020004" pitchFamily="2" charset="0"/>
              </a:rPr>
              <a:t>How they work</a:t>
            </a:r>
          </a:p>
          <a:p>
            <a:pPr>
              <a:buNone/>
            </a:pPr>
            <a:endParaRPr lang="en-US" sz="2800" dirty="0">
              <a:effectLst/>
              <a:latin typeface="Helvetica Neue" panose="02000503000000020004" pitchFamily="2" charset="0"/>
            </a:endParaRPr>
          </a:p>
          <a:p>
            <a:pPr>
              <a:buFont typeface="+mj-lt"/>
              <a:buAutoNum type="arabicPeriod"/>
            </a:pPr>
            <a:r>
              <a:rPr lang="en-US" sz="2800" b="1" dirty="0">
                <a:effectLst/>
                <a:latin typeface="Helvetica Neue" panose="02000503000000020004" pitchFamily="2" charset="0"/>
              </a:rPr>
              <a:t>Light absorption:</a:t>
            </a:r>
            <a:r>
              <a:rPr lang="en-US" sz="2800" dirty="0">
                <a:effectLst/>
                <a:latin typeface="Helvetica Neue" panose="02000503000000020004" pitchFamily="2" charset="0"/>
              </a:rPr>
              <a:t> An opsin protein in its resting state absorbs a photon of light.</a:t>
            </a:r>
          </a:p>
          <a:p>
            <a:pPr>
              <a:buFont typeface="+mj-lt"/>
              <a:buAutoNum type="arabicPeriod"/>
            </a:pPr>
            <a:r>
              <a:rPr lang="en-US" sz="2800" b="1" dirty="0">
                <a:effectLst/>
                <a:latin typeface="Helvetica Neue" panose="02000503000000020004" pitchFamily="2" charset="0"/>
              </a:rPr>
              <a:t>Conformational change:</a:t>
            </a:r>
            <a:r>
              <a:rPr lang="en-US" sz="2800" dirty="0">
                <a:effectLst/>
                <a:latin typeface="Helvetica Neue" panose="02000503000000020004" pitchFamily="2" charset="0"/>
              </a:rPr>
              <a:t> This absorption causes the opsin to change its shape.</a:t>
            </a:r>
          </a:p>
          <a:p>
            <a:pPr>
              <a:buFont typeface="+mj-lt"/>
              <a:buAutoNum type="arabicPeriod"/>
            </a:pPr>
            <a:r>
              <a:rPr lang="en-US" sz="2800" b="1" dirty="0">
                <a:effectLst/>
                <a:latin typeface="Helvetica Neue" panose="02000503000000020004" pitchFamily="2" charset="0"/>
              </a:rPr>
              <a:t>Signal cascade:</a:t>
            </a:r>
            <a:r>
              <a:rPr lang="en-US" sz="2800" dirty="0">
                <a:effectLst/>
                <a:latin typeface="Helvetica Neue" panose="02000503000000020004" pitchFamily="2" charset="0"/>
              </a:rPr>
              <a:t> The shape change activates a signaling pathway (often involving a G protein) that results in a change in the cell's electrical charge.</a:t>
            </a:r>
          </a:p>
          <a:p>
            <a:pPr>
              <a:buFont typeface="+mj-lt"/>
              <a:buAutoNum type="arabicPeriod"/>
            </a:pPr>
            <a:r>
              <a:rPr lang="en-US" sz="2800" b="1" dirty="0">
                <a:effectLst/>
                <a:latin typeface="Helvetica Neue" panose="02000503000000020004" pitchFamily="2" charset="0"/>
              </a:rPr>
              <a:t>Physiological response:</a:t>
            </a:r>
            <a:r>
              <a:rPr lang="en-US" sz="2800" dirty="0">
                <a:effectLst/>
                <a:latin typeface="Helvetica Neue" panose="02000503000000020004" pitchFamily="2" charset="0"/>
              </a:rPr>
              <a:t> This electrical change is transmitted as a signal to the brain, leading to a specific response like seeing an image, adjusting the pupil, or regulating a bodily function. </a:t>
            </a:r>
          </a:p>
        </p:txBody>
      </p:sp>
    </p:spTree>
    <p:extLst>
      <p:ext uri="{BB962C8B-B14F-4D97-AF65-F5344CB8AC3E}">
        <p14:creationId xmlns:p14="http://schemas.microsoft.com/office/powerpoint/2010/main" val="2583041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with different colors&#10;&#10;AI-generated content may be incorrect.">
            <a:extLst>
              <a:ext uri="{FF2B5EF4-FFF2-40B4-BE49-F238E27FC236}">
                <a16:creationId xmlns:a16="http://schemas.microsoft.com/office/drawing/2014/main" id="{0C1FBDCA-D6E6-1F0C-0D9D-816A8CF47229}"/>
              </a:ext>
            </a:extLst>
          </p:cNvPr>
          <p:cNvPicPr>
            <a:picLocks noChangeAspect="1"/>
          </p:cNvPicPr>
          <p:nvPr/>
        </p:nvPicPr>
        <p:blipFill>
          <a:blip r:embed="rId2"/>
          <a:stretch>
            <a:fillRect/>
          </a:stretch>
        </p:blipFill>
        <p:spPr>
          <a:xfrm>
            <a:off x="96839" y="1010653"/>
            <a:ext cx="11718172" cy="4723761"/>
          </a:xfrm>
          <a:prstGeom prst="rect">
            <a:avLst/>
          </a:prstGeom>
        </p:spPr>
      </p:pic>
    </p:spTree>
    <p:extLst>
      <p:ext uri="{BB962C8B-B14F-4D97-AF65-F5344CB8AC3E}">
        <p14:creationId xmlns:p14="http://schemas.microsoft.com/office/powerpoint/2010/main" val="343562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sible-spectr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4366260"/>
          </a:xfrm>
          <a:prstGeom prst="rect">
            <a:avLst/>
          </a:prstGeom>
        </p:spPr>
      </p:pic>
      <p:sp>
        <p:nvSpPr>
          <p:cNvPr id="2" name="TextBox 1"/>
          <p:cNvSpPr txBox="1"/>
          <p:nvPr/>
        </p:nvSpPr>
        <p:spPr>
          <a:xfrm>
            <a:off x="2652944" y="4536491"/>
            <a:ext cx="1464099" cy="369332"/>
          </a:xfrm>
          <a:prstGeom prst="rect">
            <a:avLst/>
          </a:prstGeom>
          <a:noFill/>
          <a:ln>
            <a:solidFill>
              <a:srgbClr val="800000"/>
            </a:solidFill>
          </a:ln>
        </p:spPr>
        <p:txBody>
          <a:bodyPr wrap="square" rtlCol="0">
            <a:spAutoFit/>
          </a:bodyPr>
          <a:lstStyle/>
          <a:p>
            <a:r>
              <a:rPr lang="en-US" dirty="0"/>
              <a:t>UVA and NO</a:t>
            </a:r>
          </a:p>
        </p:txBody>
      </p:sp>
      <p:sp>
        <p:nvSpPr>
          <p:cNvPr id="4" name="TextBox 3"/>
          <p:cNvSpPr txBox="1"/>
          <p:nvPr/>
        </p:nvSpPr>
        <p:spPr>
          <a:xfrm>
            <a:off x="2652944" y="5258819"/>
            <a:ext cx="1616499" cy="369332"/>
          </a:xfrm>
          <a:prstGeom prst="rect">
            <a:avLst/>
          </a:prstGeom>
          <a:noFill/>
          <a:ln>
            <a:solidFill>
              <a:srgbClr val="800000"/>
            </a:solidFill>
          </a:ln>
        </p:spPr>
        <p:txBody>
          <a:bodyPr wrap="square" rtlCol="0">
            <a:spAutoFit/>
          </a:bodyPr>
          <a:lstStyle/>
          <a:p>
            <a:r>
              <a:rPr lang="en-US" dirty="0"/>
              <a:t>UVB and </a:t>
            </a:r>
            <a:r>
              <a:rPr lang="en-US" dirty="0" err="1"/>
              <a:t>Vit</a:t>
            </a:r>
            <a:r>
              <a:rPr lang="en-US" dirty="0"/>
              <a:t> D </a:t>
            </a:r>
          </a:p>
        </p:txBody>
      </p:sp>
      <p:sp>
        <p:nvSpPr>
          <p:cNvPr id="5" name="TextBox 4"/>
          <p:cNvSpPr txBox="1"/>
          <p:nvPr/>
        </p:nvSpPr>
        <p:spPr>
          <a:xfrm>
            <a:off x="2652944" y="5996972"/>
            <a:ext cx="1616499" cy="369332"/>
          </a:xfrm>
          <a:prstGeom prst="rect">
            <a:avLst/>
          </a:prstGeom>
          <a:noFill/>
          <a:ln>
            <a:solidFill>
              <a:srgbClr val="800000"/>
            </a:solidFill>
          </a:ln>
        </p:spPr>
        <p:txBody>
          <a:bodyPr wrap="square" rtlCol="0">
            <a:spAutoFit/>
          </a:bodyPr>
          <a:lstStyle/>
          <a:p>
            <a:r>
              <a:rPr lang="en-US" dirty="0"/>
              <a:t>Antimicrobial</a:t>
            </a:r>
          </a:p>
        </p:txBody>
      </p:sp>
      <p:sp>
        <p:nvSpPr>
          <p:cNvPr id="6" name="TextBox 5"/>
          <p:cNvSpPr txBox="1"/>
          <p:nvPr/>
        </p:nvSpPr>
        <p:spPr>
          <a:xfrm>
            <a:off x="4487477" y="5074153"/>
            <a:ext cx="1616499" cy="369332"/>
          </a:xfrm>
          <a:prstGeom prst="rect">
            <a:avLst/>
          </a:prstGeom>
          <a:noFill/>
          <a:ln>
            <a:solidFill>
              <a:srgbClr val="800000"/>
            </a:solidFill>
          </a:ln>
        </p:spPr>
        <p:txBody>
          <a:bodyPr wrap="square" rtlCol="0">
            <a:spAutoFit/>
          </a:bodyPr>
          <a:lstStyle/>
          <a:p>
            <a:pPr algn="ctr"/>
            <a:r>
              <a:rPr lang="en-US" dirty="0"/>
              <a:t>Bilirubin</a:t>
            </a:r>
          </a:p>
        </p:txBody>
      </p:sp>
      <p:sp>
        <p:nvSpPr>
          <p:cNvPr id="7" name="TextBox 6"/>
          <p:cNvSpPr txBox="1"/>
          <p:nvPr/>
        </p:nvSpPr>
        <p:spPr>
          <a:xfrm>
            <a:off x="4487477" y="5628151"/>
            <a:ext cx="1810292" cy="369332"/>
          </a:xfrm>
          <a:prstGeom prst="rect">
            <a:avLst/>
          </a:prstGeom>
          <a:noFill/>
          <a:ln>
            <a:solidFill>
              <a:srgbClr val="800000"/>
            </a:solidFill>
          </a:ln>
        </p:spPr>
        <p:txBody>
          <a:bodyPr wrap="square" rtlCol="0">
            <a:spAutoFit/>
          </a:bodyPr>
          <a:lstStyle/>
          <a:p>
            <a:pPr algn="ctr"/>
            <a:r>
              <a:rPr lang="en-US" dirty="0" err="1"/>
              <a:t>Chronoactivity</a:t>
            </a:r>
            <a:endParaRPr lang="en-US" dirty="0"/>
          </a:p>
        </p:txBody>
      </p:sp>
      <p:sp>
        <p:nvSpPr>
          <p:cNvPr id="8" name="TextBox 7"/>
          <p:cNvSpPr txBox="1"/>
          <p:nvPr/>
        </p:nvSpPr>
        <p:spPr>
          <a:xfrm>
            <a:off x="5254334" y="4500076"/>
            <a:ext cx="1810291" cy="369332"/>
          </a:xfrm>
          <a:prstGeom prst="rect">
            <a:avLst/>
          </a:prstGeom>
          <a:noFill/>
          <a:ln>
            <a:solidFill>
              <a:srgbClr val="800000"/>
            </a:solidFill>
          </a:ln>
        </p:spPr>
        <p:txBody>
          <a:bodyPr wrap="square" rtlCol="0">
            <a:spAutoFit/>
          </a:bodyPr>
          <a:lstStyle/>
          <a:p>
            <a:pPr algn="ctr"/>
            <a:r>
              <a:rPr lang="en-US" dirty="0"/>
              <a:t>Photosynthesis</a:t>
            </a:r>
          </a:p>
        </p:txBody>
      </p:sp>
      <p:sp>
        <p:nvSpPr>
          <p:cNvPr id="9" name="TextBox 8"/>
          <p:cNvSpPr txBox="1"/>
          <p:nvPr/>
        </p:nvSpPr>
        <p:spPr>
          <a:xfrm>
            <a:off x="7611457" y="4519471"/>
            <a:ext cx="2292397" cy="369332"/>
          </a:xfrm>
          <a:prstGeom prst="rect">
            <a:avLst/>
          </a:prstGeom>
          <a:noFill/>
          <a:ln>
            <a:solidFill>
              <a:srgbClr val="800000"/>
            </a:solidFill>
          </a:ln>
        </p:spPr>
        <p:txBody>
          <a:bodyPr wrap="square" rtlCol="0">
            <a:spAutoFit/>
          </a:bodyPr>
          <a:lstStyle/>
          <a:p>
            <a:pPr algn="ctr"/>
            <a:r>
              <a:rPr lang="en-US" dirty="0"/>
              <a:t>Wound healing</a:t>
            </a:r>
          </a:p>
        </p:txBody>
      </p:sp>
      <p:sp>
        <p:nvSpPr>
          <p:cNvPr id="10" name="TextBox 9"/>
          <p:cNvSpPr txBox="1"/>
          <p:nvPr/>
        </p:nvSpPr>
        <p:spPr>
          <a:xfrm>
            <a:off x="7611457" y="5021808"/>
            <a:ext cx="1616499" cy="369332"/>
          </a:xfrm>
          <a:prstGeom prst="rect">
            <a:avLst/>
          </a:prstGeom>
          <a:noFill/>
          <a:ln>
            <a:solidFill>
              <a:srgbClr val="800000"/>
            </a:solidFill>
          </a:ln>
        </p:spPr>
        <p:txBody>
          <a:bodyPr wrap="square" rtlCol="0">
            <a:spAutoFit/>
          </a:bodyPr>
          <a:lstStyle/>
          <a:p>
            <a:pPr algn="ctr"/>
            <a:r>
              <a:rPr lang="en-US" dirty="0"/>
              <a:t>Collagen</a:t>
            </a:r>
          </a:p>
        </p:txBody>
      </p:sp>
      <p:sp>
        <p:nvSpPr>
          <p:cNvPr id="12" name="TextBox 11"/>
          <p:cNvSpPr txBox="1"/>
          <p:nvPr/>
        </p:nvSpPr>
        <p:spPr>
          <a:xfrm>
            <a:off x="7611457" y="5443485"/>
            <a:ext cx="1616499" cy="369332"/>
          </a:xfrm>
          <a:prstGeom prst="rect">
            <a:avLst/>
          </a:prstGeom>
          <a:noFill/>
          <a:ln>
            <a:solidFill>
              <a:srgbClr val="800000"/>
            </a:solidFill>
          </a:ln>
        </p:spPr>
        <p:txBody>
          <a:bodyPr wrap="square" rtlCol="0">
            <a:spAutoFit/>
          </a:bodyPr>
          <a:lstStyle/>
          <a:p>
            <a:pPr algn="ctr"/>
            <a:r>
              <a:rPr lang="en-US" dirty="0"/>
              <a:t>Nitric Oxide</a:t>
            </a:r>
          </a:p>
        </p:txBody>
      </p:sp>
      <p:sp>
        <p:nvSpPr>
          <p:cNvPr id="13" name="TextBox 12"/>
          <p:cNvSpPr txBox="1"/>
          <p:nvPr/>
        </p:nvSpPr>
        <p:spPr>
          <a:xfrm>
            <a:off x="7611457" y="5812817"/>
            <a:ext cx="1616499" cy="369332"/>
          </a:xfrm>
          <a:prstGeom prst="rect">
            <a:avLst/>
          </a:prstGeom>
          <a:noFill/>
          <a:ln>
            <a:solidFill>
              <a:srgbClr val="800000"/>
            </a:solidFill>
          </a:ln>
        </p:spPr>
        <p:txBody>
          <a:bodyPr wrap="square" rtlCol="0">
            <a:spAutoFit/>
          </a:bodyPr>
          <a:lstStyle/>
          <a:p>
            <a:pPr algn="ctr"/>
            <a:r>
              <a:rPr lang="en-US" dirty="0"/>
              <a:t>Sulfation</a:t>
            </a:r>
          </a:p>
        </p:txBody>
      </p:sp>
      <p:sp>
        <p:nvSpPr>
          <p:cNvPr id="14" name="TextBox 13"/>
          <p:cNvSpPr txBox="1"/>
          <p:nvPr/>
        </p:nvSpPr>
        <p:spPr>
          <a:xfrm>
            <a:off x="8283079" y="4017134"/>
            <a:ext cx="2292397" cy="369332"/>
          </a:xfrm>
          <a:prstGeom prst="rect">
            <a:avLst/>
          </a:prstGeom>
          <a:noFill/>
          <a:ln>
            <a:solidFill>
              <a:srgbClr val="800000"/>
            </a:solidFill>
          </a:ln>
        </p:spPr>
        <p:txBody>
          <a:bodyPr wrap="square" rtlCol="0">
            <a:spAutoFit/>
          </a:bodyPr>
          <a:lstStyle/>
          <a:p>
            <a:pPr algn="ctr"/>
            <a:r>
              <a:rPr lang="en-US" dirty="0"/>
              <a:t>Mitochondrial</a:t>
            </a:r>
          </a:p>
        </p:txBody>
      </p:sp>
      <p:sp>
        <p:nvSpPr>
          <p:cNvPr id="15" name="TextBox 14"/>
          <p:cNvSpPr txBox="1"/>
          <p:nvPr/>
        </p:nvSpPr>
        <p:spPr>
          <a:xfrm>
            <a:off x="8621029" y="6228169"/>
            <a:ext cx="1616499" cy="369332"/>
          </a:xfrm>
          <a:prstGeom prst="rect">
            <a:avLst/>
          </a:prstGeom>
          <a:noFill/>
          <a:ln>
            <a:solidFill>
              <a:srgbClr val="800000"/>
            </a:solidFill>
          </a:ln>
        </p:spPr>
        <p:txBody>
          <a:bodyPr wrap="square" rtlCol="0">
            <a:spAutoFit/>
          </a:bodyPr>
          <a:lstStyle/>
          <a:p>
            <a:pPr algn="ctr"/>
            <a:r>
              <a:rPr lang="en-US" dirty="0"/>
              <a:t>EZ Water</a:t>
            </a:r>
          </a:p>
        </p:txBody>
      </p:sp>
    </p:spTree>
    <p:extLst>
      <p:ext uri="{BB962C8B-B14F-4D97-AF65-F5344CB8AC3E}">
        <p14:creationId xmlns:p14="http://schemas.microsoft.com/office/powerpoint/2010/main" val="32949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spectrum&#10;&#10;AI-generated content may be incorrect.">
            <a:extLst>
              <a:ext uri="{FF2B5EF4-FFF2-40B4-BE49-F238E27FC236}">
                <a16:creationId xmlns:a16="http://schemas.microsoft.com/office/drawing/2014/main" id="{64B958C2-C8AA-9A32-3807-C8F2F5F1DDF3}"/>
              </a:ext>
            </a:extLst>
          </p:cNvPr>
          <p:cNvPicPr>
            <a:picLocks noChangeAspect="1"/>
          </p:cNvPicPr>
          <p:nvPr/>
        </p:nvPicPr>
        <p:blipFill>
          <a:blip r:embed="rId2"/>
          <a:stretch>
            <a:fillRect/>
          </a:stretch>
        </p:blipFill>
        <p:spPr>
          <a:xfrm>
            <a:off x="2324100" y="1130300"/>
            <a:ext cx="7543800" cy="4597400"/>
          </a:xfrm>
          <a:prstGeom prst="rect">
            <a:avLst/>
          </a:prstGeom>
        </p:spPr>
      </p:pic>
    </p:spTree>
    <p:extLst>
      <p:ext uri="{BB962C8B-B14F-4D97-AF65-F5344CB8AC3E}">
        <p14:creationId xmlns:p14="http://schemas.microsoft.com/office/powerpoint/2010/main" val="397575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tissue transprenecy window&#10;&#10;AI-generated content may be incorrect.">
            <a:extLst>
              <a:ext uri="{FF2B5EF4-FFF2-40B4-BE49-F238E27FC236}">
                <a16:creationId xmlns:a16="http://schemas.microsoft.com/office/drawing/2014/main" id="{A5D6A239-C44C-4AB3-B16F-0F2A33FBDADC}"/>
              </a:ext>
            </a:extLst>
          </p:cNvPr>
          <p:cNvPicPr>
            <a:picLocks noChangeAspect="1"/>
          </p:cNvPicPr>
          <p:nvPr/>
        </p:nvPicPr>
        <p:blipFill>
          <a:blip r:embed="rId2"/>
          <a:stretch>
            <a:fillRect/>
          </a:stretch>
        </p:blipFill>
        <p:spPr>
          <a:xfrm>
            <a:off x="2425700" y="361950"/>
            <a:ext cx="7340600" cy="6134100"/>
          </a:xfrm>
          <a:prstGeom prst="rect">
            <a:avLst/>
          </a:prstGeom>
        </p:spPr>
      </p:pic>
    </p:spTree>
    <p:extLst>
      <p:ext uri="{BB962C8B-B14F-4D97-AF65-F5344CB8AC3E}">
        <p14:creationId xmlns:p14="http://schemas.microsoft.com/office/powerpoint/2010/main" val="469297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336</TotalTime>
  <Words>382</Words>
  <Application>Microsoft Macintosh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Helvetica Neue</vt:lpstr>
      <vt:lpstr>Menlo</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thehealthedge81@gmail.com</dc:creator>
  <cp:lastModifiedBy>thehealthedge81@gmail.com</cp:lastModifiedBy>
  <cp:revision>4</cp:revision>
  <dcterms:created xsi:type="dcterms:W3CDTF">2025-11-18T15:28:15Z</dcterms:created>
  <dcterms:modified xsi:type="dcterms:W3CDTF">2025-11-19T15:06:40Z</dcterms:modified>
</cp:coreProperties>
</file>