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224" r:id="rId2"/>
  </p:sldMasterIdLst>
  <p:notesMasterIdLst>
    <p:notesMasterId r:id="rId24"/>
  </p:notesMasterIdLst>
  <p:handoutMasterIdLst>
    <p:handoutMasterId r:id="rId25"/>
  </p:handoutMasterIdLst>
  <p:sldIdLst>
    <p:sldId id="1878" r:id="rId3"/>
    <p:sldId id="1837" r:id="rId4"/>
    <p:sldId id="1571" r:id="rId5"/>
    <p:sldId id="1091" r:id="rId6"/>
    <p:sldId id="1636" r:id="rId7"/>
    <p:sldId id="1490" r:id="rId8"/>
    <p:sldId id="1492" r:id="rId9"/>
    <p:sldId id="1890" r:id="rId10"/>
    <p:sldId id="541" r:id="rId11"/>
    <p:sldId id="1626" r:id="rId12"/>
    <p:sldId id="1627" r:id="rId13"/>
    <p:sldId id="1600" r:id="rId14"/>
    <p:sldId id="1891" r:id="rId15"/>
    <p:sldId id="544" r:id="rId16"/>
    <p:sldId id="1620" r:id="rId17"/>
    <p:sldId id="858" r:id="rId18"/>
    <p:sldId id="1247" r:id="rId19"/>
    <p:sldId id="1543" r:id="rId20"/>
    <p:sldId id="1894" r:id="rId21"/>
    <p:sldId id="1855" r:id="rId22"/>
    <p:sldId id="1854" r:id="rId23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ie Swift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0000"/>
    <p:restoredTop sz="93546"/>
  </p:normalViewPr>
  <p:slideViewPr>
    <p:cSldViewPr snapToGrid="0" snapToObjects="1">
      <p:cViewPr varScale="1">
        <p:scale>
          <a:sx n="114" d="100"/>
          <a:sy n="114" d="100"/>
        </p:scale>
        <p:origin x="245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524E1F-5CE2-A4FB-FD4B-F4FCD3F347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61BB6-B040-6AAD-7842-BC9226F4B6B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7A1A6C3-ECEC-0C42-84B1-8EBD32867378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E5955-82AA-6AFF-B852-58FA8A9E64D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47450-02E4-839A-BC78-B6DAE7639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0E22EA-3E91-6945-ADE2-E6F3BEE869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55FC6B-B709-BD01-4FF9-E2BEBA67D9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Mark Pettus MD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6B648-081B-CDFD-3ADC-2E5E16157F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C789E4-49BE-4B49-A47D-5A1AFD297219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FE3844A-E98A-FD38-ED5E-E334F70CE8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2B9E6CA-F8D0-D242-6018-482ADCFDA4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78766-D5C2-6F2E-648B-E77DD36B4E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8EB3C-D139-3FEE-E4E2-22C8B8BA6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021E80-C859-AF4A-B585-FB34D3384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E51CA971-9A9A-C7E0-F286-E40010C741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83B154CD-8ACF-FD42-71C6-BE039EB3EA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It is said that 1 in 4 Americans has a mental illness…so I think of three of my closest friends…they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re ok…then it strikes me….it must be me.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E9E7934-FABE-2C66-E495-777F4FDEE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2612F37-827E-9E47-8989-A255FF79834E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12B7A628-9D5C-D9F2-BCA1-1AE21C80676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E1D9A-868D-FF01-7190-10608FADC8B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0709EE25-9AFF-2448-83D5-AC13AAB899D3}" type="datetime1">
              <a:rPr lang="en-US" altLang="en-US" smtClean="0"/>
              <a:t>3/11/25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>
            <a:extLst>
              <a:ext uri="{FF2B5EF4-FFF2-40B4-BE49-F238E27FC236}">
                <a16:creationId xmlns:a16="http://schemas.microsoft.com/office/drawing/2014/main" id="{7B43B8DE-E502-D3F1-B7B0-B43ADF3249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6" name="Notes Placeholder 2">
            <a:extLst>
              <a:ext uri="{FF2B5EF4-FFF2-40B4-BE49-F238E27FC236}">
                <a16:creationId xmlns:a16="http://schemas.microsoft.com/office/drawing/2014/main" id="{9D578D3A-4078-39F8-2F1E-61B0880E62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(Stephanie Senef PhD:  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Entropy 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2012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14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2265-2290; doi:10.3390/e14112265)  GMO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3907" name="Slide Number Placeholder 3">
            <a:extLst>
              <a:ext uri="{FF2B5EF4-FFF2-40B4-BE49-F238E27FC236}">
                <a16:creationId xmlns:a16="http://schemas.microsoft.com/office/drawing/2014/main" id="{289176EE-AA79-001E-673E-2D08DA64A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ECE110-9879-4749-A48D-36919C11D366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7AE7605A-5697-82AB-9304-47D06717483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22D94C-5021-D3C8-B6AB-A71FD4078F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5FE270BC-C1C0-F141-A8F3-7511D28A1EF6}" type="datetime1">
              <a:rPr lang="en-US" altLang="en-US" smtClean="0"/>
              <a:t>3/11/25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>
            <a:extLst>
              <a:ext uri="{FF2B5EF4-FFF2-40B4-BE49-F238E27FC236}">
                <a16:creationId xmlns:a16="http://schemas.microsoft.com/office/drawing/2014/main" id="{CA2EB73B-D8FC-BD75-DA13-75EC29146F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8" name="Notes Placeholder 2">
            <a:extLst>
              <a:ext uri="{FF2B5EF4-FFF2-40B4-BE49-F238E27FC236}">
                <a16:creationId xmlns:a16="http://schemas.microsoft.com/office/drawing/2014/main" id="{E435813F-4C3D-91D6-4712-285B96C0C8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(Stephanie Senef PhD:  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Entropy </a:t>
            </a:r>
            <a:r>
              <a:rPr lang="en-US" altLang="en-US" b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2012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latin typeface="Times New Roman" panose="02020603050405020304" pitchFamily="18" charset="0"/>
                <a:ea typeface="ＭＳ Ｐゴシック" panose="020B0600070205080204" pitchFamily="34" charset="-128"/>
              </a:rPr>
              <a:t>14</a:t>
            </a: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, 2265-2290; doi:10.3390/e14112265)  GMO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1859" name="Slide Number Placeholder 3">
            <a:extLst>
              <a:ext uri="{FF2B5EF4-FFF2-40B4-BE49-F238E27FC236}">
                <a16:creationId xmlns:a16="http://schemas.microsoft.com/office/drawing/2014/main" id="{A139B48A-3230-50A2-412B-1023EB5828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5E67DD8-4AB1-5C44-9409-6883BA576B7A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A414293D-F2D8-F3DC-410A-8F45753E027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Mark Pettus MD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E317A6-868C-2BDB-418E-B798E8C13CC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2CB1519B-E224-E542-86F3-3A02BD05A2AB}" type="datetime1">
              <a:rPr lang="en-US" altLang="en-US" smtClean="0"/>
              <a:t>3/11/25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C47B1-0D73-CF21-2681-4115459B1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6FD86-6DDB-5C4C-AE13-D60758EC59E8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492C0-F911-DE60-B00C-C92F74472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329F2-5665-813A-8ED4-9E41F7B5D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47D48-C09C-2441-A733-0B3F72D493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18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C98488-0DF4-90BF-BE04-01903BF2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4E8EB-CC48-114B-803A-920B0ABEED6E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B46133-A875-7CBA-D59D-E4473DF6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7AF3BA-3A88-7141-D139-285205E0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4A13F-2EDB-F847-BABF-B629E5CAD7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027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7A7301-6661-ADAF-9191-5ED7B646D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AE1D-1B62-4E4B-BB7B-2CC4B87CE5D6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F47776-7D1F-CDB7-3BF7-279B2B1A7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1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4EF64-C706-7464-BA28-203568C5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65AC-6D56-ED43-8D0A-68BF2142FBFB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F6CDE-EB44-90BB-E9FC-E53AE1C81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6117C-0554-455B-F2CC-FEAE355B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8DF5F-14E0-4140-97F3-EBB1EEB7F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94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58EFB-2ABD-8C4E-4CEF-BBB90D594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F8095-D58C-1A4B-9E49-153D4DAD2C28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47B25-068E-21A0-162C-732F6185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7C0C0-4F36-01AF-F617-A5CE4541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A4AE6-4488-4A41-8E26-A099881FF0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551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B1A60B-7EAA-75B4-7E32-4593947CE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96200" y="6096000"/>
            <a:ext cx="1333500" cy="6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30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D9D83-DD22-5F99-8AB9-6C7BA4AC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E6A852-0F4F-DE33-EDE0-0BC96CB3C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D62E-82F9-D0A5-925F-CABFE873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157E4-C074-A142-9347-7F8AD5BE2156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817D1-B73D-2FC6-24B7-BCF8CDE2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CBBD7-B5B7-247A-AFE4-71EE21D8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34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B4C3-FD48-E8E5-4615-3F71EAFCA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4AB19-10AE-9E5A-E247-6EB9294F1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56BFE-5929-EE39-25D9-A43B2571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3AA4-7B9D-804F-A664-5DDE24A5AADC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163B2-E1A3-1561-FB02-62C4A8BA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BB9D5-D885-D616-6F9A-41CE8B8D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22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2CA1-F108-28D1-EF1A-10DA8A75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8595-E577-F212-59D4-7CE6C2CB6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9ACFE-6CB2-C269-7070-4B9F3E68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5FF09-5E84-FC48-906A-8995D003632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0B70C-24AB-9001-E878-6A400E3EE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96EBC-1004-4C23-7A2F-7599AE1B1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63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1D27A-048F-F78F-C20B-414142B78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79535-E210-8AFD-490A-46FB784C0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5A9F7-CEEC-D70C-9F92-C4D38F4DA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9B10-4F2B-6685-2518-1731C2B2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B61BF-48A5-FA49-BC57-1F9D40E79409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04E100-5F13-D11B-F465-89E114B0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A0151-19DF-C709-238C-C978591A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7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247B-5690-8D2E-C740-247082A51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3921E-6D2A-02BA-2E67-C5899E1DD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B018F2-75B2-B7D7-DCA9-64E638ABF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31488-05BB-9FD9-8262-1260B0F84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E3D7AD-D04D-D008-0E5F-27A9ABE9ED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BBD0A4-DEE3-F1D2-8092-218C0792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95E98-704A-AD40-8841-387C930EC99D}" type="datetime1">
              <a:rPr lang="en-US" smtClean="0"/>
              <a:t>3/11/25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AE9E2-59B5-D7EF-03AF-1D2BAB15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295AE0-7653-CB76-30C8-5BE860EC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33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66BC1-EF9A-12F9-4B8A-F92AC395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1698F-A551-BC6B-FA61-D5C958CDB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E5DE-77B4-DD46-80C9-0CF8EFD68212}" type="datetime1">
              <a:rPr lang="en-US" smtClean="0"/>
              <a:t>3/11/25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52B83-4DC0-7CC8-2DDE-844360E03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66357-F19C-AA0A-965E-366351A1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18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94F64B-ED83-3133-D6CA-7C08102B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1D140-0E42-F046-8C75-B4B922F6FDAA}" type="datetime1">
              <a:rPr lang="en-US" smtClean="0"/>
              <a:t>3/11/25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ABB2FF-5C84-7C7F-BCA4-941A976F4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02176-7477-EB68-3116-C65A8B01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72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9C84D-8684-1BA0-3D7D-7D1752690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60CCF-779F-7630-E40B-3B5A0C2A7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7BADA-C58A-6289-1051-39F4BFDB1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D90EC-327C-6490-AA53-91AF1BC9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4B9D8-B150-494B-A5A8-71D94EE10EEC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69464-5CC6-BF3B-DAD9-BCA6D49E0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2A5C3-A085-4F2B-278C-16B53C8B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49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D5639-7E66-2EBB-3F60-416BDE080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AAEE7E-BF0E-7C58-066A-0AF167470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A32BA-E66C-DD07-6168-65F744E43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385E1-66B5-7BA2-219D-286271E7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E5154-699C-AA4D-A7D3-D1C72C36A456}" type="datetime1">
              <a:rPr lang="en-US" smtClean="0"/>
              <a:t>3/11/25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7B01D0-2CBA-6951-605C-76AE4705A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9C694-7F04-2FC6-257B-57A90917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58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39BCA-3B4F-FC3B-389D-F66ECB50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99EFF0-AAF0-7A4C-2B6C-035A5D6A4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390A4-D5F5-493E-3612-DA448C17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C5DCD-73A6-F04D-9AAE-13B370D266B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92745-0725-9E81-6119-8908DA5A7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DEDB3-F574-279B-69E0-F27ECC1C2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8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4FA9AA-77EF-CB7C-FFD2-B38560384C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0FCF1-AEF2-0B4B-2D30-B9DC7DF1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D0748-1396-7E56-F2E6-D7636B9C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D5C27-C3BD-A54F-93FE-9FB33466F62D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04A97-CDC9-B387-E304-7BBB99A64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BB360-C03B-C1AA-64B1-A2E703DF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0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197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66C28-FECB-C553-5FA0-72756E4AB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BD021-C38C-A000-CC2F-522809E5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404E4E-514F-DA4C-B091-C1A55682197D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46A69B-5284-B7FF-8280-E30461E81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8C822-7D59-56C6-36F1-2BA4C0831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72BB3-A39B-F34A-B936-384900FD34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321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8FB20-CD39-0FAA-E2C7-E8206C44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EBF19-00CD-9F43-86E0-9AB4A2BD56BA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FEBAE-A73E-D150-A232-08092D3D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83FDB-2089-EC97-D643-8DD14BFE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4762-E319-FA45-BC20-3EC6461478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675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2FDD44-63B4-F1C2-18D5-8F95EFD0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45D7E-9486-1744-8EE2-BC5A16AC03BB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138DC-FA41-602B-4A10-4ADA827BA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7C584C8-183A-9BE0-BB13-D9B47892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2518-F5F5-CE4C-B630-45341A9FB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52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4E3D1B5-E185-E20F-E886-69C34E0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073E7-3642-6048-B262-77A4888BB8CA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C3DE517-AAA8-0B29-A9AA-8EAA7DD8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2C4301-8575-EDC1-BF46-0DEF4BDC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F834-9CB0-734E-9D2A-C80B950C1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898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C822B25-8464-E3D7-A963-D1474189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4E71D-F9A9-954C-8F45-A7F22DF814D6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C6D4A90-5B83-32FE-FAD3-881444F5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8BE57B7-2E52-B872-4440-6EDE9612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0CF02-5FA2-1047-8A3F-37207D8E0B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87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042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B3D2A95-DD5F-4674-BBEB-F1A84D6A02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D5E3C9-09F8-0A0D-8619-CB3FDC0892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18C9F-B24C-8DC6-2805-40839CDF1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1782230-2840-DE4F-A41A-BEA4ADDEA72E}" type="datetime1">
              <a:rPr lang="en-US" altLang="en-US" smtClean="0"/>
              <a:t>3/11/25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788AF-4A7D-577B-813E-6D70FDDD5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B7082-C116-38FE-F1FB-F6A8928EC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B72BB3-A39B-F34A-B936-384900FD34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3" name="Picture 2" descr="A circular logo with a cross in the middle&#10;&#10;AI-generated content may be incorrect.">
            <a:extLst>
              <a:ext uri="{FF2B5EF4-FFF2-40B4-BE49-F238E27FC236}">
                <a16:creationId xmlns:a16="http://schemas.microsoft.com/office/drawing/2014/main" id="{A1DF28E5-54DD-3122-6E4F-30393F95E71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13530" y="6010382"/>
            <a:ext cx="739970" cy="7110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7" r:id="rId2"/>
    <p:sldLayoutId id="2147484222" r:id="rId3"/>
    <p:sldLayoutId id="2147484223" r:id="rId4"/>
    <p:sldLayoutId id="2147484210" r:id="rId5"/>
    <p:sldLayoutId id="2147484211" r:id="rId6"/>
    <p:sldLayoutId id="2147484212" r:id="rId7"/>
    <p:sldLayoutId id="2147484213" r:id="rId8"/>
    <p:sldLayoutId id="2147484218" r:id="rId9"/>
    <p:sldLayoutId id="2147484214" r:id="rId10"/>
    <p:sldLayoutId id="2147484219" r:id="rId11"/>
    <p:sldLayoutId id="2147484215" r:id="rId12"/>
    <p:sldLayoutId id="2147484216" r:id="rId13"/>
    <p:sldLayoutId id="2147484221" r:id="rId14"/>
  </p:sldLayoutIdLst>
  <p:hf sldNum="0"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  <a:cs typeface="Times New Roman" panose="02020603050405020304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  <a:cs typeface="Times New Roman" panose="02020603050405020304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  <a:cs typeface="Times New Roman" panose="02020603050405020304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  <a:cs typeface="Times New Roman" panose="02020603050405020304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-84" charset="0"/>
          <a:ea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mes New Roman"/>
          <a:ea typeface="ＭＳ Ｐゴシック" pitchFamily="-84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4F47B9-EF7C-E5E2-2B2A-3053FB3C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6EC65-28E7-D9EF-EDBB-A96E9EF39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3C981-65E9-593B-21EC-EC10542366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F9E2FD-4139-3D40-8DBC-5C12997D1E5C}" type="datetime1">
              <a:rPr lang="en-US" smtClean="0"/>
              <a:t>3/11/25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FB5E9-1D97-BFFD-99CB-732FD6725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5B57B-26BD-422C-79D6-3FB3889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FEE8E25-A63A-E64C-83AA-2E16B0876F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2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A1C37-D21E-A74F-B7CA-3D29E8A21B8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14834"/>
            <a:ext cx="4988690" cy="20303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Lifestyle-Nutritional Model for Promoting-Sustaining Brain-Mind-Mood Health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EACB8-7B07-7541-A990-43F04DFA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60" y="3287144"/>
            <a:ext cx="5547718" cy="25966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Mark Pettus MD</a:t>
            </a:r>
          </a:p>
          <a:p>
            <a:pPr marL="0" indent="0" algn="ctr">
              <a:buNone/>
            </a:pPr>
            <a:r>
              <a:rPr lang="en-US" sz="1900" dirty="0"/>
              <a:t>Medical Director Essential Provisions</a:t>
            </a:r>
          </a:p>
          <a:p>
            <a:pPr marL="0" indent="0" algn="ctr">
              <a:buNone/>
            </a:pPr>
            <a:r>
              <a:rPr lang="en-US" sz="1900" dirty="0"/>
              <a:t>Associate Professor of Medicine</a:t>
            </a:r>
          </a:p>
          <a:p>
            <a:pPr marL="0" indent="0" algn="ctr">
              <a:buNone/>
            </a:pPr>
            <a:r>
              <a:rPr lang="en-US" sz="1900" dirty="0"/>
              <a:t>University of Massachusetts Chan School of Medicine</a:t>
            </a:r>
          </a:p>
          <a:p>
            <a:pPr marL="0" indent="0" algn="ctr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2C794D-C429-0C4A-83F8-D4CB4F31D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3" r="10529" b="-1"/>
          <a:stretch/>
        </p:blipFill>
        <p:spPr>
          <a:xfrm>
            <a:off x="5090391" y="428263"/>
            <a:ext cx="4053609" cy="4403442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0770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2">
            <a:extLst>
              <a:ext uri="{FF2B5EF4-FFF2-40B4-BE49-F238E27FC236}">
                <a16:creationId xmlns:a16="http://schemas.microsoft.com/office/drawing/2014/main" id="{4DF64599-F5C4-66D5-186F-62782EB9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879"/>
            <a:ext cx="914400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3819D0-9236-18C8-CB94-AAD73967CF5F}"/>
              </a:ext>
            </a:extLst>
          </p:cNvPr>
          <p:cNvSpPr txBox="1"/>
          <p:nvPr/>
        </p:nvSpPr>
        <p:spPr>
          <a:xfrm>
            <a:off x="412595" y="6045072"/>
            <a:ext cx="6902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World Psychiatry</a:t>
            </a:r>
            <a:r>
              <a:rPr lang="en-US" b="0" i="0" dirty="0">
                <a:solidFill>
                  <a:srgbClr val="0071BC"/>
                </a:solidFill>
                <a:effectLst/>
                <a:latin typeface="system-ui"/>
              </a:rPr>
              <a:t>. </a:t>
            </a:r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2019 Oct;18(3):308-324. </a:t>
            </a:r>
            <a:r>
              <a:rPr lang="en-US" b="0" i="0" dirty="0" err="1">
                <a:solidFill>
                  <a:srgbClr val="5B616B"/>
                </a:solidFill>
                <a:effectLst/>
                <a:latin typeface="system-ui"/>
              </a:rPr>
              <a:t>doi</a:t>
            </a:r>
            <a:r>
              <a:rPr lang="en-US" b="0" i="0" dirty="0">
                <a:solidFill>
                  <a:srgbClr val="5B616B"/>
                </a:solidFill>
                <a:effectLst/>
                <a:latin typeface="system-ui"/>
              </a:rPr>
              <a:t>: 10.1002/wps.20672.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1E8939-9617-2294-0D7A-C3E9D851C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473" y="443596"/>
            <a:ext cx="2159000" cy="1346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>
            <a:extLst>
              <a:ext uri="{FF2B5EF4-FFF2-40B4-BE49-F238E27FC236}">
                <a16:creationId xmlns:a16="http://schemas.microsoft.com/office/drawing/2014/main" id="{8A0B3A5E-FBFD-7051-1788-B9E8F9EC7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06705"/>
            <a:ext cx="8609012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4">
            <a:extLst>
              <a:ext uri="{FF2B5EF4-FFF2-40B4-BE49-F238E27FC236}">
                <a16:creationId xmlns:a16="http://schemas.microsoft.com/office/drawing/2014/main" id="{427B1F04-DC7A-C0F2-44E2-30F46ACE3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328988"/>
            <a:ext cx="8662987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6">
            <a:extLst>
              <a:ext uri="{FF2B5EF4-FFF2-40B4-BE49-F238E27FC236}">
                <a16:creationId xmlns:a16="http://schemas.microsoft.com/office/drawing/2014/main" id="{C4CD3561-86AE-EE5F-A16F-BA63246E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900930"/>
            <a:ext cx="8609012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5342E42-E218-686B-976A-1987B118E829}"/>
              </a:ext>
            </a:extLst>
          </p:cNvPr>
          <p:cNvSpPr/>
          <p:nvPr/>
        </p:nvSpPr>
        <p:spPr>
          <a:xfrm>
            <a:off x="192087" y="808038"/>
            <a:ext cx="898525" cy="28733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E26168B-4704-2BA1-5CD5-5C5D304D0019}"/>
              </a:ext>
            </a:extLst>
          </p:cNvPr>
          <p:cNvSpPr/>
          <p:nvPr/>
        </p:nvSpPr>
        <p:spPr>
          <a:xfrm>
            <a:off x="192088" y="3429000"/>
            <a:ext cx="898525" cy="361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12BA88-F735-151E-E7CE-F610DF552739}"/>
              </a:ext>
            </a:extLst>
          </p:cNvPr>
          <p:cNvSpPr/>
          <p:nvPr/>
        </p:nvSpPr>
        <p:spPr>
          <a:xfrm>
            <a:off x="85408" y="5418138"/>
            <a:ext cx="831850" cy="34448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ABE02FB-144D-09AF-A290-BD14CD1AD27B}"/>
              </a:ext>
            </a:extLst>
          </p:cNvPr>
          <p:cNvSpPr/>
          <p:nvPr/>
        </p:nvSpPr>
        <p:spPr>
          <a:xfrm>
            <a:off x="192087" y="5862637"/>
            <a:ext cx="831850" cy="3460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8DDC0C-E7A2-F613-2D5A-98594AB4C00C}"/>
              </a:ext>
            </a:extLst>
          </p:cNvPr>
          <p:cNvSpPr/>
          <p:nvPr/>
        </p:nvSpPr>
        <p:spPr>
          <a:xfrm>
            <a:off x="217805" y="6301105"/>
            <a:ext cx="1090613" cy="34607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4376C66-79AF-1142-9C56-F3D219BE5A7D}"/>
              </a:ext>
            </a:extLst>
          </p:cNvPr>
          <p:cNvSpPr/>
          <p:nvPr/>
        </p:nvSpPr>
        <p:spPr bwMode="auto">
          <a:xfrm>
            <a:off x="3543300" y="3309821"/>
            <a:ext cx="1943100" cy="74295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kzidenz-Grotesk BQ Light" pitchFamily="1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6D178-1769-894B-8658-6564B4F1465E}"/>
              </a:ext>
            </a:extLst>
          </p:cNvPr>
          <p:cNvSpPr txBox="1"/>
          <p:nvPr/>
        </p:nvSpPr>
        <p:spPr>
          <a:xfrm>
            <a:off x="3844034" y="3485089"/>
            <a:ext cx="1314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solidFill>
                  <a:srgbClr val="C00000"/>
                </a:solidFill>
              </a:rPr>
              <a:t>BDNF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D2F457-D0CF-204A-820B-B4439BCDCCAB}"/>
              </a:ext>
            </a:extLst>
          </p:cNvPr>
          <p:cNvSpPr txBox="1"/>
          <p:nvPr/>
        </p:nvSpPr>
        <p:spPr>
          <a:xfrm>
            <a:off x="377075" y="938421"/>
            <a:ext cx="557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Brain Derived Neurotropic Factor (BDNF)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CBEC5C-BEAE-DA4E-A048-E37FDCC0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001" y="861428"/>
            <a:ext cx="1143000" cy="1454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5680AE-9737-0B4D-8169-A5C0A10A2A85}"/>
              </a:ext>
            </a:extLst>
          </p:cNvPr>
          <p:cNvSpPr txBox="1"/>
          <p:nvPr/>
        </p:nvSpPr>
        <p:spPr>
          <a:xfrm>
            <a:off x="885828" y="2503259"/>
            <a:ext cx="1885947" cy="34163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Exercise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Caloric Restriction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Meditation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Curcumin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Green tea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Coffee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DHA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Intermittent Fasting/TRE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Probiotics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BAA500C-8A91-7442-806C-BBA1A4A31484}"/>
              </a:ext>
            </a:extLst>
          </p:cNvPr>
          <p:cNvSpPr/>
          <p:nvPr/>
        </p:nvSpPr>
        <p:spPr bwMode="auto">
          <a:xfrm>
            <a:off x="3000375" y="3681296"/>
            <a:ext cx="457200" cy="17145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kzidenz-Grotesk BQ Light" pitchFamily="1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FFC93F7-F20D-0744-A6EB-0C3D61DDF559}"/>
              </a:ext>
            </a:extLst>
          </p:cNvPr>
          <p:cNvSpPr/>
          <p:nvPr/>
        </p:nvSpPr>
        <p:spPr bwMode="auto">
          <a:xfrm>
            <a:off x="698644" y="2316155"/>
            <a:ext cx="2158858" cy="3416320"/>
          </a:xfrm>
          <a:prstGeom prst="round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kzidenz-Grotesk BQ Light" pitchFamily="1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5260E-03E0-0445-955A-BB31E4A56086}"/>
              </a:ext>
            </a:extLst>
          </p:cNvPr>
          <p:cNvSpPr txBox="1"/>
          <p:nvPr/>
        </p:nvSpPr>
        <p:spPr>
          <a:xfrm>
            <a:off x="6115050" y="2918758"/>
            <a:ext cx="24067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SAD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Stress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Inflammation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Insulin resistance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Circadian Disruption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Sedentary states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Social Isolation</a:t>
            </a:r>
          </a:p>
        </p:txBody>
      </p:sp>
      <p:sp>
        <p:nvSpPr>
          <p:cNvPr id="11" name="Left Arrow 10">
            <a:extLst>
              <a:ext uri="{FF2B5EF4-FFF2-40B4-BE49-F238E27FC236}">
                <a16:creationId xmlns:a16="http://schemas.microsoft.com/office/drawing/2014/main" id="{0EB909A2-6780-1E4F-81B0-A4C77BA8DD77}"/>
              </a:ext>
            </a:extLst>
          </p:cNvPr>
          <p:cNvSpPr/>
          <p:nvPr/>
        </p:nvSpPr>
        <p:spPr bwMode="auto">
          <a:xfrm>
            <a:off x="5657850" y="3681297"/>
            <a:ext cx="342900" cy="147754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rgbClr val="0202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kzidenz-Grotesk BQ Light" pitchFamily="1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95A5C58-3560-3949-861D-4C57B56DABA3}"/>
              </a:ext>
            </a:extLst>
          </p:cNvPr>
          <p:cNvCxnSpPr/>
          <p:nvPr/>
        </p:nvCxnSpPr>
        <p:spPr bwMode="auto">
          <a:xfrm>
            <a:off x="5657850" y="3600450"/>
            <a:ext cx="0" cy="28780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0C4AB27-BD57-0F42-8585-80565B95B0A6}"/>
              </a:ext>
            </a:extLst>
          </p:cNvPr>
          <p:cNvSpPr/>
          <p:nvPr/>
        </p:nvSpPr>
        <p:spPr>
          <a:xfrm>
            <a:off x="106382" y="6397255"/>
            <a:ext cx="3852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  <a:r>
              <a:rPr lang="en-US" sz="1500" dirty="0" err="1"/>
              <a:t>Bredesen</a:t>
            </a:r>
            <a:r>
              <a:rPr lang="en-US" sz="1500" dirty="0"/>
              <a:t>. </a:t>
            </a:r>
            <a:r>
              <a:rPr lang="en-US" sz="1500" i="1" dirty="0"/>
              <a:t>AGING</a:t>
            </a:r>
            <a:r>
              <a:rPr lang="en-US" sz="1500" dirty="0"/>
              <a:t>, June 2016, Vol. 8 No.6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FE35C16-F135-A44F-91E3-B6300C07F6E9}"/>
              </a:ext>
            </a:extLst>
          </p:cNvPr>
          <p:cNvSpPr/>
          <p:nvPr/>
        </p:nvSpPr>
        <p:spPr bwMode="auto">
          <a:xfrm>
            <a:off x="6172198" y="2739213"/>
            <a:ext cx="2406723" cy="2733121"/>
          </a:xfrm>
          <a:prstGeom prst="round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kzidenz-Grotesk BQ Light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2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rain&#10;&#10;Description automatically generated">
            <a:extLst>
              <a:ext uri="{FF2B5EF4-FFF2-40B4-BE49-F238E27FC236}">
                <a16:creationId xmlns:a16="http://schemas.microsoft.com/office/drawing/2014/main" id="{709FC801-867C-777F-879E-4EFB161B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07" y="633967"/>
            <a:ext cx="8096250" cy="493871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9E38A-CA13-51FC-2BE7-6919825DE4FF}"/>
              </a:ext>
            </a:extLst>
          </p:cNvPr>
          <p:cNvSpPr txBox="1"/>
          <p:nvPr/>
        </p:nvSpPr>
        <p:spPr>
          <a:xfrm>
            <a:off x="765810" y="6080760"/>
            <a:ext cx="402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Rhonda Patrick PhD</a:t>
            </a:r>
          </a:p>
        </p:txBody>
      </p:sp>
    </p:spTree>
    <p:extLst>
      <p:ext uri="{BB962C8B-B14F-4D97-AF65-F5344CB8AC3E}">
        <p14:creationId xmlns:p14="http://schemas.microsoft.com/office/powerpoint/2010/main" val="3838911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>
            <a:extLst>
              <a:ext uri="{FF2B5EF4-FFF2-40B4-BE49-F238E27FC236}">
                <a16:creationId xmlns:a16="http://schemas.microsoft.com/office/drawing/2014/main" id="{97148D18-FDCE-2276-5739-CF665B907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0" y="231775"/>
            <a:ext cx="3567113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Box 2">
            <a:extLst>
              <a:ext uri="{FF2B5EF4-FFF2-40B4-BE49-F238E27FC236}">
                <a16:creationId xmlns:a16="http://schemas.microsoft.com/office/drawing/2014/main" id="{71EDD513-A41E-0DFE-6DE0-99358F248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4978400"/>
            <a:ext cx="42291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latin typeface="Baskerville Old Face" panose="02020602080505020303" pitchFamily="18" charset="77"/>
            </a:endParaRPr>
          </a:p>
          <a:p>
            <a:pPr algn="ctr" eaLnBrk="1" hangingPunct="1"/>
            <a:r>
              <a:rPr lang="en-US" altLang="en-US" sz="3200">
                <a:latin typeface="Baskerville Old Face" panose="02020602080505020303" pitchFamily="18" charset="77"/>
              </a:rPr>
              <a:t>Motion is the lotion 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1" y="1624909"/>
            <a:ext cx="4925125" cy="3030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225424" y="611960"/>
            <a:ext cx="4889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5150549" y="1801504"/>
            <a:ext cx="38481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sleep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C06-B539-454B-88ED-FD0C5050D80A}"/>
              </a:ext>
            </a:extLst>
          </p:cNvPr>
          <p:cNvSpPr/>
          <p:nvPr/>
        </p:nvSpPr>
        <p:spPr>
          <a:xfrm>
            <a:off x="196850" y="53227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URWPalladioL"/>
              </a:rPr>
              <a:t>Int. J. Environ. Res. Public Health </a:t>
            </a:r>
            <a:r>
              <a:rPr lang="en-US" b="1" dirty="0">
                <a:latin typeface="URWPalladioL"/>
              </a:rPr>
              <a:t>2017</a:t>
            </a:r>
            <a:r>
              <a:rPr lang="en-US" dirty="0">
                <a:latin typeface="URWPalladioL"/>
              </a:rPr>
              <a:t>, </a:t>
            </a:r>
            <a:r>
              <a:rPr lang="en-US" i="1" dirty="0">
                <a:latin typeface="URWPalladioL"/>
              </a:rPr>
              <a:t>14</a:t>
            </a:r>
            <a:r>
              <a:rPr lang="en-US" dirty="0">
                <a:latin typeface="URWPalladioL"/>
              </a:rPr>
              <a:t>, 851; doi:10.3390/ijerph14080851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275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018C4FF4-652F-C2EA-7827-11EEC99D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00013"/>
            <a:ext cx="8888413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">
            <a:extLst>
              <a:ext uri="{FF2B5EF4-FFF2-40B4-BE49-F238E27FC236}">
                <a16:creationId xmlns:a16="http://schemas.microsoft.com/office/drawing/2014/main" id="{CFEFAFAC-D5AC-2006-CDC6-D90EC13AA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2348"/>
            <a:ext cx="4343400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D579F0-4B9C-7414-DDF2-ADD13A9C7B0D}"/>
              </a:ext>
            </a:extLst>
          </p:cNvPr>
          <p:cNvSpPr txBox="1"/>
          <p:nvPr/>
        </p:nvSpPr>
        <p:spPr>
          <a:xfrm>
            <a:off x="304800" y="2931598"/>
            <a:ext cx="8686800" cy="4032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800000"/>
                </a:solidFill>
              </a:rPr>
              <a:t>Saunas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Really good for health promotion and disease prevention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Up-regulates defense/resiliency mechanisms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30” minutes 3-4x/week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Steam or infrared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400" i="1" dirty="0" err="1"/>
              <a:t>Laukkanen</a:t>
            </a:r>
            <a:r>
              <a:rPr lang="en-US" sz="1400" i="1" dirty="0"/>
              <a:t> T, Khan H, </a:t>
            </a:r>
            <a:r>
              <a:rPr lang="en-US" sz="1400" i="1" dirty="0" err="1"/>
              <a:t>Zaccardi</a:t>
            </a:r>
            <a:r>
              <a:rPr lang="en-US" sz="1400" i="1" dirty="0"/>
              <a:t> F, </a:t>
            </a:r>
            <a:r>
              <a:rPr lang="en-US" sz="1400" i="1" dirty="0" err="1"/>
              <a:t>Laukkanen</a:t>
            </a:r>
            <a:r>
              <a:rPr lang="en-US" sz="1400" i="1" dirty="0"/>
              <a:t> JA. Association between sauna bathing and fatal cardiovascular and all-cause mortality events. JAMA Intern Med. 2015;175(4):542-548                              </a:t>
            </a:r>
          </a:p>
          <a:p>
            <a:pPr>
              <a:defRPr/>
            </a:pPr>
            <a:r>
              <a:rPr lang="en-US" sz="1400" i="1" dirty="0"/>
              <a:t> Sauna bathing and incident hypertension: A prospective cohort study. Am J </a:t>
            </a:r>
            <a:r>
              <a:rPr lang="en-US" sz="1400" i="1" dirty="0" err="1"/>
              <a:t>Hypertens</a:t>
            </a:r>
            <a:r>
              <a:rPr lang="en-US" sz="1400" i="1" dirty="0"/>
              <a:t>. 2017; Nov 1;30(11):1120-1125.</a:t>
            </a:r>
          </a:p>
          <a:p>
            <a:pPr>
              <a:defRPr/>
            </a:pPr>
            <a:r>
              <a:rPr lang="en-US" sz="1400" i="1" dirty="0"/>
              <a:t>Sauna bathing is inversely associated with dementia and Alzheimer's disease in middle-aged Finnish men. Age Ageing. 2016; Mar 1;46(2):245-249</a:t>
            </a:r>
            <a:r>
              <a:rPr lang="en-US" sz="1400" dirty="0"/>
              <a:t>.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270CD-ADFD-2543-9D5C-45DF7F5B2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0505"/>
            <a:ext cx="6858000" cy="4288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2F232-BF1D-CFCA-0363-C9A25D6479B2}"/>
              </a:ext>
            </a:extLst>
          </p:cNvPr>
          <p:cNvSpPr txBox="1"/>
          <p:nvPr/>
        </p:nvSpPr>
        <p:spPr>
          <a:xfrm>
            <a:off x="1143000" y="1032413"/>
            <a:ext cx="6858000" cy="13388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C00000"/>
                </a:solidFill>
                <a:latin typeface="+mj-lt"/>
              </a:rPr>
              <a:t>Mental Health and Metabolic Flexibility </a:t>
            </a:r>
          </a:p>
          <a:p>
            <a:pPr algn="ctr"/>
            <a:r>
              <a:rPr lang="en-US" sz="2700" dirty="0">
                <a:solidFill>
                  <a:srgbClr val="C00000"/>
                </a:solidFill>
                <a:latin typeface="+mj-lt"/>
              </a:rPr>
              <a:t>An Ancestral Blueprint for 21</a:t>
            </a:r>
            <a:r>
              <a:rPr lang="en-US" sz="2700" baseline="30000" dirty="0">
                <a:solidFill>
                  <a:srgbClr val="C00000"/>
                </a:solidFill>
                <a:latin typeface="+mj-lt"/>
              </a:rPr>
              <a:t>st</a:t>
            </a:r>
            <a:r>
              <a:rPr lang="en-US" sz="2700" dirty="0">
                <a:solidFill>
                  <a:srgbClr val="C00000"/>
                </a:solidFill>
                <a:latin typeface="+mj-lt"/>
              </a:rPr>
              <a:t> Century Life</a:t>
            </a:r>
          </a:p>
          <a:p>
            <a:pPr algn="ctr"/>
            <a:r>
              <a:rPr lang="en-US" sz="2700" dirty="0">
                <a:solidFill>
                  <a:srgbClr val="C00000"/>
                </a:solidFill>
                <a:latin typeface="+mj-lt"/>
              </a:rPr>
              <a:t>Turning Back the Biologic Clock of Time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7E4C94-8555-2165-BA7B-146BB2D6C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138" y="6108250"/>
            <a:ext cx="6372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i="1" dirty="0"/>
              <a:t>Logan et al. Journal of Physiological Anthropology (2015) 34:9 </a:t>
            </a:r>
          </a:p>
        </p:txBody>
      </p:sp>
    </p:spTree>
    <p:extLst>
      <p:ext uri="{BB962C8B-B14F-4D97-AF65-F5344CB8AC3E}">
        <p14:creationId xmlns:p14="http://schemas.microsoft.com/office/powerpoint/2010/main" val="1561303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74FEF-E12B-8BD9-9340-68B4276ED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6906"/>
            <a:ext cx="7772400" cy="517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95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>
            <a:extLst>
              <a:ext uri="{FF2B5EF4-FFF2-40B4-BE49-F238E27FC236}">
                <a16:creationId xmlns:a16="http://schemas.microsoft.com/office/drawing/2014/main" id="{F2FFFD0E-7041-280A-ACC4-9DEF12F6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" y="325369"/>
            <a:ext cx="3276451" cy="19568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4700">
                <a:latin typeface="+mj-lt"/>
                <a:ea typeface="+mj-ea"/>
                <a:cs typeface="+mj-cs"/>
              </a:rPr>
              <a:t>Learning Objectives</a:t>
            </a:r>
          </a:p>
        </p:txBody>
      </p:sp>
      <p:sp>
        <p:nvSpPr>
          <p:cNvPr id="17410" name="TextBox 5">
            <a:extLst>
              <a:ext uri="{FF2B5EF4-FFF2-40B4-BE49-F238E27FC236}">
                <a16:creationId xmlns:a16="http://schemas.microsoft.com/office/drawing/2014/main" id="{18DB69FC-49A1-0FDE-1CF5-1B2D2F26F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" y="2872899"/>
            <a:ext cx="3182691" cy="33206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1300">
              <a:latin typeface="+mn-lt"/>
              <a:ea typeface="+mn-ea"/>
              <a:cs typeface="+mn-cs"/>
            </a:endParaRPr>
          </a:p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300">
                <a:latin typeface="+mn-lt"/>
                <a:ea typeface="+mn-ea"/>
                <a:cs typeface="+mn-cs"/>
              </a:rPr>
              <a:t>Review the role lifestyle and environment play as drivers of mind and mood health.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300">
                <a:latin typeface="+mn-lt"/>
                <a:ea typeface="+mn-ea"/>
                <a:cs typeface="+mn-cs"/>
              </a:rPr>
              <a:t>Explore the concept of allostatic load i.e. the biologic effects of chronic stress.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300">
                <a:latin typeface="+mn-lt"/>
                <a:ea typeface="+mn-ea"/>
                <a:cs typeface="+mn-cs"/>
              </a:rPr>
              <a:t>Examine the core metabolic disruptors of mind and mood e.g. inflammation, insulin resistance and circadian rhythm disruption.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en-US" sz="1300">
                <a:latin typeface="+mn-lt"/>
                <a:ea typeface="+mn-ea"/>
                <a:cs typeface="+mn-cs"/>
              </a:rPr>
              <a:t>Provide specific lifestyle strategies that can improve  and sustain a healthy brain, mind, mood and quality of life.</a:t>
            </a:r>
          </a:p>
          <a:p>
            <a:pPr indent="-228600" defTabSz="914400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altLang="en-US" sz="1300">
              <a:latin typeface="+mn-lt"/>
              <a:ea typeface="+mn-ea"/>
              <a:cs typeface="+mn-cs"/>
            </a:endParaRPr>
          </a:p>
        </p:txBody>
      </p:sp>
      <p:pic>
        <p:nvPicPr>
          <p:cNvPr id="20483" name="Picture 1">
            <a:extLst>
              <a:ext uri="{FF2B5EF4-FFF2-40B4-BE49-F238E27FC236}">
                <a16:creationId xmlns:a16="http://schemas.microsoft.com/office/drawing/2014/main" id="{2B37FEE6-2D71-5ABE-8694-D0D720AC26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" r="8575"/>
          <a:stretch/>
        </p:blipFill>
        <p:spPr bwMode="auto"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Box 1">
            <a:extLst>
              <a:ext uri="{FF2B5EF4-FFF2-40B4-BE49-F238E27FC236}">
                <a16:creationId xmlns:a16="http://schemas.microsoft.com/office/drawing/2014/main" id="{618F9DE3-A3F4-4648-1F2A-97BEB2BD0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223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800000"/>
                </a:solidFill>
              </a:rPr>
              <a:t>Lifestyle Considerations for Healthy Mind &amp; Mood</a:t>
            </a:r>
          </a:p>
        </p:txBody>
      </p:sp>
      <p:sp>
        <p:nvSpPr>
          <p:cNvPr id="60419" name="TextBox 3">
            <a:extLst>
              <a:ext uri="{FF2B5EF4-FFF2-40B4-BE49-F238E27FC236}">
                <a16:creationId xmlns:a16="http://schemas.microsoft.com/office/drawing/2014/main" id="{0DC16961-BD6D-8E70-4B35-F144848D1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60545"/>
            <a:ext cx="7871254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Liberal outdoor, full-spectrum light exposure; 10k lux full-spectrum light box over fall-winter months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Sauna (steam or IR)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Connection with others (group visits)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Motion is the lotion!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HPA management e.g. yoga, tai chi, music, breath, meditation, HRV biofeedback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Healing the gut-immune barrier function e.g. elimination diet, pre-probiotics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Sleep hygiene; consider OSA evaluation</a:t>
            </a:r>
          </a:p>
        </p:txBody>
      </p:sp>
      <p:pic>
        <p:nvPicPr>
          <p:cNvPr id="122883" name="Picture 1">
            <a:extLst>
              <a:ext uri="{FF2B5EF4-FFF2-40B4-BE49-F238E27FC236}">
                <a16:creationId xmlns:a16="http://schemas.microsoft.com/office/drawing/2014/main" id="{64B19719-F6DA-3B1C-49DA-7DD2BA01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101600"/>
            <a:ext cx="1604963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Box 1">
            <a:extLst>
              <a:ext uri="{FF2B5EF4-FFF2-40B4-BE49-F238E27FC236}">
                <a16:creationId xmlns:a16="http://schemas.microsoft.com/office/drawing/2014/main" id="{986716F1-D4D6-211F-9049-7C035AC14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622300"/>
            <a:ext cx="6705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800000"/>
                </a:solidFill>
              </a:rPr>
              <a:t>Lifestyle Considerations for Healthy Mind &amp; Mood</a:t>
            </a:r>
          </a:p>
        </p:txBody>
      </p:sp>
      <p:sp>
        <p:nvSpPr>
          <p:cNvPr id="58371" name="TextBox 3">
            <a:extLst>
              <a:ext uri="{FF2B5EF4-FFF2-40B4-BE49-F238E27FC236}">
                <a16:creationId xmlns:a16="http://schemas.microsoft.com/office/drawing/2014/main" id="{5492F9B3-D651-4528-8028-3FF94F57E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2154238"/>
            <a:ext cx="8777288" cy="3416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/>
              <a:t>Whole foods with reductions in high-glycemic sugar, refined grain-based flour, acellular carbohydrate dense foods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Elimination 30-day trials sugar, gluten-grains; dairy-casein; processed seed vegetable oils (high O-6/prone to oxidative stress)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More healthy fats e.g. olive oil, coconut oil, full-fat dairy, nuts, avocados, butter, fatty fish, eggs, pasture-raised meats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Plant-based fiber and high polyphenol intake for biome diversity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/>
              <a:t>Specific Nutrients: Vitamin D, Zinc, Magnesium, B-complex, methyl-folate; NAC, higher dosed omega-3/krill oil</a:t>
            </a:r>
          </a:p>
        </p:txBody>
      </p:sp>
      <p:pic>
        <p:nvPicPr>
          <p:cNvPr id="120835" name="Picture 1">
            <a:extLst>
              <a:ext uri="{FF2B5EF4-FFF2-40B4-BE49-F238E27FC236}">
                <a16:creationId xmlns:a16="http://schemas.microsoft.com/office/drawing/2014/main" id="{A31D150E-9724-0BFE-5492-2A2E43023F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101600"/>
            <a:ext cx="1604963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014A0-8FD7-DF41-B132-ACC044EDFD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2" b="7039"/>
          <a:stretch/>
        </p:blipFill>
        <p:spPr>
          <a:xfrm>
            <a:off x="1444206" y="857253"/>
            <a:ext cx="6097025" cy="5143493"/>
          </a:xfrm>
          <a:custGeom>
            <a:avLst/>
            <a:gdLst/>
            <a:ahLst/>
            <a:cxnLst/>
            <a:rect l="l" t="t" r="r" b="b"/>
            <a:pathLst>
              <a:path w="8129366" h="6858000">
                <a:moveTo>
                  <a:pt x="1619628" y="0"/>
                </a:moveTo>
                <a:lnTo>
                  <a:pt x="4520115" y="0"/>
                </a:lnTo>
                <a:lnTo>
                  <a:pt x="6067239" y="0"/>
                </a:lnTo>
                <a:lnTo>
                  <a:pt x="8129366" y="0"/>
                </a:lnTo>
                <a:lnTo>
                  <a:pt x="8129366" y="6858000"/>
                </a:lnTo>
                <a:lnTo>
                  <a:pt x="6067239" y="6858000"/>
                </a:lnTo>
                <a:lnTo>
                  <a:pt x="4520115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04793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834390" y="4299309"/>
            <a:ext cx="7475220" cy="787892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450"/>
              </a:spcAft>
            </a:pPr>
            <a:r>
              <a:rPr lang="en-US" sz="4350" dirty="0">
                <a:solidFill>
                  <a:srgbClr val="3B3E51"/>
                </a:solidFill>
                <a:latin typeface="+mj-lt"/>
                <a:ea typeface="+mj-ea"/>
                <a:cs typeface="+mj-cs"/>
              </a:rPr>
              <a:t>Nutrition and Stress Resilience</a:t>
            </a:r>
          </a:p>
        </p:txBody>
      </p:sp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778E0EFE-37FD-974C-A58C-B58F02EE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4" r="1" b="1"/>
          <a:stretch/>
        </p:blipFill>
        <p:spPr>
          <a:xfrm>
            <a:off x="182880" y="1049655"/>
            <a:ext cx="8778240" cy="282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0C09C989-F9D9-474B-B226-72B852A3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112" y="1079110"/>
            <a:ext cx="8565776" cy="2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A246C-D483-7446-83FC-914362D55BC1}"/>
              </a:ext>
            </a:extLst>
          </p:cNvPr>
          <p:cNvSpPr txBox="1"/>
          <p:nvPr/>
        </p:nvSpPr>
        <p:spPr>
          <a:xfrm>
            <a:off x="1250577" y="3922551"/>
            <a:ext cx="2998695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Nutritional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foods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– density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Low– Glycemic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– rich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Meal-timing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220C9-B968-E146-A4CF-9B6A1117097D}"/>
              </a:ext>
            </a:extLst>
          </p:cNvPr>
          <p:cNvSpPr txBox="1"/>
          <p:nvPr/>
        </p:nvSpPr>
        <p:spPr>
          <a:xfrm>
            <a:off x="4471147" y="3922551"/>
            <a:ext cx="373155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Neuroplasticity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Anti-inflammatory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Insulin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Gut biome diversity-fermentation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Epigenetic modulation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Upregulate resiliency pathways</a:t>
            </a:r>
          </a:p>
        </p:txBody>
      </p:sp>
    </p:spTree>
    <p:extLst>
      <p:ext uri="{BB962C8B-B14F-4D97-AF65-F5344CB8AC3E}">
        <p14:creationId xmlns:p14="http://schemas.microsoft.com/office/powerpoint/2010/main" val="1577851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12.jpeg">
            <a:extLst>
              <a:ext uri="{FF2B5EF4-FFF2-40B4-BE49-F238E27FC236}">
                <a16:creationId xmlns:a16="http://schemas.microsoft.com/office/drawing/2014/main" id="{25B23606-D0B9-267D-7284-CF46E39B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100"/>
            <a:ext cx="91440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4.jpeg">
            <a:extLst>
              <a:ext uri="{FF2B5EF4-FFF2-40B4-BE49-F238E27FC236}">
                <a16:creationId xmlns:a16="http://schemas.microsoft.com/office/drawing/2014/main" id="{3BEF7DF7-7F26-1AC7-8E2B-21810F99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22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Box 1">
            <a:extLst>
              <a:ext uri="{FF2B5EF4-FFF2-40B4-BE49-F238E27FC236}">
                <a16:creationId xmlns:a16="http://schemas.microsoft.com/office/drawing/2014/main" id="{48D7B125-DEC4-78BB-7C2A-21B5065D5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" y="561975"/>
            <a:ext cx="8261350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F0F19"/>
                </a:solidFill>
              </a:rPr>
              <a:t>Sugar, flour and high-glycemic carbohydrates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 descr="77.tiff">
            <a:extLst>
              <a:ext uri="{FF2B5EF4-FFF2-40B4-BE49-F238E27FC236}">
                <a16:creationId xmlns:a16="http://schemas.microsoft.com/office/drawing/2014/main" id="{81A15BA6-2FC9-20EA-62E0-8F634038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65100"/>
            <a:ext cx="8966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 descr="88.tiff">
            <a:extLst>
              <a:ext uri="{FF2B5EF4-FFF2-40B4-BE49-F238E27FC236}">
                <a16:creationId xmlns:a16="http://schemas.microsoft.com/office/drawing/2014/main" id="{28CC8AB0-8DEA-5CB3-EE8A-F2CEF4332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695450"/>
            <a:ext cx="9004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3">
            <a:extLst>
              <a:ext uri="{FF2B5EF4-FFF2-40B4-BE49-F238E27FC236}">
                <a16:creationId xmlns:a16="http://schemas.microsoft.com/office/drawing/2014/main" id="{0ED95157-EBA8-27CD-B894-E025685B4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3695700"/>
            <a:ext cx="8153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Investigated the diet-AD relations in a prospective study of 923 participants, ages 58 to 98 years, followed on average 4.5 years. Diet was assessed by a food frequency questionnaire.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sz="1800"/>
              <a:t>Followed for 4.5 years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rgbClr val="800000"/>
                </a:solidFill>
              </a:rPr>
              <a:t>High adherence to the diet resulted in a 54% lower risk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i="1">
                <a:solidFill>
                  <a:srgbClr val="800000"/>
                </a:solidFill>
              </a:rPr>
              <a:t>Moderate adherence to the MIND diet put participants at 35% lower risk of developing the disease</a:t>
            </a:r>
            <a:r>
              <a:rPr lang="en-US" altLang="en-US" sz="1800" b="1" i="1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1">
            <a:extLst>
              <a:ext uri="{FF2B5EF4-FFF2-40B4-BE49-F238E27FC236}">
                <a16:creationId xmlns:a16="http://schemas.microsoft.com/office/drawing/2014/main" id="{BD400AC3-B637-E020-A99E-2C2CEDDB7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2700" y="2811463"/>
            <a:ext cx="68580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2800" dirty="0">
                <a:solidFill>
                  <a:srgbClr val="800000"/>
                </a:solidFill>
              </a:rPr>
              <a:t>MIND DIET COMPONENTS: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6 servings of leafy greens/week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2 servings fatty fish/week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2-3 servings of berries/week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3 servings whole grains/day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1-2 servings fish/week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2 servings of poultry/week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5 servings nuts/week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3-4 servings legumes-beans/week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1800" dirty="0"/>
          </a:p>
        </p:txBody>
      </p:sp>
      <p:pic>
        <p:nvPicPr>
          <p:cNvPr id="69634" name="Picture 2" descr="getty-464667024-salmon-ls9907.jpg">
            <a:extLst>
              <a:ext uri="{FF2B5EF4-FFF2-40B4-BE49-F238E27FC236}">
                <a16:creationId xmlns:a16="http://schemas.microsoft.com/office/drawing/2014/main" id="{08BFF924-AEEE-E9BE-1029-5AC753852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298132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getty-478154799-chard-danita-delimont.jpg">
            <a:extLst>
              <a:ext uri="{FF2B5EF4-FFF2-40B4-BE49-F238E27FC236}">
                <a16:creationId xmlns:a16="http://schemas.microsoft.com/office/drawing/2014/main" id="{73E7644C-6203-7FEA-94ED-7CA5F7165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84200"/>
            <a:ext cx="28702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getty-173913462-berries-gabor-izso_0.jpg">
            <a:extLst>
              <a:ext uri="{FF2B5EF4-FFF2-40B4-BE49-F238E27FC236}">
                <a16:creationId xmlns:a16="http://schemas.microsoft.com/office/drawing/2014/main" id="{987DA06A-9210-02EE-03AF-F6A40E234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793750"/>
            <a:ext cx="28209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9699</TotalTime>
  <Words>784</Words>
  <Application>Microsoft Macintosh PowerPoint</Application>
  <PresentationFormat>On-screen Show (4:3)</PresentationFormat>
  <Paragraphs>112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ＭＳ Ｐゴシック</vt:lpstr>
      <vt:lpstr>Akzidenz-Grotesk BQ Light</vt:lpstr>
      <vt:lpstr>Aptos</vt:lpstr>
      <vt:lpstr>Aptos Display</vt:lpstr>
      <vt:lpstr>Arial</vt:lpstr>
      <vt:lpstr>Baskerville Old Face</vt:lpstr>
      <vt:lpstr>Calibri</vt:lpstr>
      <vt:lpstr>system-ui</vt:lpstr>
      <vt:lpstr>Times New Roman</vt:lpstr>
      <vt:lpstr>URWPalladioL</vt:lpstr>
      <vt:lpstr>Office Theme</vt:lpstr>
      <vt:lpstr>Custom Design</vt:lpstr>
      <vt:lpstr>A Lifestyle-Nutritional Model for Promoting-Sustaining Brain-Mind-Mood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Peter's Hospital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Vitamin D and Depression</dc:title>
  <dc:creator>Mark Pettus</dc:creator>
  <cp:lastModifiedBy>Mark Pettus</cp:lastModifiedBy>
  <cp:revision>265</cp:revision>
  <cp:lastPrinted>2025-03-11T15:14:07Z</cp:lastPrinted>
  <dcterms:created xsi:type="dcterms:W3CDTF">2014-01-26T12:14:25Z</dcterms:created>
  <dcterms:modified xsi:type="dcterms:W3CDTF">2025-03-11T15:14:11Z</dcterms:modified>
</cp:coreProperties>
</file>