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1620" r:id="rId3"/>
    <p:sldId id="1639" r:id="rId4"/>
    <p:sldId id="1621" r:id="rId5"/>
    <p:sldId id="1622" r:id="rId6"/>
    <p:sldId id="1624" r:id="rId7"/>
    <p:sldId id="1623" r:id="rId8"/>
    <p:sldId id="1625" r:id="rId9"/>
    <p:sldId id="162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8"/>
    <p:restoredTop sz="94699"/>
  </p:normalViewPr>
  <p:slideViewPr>
    <p:cSldViewPr snapToGrid="0">
      <p:cViewPr varScale="1">
        <p:scale>
          <a:sx n="68" d="100"/>
          <a:sy n="68" d="100"/>
        </p:scale>
        <p:origin x="232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C1CA30-906B-EAF7-F89B-2F5142AF42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Mark Pettus MD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E4F6D-20CF-8DD9-5B84-0E68B1A30F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ED7FF-8AD5-A149-A847-F7D290400E72}" type="datetime1">
              <a:rPr lang="en-US" smtClean="0"/>
              <a:t>3/19/25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118E5-D870-FE8C-6DD4-6897238C9D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9287F0-F325-9CD2-A980-17B5D93483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EE856-8A02-D448-98AD-835B54937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09053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Mark Pettus MD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27B2B-951D-F142-A380-031BD185D807}" type="datetime1">
              <a:rPr lang="en-US" smtClean="0"/>
              <a:t>3/19/25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4EE17-27C9-0B4B-98A5-00FD42E75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0876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67242-E08D-9C5F-193E-0B6BFC42D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0F724B-B88F-21C0-1DAD-02AE062FD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05BA2-6197-C996-8998-42E281E84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DCB-2751-3049-ABE6-98F14F8FDE74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21B58-CC08-10E1-428B-54616CEEE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96F28-8BEC-499F-A032-7DD47E168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C359-8606-574E-AD5B-80CCCB2C6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F6106-D7BA-6481-361B-DBC7F14BA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5F1AF9-B46D-4D2C-5CDC-BC548A341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18190-9AF8-DE41-AD5B-76A46711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DCB-2751-3049-ABE6-98F14F8FDE74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B4DA2-FE27-307D-3D92-4DF05E98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2E88F-DFD2-A84F-90D4-BB7DD1F1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C359-8606-574E-AD5B-80CCCB2C6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0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2B00E-ACD2-712F-EDE8-F7DB84B88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65F70-A6AD-8138-F199-B5DD26E5E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4535C-A70D-1A58-14FE-4FCD74A11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DCB-2751-3049-ABE6-98F14F8FDE74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4D4C9-798A-5460-A97A-A0423995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84AF0-B840-5A0C-2B94-7EDEA7FB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C359-8606-574E-AD5B-80CCCB2C6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4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F32D1-F33C-9813-1A0C-7C0A6CBFD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0FF97-5D18-E1DA-6BE6-8701D0713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A6A3F-82C8-F8DB-C13B-AB39ECE5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DCB-2751-3049-ABE6-98F14F8FDE74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07A6E-3286-B9E3-64D4-B54ABFE0B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C069B-C067-22F3-7E53-D91B61419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C359-8606-574E-AD5B-80CCCB2C6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6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E61B7-57B6-D8ED-8253-D30F3D182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3ECD0-FE1C-CEA5-7CD6-EB020CFAE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0DCC4-5001-BB23-F5CB-3250D0C0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DCB-2751-3049-ABE6-98F14F8FDE74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4F770-9DA0-501C-F074-69DDD4B8F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7B21C-DB5B-2E36-2FF2-BFD64389C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C359-8606-574E-AD5B-80CCCB2C6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0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03C07-28F4-CED1-59A1-9F4D85612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1679F-AB5A-B372-A5A4-8970D5AF5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FFFD3-7737-8AA1-DB35-5560F0DF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8060A-2CAF-ABD1-7820-6B915D21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DCB-2751-3049-ABE6-98F14F8FDE74}" type="datetimeFigureOut">
              <a:rPr lang="en-US" smtClean="0"/>
              <a:t>3/19/25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B6AA2-9A64-4612-639C-9906F1292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8658C-6CAA-B7DE-2947-048C9B1E4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C359-8606-574E-AD5B-80CCCB2C6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4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806D8-FB28-42E4-2001-4C7091378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0CA5E-B738-3386-1F3D-9E58E5E24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805D4-B9A2-E791-B140-C27C4449F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2A144A-E9CD-5D7B-4160-A94ECFE86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06279B-AD55-4C73-9CC4-1DD7E56D8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15F2EE-D665-B24B-5B69-4AB2B08C1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DCB-2751-3049-ABE6-98F14F8FDE74}" type="datetimeFigureOut">
              <a:rPr lang="en-US" smtClean="0"/>
              <a:t>3/19/25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55C153-0BFC-8264-D9DA-23DF7632D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12E58A-12C2-1252-7276-FFB5D7C4C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C359-8606-574E-AD5B-80CCCB2C6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0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6AE52-8A11-04D9-1E09-25FEB9AED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A1ECE3-DB12-E591-6811-E5BD4D4C1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DCB-2751-3049-ABE6-98F14F8FDE74}" type="datetimeFigureOut">
              <a:rPr lang="en-US" smtClean="0"/>
              <a:t>3/19/25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C1189-72A3-2AEE-54CA-7FBBDD7A8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ABB02E-34E3-4C76-6BEE-811BDBDE8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C359-8606-574E-AD5B-80CCCB2C6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2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651208-5738-D205-566C-CAABC896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DCB-2751-3049-ABE6-98F14F8FDE74}" type="datetimeFigureOut">
              <a:rPr lang="en-US" smtClean="0"/>
              <a:t>3/19/25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0E6127-82A2-B02C-76E0-27ECF0F8A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21AC9-63A0-F8F8-6F02-13BDA7C38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C359-8606-574E-AD5B-80CCCB2C6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24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7A2BA-31C5-E5F0-E5FC-AC44BE7E9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C07A9-131E-41B4-EF75-16E24514A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B8ABB-4B1F-7A93-27BD-FF6D75465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E6107-1CE2-14F7-3E90-9C2F11143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DCB-2751-3049-ABE6-98F14F8FDE74}" type="datetimeFigureOut">
              <a:rPr lang="en-US" smtClean="0"/>
              <a:t>3/19/25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B493D-D53A-08E9-13E1-EAE45312F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760ED-B998-4E41-8B04-5D9B8C6B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C359-8606-574E-AD5B-80CCCB2C6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1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E8BC4-8B04-17E0-B4B5-DFAA52BC2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0A4449-D742-BEF6-4708-427B655975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2CF24-862F-7A05-5049-C6A14AB05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32376-A00A-DCDE-A0C2-88E2C6C4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DCB-2751-3049-ABE6-98F14F8FDE74}" type="datetimeFigureOut">
              <a:rPr lang="en-US" smtClean="0"/>
              <a:t>3/19/25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C95D66-A2C7-41F2-55DE-BCAC98D3F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7DD77-4754-B630-26AD-C8700EBB2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C359-8606-574E-AD5B-80CCCB2C6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1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05D539-477D-069C-113B-8489EC776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C1F99-9A55-D0F2-8AA3-EBBAFB65F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A02BA-E6F1-C5D9-B668-740415C88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9D2DCB-2751-3049-ABE6-98F14F8FDE74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92318-40C6-116E-F5F2-37F2BD5FF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FABBE-40AE-E9AE-73EE-A6470FAEE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2EC359-8606-574E-AD5B-80CCCB2C66C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ircular logo with a cross in the middle&#10;&#10;AI-generated content may be incorrect.">
            <a:extLst>
              <a:ext uri="{FF2B5EF4-FFF2-40B4-BE49-F238E27FC236}">
                <a16:creationId xmlns:a16="http://schemas.microsoft.com/office/drawing/2014/main" id="{9F5AF3BD-EE1F-A0CC-5B10-984E81BC493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53800" y="6039616"/>
            <a:ext cx="659192" cy="63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7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650DB0-3D82-33A6-6E7F-0B0467C9D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56" y="1309406"/>
            <a:ext cx="5950936" cy="36621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F4BEEB-4418-ACF1-F279-647E19EF96ED}"/>
              </a:ext>
            </a:extLst>
          </p:cNvPr>
          <p:cNvSpPr txBox="1"/>
          <p:nvPr/>
        </p:nvSpPr>
        <p:spPr>
          <a:xfrm>
            <a:off x="6726414" y="1962503"/>
            <a:ext cx="4629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Nature Deficit Syndrome and Health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CB1592-9DC5-0D25-DF9C-62E5207F92A5}"/>
              </a:ext>
            </a:extLst>
          </p:cNvPr>
          <p:cNvSpPr txBox="1"/>
          <p:nvPr/>
        </p:nvSpPr>
        <p:spPr>
          <a:xfrm>
            <a:off x="6642100" y="3299352"/>
            <a:ext cx="4797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Mark Pettus MD, FACP, ABOIM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Medical Director Essential Provisions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Associate Professor of Medicine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University of Massachusetts Chan Medical School</a:t>
            </a:r>
          </a:p>
        </p:txBody>
      </p:sp>
    </p:spTree>
    <p:extLst>
      <p:ext uri="{BB962C8B-B14F-4D97-AF65-F5344CB8AC3E}">
        <p14:creationId xmlns:p14="http://schemas.microsoft.com/office/powerpoint/2010/main" val="3426882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A2F7E4-C78A-984E-9491-27B2F027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65" y="1955799"/>
            <a:ext cx="5434541" cy="33443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5FFD04-5D17-C74F-A305-E65F5461C935}"/>
              </a:ext>
            </a:extLst>
          </p:cNvPr>
          <p:cNvSpPr txBox="1"/>
          <p:nvPr/>
        </p:nvSpPr>
        <p:spPr>
          <a:xfrm>
            <a:off x="626533" y="419864"/>
            <a:ext cx="9138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9614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Forest Bathing: Learning Objectives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AFA850-D1CF-E247-B1DA-1D674B0445BA}"/>
              </a:ext>
            </a:extLst>
          </p:cNvPr>
          <p:cNvSpPr txBox="1"/>
          <p:nvPr/>
        </p:nvSpPr>
        <p:spPr>
          <a:xfrm>
            <a:off x="6175023" y="2191589"/>
            <a:ext cx="57164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Humans as part of a holistic ecosystem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benefits of full spectrum sunlight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Explore the science connecting time outdoors with global health outcomes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66A1F1-0932-E242-9BA0-55F01F961CDA}"/>
              </a:ext>
            </a:extLst>
          </p:cNvPr>
          <p:cNvSpPr txBox="1"/>
          <p:nvPr/>
        </p:nvSpPr>
        <p:spPr>
          <a:xfrm>
            <a:off x="4588933" y="5815447"/>
            <a:ext cx="421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www.shinrin-yoku.org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75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7E2CE6-F46B-5C40-A325-1DA2A6AD2F98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In this life we are not separate from nature. We are a part of nature, part of a complex ecosystem.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Our biology is synchronized with the rhythms of nature.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When we become disconnected from our innate diurnal rhythms our biology becomes disrupted.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Over time, this impacts our health and quality of life at many levels.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00A13C-4BBC-4548-8C4F-748C358B67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14" r="26338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F29955-9A1A-4CF6-2614-CFC741A1D2B5}"/>
              </a:ext>
            </a:extLst>
          </p:cNvPr>
          <p:cNvSpPr txBox="1"/>
          <p:nvPr/>
        </p:nvSpPr>
        <p:spPr>
          <a:xfrm>
            <a:off x="605043" y="1020951"/>
            <a:ext cx="4101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The Great Illusion of Separateness</a:t>
            </a:r>
          </a:p>
        </p:txBody>
      </p:sp>
    </p:spTree>
    <p:extLst>
      <p:ext uri="{BB962C8B-B14F-4D97-AF65-F5344CB8AC3E}">
        <p14:creationId xmlns:p14="http://schemas.microsoft.com/office/powerpoint/2010/main" val="32247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therapy&#10;&#10;AI-generated content may be incorrect.">
            <a:extLst>
              <a:ext uri="{FF2B5EF4-FFF2-40B4-BE49-F238E27FC236}">
                <a16:creationId xmlns:a16="http://schemas.microsoft.com/office/drawing/2014/main" id="{63C6E4FA-2009-2BFE-6BA8-A33FC51E6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50" y="628650"/>
            <a:ext cx="8113380" cy="52977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9AB4F6-4236-C6EE-A49E-8FE7086FBE83}"/>
              </a:ext>
            </a:extLst>
          </p:cNvPr>
          <p:cNvSpPr txBox="1"/>
          <p:nvPr/>
        </p:nvSpPr>
        <p:spPr>
          <a:xfrm>
            <a:off x="488453" y="6229350"/>
            <a:ext cx="6103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Int. J. Environ. Res. Public Health 2017, 14, 851;</a:t>
            </a:r>
          </a:p>
        </p:txBody>
      </p:sp>
    </p:spTree>
    <p:extLst>
      <p:ext uri="{BB962C8B-B14F-4D97-AF65-F5344CB8AC3E}">
        <p14:creationId xmlns:p14="http://schemas.microsoft.com/office/powerpoint/2010/main" val="4124645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6ED94E8-4EF8-491F-AB61-0D8C0E8D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2208"/>
            <a:ext cx="10515600" cy="1355581"/>
          </a:xfrm>
        </p:spPr>
        <p:txBody>
          <a:bodyPr/>
          <a:lstStyle/>
          <a:p>
            <a:r>
              <a:rPr lang="en-US" sz="4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Immune System Effects</a:t>
            </a:r>
            <a:br>
              <a:rPr lang="en-US" sz="4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EF8823-C1EF-B335-2CEA-DB48D47D9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68" y="2084454"/>
            <a:ext cx="4097516" cy="31941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DE5C00-6956-CA8A-E8B1-777F06D23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041" y="2445684"/>
            <a:ext cx="6834088" cy="258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3D4BEF-2725-CA4E-1869-0A0F7D32F466}"/>
              </a:ext>
            </a:extLst>
          </p:cNvPr>
          <p:cNvSpPr txBox="1"/>
          <p:nvPr/>
        </p:nvSpPr>
        <p:spPr>
          <a:xfrm>
            <a:off x="620568" y="589647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Int. J. Environ. Res. Public Health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2021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18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(4), 1416;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2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of a person fighting a caveman&#10;&#10;AI-generated content may be incorrect.">
            <a:extLst>
              <a:ext uri="{FF2B5EF4-FFF2-40B4-BE49-F238E27FC236}">
                <a16:creationId xmlns:a16="http://schemas.microsoft.com/office/drawing/2014/main" id="{4BB773DB-E6C9-2E9A-08E8-0590C18BD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987" y="1413164"/>
            <a:ext cx="9296734" cy="3936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C3A746-56DE-1D35-5ED5-BF2F3CE2E3C0}"/>
              </a:ext>
            </a:extLst>
          </p:cNvPr>
          <p:cNvSpPr txBox="1"/>
          <p:nvPr/>
        </p:nvSpPr>
        <p:spPr>
          <a:xfrm>
            <a:off x="765544" y="5727700"/>
            <a:ext cx="674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1201E"/>
                </a:solidFill>
                <a:effectLst/>
                <a:latin typeface="Helvetica" pitchFamily="2" charset="0"/>
              </a:rPr>
              <a:t>Logan et al. Journal of Physiological Anthropology (2015) 34:9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E66516-8EAB-1D2E-02E2-4CE0599F1059}"/>
              </a:ext>
            </a:extLst>
          </p:cNvPr>
          <p:cNvSpPr txBox="1"/>
          <p:nvPr/>
        </p:nvSpPr>
        <p:spPr>
          <a:xfrm>
            <a:off x="623455" y="332509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Paleo-deficit Disorder</a:t>
            </a:r>
          </a:p>
        </p:txBody>
      </p:sp>
    </p:spTree>
    <p:extLst>
      <p:ext uri="{BB962C8B-B14F-4D97-AF65-F5344CB8AC3E}">
        <p14:creationId xmlns:p14="http://schemas.microsoft.com/office/powerpoint/2010/main" val="703052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71FD55-94FF-4436-577B-0F82EA6FD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547" y="1467291"/>
            <a:ext cx="6703311" cy="43517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6A6F13-6360-54CC-5F68-B2105F8F4CEA}"/>
              </a:ext>
            </a:extLst>
          </p:cNvPr>
          <p:cNvSpPr txBox="1"/>
          <p:nvPr/>
        </p:nvSpPr>
        <p:spPr>
          <a:xfrm>
            <a:off x="737835" y="6200668"/>
            <a:ext cx="6103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82828"/>
                </a:solidFill>
                <a:effectLst/>
                <a:latin typeface="MuseoSans"/>
              </a:rPr>
              <a:t>Front. Psychol. , 31 October 2024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2AD44-E814-6367-DAF0-E335382DAE67}"/>
              </a:ext>
            </a:extLst>
          </p:cNvPr>
          <p:cNvSpPr txBox="1"/>
          <p:nvPr/>
        </p:nvSpPr>
        <p:spPr>
          <a:xfrm>
            <a:off x="498764" y="288000"/>
            <a:ext cx="8409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Time in Nature and the Stress Response</a:t>
            </a:r>
          </a:p>
        </p:txBody>
      </p:sp>
    </p:spTree>
    <p:extLst>
      <p:ext uri="{BB962C8B-B14F-4D97-AF65-F5344CB8AC3E}">
        <p14:creationId xmlns:p14="http://schemas.microsoft.com/office/powerpoint/2010/main" val="2026017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EC1213-E8AA-88B7-5D53-EFC6243E5130}"/>
              </a:ext>
            </a:extLst>
          </p:cNvPr>
          <p:cNvSpPr txBox="1"/>
          <p:nvPr/>
        </p:nvSpPr>
        <p:spPr>
          <a:xfrm>
            <a:off x="914400" y="1704109"/>
            <a:ext cx="886690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" pitchFamily="2" charset="0"/>
              </a:rPr>
              <a:t>﻿﻿  </a:t>
            </a:r>
            <a:r>
              <a:rPr lang="en-US" sz="2400" dirty="0">
                <a:effectLst/>
                <a:latin typeface="Helvetica" pitchFamily="2" charset="0"/>
              </a:rPr>
              <a:t>Stress reduction: </a:t>
            </a:r>
            <a:r>
              <a:rPr lang="en-US" sz="2400" dirty="0" err="1">
                <a:effectLst/>
                <a:latin typeface="Helvetica" pitchFamily="2" charset="0"/>
              </a:rPr>
              <a:t>Shinrin-yoku</a:t>
            </a:r>
            <a:r>
              <a:rPr lang="en-US" sz="2400" dirty="0">
                <a:effectLst/>
                <a:latin typeface="Helvetica" pitchFamily="2" charset="0"/>
              </a:rPr>
              <a:t> has been shown to lower cortisol levels, a stress hormone.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Helvetica" pitchFamily="2" charset="0"/>
              </a:rPr>
              <a:t>﻿﻿  Improved mood: Spending time in nature can boost mood and increase feelings of happiness.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Helvetica" pitchFamily="2" charset="0"/>
              </a:rPr>
              <a:t>﻿﻿. Enhanced immune system: Studies suggest that forest bathing may enhance the body's immune response.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Helvetica" pitchFamily="2" charset="0"/>
              </a:rPr>
              <a:t>﻿﻿. Reduced blood pressure: Research indicates that </a:t>
            </a:r>
            <a:r>
              <a:rPr lang="en-US" sz="2400" dirty="0" err="1">
                <a:effectLst/>
                <a:latin typeface="Helvetica" pitchFamily="2" charset="0"/>
              </a:rPr>
              <a:t>shinrin-yoku</a:t>
            </a:r>
            <a:r>
              <a:rPr lang="en-US" sz="2400" dirty="0">
                <a:effectLst/>
                <a:latin typeface="Helvetica" pitchFamily="2" charset="0"/>
              </a:rPr>
              <a:t> can lower blood pressure.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Helvetica" pitchFamily="2" charset="0"/>
              </a:rPr>
              <a:t>﻿﻿  Increased creativity and focus: Spending time in nature can promote cognitive function and improve concentration.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366354-A83E-1ED8-8A59-62264C4C5866}"/>
              </a:ext>
            </a:extLst>
          </p:cNvPr>
          <p:cNvSpPr txBox="1"/>
          <p:nvPr/>
        </p:nvSpPr>
        <p:spPr>
          <a:xfrm>
            <a:off x="762000" y="443345"/>
            <a:ext cx="9213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 of Benefits of Forest Bathing</a:t>
            </a:r>
          </a:p>
        </p:txBody>
      </p:sp>
    </p:spTree>
    <p:extLst>
      <p:ext uri="{BB962C8B-B14F-4D97-AF65-F5344CB8AC3E}">
        <p14:creationId xmlns:p14="http://schemas.microsoft.com/office/powerpoint/2010/main" val="3855225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9EB1DB-AE15-55E2-803F-D8FE186C0285}"/>
              </a:ext>
            </a:extLst>
          </p:cNvPr>
          <p:cNvSpPr txBox="1"/>
          <p:nvPr/>
        </p:nvSpPr>
        <p:spPr>
          <a:xfrm>
            <a:off x="925354" y="1038855"/>
            <a:ext cx="836814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latin typeface="Helvetica" pitchFamily="2" charset="0"/>
              </a:rPr>
              <a:t>How to Practice:</a:t>
            </a:r>
          </a:p>
          <a:p>
            <a:endParaRPr lang="en-US" sz="3200" dirty="0">
              <a:solidFill>
                <a:srgbClr val="C00000"/>
              </a:solidFill>
              <a:effectLst/>
              <a:latin typeface="Helvetica" pitchFamily="2" charset="0"/>
            </a:endParaRPr>
          </a:p>
          <a:p>
            <a:endParaRPr lang="en-US" sz="2400" dirty="0">
              <a:effectLst/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Helvetica" pitchFamily="2" charset="0"/>
              </a:rPr>
              <a:t>﻿﻿  Find a forest: Choose a quiet, natural forest with plenty of trees.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Helvetica" pitchFamily="2" charset="0"/>
              </a:rPr>
              <a:t>﻿﻿. Walk slowly: Take your time and wander through the forest, paying attention to your surroundings.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Helvetica" pitchFamily="2" charset="0"/>
              </a:rPr>
              <a:t>﻿﻿  Engage your senses: Observe the trees, smell the air, listen to the birds, and feel the ground beneath your feet.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Helvetica" pitchFamily="2" charset="0"/>
              </a:rPr>
              <a:t>﻿﻿. Breathe deeply: Focus on your breath and inhale the fresh forest air.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Helvetica" pitchFamily="2" charset="0"/>
              </a:rPr>
              <a:t>﻿﻿. Disconnect from technology: Avoid using your phone or other electronic devices.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Helvetica" pitchFamily="2" charset="0"/>
              </a:rPr>
              <a:t>  Bring a friend-pet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58B4D2-C990-FAF5-1044-65C08B92A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614" y="309945"/>
            <a:ext cx="2744891" cy="168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9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383</Words>
  <Application>Microsoft Macintosh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Helvetica</vt:lpstr>
      <vt:lpstr>MuseoSans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Immune System Effects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Pettus</dc:creator>
  <cp:lastModifiedBy>Mark Pettus</cp:lastModifiedBy>
  <cp:revision>4</cp:revision>
  <cp:lastPrinted>2025-03-19T13:16:25Z</cp:lastPrinted>
  <dcterms:created xsi:type="dcterms:W3CDTF">2025-03-07T16:39:51Z</dcterms:created>
  <dcterms:modified xsi:type="dcterms:W3CDTF">2025-03-19T13:44:02Z</dcterms:modified>
</cp:coreProperties>
</file>