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44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51"/>
    <p:restoredTop sz="94702"/>
  </p:normalViewPr>
  <p:slideViewPr>
    <p:cSldViewPr snapToGrid="0">
      <p:cViewPr varScale="1">
        <p:scale>
          <a:sx n="110" d="100"/>
          <a:sy n="110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5B33F17-D636-1517-B39F-9290DF8936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8B6CD-77E4-0CB8-FF35-EADD756D02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E44E1-11DA-ED40-BFB0-FB3A643AD8D8}" type="datetime1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B7FE5-7CC5-7512-3B44-820BCD6077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D0959-7629-1A2B-BC62-D8B9CC5C93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C302D-97F1-ED40-B866-68B4CA683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798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2C2CA-7B7D-7444-BC5F-5A47953D6F01}" type="datetime1">
              <a:rPr lang="en-US" smtClean="0"/>
              <a:t>3/19/25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78940-0CD8-E542-9ED1-70DD79A76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283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9F85-1565-F104-6A23-64968305D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6973C-B2B1-1CB5-2D38-5A01DD371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410A0-8B25-07B1-CAF4-B2AC6104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8D51C-8EBB-5A64-2458-AEB5C611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7904F-74FC-3642-CA3E-3BFBD2F8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60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D533-CD67-82E4-A8E2-7A8BB753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69B991-327E-2A1D-62A2-79193E304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25081-8C6D-744D-B2F8-0598A471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64511-E7EB-DC6E-F406-CA4799E8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2568B-9A38-B017-7B73-5B0B16552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9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DBA4F-9B0A-7EE1-44AF-5CB26348A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5FCE6-ECAE-2B74-C492-B4C7765D8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8B557-9759-2DCA-C751-B0C15EB2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FD2D7-0591-4D23-2D97-D82D3D496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99279-8F3A-BC16-707C-6A07E8E51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8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D3A1-E9EF-7F0B-1C44-202CEDADF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59D3C-5FF3-8E08-D08A-69D18D10D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50212-8FDB-F011-454F-54DD2A75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BC080-F428-D7B0-EF08-0CF81442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09C95-4A87-7F5F-31E5-FBD2C0CD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8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20898-9918-3625-BC1A-B4C2FABA8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8506A-0305-9712-12E2-F850E4494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3F044-BD84-12F0-9E4B-4EA48BEEF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15F24-2A32-0B1C-5DFC-0E9348955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58A23-EF87-F6B5-D9B9-5BF1161C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2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69722-A602-CC3F-6EA6-B13103B8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57671-95F3-CB46-56AF-9D674BD06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A322E-F0F5-907B-C88A-702E768F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D05D-E5C2-C322-2777-3724E5B3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E54A56-109C-5614-D2D1-B583B505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21A34-0B67-3276-7810-AC31C05D1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9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0337-7443-2CD1-F0F6-C7A8F9A09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0673F-566C-E52E-6554-A895D6CA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30F78-6987-6F1D-D5D3-BE9968F1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0FA996-EF23-CD88-DB0B-66C49608B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AE603-4406-85CA-595A-591DB0DD5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73BF2D-7DC7-9EB0-BD36-49B914683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042400-CCF6-AAEE-1125-1C473E0E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876B64-77AB-DC9E-87A6-59566A49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5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6B29-A9E5-04E0-0AE7-CBE5DC716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B71EC-93DD-631D-76D7-884D89F4D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2B8FB-01E3-67E0-A535-EAF411ABE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5E0BEE-846F-8352-D226-6346B572B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3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946A27-3BA9-8858-C09F-33F0AF5C5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3F300-8596-99E3-C25B-5E766244B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90954-2A3D-BFDA-23FD-74FBB1123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5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6F43-D7CB-A228-0988-5BDBD014B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0B256-B08C-75DC-31AF-062E45C6B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D27A1-3395-B6DD-E2BD-62BEB1069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90D9C-1702-200B-54AE-B7F32CC99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8C221C-206E-7DF0-1EC6-D818BDE4C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814F1-31B2-112A-1A81-1AB48146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6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1DCDC-98BE-1F0F-118A-10A0B5CB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7BB25-73A8-740A-73FD-191B00E43E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F52B1-2401-48FB-BEBE-08F35CDE3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153A5-CF86-884F-9D17-2FD765E9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B535F-D58C-E30F-37A3-F3452E923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86DA0-7D1D-0E67-3C4C-56FF08F5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3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53DF28-3939-5D9B-D069-6B4AF344E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18DE0-54E5-3D8D-1173-F96429152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14B20-B777-CDEF-3210-B5DC420A4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A8F55A-6AF9-354C-B866-DD7802DAB0F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F5CC-3337-A392-AAC9-E8CF95D39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6CC2-D02A-8914-2F3C-A2129BD99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740506-4621-F049-90E9-4016FA98BC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ircular logo with a cross in the middle&#10;&#10;AI-generated content may be incorrect.">
            <a:extLst>
              <a:ext uri="{FF2B5EF4-FFF2-40B4-BE49-F238E27FC236}">
                <a16:creationId xmlns:a16="http://schemas.microsoft.com/office/drawing/2014/main" id="{E5A34CC8-48F1-01F2-15D9-8474C860D9E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262542" y="5966044"/>
            <a:ext cx="812312" cy="78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1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F8B869-5036-259B-7E04-65F8A20C5AF1}"/>
              </a:ext>
            </a:extLst>
          </p:cNvPr>
          <p:cNvSpPr txBox="1"/>
          <p:nvPr/>
        </p:nvSpPr>
        <p:spPr>
          <a:xfrm>
            <a:off x="2190520" y="727114"/>
            <a:ext cx="78109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Nutritional and Lifestyle Approaches to Enhancing GLP-1 Activity</a:t>
            </a:r>
            <a:endParaRPr lang="en-US" sz="3200" u="none" strike="noStrike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CA230-5E18-7CE3-BB54-EB97EF3F2D45}"/>
              </a:ext>
            </a:extLst>
          </p:cNvPr>
          <p:cNvSpPr txBox="1"/>
          <p:nvPr/>
        </p:nvSpPr>
        <p:spPr>
          <a:xfrm>
            <a:off x="3492345" y="5273457"/>
            <a:ext cx="5464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 Pettus MD, FACP, ABOIM</a:t>
            </a:r>
          </a:p>
          <a:p>
            <a:pPr algn="ctr"/>
            <a:r>
              <a:rPr lang="en-US" dirty="0"/>
              <a:t>Medical Director Essential Provisions</a:t>
            </a:r>
          </a:p>
          <a:p>
            <a:pPr algn="ctr"/>
            <a:r>
              <a:rPr lang="en-US" dirty="0"/>
              <a:t>Associate Professor of Medicine</a:t>
            </a:r>
          </a:p>
          <a:p>
            <a:pPr algn="ctr"/>
            <a:r>
              <a:rPr lang="en-US" dirty="0"/>
              <a:t>University of Massachusetts Chan medical School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2D7034-6202-17E4-209F-7A80128B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345" y="1951037"/>
            <a:ext cx="5648266" cy="29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085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15" y="704087"/>
            <a:ext cx="8601936" cy="1075142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GLP-1 and Circadian Rhythms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342" y="2483317"/>
            <a:ext cx="6951246" cy="3884232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Environmental light quality and timing are drivers of circadian rhythm.</a:t>
            </a:r>
          </a:p>
          <a:p>
            <a:r>
              <a:rPr lang="en-US" sz="2400" dirty="0"/>
              <a:t>Meal timing appears to be an important driver of circadian rhythm</a:t>
            </a:r>
          </a:p>
          <a:p>
            <a:r>
              <a:rPr lang="en-US" sz="2400" dirty="0"/>
              <a:t>Sensible sunlight e.g.  15-20” in am (7-10a) and later afternoon/evening (4-7p) without protection or sunglasses</a:t>
            </a:r>
          </a:p>
          <a:p>
            <a:r>
              <a:rPr lang="en-US" sz="2400" dirty="0"/>
              <a:t>Spend as much time outdoors as possible e.g. forest bathing</a:t>
            </a:r>
          </a:p>
          <a:p>
            <a:r>
              <a:rPr lang="en-US" sz="2400" dirty="0"/>
              <a:t>Warm halogen/LEDs as substitutes for CFUs in rooms where you spend time after sunset</a:t>
            </a:r>
          </a:p>
          <a:p>
            <a:r>
              <a:rPr lang="en-US" sz="2400" dirty="0"/>
              <a:t>Blue blocker glasses after sunset when exposed to bright light e.g. watching television.</a:t>
            </a:r>
          </a:p>
          <a:p>
            <a:r>
              <a:rPr lang="en-US" sz="2400" dirty="0"/>
              <a:t>Full-spectrum/dawn light at 10k lux for 30” for seasonal affective disorder, sleep disruption, improved cognition.</a:t>
            </a:r>
          </a:p>
          <a:p>
            <a:r>
              <a:rPr lang="en-US" sz="2400" dirty="0"/>
              <a:t>Blue-blocker settings on tech devices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2F9EC-06B1-3C69-4087-39A86760D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159" y="213811"/>
            <a:ext cx="1331026" cy="205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58627F-9EA9-8692-C2EE-472D97036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32" y="2558077"/>
            <a:ext cx="3789445" cy="25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DE0AE-0545-BF0F-A015-26626A684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2FC76-9B11-E1F6-31BB-BEEDC13DE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864" y="2807532"/>
            <a:ext cx="8614272" cy="3535286"/>
          </a:xfrm>
        </p:spPr>
        <p:txBody>
          <a:bodyPr>
            <a:normAutofit/>
          </a:bodyPr>
          <a:lstStyle/>
          <a:p>
            <a:pPr marL="800100" marR="0" indent="-34290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role of quality protein in GLP-1 production?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marR="0" indent="-34290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Understand the emerging role of dietary fiber, the gut microbiome and GLP-1 production.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800100" marR="0" indent="-342900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Understand why circadian rhythm alignment is important to optimize natural GLP-1 production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E53DE-6598-A555-B83F-F71711449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149" y="365125"/>
            <a:ext cx="3044611" cy="15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16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0358-757A-5DC5-70BF-0A17D781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C5862-B897-0D7A-42A1-F5CFD0BD0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5523"/>
            <a:ext cx="10515600" cy="3499099"/>
          </a:xfrm>
        </p:spPr>
        <p:txBody>
          <a:bodyPr/>
          <a:lstStyle/>
          <a:p>
            <a:r>
              <a:rPr lang="en-US" dirty="0"/>
              <a:t>Very effective for weight loss and metabolic health</a:t>
            </a:r>
          </a:p>
          <a:p>
            <a:r>
              <a:rPr lang="en-US" dirty="0"/>
              <a:t>Limited long-term data beyond 2 years</a:t>
            </a:r>
          </a:p>
          <a:p>
            <a:r>
              <a:rPr lang="en-US" dirty="0"/>
              <a:t>Adopting more “natural” lifestyle-nutritional strategies to optimize one’s own GLP-1 production</a:t>
            </a:r>
          </a:p>
          <a:p>
            <a:r>
              <a:rPr lang="en-US" dirty="0"/>
              <a:t>Limiting muscle mass loss with general weight loss</a:t>
            </a:r>
          </a:p>
          <a:p>
            <a:r>
              <a:rPr lang="en-US" dirty="0"/>
              <a:t>Exit/transition strategy?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8A481-F43D-E58F-32C4-64A94E952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627" y="365125"/>
            <a:ext cx="3354173" cy="175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24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153A05-B3E0-FBD3-F1DC-257CB1DA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13" y="1171775"/>
            <a:ext cx="7333969" cy="43290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BF4B9F-8FD1-09E9-2EB7-DFCEA74E1844}"/>
              </a:ext>
            </a:extLst>
          </p:cNvPr>
          <p:cNvSpPr txBox="1"/>
          <p:nvPr/>
        </p:nvSpPr>
        <p:spPr>
          <a:xfrm>
            <a:off x="3986815" y="5943467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82828"/>
                </a:solidFill>
                <a:effectLst/>
                <a:latin typeface="MuseoSans"/>
              </a:rPr>
              <a:t>Front. Cell. </a:t>
            </a:r>
            <a:r>
              <a:rPr lang="en-US" b="0" i="0" dirty="0" err="1">
                <a:solidFill>
                  <a:srgbClr val="282828"/>
                </a:solidFill>
                <a:effectLst/>
                <a:latin typeface="MuseoSans"/>
              </a:rPr>
              <a:t>Neurosci</a:t>
            </a:r>
            <a:r>
              <a:rPr lang="en-US" b="0" i="0" dirty="0">
                <a:solidFill>
                  <a:srgbClr val="282828"/>
                </a:solidFill>
                <a:effectLst/>
                <a:latin typeface="MuseoSans"/>
              </a:rPr>
              <a:t>. , 29 April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3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C796A6-78B8-4F7A-48CC-11C5FCB6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43" y="440268"/>
            <a:ext cx="9187330" cy="47413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F45F3F-7B54-5EE8-E2FA-356148616726}"/>
              </a:ext>
            </a:extLst>
          </p:cNvPr>
          <p:cNvSpPr txBox="1"/>
          <p:nvPr/>
        </p:nvSpPr>
        <p:spPr>
          <a:xfrm>
            <a:off x="4382470" y="5874645"/>
            <a:ext cx="3971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82828"/>
                </a:solidFill>
                <a:effectLst/>
                <a:latin typeface="MuseoSans"/>
              </a:rPr>
              <a:t>Front. Endocrinol. Vol 22 August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21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E3B0C3-1B16-C605-4D1E-337C5EF582DE}"/>
              </a:ext>
            </a:extLst>
          </p:cNvPr>
          <p:cNvSpPr txBox="1"/>
          <p:nvPr/>
        </p:nvSpPr>
        <p:spPr>
          <a:xfrm>
            <a:off x="457200" y="571501"/>
            <a:ext cx="351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 and GLP-1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C5E45-17BB-2572-0759-D17628894D79}"/>
              </a:ext>
            </a:extLst>
          </p:cNvPr>
          <p:cNvSpPr txBox="1"/>
          <p:nvPr/>
        </p:nvSpPr>
        <p:spPr>
          <a:xfrm>
            <a:off x="204269" y="1590054"/>
            <a:ext cx="5891731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Ingesting protein and amino acids can trigger the release of GLP-1.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Studies suggest that meals with higher protein content may be more effective at enhancing GLP-1 secretion compared to meals with lower protein content.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Some studies have shown that specific amino acids, like L-valine, can be powerful stimulators of GLP-1 secretion. </a:t>
            </a:r>
          </a:p>
          <a:p>
            <a:pPr algn="l"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1.2-1.6 g/k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divided throughout the day</a:t>
            </a:r>
            <a:endParaRPr lang="en-US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A group of food on a table&#10;&#10;AI-generated content may be incorrect.">
            <a:extLst>
              <a:ext uri="{FF2B5EF4-FFF2-40B4-BE49-F238E27FC236}">
                <a16:creationId xmlns:a16="http://schemas.microsoft.com/office/drawing/2014/main" id="{A603CEE8-0E74-DC08-79D8-4F0BCA88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19641"/>
            <a:ext cx="5914036" cy="32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750F26-789C-636A-0959-4EC65A2505C4}"/>
              </a:ext>
            </a:extLst>
          </p:cNvPr>
          <p:cNvSpPr txBox="1"/>
          <p:nvPr/>
        </p:nvSpPr>
        <p:spPr>
          <a:xfrm>
            <a:off x="530087" y="715617"/>
            <a:ext cx="4479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Fats and GLP-1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54551E-C8BD-D738-293E-729B54968FA0}"/>
              </a:ext>
            </a:extLst>
          </p:cNvPr>
          <p:cNvSpPr txBox="1"/>
          <p:nvPr/>
        </p:nvSpPr>
        <p:spPr>
          <a:xfrm>
            <a:off x="649357" y="1961322"/>
            <a:ext cx="47840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naturally increase GLP-1 levels, focus on incorporating foods rich in healthy fats like eggs, fatty fish,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avocados, nuts, seeds, grass fed/finished meats, yogurt and olive oil</a:t>
            </a: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1D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Fats stimulate bile acid production which raises GLP-1 production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2B45CC-56F2-C625-D30D-4ACFD644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111" y="894522"/>
            <a:ext cx="19050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B05DDB-613A-5FC2-F53E-E7B7839DE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189" y="736386"/>
            <a:ext cx="2074607" cy="1383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79CE31-BC04-2A6E-7A07-302A19412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874" y="524786"/>
            <a:ext cx="1487292" cy="16997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18EF5-B60A-98F3-F5D7-EDF8773E9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842" y="2301102"/>
            <a:ext cx="2454671" cy="1633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719AB-7710-5628-D845-19436575D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301" y="2277760"/>
            <a:ext cx="2234990" cy="1680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9B010B-3879-A198-4BE9-BC589B7CC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905" y="4230332"/>
            <a:ext cx="2074608" cy="1555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74E7C-EFA4-7E62-0C5D-6954157097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301" y="4129125"/>
            <a:ext cx="1889842" cy="188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03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8EDB51-EB12-BFE8-965C-55D107558B27}"/>
              </a:ext>
            </a:extLst>
          </p:cNvPr>
          <p:cNvSpPr txBox="1"/>
          <p:nvPr/>
        </p:nvSpPr>
        <p:spPr>
          <a:xfrm>
            <a:off x="572622" y="523888"/>
            <a:ext cx="6822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Plant-Based Fiber and the Microbiome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A3693-1CC9-2D9C-DEE3-8B5D9702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00" y="1892953"/>
            <a:ext cx="5031616" cy="33946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79472A-4E56-6DFE-888E-B173B63F4A1F}"/>
              </a:ext>
            </a:extLst>
          </p:cNvPr>
          <p:cNvSpPr txBox="1"/>
          <p:nvPr/>
        </p:nvSpPr>
        <p:spPr>
          <a:xfrm>
            <a:off x="145774" y="1415386"/>
            <a:ext cx="5950226" cy="599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 Fermentable Fiber: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These fibers, found in foods like broccoli, Brussels sprouts, berries, apples, lentils, beans, and peas, act as food for beneficial gut bacteria.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 Gut Microbiome: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A healthy gut microbiome, fostered by a high-plant-based diet, can stimulate GLP-1 secretion.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 Short-Chain Fatty Acids (SCFAs):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Fermentation of fiber by gut bacteria produces SCFAs, which can influence GLP-1 production. </a:t>
            </a:r>
          </a:p>
          <a:p>
            <a:pPr algn="l"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 Examples of Fermentable Fiber:</a:t>
            </a:r>
            <a:endParaRPr lang="en-US" b="0" i="0" dirty="0">
              <a:solidFill>
                <a:srgbClr val="545D7E"/>
              </a:solidFill>
              <a:effectLst/>
              <a:latin typeface="Google Sans"/>
            </a:endParaRPr>
          </a:p>
          <a:p>
            <a:pPr marL="742950" lvl="1" indent="-285750"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Vegetables: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Broccoli, Brussels sprouts, carrots </a:t>
            </a:r>
          </a:p>
          <a:p>
            <a:pPr marL="742950" lvl="1" indent="-285750"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Fruits: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Berries, apples </a:t>
            </a:r>
          </a:p>
          <a:p>
            <a:pPr marL="742950" lvl="1" indent="-285750"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Legumes: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Lentils, beans, peas </a:t>
            </a:r>
          </a:p>
          <a:p>
            <a:pPr marL="742950" lvl="1" indent="-285750"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Whole Grains: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Barley, oatmeal </a:t>
            </a:r>
          </a:p>
          <a:p>
            <a:pPr marL="742950" lvl="1" indent="-285750" algn="l"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45D7E"/>
                </a:solidFill>
                <a:effectLst/>
                <a:latin typeface="Google Sans"/>
              </a:rPr>
              <a:t>Seeds: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 Flaxseeds, chia seeds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8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47D85-9030-E325-9755-261C6E72D614}"/>
              </a:ext>
            </a:extLst>
          </p:cNvPr>
          <p:cNvSpPr txBox="1"/>
          <p:nvPr/>
        </p:nvSpPr>
        <p:spPr>
          <a:xfrm>
            <a:off x="291549" y="331305"/>
            <a:ext cx="3366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Bitters and GLP-1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4A965-D1D7-F03C-41ED-F921BF4019A9}"/>
              </a:ext>
            </a:extLst>
          </p:cNvPr>
          <p:cNvSpPr txBox="1"/>
          <p:nvPr/>
        </p:nvSpPr>
        <p:spPr>
          <a:xfrm>
            <a:off x="291549" y="1219200"/>
            <a:ext cx="7765773" cy="5534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>
              <a:spcAft>
                <a:spcPts val="1500"/>
              </a:spcAft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Bitter substances activate bitter taste receptors in the gut, triggering the release of glucagon-like peptide 1 (GLP-1), which plays a role in regulating blood sugar and appetite. 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Bitter Taste Receptors and GLP-1: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Bitter taste receptors (TAS2Rs) are present on enteroendocrine cells in the gut.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When bitter compounds bind to these receptors, it signals the release of GLP- 1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Examples of Bitter Compounds and their Effects: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 Berberine: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 Found in various bitter plants, berberine has been shown to stimulate GLP-1 secretion.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 Bitter Melon: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 Studies suggest that bitter melon extract can increase GLP-1 levels. </a:t>
            </a:r>
          </a:p>
          <a:p>
            <a:pPr algn="l"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 Other Bitter Substances: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 A range of bitter substances, including certain flavonoids and herbal extracts, have been shown to stimulate GLP-1 release. 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2832C-5ECF-87EF-A9EB-698BC7DCD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7443" y="331305"/>
            <a:ext cx="1731738" cy="1731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536B06-C0EB-AC93-F2CE-1E0670CE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540323" y="2486495"/>
            <a:ext cx="1582993" cy="1582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E89BF-76DC-AB33-BD66-36B2543ED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141" y="4307983"/>
            <a:ext cx="1666226" cy="1484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F2D2E9-D015-C261-A36E-E2BBBCACE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578" y="4612150"/>
            <a:ext cx="1731738" cy="118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ACD68C-5C63-2FC0-58D1-8F6736335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7141" y="331305"/>
            <a:ext cx="1666226" cy="1666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B18D87-B54C-088C-8F90-1C4571196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3632" y="2063043"/>
            <a:ext cx="1396766" cy="21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5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631</Words>
  <Application>Microsoft Macintosh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Google Sans</vt:lpstr>
      <vt:lpstr>MuseoSans</vt:lpstr>
      <vt:lpstr>Times New Roman</vt:lpstr>
      <vt:lpstr>Office Theme</vt:lpstr>
      <vt:lpstr>PowerPoint Presentation</vt:lpstr>
      <vt:lpstr>Learning Objectives</vt:lpstr>
      <vt:lpstr>Important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GLP-1 and Circadian Rhythms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Pettus</dc:creator>
  <cp:lastModifiedBy>Mark Pettus</cp:lastModifiedBy>
  <cp:revision>8</cp:revision>
  <cp:lastPrinted>2025-03-19T12:19:37Z</cp:lastPrinted>
  <dcterms:created xsi:type="dcterms:W3CDTF">2025-03-07T18:03:02Z</dcterms:created>
  <dcterms:modified xsi:type="dcterms:W3CDTF">2025-03-19T13:06:10Z</dcterms:modified>
</cp:coreProperties>
</file>