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510" r:id="rId3"/>
    <p:sldId id="941" r:id="rId4"/>
    <p:sldId id="939" r:id="rId5"/>
    <p:sldId id="361" r:id="rId6"/>
    <p:sldId id="1197" r:id="rId7"/>
    <p:sldId id="1192" r:id="rId8"/>
    <p:sldId id="1828" r:id="rId9"/>
    <p:sldId id="944" r:id="rId10"/>
    <p:sldId id="959" r:id="rId11"/>
    <p:sldId id="960" r:id="rId12"/>
    <p:sldId id="660" r:id="rId13"/>
    <p:sldId id="662" r:id="rId14"/>
    <p:sldId id="1194" r:id="rId15"/>
    <p:sldId id="1193" r:id="rId16"/>
    <p:sldId id="1196" r:id="rId17"/>
    <p:sldId id="1189" r:id="rId18"/>
    <p:sldId id="1665" r:id="rId19"/>
    <p:sldId id="1664" r:id="rId20"/>
    <p:sldId id="1829" r:id="rId21"/>
    <p:sldId id="1669" r:id="rId22"/>
    <p:sldId id="1672"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ie Swif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5"/>
    <p:restoredTop sz="86449"/>
  </p:normalViewPr>
  <p:slideViewPr>
    <p:cSldViewPr snapToGrid="0">
      <p:cViewPr varScale="1">
        <p:scale>
          <a:sx n="102" d="100"/>
          <a:sy n="102" d="100"/>
        </p:scale>
        <p:origin x="768"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E53061-E273-C0FD-7E2D-DF5900604A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Mark Pettus MD</a:t>
            </a:r>
          </a:p>
        </p:txBody>
      </p:sp>
      <p:sp>
        <p:nvSpPr>
          <p:cNvPr id="3" name="Date Placeholder 2">
            <a:extLst>
              <a:ext uri="{FF2B5EF4-FFF2-40B4-BE49-F238E27FC236}">
                <a16:creationId xmlns:a16="http://schemas.microsoft.com/office/drawing/2014/main" id="{9D3A89E8-5EA8-E975-EC2F-BDCF78FE47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F6886F-4F69-8D4F-AD24-D196E371B9A1}" type="datetime1">
              <a:rPr lang="en-US" smtClean="0"/>
              <a:t>3/17/25</a:t>
            </a:fld>
            <a:endParaRPr lang="en-US"/>
          </a:p>
        </p:txBody>
      </p:sp>
      <p:sp>
        <p:nvSpPr>
          <p:cNvPr id="4" name="Footer Placeholder 3">
            <a:extLst>
              <a:ext uri="{FF2B5EF4-FFF2-40B4-BE49-F238E27FC236}">
                <a16:creationId xmlns:a16="http://schemas.microsoft.com/office/drawing/2014/main" id="{2F2205D5-BB8A-7B31-34A0-15831E6009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D6EAF9-5872-F836-DE4A-563E3AD57C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173BB-98B3-E74C-822A-94B531F31B6D}" type="slidenum">
              <a:rPr lang="en-US" smtClean="0"/>
              <a:t>‹#›</a:t>
            </a:fld>
            <a:endParaRPr lang="en-US"/>
          </a:p>
        </p:txBody>
      </p:sp>
    </p:spTree>
    <p:extLst>
      <p:ext uri="{BB962C8B-B14F-4D97-AF65-F5344CB8AC3E}">
        <p14:creationId xmlns:p14="http://schemas.microsoft.com/office/powerpoint/2010/main" val="194727225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Mark Pettus MD</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B0FD5-E485-7B46-84AF-E5C97AC786AE}" type="datetime1">
              <a:rPr lang="en-US" smtClean="0"/>
              <a:t>3/17/25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A3DF7-EB68-E24A-AE52-0AF715519ECC}" type="slidenum">
              <a:rPr lang="en-US" smtClean="0"/>
              <a:t>‹#›</a:t>
            </a:fld>
            <a:endParaRPr lang="en-US"/>
          </a:p>
        </p:txBody>
      </p:sp>
    </p:spTree>
    <p:extLst>
      <p:ext uri="{BB962C8B-B14F-4D97-AF65-F5344CB8AC3E}">
        <p14:creationId xmlns:p14="http://schemas.microsoft.com/office/powerpoint/2010/main" val="232857634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DBB238CA-2228-0FE8-03B1-FE1EB462C747}"/>
              </a:ext>
            </a:extLst>
          </p:cNvPr>
          <p:cNvSpPr>
            <a:spLocks noGrp="1" noRot="1" noChangeAspect="1" noTextEdit="1"/>
          </p:cNvSpPr>
          <p:nvPr>
            <p:ph type="sldImg"/>
          </p:nvPr>
        </p:nvSpPr>
        <p:spPr>
          <a:ln/>
        </p:spPr>
      </p:sp>
      <p:sp>
        <p:nvSpPr>
          <p:cNvPr id="9218" name="Notes Placeholder 2">
            <a:extLst>
              <a:ext uri="{FF2B5EF4-FFF2-40B4-BE49-F238E27FC236}">
                <a16:creationId xmlns:a16="http://schemas.microsoft.com/office/drawing/2014/main" id="{DE2A90F3-BE69-0D87-EAC7-2983563C31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ＭＳ Ｐゴシック" panose="020B0600070205080204" pitchFamily="34" charset="-128"/>
            </a:endParaRPr>
          </a:p>
        </p:txBody>
      </p:sp>
      <p:sp>
        <p:nvSpPr>
          <p:cNvPr id="9219" name="Slide Number Placeholder 3">
            <a:extLst>
              <a:ext uri="{FF2B5EF4-FFF2-40B4-BE49-F238E27FC236}">
                <a16:creationId xmlns:a16="http://schemas.microsoft.com/office/drawing/2014/main" id="{2A347916-8E21-83F7-C0DF-EACF5E7EC6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kzidenz-Grotesk BQ Light" pitchFamily="1" charset="0"/>
                <a:ea typeface="ＭＳ Ｐゴシック" panose="020B0600070205080204" pitchFamily="34" charset="-128"/>
              </a:defRPr>
            </a:lvl1pPr>
            <a:lvl2pPr marL="742950" indent="-285750">
              <a:defRPr sz="2400">
                <a:solidFill>
                  <a:schemeClr val="tx1"/>
                </a:solidFill>
                <a:latin typeface="Akzidenz-Grotesk BQ Light" pitchFamily="1" charset="0"/>
                <a:ea typeface="ＭＳ Ｐゴシック" panose="020B0600070205080204" pitchFamily="34" charset="-128"/>
              </a:defRPr>
            </a:lvl2pPr>
            <a:lvl3pPr marL="1143000" indent="-228600">
              <a:defRPr sz="2400">
                <a:solidFill>
                  <a:schemeClr val="tx1"/>
                </a:solidFill>
                <a:latin typeface="Akzidenz-Grotesk BQ Light" pitchFamily="1" charset="0"/>
                <a:ea typeface="ＭＳ Ｐゴシック" panose="020B0600070205080204" pitchFamily="34" charset="-128"/>
              </a:defRPr>
            </a:lvl3pPr>
            <a:lvl4pPr marL="1600200" indent="-228600">
              <a:defRPr sz="2400">
                <a:solidFill>
                  <a:schemeClr val="tx1"/>
                </a:solidFill>
                <a:latin typeface="Akzidenz-Grotesk BQ Light" pitchFamily="1" charset="0"/>
                <a:ea typeface="ＭＳ Ｐゴシック" panose="020B0600070205080204" pitchFamily="34" charset="-128"/>
              </a:defRPr>
            </a:lvl4pPr>
            <a:lvl5pPr marL="2057400" indent="-228600">
              <a:defRPr sz="2400">
                <a:solidFill>
                  <a:schemeClr val="tx1"/>
                </a:solidFill>
                <a:latin typeface="Akzidenz-Grotesk BQ Light" pitchFamily="1"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9pPr>
          </a:lstStyle>
          <a:p>
            <a:fld id="{28F1487E-BFE0-1148-984A-650D9A30E989}" type="slidenum">
              <a:rPr lang="en-US" altLang="en-US" sz="1200">
                <a:latin typeface="Times" pitchFamily="2" charset="0"/>
              </a:rPr>
              <a:pPr/>
              <a:t>2</a:t>
            </a:fld>
            <a:endParaRPr lang="en-US" altLang="en-US" sz="1200">
              <a:latin typeface="Times" pitchFamily="2" charset="0"/>
            </a:endParaRPr>
          </a:p>
        </p:txBody>
      </p:sp>
      <p:sp>
        <p:nvSpPr>
          <p:cNvPr id="3" name="Header Placeholder 2">
            <a:extLst>
              <a:ext uri="{FF2B5EF4-FFF2-40B4-BE49-F238E27FC236}">
                <a16:creationId xmlns:a16="http://schemas.microsoft.com/office/drawing/2014/main" id="{C732C87B-7125-15CE-5447-CDA657AD9E5A}"/>
              </a:ext>
            </a:extLst>
          </p:cNvPr>
          <p:cNvSpPr>
            <a:spLocks noGrp="1"/>
          </p:cNvSpPr>
          <p:nvPr>
            <p:ph type="hdr" sz="quarter"/>
          </p:nvPr>
        </p:nvSpPr>
        <p:spPr/>
        <p:txBody>
          <a:bodyPr/>
          <a:lstStyle/>
          <a:p>
            <a:r>
              <a:rPr lang="en-US"/>
              <a:t>Mark Pettus MD</a:t>
            </a:r>
          </a:p>
        </p:txBody>
      </p:sp>
      <p:sp>
        <p:nvSpPr>
          <p:cNvPr id="2" name="Date Placeholder 1">
            <a:extLst>
              <a:ext uri="{FF2B5EF4-FFF2-40B4-BE49-F238E27FC236}">
                <a16:creationId xmlns:a16="http://schemas.microsoft.com/office/drawing/2014/main" id="{49EA61A2-E142-986F-F694-E98F6F667569}"/>
              </a:ext>
            </a:extLst>
          </p:cNvPr>
          <p:cNvSpPr>
            <a:spLocks noGrp="1"/>
          </p:cNvSpPr>
          <p:nvPr>
            <p:ph type="dt" idx="1"/>
          </p:nvPr>
        </p:nvSpPr>
        <p:spPr/>
        <p:txBody>
          <a:bodyPr/>
          <a:lstStyle/>
          <a:p>
            <a:fld id="{E848DF7E-B0AC-F445-9E5C-D5904DDF2663}" type="datetime1">
              <a:rPr lang="en-US" smtClean="0"/>
              <a:t>3/17/25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dirty="0">
                <a:latin typeface="Calibri" charset="0"/>
              </a:rPr>
              <a:t>47 subjects with metabolic syndrome, 12 weeks trial. No </a:t>
            </a:r>
            <a:r>
              <a:rPr lang="en-US" dirty="0" err="1">
                <a:latin typeface="Calibri" charset="0"/>
              </a:rPr>
              <a:t>wt</a:t>
            </a:r>
            <a:r>
              <a:rPr lang="en-US" dirty="0">
                <a:latin typeface="Calibri" charset="0"/>
              </a:rPr>
              <a:t> loss.  </a:t>
            </a:r>
            <a:r>
              <a:rPr lang="en-US" dirty="0" err="1">
                <a:latin typeface="Calibri" charset="0"/>
              </a:rPr>
              <a:t>Isocaloric</a:t>
            </a:r>
            <a:r>
              <a:rPr lang="en-US" dirty="0">
                <a:latin typeface="Calibri" charset="0"/>
              </a:rPr>
              <a:t>.</a:t>
            </a:r>
          </a:p>
          <a:p>
            <a:pPr>
              <a:defRPr/>
            </a:pPr>
            <a:r>
              <a:rPr lang="en-US" dirty="0">
                <a:latin typeface="Calibri" charset="0"/>
              </a:rPr>
              <a:t>II = change in I/change in G</a:t>
            </a:r>
          </a:p>
        </p:txBody>
      </p:sp>
      <p:sp>
        <p:nvSpPr>
          <p:cNvPr id="3" name="Header Placeholder 2">
            <a:extLst>
              <a:ext uri="{FF2B5EF4-FFF2-40B4-BE49-F238E27FC236}">
                <a16:creationId xmlns:a16="http://schemas.microsoft.com/office/drawing/2014/main" id="{6DDD505F-8CAF-239B-50BF-B12795BEE5E9}"/>
              </a:ext>
            </a:extLst>
          </p:cNvPr>
          <p:cNvSpPr>
            <a:spLocks noGrp="1"/>
          </p:cNvSpPr>
          <p:nvPr>
            <p:ph type="hdr" sz="quarter"/>
          </p:nvPr>
        </p:nvSpPr>
        <p:spPr/>
        <p:txBody>
          <a:bodyPr/>
          <a:lstStyle/>
          <a:p>
            <a:r>
              <a:rPr lang="en-US"/>
              <a:t>Mark Pettus MD</a:t>
            </a:r>
          </a:p>
        </p:txBody>
      </p:sp>
      <p:sp>
        <p:nvSpPr>
          <p:cNvPr id="2" name="Date Placeholder 1">
            <a:extLst>
              <a:ext uri="{FF2B5EF4-FFF2-40B4-BE49-F238E27FC236}">
                <a16:creationId xmlns:a16="http://schemas.microsoft.com/office/drawing/2014/main" id="{761AEFDB-6046-E300-E2ED-7BD72D16A794}"/>
              </a:ext>
            </a:extLst>
          </p:cNvPr>
          <p:cNvSpPr>
            <a:spLocks noGrp="1"/>
          </p:cNvSpPr>
          <p:nvPr>
            <p:ph type="dt" idx="1"/>
          </p:nvPr>
        </p:nvSpPr>
        <p:spPr/>
        <p:txBody>
          <a:bodyPr/>
          <a:lstStyle/>
          <a:p>
            <a:fld id="{A232F618-8BF4-1348-9859-EEBD7CEE7801}" type="datetime1">
              <a:rPr lang="en-US" smtClean="0"/>
              <a:t>3/17/25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CA3DF7-EB68-E24A-AE52-0AF715519ECC}" type="slidenum">
              <a:rPr lang="en-US" smtClean="0"/>
              <a:t>17</a:t>
            </a:fld>
            <a:endParaRPr lang="en-US"/>
          </a:p>
        </p:txBody>
      </p:sp>
      <p:sp>
        <p:nvSpPr>
          <p:cNvPr id="6" name="Header Placeholder 5">
            <a:extLst>
              <a:ext uri="{FF2B5EF4-FFF2-40B4-BE49-F238E27FC236}">
                <a16:creationId xmlns:a16="http://schemas.microsoft.com/office/drawing/2014/main" id="{6550EE3B-DE19-C837-587C-03247D7C1E35}"/>
              </a:ext>
            </a:extLst>
          </p:cNvPr>
          <p:cNvSpPr>
            <a:spLocks noGrp="1"/>
          </p:cNvSpPr>
          <p:nvPr>
            <p:ph type="hdr" sz="quarter"/>
          </p:nvPr>
        </p:nvSpPr>
        <p:spPr/>
        <p:txBody>
          <a:bodyPr/>
          <a:lstStyle/>
          <a:p>
            <a:r>
              <a:rPr lang="en-US"/>
              <a:t>Mark Pettus MD</a:t>
            </a:r>
          </a:p>
        </p:txBody>
      </p:sp>
      <p:sp>
        <p:nvSpPr>
          <p:cNvPr id="5" name="Date Placeholder 4">
            <a:extLst>
              <a:ext uri="{FF2B5EF4-FFF2-40B4-BE49-F238E27FC236}">
                <a16:creationId xmlns:a16="http://schemas.microsoft.com/office/drawing/2014/main" id="{706D5A72-6AF5-B651-1EE6-A59EA3420E43}"/>
              </a:ext>
            </a:extLst>
          </p:cNvPr>
          <p:cNvSpPr>
            <a:spLocks noGrp="1"/>
          </p:cNvSpPr>
          <p:nvPr>
            <p:ph type="dt" idx="1"/>
          </p:nvPr>
        </p:nvSpPr>
        <p:spPr/>
        <p:txBody>
          <a:bodyPr/>
          <a:lstStyle/>
          <a:p>
            <a:fld id="{889FC23B-231B-3345-818A-A4897B7632F5}" type="datetime1">
              <a:rPr lang="en-US" smtClean="0"/>
              <a:t>3/17/25</a:t>
            </a:fld>
            <a:endParaRPr lang="en-US"/>
          </a:p>
        </p:txBody>
      </p:sp>
    </p:spTree>
    <p:extLst>
      <p:ext uri="{BB962C8B-B14F-4D97-AF65-F5344CB8AC3E}">
        <p14:creationId xmlns:p14="http://schemas.microsoft.com/office/powerpoint/2010/main" val="141354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CC01-11DE-1148-82D1-44135F520F86}" type="slidenum">
              <a:rPr lang="en-US" smtClean="0"/>
              <a:t>18</a:t>
            </a:fld>
            <a:endParaRPr lang="en-US"/>
          </a:p>
        </p:txBody>
      </p:sp>
      <p:sp>
        <p:nvSpPr>
          <p:cNvPr id="6" name="Header Placeholder 5">
            <a:extLst>
              <a:ext uri="{FF2B5EF4-FFF2-40B4-BE49-F238E27FC236}">
                <a16:creationId xmlns:a16="http://schemas.microsoft.com/office/drawing/2014/main" id="{B631E248-D41F-5EAA-E33E-09EA2505C677}"/>
              </a:ext>
            </a:extLst>
          </p:cNvPr>
          <p:cNvSpPr>
            <a:spLocks noGrp="1"/>
          </p:cNvSpPr>
          <p:nvPr>
            <p:ph type="hdr" sz="quarter"/>
          </p:nvPr>
        </p:nvSpPr>
        <p:spPr/>
        <p:txBody>
          <a:bodyPr/>
          <a:lstStyle/>
          <a:p>
            <a:r>
              <a:rPr lang="en-US"/>
              <a:t>Mark Pettus MD</a:t>
            </a:r>
          </a:p>
        </p:txBody>
      </p:sp>
      <p:sp>
        <p:nvSpPr>
          <p:cNvPr id="5" name="Date Placeholder 4">
            <a:extLst>
              <a:ext uri="{FF2B5EF4-FFF2-40B4-BE49-F238E27FC236}">
                <a16:creationId xmlns:a16="http://schemas.microsoft.com/office/drawing/2014/main" id="{9B37A310-F28D-2EED-B1C2-E76A23D09819}"/>
              </a:ext>
            </a:extLst>
          </p:cNvPr>
          <p:cNvSpPr>
            <a:spLocks noGrp="1"/>
          </p:cNvSpPr>
          <p:nvPr>
            <p:ph type="dt" idx="1"/>
          </p:nvPr>
        </p:nvSpPr>
        <p:spPr/>
        <p:txBody>
          <a:bodyPr/>
          <a:lstStyle/>
          <a:p>
            <a:fld id="{2D5AD809-6C8C-C644-B843-49BBD9BDD1E0}" type="datetime1">
              <a:rPr lang="en-US" smtClean="0"/>
              <a:t>3/17/25</a:t>
            </a:fld>
            <a:endParaRPr lang="en-US"/>
          </a:p>
        </p:txBody>
      </p:sp>
    </p:spTree>
    <p:extLst>
      <p:ext uri="{BB962C8B-B14F-4D97-AF65-F5344CB8AC3E}">
        <p14:creationId xmlns:p14="http://schemas.microsoft.com/office/powerpoint/2010/main" val="147592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8486-B628-FA0D-CC9C-C64D0652E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7285AB-87B8-47FD-F7F4-26613931E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7B3835-29F2-7394-27AF-C9CCF5F22962}"/>
              </a:ext>
            </a:extLst>
          </p:cNvPr>
          <p:cNvSpPr>
            <a:spLocks noGrp="1"/>
          </p:cNvSpPr>
          <p:nvPr>
            <p:ph type="dt" sz="half" idx="10"/>
          </p:nvPr>
        </p:nvSpPr>
        <p:spPr/>
        <p:txBody>
          <a:bodyPr/>
          <a:lstStyle/>
          <a:p>
            <a:fld id="{D3666135-4663-3B48-950E-27562ADE4A28}" type="datetimeFigureOut">
              <a:rPr lang="en-US" smtClean="0"/>
              <a:t>3/17/25</a:t>
            </a:fld>
            <a:endParaRPr lang="en-US"/>
          </a:p>
        </p:txBody>
      </p:sp>
      <p:sp>
        <p:nvSpPr>
          <p:cNvPr id="5" name="Footer Placeholder 4">
            <a:extLst>
              <a:ext uri="{FF2B5EF4-FFF2-40B4-BE49-F238E27FC236}">
                <a16:creationId xmlns:a16="http://schemas.microsoft.com/office/drawing/2014/main" id="{73A39C4E-5C28-9EB2-193D-03E9FBCA0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08BA8-653B-7622-CF39-F8F0CB5AF84B}"/>
              </a:ext>
            </a:extLst>
          </p:cNvPr>
          <p:cNvSpPr>
            <a:spLocks noGrp="1"/>
          </p:cNvSpPr>
          <p:nvPr>
            <p:ph type="sldNum" sz="quarter" idx="12"/>
          </p:nvPr>
        </p:nvSpPr>
        <p:spPr/>
        <p:txBody>
          <a:bodyPr/>
          <a:lstStyle/>
          <a:p>
            <a:fld id="{8DAD99B8-06C8-F641-BB62-68C62AB0C008}" type="slidenum">
              <a:rPr lang="en-US" smtClean="0"/>
              <a:t>‹#›</a:t>
            </a:fld>
            <a:endParaRPr lang="en-US"/>
          </a:p>
        </p:txBody>
      </p:sp>
    </p:spTree>
    <p:extLst>
      <p:ext uri="{BB962C8B-B14F-4D97-AF65-F5344CB8AC3E}">
        <p14:creationId xmlns:p14="http://schemas.microsoft.com/office/powerpoint/2010/main" val="7201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8D11-3AA3-D8A5-2296-42857C8605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63C35-4B59-3463-215A-47F0FD4E70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096AE-9857-6A43-9D54-D094ACD899E6}"/>
              </a:ext>
            </a:extLst>
          </p:cNvPr>
          <p:cNvSpPr>
            <a:spLocks noGrp="1"/>
          </p:cNvSpPr>
          <p:nvPr>
            <p:ph type="dt" sz="half" idx="10"/>
          </p:nvPr>
        </p:nvSpPr>
        <p:spPr/>
        <p:txBody>
          <a:bodyPr/>
          <a:lstStyle/>
          <a:p>
            <a:fld id="{D3666135-4663-3B48-950E-27562ADE4A28}" type="datetimeFigureOut">
              <a:rPr lang="en-US" smtClean="0"/>
              <a:t>3/17/25</a:t>
            </a:fld>
            <a:endParaRPr lang="en-US"/>
          </a:p>
        </p:txBody>
      </p:sp>
      <p:sp>
        <p:nvSpPr>
          <p:cNvPr id="5" name="Footer Placeholder 4">
            <a:extLst>
              <a:ext uri="{FF2B5EF4-FFF2-40B4-BE49-F238E27FC236}">
                <a16:creationId xmlns:a16="http://schemas.microsoft.com/office/drawing/2014/main" id="{41D32FA4-0C32-153D-05B0-F6D49C96D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4C3B1-B335-F44C-8322-52770DD6649A}"/>
              </a:ext>
            </a:extLst>
          </p:cNvPr>
          <p:cNvSpPr>
            <a:spLocks noGrp="1"/>
          </p:cNvSpPr>
          <p:nvPr>
            <p:ph type="sldNum" sz="quarter" idx="12"/>
          </p:nvPr>
        </p:nvSpPr>
        <p:spPr/>
        <p:txBody>
          <a:bodyPr/>
          <a:lstStyle/>
          <a:p>
            <a:fld id="{8DAD99B8-06C8-F641-BB62-68C62AB0C008}" type="slidenum">
              <a:rPr lang="en-US" smtClean="0"/>
              <a:t>‹#›</a:t>
            </a:fld>
            <a:endParaRPr lang="en-US"/>
          </a:p>
        </p:txBody>
      </p:sp>
    </p:spTree>
    <p:extLst>
      <p:ext uri="{BB962C8B-B14F-4D97-AF65-F5344CB8AC3E}">
        <p14:creationId xmlns:p14="http://schemas.microsoft.com/office/powerpoint/2010/main" val="37132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DDD3A7-0CAA-7AA1-EA6E-921220B8B8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FD79BA-FA3E-B53B-698F-602AD178BB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870C4-6B20-9440-96C9-62A09982D6D7}"/>
              </a:ext>
            </a:extLst>
          </p:cNvPr>
          <p:cNvSpPr>
            <a:spLocks noGrp="1"/>
          </p:cNvSpPr>
          <p:nvPr>
            <p:ph type="dt" sz="half" idx="10"/>
          </p:nvPr>
        </p:nvSpPr>
        <p:spPr/>
        <p:txBody>
          <a:bodyPr/>
          <a:lstStyle/>
          <a:p>
            <a:fld id="{D3666135-4663-3B48-950E-27562ADE4A28}" type="datetimeFigureOut">
              <a:rPr lang="en-US" smtClean="0"/>
              <a:t>3/17/25</a:t>
            </a:fld>
            <a:endParaRPr lang="en-US"/>
          </a:p>
        </p:txBody>
      </p:sp>
      <p:sp>
        <p:nvSpPr>
          <p:cNvPr id="5" name="Footer Placeholder 4">
            <a:extLst>
              <a:ext uri="{FF2B5EF4-FFF2-40B4-BE49-F238E27FC236}">
                <a16:creationId xmlns:a16="http://schemas.microsoft.com/office/drawing/2014/main" id="{F8DE5F2C-93FB-6879-65D2-7E8C580E5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F969E-A919-FC61-6B80-19E8E2D6D885}"/>
              </a:ext>
            </a:extLst>
          </p:cNvPr>
          <p:cNvSpPr>
            <a:spLocks noGrp="1"/>
          </p:cNvSpPr>
          <p:nvPr>
            <p:ph type="sldNum" sz="quarter" idx="12"/>
          </p:nvPr>
        </p:nvSpPr>
        <p:spPr/>
        <p:txBody>
          <a:bodyPr/>
          <a:lstStyle/>
          <a:p>
            <a:fld id="{8DAD99B8-06C8-F641-BB62-68C62AB0C008}" type="slidenum">
              <a:rPr lang="en-US" smtClean="0"/>
              <a:t>‹#›</a:t>
            </a:fld>
            <a:endParaRPr lang="en-US"/>
          </a:p>
        </p:txBody>
      </p:sp>
    </p:spTree>
    <p:extLst>
      <p:ext uri="{BB962C8B-B14F-4D97-AF65-F5344CB8AC3E}">
        <p14:creationId xmlns:p14="http://schemas.microsoft.com/office/powerpoint/2010/main" val="288888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0044-35C5-8073-3234-7B9F8B79F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1C7599-27CA-B4F0-073A-4BC957DDD0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60E40-CCF0-6D73-7DEE-4854012CF26F}"/>
              </a:ext>
            </a:extLst>
          </p:cNvPr>
          <p:cNvSpPr>
            <a:spLocks noGrp="1"/>
          </p:cNvSpPr>
          <p:nvPr>
            <p:ph type="dt" sz="half" idx="10"/>
          </p:nvPr>
        </p:nvSpPr>
        <p:spPr/>
        <p:txBody>
          <a:bodyPr/>
          <a:lstStyle/>
          <a:p>
            <a:fld id="{D3666135-4663-3B48-950E-27562ADE4A28}" type="datetimeFigureOut">
              <a:rPr lang="en-US" smtClean="0"/>
              <a:t>3/17/25</a:t>
            </a:fld>
            <a:endParaRPr lang="en-US"/>
          </a:p>
        </p:txBody>
      </p:sp>
      <p:sp>
        <p:nvSpPr>
          <p:cNvPr id="5" name="Footer Placeholder 4">
            <a:extLst>
              <a:ext uri="{FF2B5EF4-FFF2-40B4-BE49-F238E27FC236}">
                <a16:creationId xmlns:a16="http://schemas.microsoft.com/office/drawing/2014/main" id="{FB76BC91-E3D9-322C-6778-03F840FBA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7FD9D-4B36-6982-5240-C460B2EDD478}"/>
              </a:ext>
            </a:extLst>
          </p:cNvPr>
          <p:cNvSpPr>
            <a:spLocks noGrp="1"/>
          </p:cNvSpPr>
          <p:nvPr>
            <p:ph type="sldNum" sz="quarter" idx="12"/>
          </p:nvPr>
        </p:nvSpPr>
        <p:spPr/>
        <p:txBody>
          <a:bodyPr/>
          <a:lstStyle/>
          <a:p>
            <a:fld id="{8DAD99B8-06C8-F641-BB62-68C62AB0C008}" type="slidenum">
              <a:rPr lang="en-US" smtClean="0"/>
              <a:t>‹#›</a:t>
            </a:fld>
            <a:endParaRPr lang="en-US"/>
          </a:p>
        </p:txBody>
      </p:sp>
    </p:spTree>
    <p:extLst>
      <p:ext uri="{BB962C8B-B14F-4D97-AF65-F5344CB8AC3E}">
        <p14:creationId xmlns:p14="http://schemas.microsoft.com/office/powerpoint/2010/main" val="160777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63D0-B54D-7256-4C13-C3C99EA074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FC1AD-B55D-57AC-D4C4-4EA3B80317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E202CD-1C3F-70F9-BD94-928CA003479B}"/>
              </a:ext>
            </a:extLst>
          </p:cNvPr>
          <p:cNvSpPr>
            <a:spLocks noGrp="1"/>
          </p:cNvSpPr>
          <p:nvPr>
            <p:ph type="dt" sz="half" idx="10"/>
          </p:nvPr>
        </p:nvSpPr>
        <p:spPr/>
        <p:txBody>
          <a:bodyPr/>
          <a:lstStyle/>
          <a:p>
            <a:fld id="{D3666135-4663-3B48-950E-27562ADE4A28}" type="datetimeFigureOut">
              <a:rPr lang="en-US" smtClean="0"/>
              <a:t>3/17/25</a:t>
            </a:fld>
            <a:endParaRPr lang="en-US"/>
          </a:p>
        </p:txBody>
      </p:sp>
      <p:sp>
        <p:nvSpPr>
          <p:cNvPr id="5" name="Footer Placeholder 4">
            <a:extLst>
              <a:ext uri="{FF2B5EF4-FFF2-40B4-BE49-F238E27FC236}">
                <a16:creationId xmlns:a16="http://schemas.microsoft.com/office/drawing/2014/main" id="{80E2A8F8-A192-E2E4-8E44-651F9BD5D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40AF9-D964-3458-8B57-0B177D083CA1}"/>
              </a:ext>
            </a:extLst>
          </p:cNvPr>
          <p:cNvSpPr>
            <a:spLocks noGrp="1"/>
          </p:cNvSpPr>
          <p:nvPr>
            <p:ph type="sldNum" sz="quarter" idx="12"/>
          </p:nvPr>
        </p:nvSpPr>
        <p:spPr/>
        <p:txBody>
          <a:bodyPr/>
          <a:lstStyle/>
          <a:p>
            <a:fld id="{8DAD99B8-06C8-F641-BB62-68C62AB0C008}" type="slidenum">
              <a:rPr lang="en-US" smtClean="0"/>
              <a:t>‹#›</a:t>
            </a:fld>
            <a:endParaRPr lang="en-US"/>
          </a:p>
        </p:txBody>
      </p:sp>
    </p:spTree>
    <p:extLst>
      <p:ext uri="{BB962C8B-B14F-4D97-AF65-F5344CB8AC3E}">
        <p14:creationId xmlns:p14="http://schemas.microsoft.com/office/powerpoint/2010/main" val="267275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AB18-93D9-D716-3A41-003CF2EEE0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2C67B-27DA-28CB-BD03-E891A4922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95414A-BDE2-9AE8-2CE0-61C37F598C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65D71-E89B-3C59-193D-82640E2036FB}"/>
              </a:ext>
            </a:extLst>
          </p:cNvPr>
          <p:cNvSpPr>
            <a:spLocks noGrp="1"/>
          </p:cNvSpPr>
          <p:nvPr>
            <p:ph type="dt" sz="half" idx="10"/>
          </p:nvPr>
        </p:nvSpPr>
        <p:spPr/>
        <p:txBody>
          <a:bodyPr/>
          <a:lstStyle/>
          <a:p>
            <a:fld id="{D3666135-4663-3B48-950E-27562ADE4A28}" type="datetimeFigureOut">
              <a:rPr lang="en-US" smtClean="0"/>
              <a:t>3/17/25</a:t>
            </a:fld>
            <a:endParaRPr lang="en-US"/>
          </a:p>
        </p:txBody>
      </p:sp>
      <p:sp>
        <p:nvSpPr>
          <p:cNvPr id="6" name="Footer Placeholder 5">
            <a:extLst>
              <a:ext uri="{FF2B5EF4-FFF2-40B4-BE49-F238E27FC236}">
                <a16:creationId xmlns:a16="http://schemas.microsoft.com/office/drawing/2014/main" id="{A3ACF013-7300-6E76-2102-847D74403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95349D-C442-123A-8EBB-69C21FD0CCBF}"/>
              </a:ext>
            </a:extLst>
          </p:cNvPr>
          <p:cNvSpPr>
            <a:spLocks noGrp="1"/>
          </p:cNvSpPr>
          <p:nvPr>
            <p:ph type="sldNum" sz="quarter" idx="12"/>
          </p:nvPr>
        </p:nvSpPr>
        <p:spPr/>
        <p:txBody>
          <a:bodyPr/>
          <a:lstStyle/>
          <a:p>
            <a:fld id="{8DAD99B8-06C8-F641-BB62-68C62AB0C008}" type="slidenum">
              <a:rPr lang="en-US" smtClean="0"/>
              <a:t>‹#›</a:t>
            </a:fld>
            <a:endParaRPr lang="en-US"/>
          </a:p>
        </p:txBody>
      </p:sp>
    </p:spTree>
    <p:extLst>
      <p:ext uri="{BB962C8B-B14F-4D97-AF65-F5344CB8AC3E}">
        <p14:creationId xmlns:p14="http://schemas.microsoft.com/office/powerpoint/2010/main" val="17992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0959-4993-9CC5-5693-CD0E9C5DBA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FC25A9-1555-F56B-315C-B0A3070FE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EDB5D7-EA2D-BF7B-3E96-6798F2CEE7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5FD393-AB1F-FF05-D89D-753063DA93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1E6DC0-CBA8-F615-36B9-89C460CBB8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948195-74D4-F6D0-A2B7-40835782CF40}"/>
              </a:ext>
            </a:extLst>
          </p:cNvPr>
          <p:cNvSpPr>
            <a:spLocks noGrp="1"/>
          </p:cNvSpPr>
          <p:nvPr>
            <p:ph type="dt" sz="half" idx="10"/>
          </p:nvPr>
        </p:nvSpPr>
        <p:spPr/>
        <p:txBody>
          <a:bodyPr/>
          <a:lstStyle/>
          <a:p>
            <a:fld id="{D3666135-4663-3B48-950E-27562ADE4A28}" type="datetimeFigureOut">
              <a:rPr lang="en-US" smtClean="0"/>
              <a:t>3/17/25</a:t>
            </a:fld>
            <a:endParaRPr lang="en-US"/>
          </a:p>
        </p:txBody>
      </p:sp>
      <p:sp>
        <p:nvSpPr>
          <p:cNvPr id="8" name="Footer Placeholder 7">
            <a:extLst>
              <a:ext uri="{FF2B5EF4-FFF2-40B4-BE49-F238E27FC236}">
                <a16:creationId xmlns:a16="http://schemas.microsoft.com/office/drawing/2014/main" id="{7C405301-D1F0-0A4F-8CF9-E1521807F5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ACB3D7-0CC7-C010-B5C2-23AE91A36DC7}"/>
              </a:ext>
            </a:extLst>
          </p:cNvPr>
          <p:cNvSpPr>
            <a:spLocks noGrp="1"/>
          </p:cNvSpPr>
          <p:nvPr>
            <p:ph type="sldNum" sz="quarter" idx="12"/>
          </p:nvPr>
        </p:nvSpPr>
        <p:spPr/>
        <p:txBody>
          <a:bodyPr/>
          <a:lstStyle/>
          <a:p>
            <a:fld id="{8DAD99B8-06C8-F641-BB62-68C62AB0C008}" type="slidenum">
              <a:rPr lang="en-US" smtClean="0"/>
              <a:t>‹#›</a:t>
            </a:fld>
            <a:endParaRPr lang="en-US"/>
          </a:p>
        </p:txBody>
      </p:sp>
    </p:spTree>
    <p:extLst>
      <p:ext uri="{BB962C8B-B14F-4D97-AF65-F5344CB8AC3E}">
        <p14:creationId xmlns:p14="http://schemas.microsoft.com/office/powerpoint/2010/main" val="27618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BC-7F1A-F3D8-1446-BF37D8B595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08044A-F931-764D-9640-D013F08E9541}"/>
              </a:ext>
            </a:extLst>
          </p:cNvPr>
          <p:cNvSpPr>
            <a:spLocks noGrp="1"/>
          </p:cNvSpPr>
          <p:nvPr>
            <p:ph type="dt" sz="half" idx="10"/>
          </p:nvPr>
        </p:nvSpPr>
        <p:spPr/>
        <p:txBody>
          <a:bodyPr/>
          <a:lstStyle/>
          <a:p>
            <a:fld id="{D3666135-4663-3B48-950E-27562ADE4A28}" type="datetimeFigureOut">
              <a:rPr lang="en-US" smtClean="0"/>
              <a:t>3/17/25</a:t>
            </a:fld>
            <a:endParaRPr lang="en-US"/>
          </a:p>
        </p:txBody>
      </p:sp>
      <p:sp>
        <p:nvSpPr>
          <p:cNvPr id="4" name="Footer Placeholder 3">
            <a:extLst>
              <a:ext uri="{FF2B5EF4-FFF2-40B4-BE49-F238E27FC236}">
                <a16:creationId xmlns:a16="http://schemas.microsoft.com/office/drawing/2014/main" id="{1D2238F2-2D95-339C-2301-3E654F9211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7C4F01-086B-B255-E7ED-77AEBD1BB33C}"/>
              </a:ext>
            </a:extLst>
          </p:cNvPr>
          <p:cNvSpPr>
            <a:spLocks noGrp="1"/>
          </p:cNvSpPr>
          <p:nvPr>
            <p:ph type="sldNum" sz="quarter" idx="12"/>
          </p:nvPr>
        </p:nvSpPr>
        <p:spPr/>
        <p:txBody>
          <a:bodyPr/>
          <a:lstStyle/>
          <a:p>
            <a:fld id="{8DAD99B8-06C8-F641-BB62-68C62AB0C008}" type="slidenum">
              <a:rPr lang="en-US" smtClean="0"/>
              <a:t>‹#›</a:t>
            </a:fld>
            <a:endParaRPr lang="en-US"/>
          </a:p>
        </p:txBody>
      </p:sp>
    </p:spTree>
    <p:extLst>
      <p:ext uri="{BB962C8B-B14F-4D97-AF65-F5344CB8AC3E}">
        <p14:creationId xmlns:p14="http://schemas.microsoft.com/office/powerpoint/2010/main" val="392197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EF0AA7-6360-2354-BDB7-586F69C0B5C1}"/>
              </a:ext>
            </a:extLst>
          </p:cNvPr>
          <p:cNvSpPr>
            <a:spLocks noGrp="1"/>
          </p:cNvSpPr>
          <p:nvPr>
            <p:ph type="dt" sz="half" idx="10"/>
          </p:nvPr>
        </p:nvSpPr>
        <p:spPr/>
        <p:txBody>
          <a:bodyPr/>
          <a:lstStyle/>
          <a:p>
            <a:fld id="{D3666135-4663-3B48-950E-27562ADE4A28}" type="datetimeFigureOut">
              <a:rPr lang="en-US" smtClean="0"/>
              <a:t>3/17/25</a:t>
            </a:fld>
            <a:endParaRPr lang="en-US"/>
          </a:p>
        </p:txBody>
      </p:sp>
      <p:sp>
        <p:nvSpPr>
          <p:cNvPr id="3" name="Footer Placeholder 2">
            <a:extLst>
              <a:ext uri="{FF2B5EF4-FFF2-40B4-BE49-F238E27FC236}">
                <a16:creationId xmlns:a16="http://schemas.microsoft.com/office/drawing/2014/main" id="{0780A0D9-2CC1-6576-1BBD-356E537593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F31D32-E14B-1DBD-CA46-DB3A50D528C3}"/>
              </a:ext>
            </a:extLst>
          </p:cNvPr>
          <p:cNvSpPr>
            <a:spLocks noGrp="1"/>
          </p:cNvSpPr>
          <p:nvPr>
            <p:ph type="sldNum" sz="quarter" idx="12"/>
          </p:nvPr>
        </p:nvSpPr>
        <p:spPr/>
        <p:txBody>
          <a:bodyPr/>
          <a:lstStyle/>
          <a:p>
            <a:fld id="{8DAD99B8-06C8-F641-BB62-68C62AB0C008}" type="slidenum">
              <a:rPr lang="en-US" smtClean="0"/>
              <a:t>‹#›</a:t>
            </a:fld>
            <a:endParaRPr lang="en-US"/>
          </a:p>
        </p:txBody>
      </p:sp>
    </p:spTree>
    <p:extLst>
      <p:ext uri="{BB962C8B-B14F-4D97-AF65-F5344CB8AC3E}">
        <p14:creationId xmlns:p14="http://schemas.microsoft.com/office/powerpoint/2010/main" val="240908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2D997-BA0F-5518-B604-D4142EAA5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B76FD-1456-4029-6B74-63CA8FEA5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5E035-ADAE-73A9-B65C-FB8729B33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962BA-271F-222F-A0AE-43FFFB081A85}"/>
              </a:ext>
            </a:extLst>
          </p:cNvPr>
          <p:cNvSpPr>
            <a:spLocks noGrp="1"/>
          </p:cNvSpPr>
          <p:nvPr>
            <p:ph type="dt" sz="half" idx="10"/>
          </p:nvPr>
        </p:nvSpPr>
        <p:spPr/>
        <p:txBody>
          <a:bodyPr/>
          <a:lstStyle/>
          <a:p>
            <a:fld id="{D3666135-4663-3B48-950E-27562ADE4A28}" type="datetimeFigureOut">
              <a:rPr lang="en-US" smtClean="0"/>
              <a:t>3/17/25</a:t>
            </a:fld>
            <a:endParaRPr lang="en-US"/>
          </a:p>
        </p:txBody>
      </p:sp>
      <p:sp>
        <p:nvSpPr>
          <p:cNvPr id="6" name="Footer Placeholder 5">
            <a:extLst>
              <a:ext uri="{FF2B5EF4-FFF2-40B4-BE49-F238E27FC236}">
                <a16:creationId xmlns:a16="http://schemas.microsoft.com/office/drawing/2014/main" id="{AABB7491-DB39-157C-92A1-0FD1FD9B4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58C61-1D5B-B3FA-FC0E-8E202FE9D91C}"/>
              </a:ext>
            </a:extLst>
          </p:cNvPr>
          <p:cNvSpPr>
            <a:spLocks noGrp="1"/>
          </p:cNvSpPr>
          <p:nvPr>
            <p:ph type="sldNum" sz="quarter" idx="12"/>
          </p:nvPr>
        </p:nvSpPr>
        <p:spPr/>
        <p:txBody>
          <a:bodyPr/>
          <a:lstStyle/>
          <a:p>
            <a:fld id="{8DAD99B8-06C8-F641-BB62-68C62AB0C008}" type="slidenum">
              <a:rPr lang="en-US" smtClean="0"/>
              <a:t>‹#›</a:t>
            </a:fld>
            <a:endParaRPr lang="en-US"/>
          </a:p>
        </p:txBody>
      </p:sp>
    </p:spTree>
    <p:extLst>
      <p:ext uri="{BB962C8B-B14F-4D97-AF65-F5344CB8AC3E}">
        <p14:creationId xmlns:p14="http://schemas.microsoft.com/office/powerpoint/2010/main" val="182086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D867-580B-EBD2-A6EF-BA642C64D9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471CCA-0123-432B-79BB-36283C8D6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AE8587-96FB-6E7E-5618-CA0EEEA4A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B8AB9-6B26-C89C-E6C7-5B1142E9FEFA}"/>
              </a:ext>
            </a:extLst>
          </p:cNvPr>
          <p:cNvSpPr>
            <a:spLocks noGrp="1"/>
          </p:cNvSpPr>
          <p:nvPr>
            <p:ph type="dt" sz="half" idx="10"/>
          </p:nvPr>
        </p:nvSpPr>
        <p:spPr/>
        <p:txBody>
          <a:bodyPr/>
          <a:lstStyle/>
          <a:p>
            <a:fld id="{D3666135-4663-3B48-950E-27562ADE4A28}" type="datetimeFigureOut">
              <a:rPr lang="en-US" smtClean="0"/>
              <a:t>3/17/25</a:t>
            </a:fld>
            <a:endParaRPr lang="en-US"/>
          </a:p>
        </p:txBody>
      </p:sp>
      <p:sp>
        <p:nvSpPr>
          <p:cNvPr id="6" name="Footer Placeholder 5">
            <a:extLst>
              <a:ext uri="{FF2B5EF4-FFF2-40B4-BE49-F238E27FC236}">
                <a16:creationId xmlns:a16="http://schemas.microsoft.com/office/drawing/2014/main" id="{8EEC46C5-AB05-6B08-6C0B-FD0482EA31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769BD-6474-A219-BE72-4FE0EE7A893E}"/>
              </a:ext>
            </a:extLst>
          </p:cNvPr>
          <p:cNvSpPr>
            <a:spLocks noGrp="1"/>
          </p:cNvSpPr>
          <p:nvPr>
            <p:ph type="sldNum" sz="quarter" idx="12"/>
          </p:nvPr>
        </p:nvSpPr>
        <p:spPr/>
        <p:txBody>
          <a:bodyPr/>
          <a:lstStyle/>
          <a:p>
            <a:fld id="{8DAD99B8-06C8-F641-BB62-68C62AB0C008}" type="slidenum">
              <a:rPr lang="en-US" smtClean="0"/>
              <a:t>‹#›</a:t>
            </a:fld>
            <a:endParaRPr lang="en-US"/>
          </a:p>
        </p:txBody>
      </p:sp>
    </p:spTree>
    <p:extLst>
      <p:ext uri="{BB962C8B-B14F-4D97-AF65-F5344CB8AC3E}">
        <p14:creationId xmlns:p14="http://schemas.microsoft.com/office/powerpoint/2010/main" val="428255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FB9109-1E5C-8102-7964-AAEF47DAD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83A17-497F-7A69-3F69-0D9668E4F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C370B-4EC6-00F9-808B-E078A85FC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66135-4663-3B48-950E-27562ADE4A28}" type="datetimeFigureOut">
              <a:rPr lang="en-US" smtClean="0"/>
              <a:t>3/17/25</a:t>
            </a:fld>
            <a:endParaRPr lang="en-US"/>
          </a:p>
        </p:txBody>
      </p:sp>
      <p:sp>
        <p:nvSpPr>
          <p:cNvPr id="5" name="Footer Placeholder 4">
            <a:extLst>
              <a:ext uri="{FF2B5EF4-FFF2-40B4-BE49-F238E27FC236}">
                <a16:creationId xmlns:a16="http://schemas.microsoft.com/office/drawing/2014/main" id="{FE845917-CE31-83B1-57AE-59492B3E0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5295F6-7B17-8A5C-3E3A-CA755BF721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D99B8-06C8-F641-BB62-68C62AB0C008}" type="slidenum">
              <a:rPr lang="en-US" smtClean="0"/>
              <a:t>‹#›</a:t>
            </a:fld>
            <a:endParaRPr lang="en-US"/>
          </a:p>
        </p:txBody>
      </p:sp>
      <p:pic>
        <p:nvPicPr>
          <p:cNvPr id="8" name="Picture 7" descr="A circular logo with a cross in the middle&#10;&#10;AI-generated content may be incorrect.">
            <a:extLst>
              <a:ext uri="{FF2B5EF4-FFF2-40B4-BE49-F238E27FC236}">
                <a16:creationId xmlns:a16="http://schemas.microsoft.com/office/drawing/2014/main" id="{E1820A7A-C553-5211-71C4-92E0170A8C16}"/>
              </a:ext>
            </a:extLst>
          </p:cNvPr>
          <p:cNvPicPr>
            <a:picLocks noChangeAspect="1"/>
          </p:cNvPicPr>
          <p:nvPr userDrawn="1"/>
        </p:nvPicPr>
        <p:blipFill>
          <a:blip r:embed="rId13"/>
          <a:stretch>
            <a:fillRect/>
          </a:stretch>
        </p:blipFill>
        <p:spPr>
          <a:xfrm>
            <a:off x="11217512" y="5772149"/>
            <a:ext cx="987876" cy="949325"/>
          </a:xfrm>
          <a:prstGeom prst="rect">
            <a:avLst/>
          </a:prstGeom>
        </p:spPr>
      </p:pic>
    </p:spTree>
    <p:extLst>
      <p:ext uri="{BB962C8B-B14F-4D97-AF65-F5344CB8AC3E}">
        <p14:creationId xmlns:p14="http://schemas.microsoft.com/office/powerpoint/2010/main" val="647316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gate.net/journal/Mechanisms-of-Ageing-and-Development-0047-6374"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hyperlink" Target="http://dx.doi.org/10.1016/j.mad.2018.01.00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F8C9EA-13A2-D2FF-227C-12A58B3C7D57}"/>
              </a:ext>
            </a:extLst>
          </p:cNvPr>
          <p:cNvSpPr/>
          <p:nvPr/>
        </p:nvSpPr>
        <p:spPr>
          <a:xfrm>
            <a:off x="4266783" y="1071877"/>
            <a:ext cx="7684924" cy="1323439"/>
          </a:xfrm>
          <a:prstGeom prst="rect">
            <a:avLst/>
          </a:prstGeom>
          <a:noFill/>
        </p:spPr>
        <p:txBody>
          <a:bodyPr wrap="none" lIns="91440" tIns="45720" rIns="91440" bIns="45720">
            <a:spAutoFit/>
          </a:bodyPr>
          <a:lstStyle/>
          <a:p>
            <a:pPr algn="ctr"/>
            <a:r>
              <a:rPr lang="en-US" sz="40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j-lt"/>
              </a:rPr>
              <a:t>Epigenetics and Health</a:t>
            </a:r>
          </a:p>
          <a:p>
            <a:pPr algn="ctr"/>
            <a:r>
              <a:rPr lang="en-US" sz="4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j-lt"/>
              </a:rPr>
              <a:t>How well do you fit into your genes?</a:t>
            </a:r>
            <a:endParaRPr lang="en-US" sz="40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j-lt"/>
            </a:endParaRPr>
          </a:p>
        </p:txBody>
      </p:sp>
      <p:sp>
        <p:nvSpPr>
          <p:cNvPr id="3" name="TextBox 2">
            <a:extLst>
              <a:ext uri="{FF2B5EF4-FFF2-40B4-BE49-F238E27FC236}">
                <a16:creationId xmlns:a16="http://schemas.microsoft.com/office/drawing/2014/main" id="{158644B6-787A-D5D2-6E2D-9781CF1D6B36}"/>
              </a:ext>
            </a:extLst>
          </p:cNvPr>
          <p:cNvSpPr txBox="1"/>
          <p:nvPr/>
        </p:nvSpPr>
        <p:spPr>
          <a:xfrm>
            <a:off x="4815840" y="3139246"/>
            <a:ext cx="6292947" cy="1938992"/>
          </a:xfrm>
          <a:prstGeom prst="rect">
            <a:avLst/>
          </a:prstGeom>
          <a:noFill/>
        </p:spPr>
        <p:txBody>
          <a:bodyPr wrap="square" rtlCol="0">
            <a:spAutoFit/>
          </a:bodyPr>
          <a:lstStyle/>
          <a:p>
            <a:pPr algn="ctr"/>
            <a:r>
              <a:rPr lang="en-US" sz="2400" dirty="0"/>
              <a:t>Mark Pettus MD</a:t>
            </a:r>
          </a:p>
          <a:p>
            <a:pPr algn="ctr"/>
            <a:endParaRPr lang="en-US" sz="2400" dirty="0"/>
          </a:p>
          <a:p>
            <a:pPr algn="ctr"/>
            <a:r>
              <a:rPr lang="en-US" sz="2400" dirty="0"/>
              <a:t>Medical Director Essential Provisions</a:t>
            </a:r>
          </a:p>
          <a:p>
            <a:pPr algn="ctr"/>
            <a:r>
              <a:rPr lang="en-US" sz="2400" dirty="0"/>
              <a:t>Associate Professor of Medicine</a:t>
            </a:r>
          </a:p>
          <a:p>
            <a:pPr algn="ctr"/>
            <a:r>
              <a:rPr lang="en-US" sz="2400" dirty="0"/>
              <a:t>University of Massachusetts Chan Medical School</a:t>
            </a:r>
          </a:p>
        </p:txBody>
      </p:sp>
      <p:pic>
        <p:nvPicPr>
          <p:cNvPr id="7" name="Picture 6" descr="A picture containing text, porcelain&#10;&#10;Description automatically generated">
            <a:extLst>
              <a:ext uri="{FF2B5EF4-FFF2-40B4-BE49-F238E27FC236}">
                <a16:creationId xmlns:a16="http://schemas.microsoft.com/office/drawing/2014/main" id="{FF96E4EA-9C96-A945-561B-8BC424525293}"/>
              </a:ext>
            </a:extLst>
          </p:cNvPr>
          <p:cNvPicPr>
            <a:picLocks noChangeAspect="1"/>
          </p:cNvPicPr>
          <p:nvPr/>
        </p:nvPicPr>
        <p:blipFill>
          <a:blip r:embed="rId2"/>
          <a:stretch>
            <a:fillRect/>
          </a:stretch>
        </p:blipFill>
        <p:spPr>
          <a:xfrm>
            <a:off x="1083212" y="357708"/>
            <a:ext cx="2999545" cy="5984669"/>
          </a:xfrm>
          <a:prstGeom prst="rect">
            <a:avLst/>
          </a:prstGeom>
        </p:spPr>
      </p:pic>
    </p:spTree>
    <p:extLst>
      <p:ext uri="{BB962C8B-B14F-4D97-AF65-F5344CB8AC3E}">
        <p14:creationId xmlns:p14="http://schemas.microsoft.com/office/powerpoint/2010/main" val="357752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2">
            <a:extLst>
              <a:ext uri="{FF2B5EF4-FFF2-40B4-BE49-F238E27FC236}">
                <a16:creationId xmlns:a16="http://schemas.microsoft.com/office/drawing/2014/main" id="{B2C620A1-66AB-7A08-9339-5DE752DC3CD5}"/>
              </a:ext>
            </a:extLst>
          </p:cNvPr>
          <p:cNvSpPr>
            <a:spLocks noGrp="1"/>
          </p:cNvSpPr>
          <p:nvPr>
            <p:ph type="title"/>
          </p:nvPr>
        </p:nvSpPr>
        <p:spPr>
          <a:xfrm>
            <a:off x="1262063" y="774700"/>
            <a:ext cx="5638800" cy="1143000"/>
          </a:xfrm>
        </p:spPr>
        <p:txBody>
          <a:bodyPr>
            <a:normAutofit/>
          </a:bodyPr>
          <a:lstStyle/>
          <a:p>
            <a:pPr algn="ctr"/>
            <a:r>
              <a:rPr lang="en-US" altLang="en-US" sz="2800" dirty="0">
                <a:solidFill>
                  <a:srgbClr val="C00000"/>
                </a:solidFill>
                <a:latin typeface="Times New Roman" panose="02020603050405020304" pitchFamily="18" charset="0"/>
                <a:ea typeface="ＭＳ Ｐゴシック" panose="020B0600070205080204" pitchFamily="34" charset="-128"/>
              </a:rPr>
              <a:t>Representative Clinical Conditions Suggested to Have Epigenetic Origins</a:t>
            </a:r>
          </a:p>
        </p:txBody>
      </p:sp>
      <p:sp>
        <p:nvSpPr>
          <p:cNvPr id="65538" name="Content Placeholder 3">
            <a:extLst>
              <a:ext uri="{FF2B5EF4-FFF2-40B4-BE49-F238E27FC236}">
                <a16:creationId xmlns:a16="http://schemas.microsoft.com/office/drawing/2014/main" id="{A97B5C70-1FCA-B8D0-2004-6412AFC6EDB4}"/>
              </a:ext>
            </a:extLst>
          </p:cNvPr>
          <p:cNvSpPr>
            <a:spLocks noGrp="1"/>
          </p:cNvSpPr>
          <p:nvPr>
            <p:ph idx="1"/>
          </p:nvPr>
        </p:nvSpPr>
        <p:spPr>
          <a:xfrm>
            <a:off x="819150" y="2566988"/>
            <a:ext cx="7086600" cy="3657600"/>
          </a:xfrm>
        </p:spPr>
        <p:txBody>
          <a:bodyPr>
            <a:normAutofit fontScale="92500" lnSpcReduction="10000"/>
          </a:bodyPr>
          <a:lstStyle/>
          <a:p>
            <a:pPr>
              <a:buFontTx/>
              <a:buChar char="•"/>
            </a:pPr>
            <a:r>
              <a:rPr lang="en-US" altLang="en-US" dirty="0">
                <a:latin typeface="Times New Roman" panose="02020603050405020304" pitchFamily="18" charset="0"/>
                <a:ea typeface="ＭＳ Ｐゴシック" panose="020B0600070205080204" pitchFamily="34" charset="-128"/>
              </a:rPr>
              <a:t>Obesity</a:t>
            </a:r>
          </a:p>
          <a:p>
            <a:pPr>
              <a:buFontTx/>
              <a:buChar char="•"/>
            </a:pPr>
            <a:r>
              <a:rPr lang="en-US" altLang="en-US" dirty="0">
                <a:latin typeface="Times New Roman" panose="02020603050405020304" pitchFamily="18" charset="0"/>
                <a:ea typeface="ＭＳ Ｐゴシック" panose="020B0600070205080204" pitchFamily="34" charset="-128"/>
              </a:rPr>
              <a:t>Type 2 DM and Metabolic Syndrome</a:t>
            </a:r>
          </a:p>
          <a:p>
            <a:pPr>
              <a:buFontTx/>
              <a:buChar char="•"/>
            </a:pPr>
            <a:r>
              <a:rPr lang="en-US" altLang="en-US" dirty="0">
                <a:latin typeface="Times New Roman" panose="02020603050405020304" pitchFamily="18" charset="0"/>
                <a:ea typeface="ＭＳ Ｐゴシック" panose="020B0600070205080204" pitchFamily="34" charset="-128"/>
              </a:rPr>
              <a:t>Coronary artery disease</a:t>
            </a:r>
          </a:p>
          <a:p>
            <a:pPr>
              <a:buFontTx/>
              <a:buChar char="•"/>
            </a:pPr>
            <a:r>
              <a:rPr lang="en-US" altLang="en-US" dirty="0">
                <a:latin typeface="Times New Roman" panose="02020603050405020304" pitchFamily="18" charset="0"/>
                <a:ea typeface="ＭＳ Ｐゴシック" panose="020B0600070205080204" pitchFamily="34" charset="-128"/>
              </a:rPr>
              <a:t>Autoimmune Diseases</a:t>
            </a:r>
          </a:p>
          <a:p>
            <a:pPr>
              <a:buFontTx/>
              <a:buChar char="•"/>
            </a:pPr>
            <a:r>
              <a:rPr lang="en-US" altLang="en-US" dirty="0">
                <a:latin typeface="Times New Roman" panose="02020603050405020304" pitchFamily="18" charset="0"/>
                <a:ea typeface="ＭＳ Ｐゴシック" panose="020B0600070205080204" pitchFamily="34" charset="-128"/>
              </a:rPr>
              <a:t>Cancer</a:t>
            </a:r>
          </a:p>
          <a:p>
            <a:pPr>
              <a:buFontTx/>
              <a:buChar char="•"/>
            </a:pPr>
            <a:r>
              <a:rPr lang="en-US" altLang="en-US" dirty="0">
                <a:latin typeface="Times New Roman" panose="02020603050405020304" pitchFamily="18" charset="0"/>
                <a:ea typeface="ＭＳ Ｐゴシック" panose="020B0600070205080204" pitchFamily="34" charset="-128"/>
              </a:rPr>
              <a:t>Allergic Disorders</a:t>
            </a:r>
          </a:p>
          <a:p>
            <a:pPr>
              <a:buFontTx/>
              <a:buChar char="•"/>
            </a:pPr>
            <a:r>
              <a:rPr lang="en-US" altLang="en-US" dirty="0">
                <a:latin typeface="Times New Roman" panose="02020603050405020304" pitchFamily="18" charset="0"/>
                <a:ea typeface="ＭＳ Ｐゴシック" panose="020B0600070205080204" pitchFamily="34" charset="-128"/>
              </a:rPr>
              <a:t>Depression</a:t>
            </a:r>
          </a:p>
          <a:p>
            <a:pPr>
              <a:buFontTx/>
              <a:buChar char="•"/>
            </a:pPr>
            <a:r>
              <a:rPr lang="en-US" altLang="en-US" dirty="0">
                <a:latin typeface="Times New Roman" panose="02020603050405020304" pitchFamily="18" charset="0"/>
                <a:ea typeface="ＭＳ Ｐゴシック" panose="020B0600070205080204" pitchFamily="34" charset="-128"/>
              </a:rPr>
              <a:t>Neurologic: Alzheimer</a:t>
            </a:r>
            <a:r>
              <a:rPr lang="ja-JP" altLang="en-US">
                <a:latin typeface="Times New Roman" panose="02020603050405020304" pitchFamily="18" charset="0"/>
                <a:ea typeface="ＭＳ Ｐゴシック" panose="020B0600070205080204" pitchFamily="34" charset="-128"/>
              </a:rPr>
              <a:t>’</a:t>
            </a:r>
            <a:r>
              <a:rPr lang="en-US" altLang="ja-JP" dirty="0">
                <a:latin typeface="Times New Roman" panose="02020603050405020304" pitchFamily="18" charset="0"/>
                <a:ea typeface="ＭＳ Ｐゴシック" panose="020B0600070205080204" pitchFamily="34" charset="-128"/>
              </a:rPr>
              <a:t>s, PD, ALS, Autism</a:t>
            </a:r>
            <a:endParaRPr lang="en-US" altLang="en-US" dirty="0">
              <a:latin typeface="Times New Roman" panose="02020603050405020304" pitchFamily="18" charset="0"/>
              <a:ea typeface="ＭＳ Ｐゴシック" panose="020B0600070205080204" pitchFamily="34" charset="-128"/>
            </a:endParaRPr>
          </a:p>
        </p:txBody>
      </p:sp>
      <p:pic>
        <p:nvPicPr>
          <p:cNvPr id="65539" name="Picture 1">
            <a:extLst>
              <a:ext uri="{FF2B5EF4-FFF2-40B4-BE49-F238E27FC236}">
                <a16:creationId xmlns:a16="http://schemas.microsoft.com/office/drawing/2014/main" id="{9ABD2544-EE55-91B9-71C0-CB064B98BB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15251" y="2233612"/>
            <a:ext cx="3657599" cy="274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2">
            <a:extLst>
              <a:ext uri="{FF2B5EF4-FFF2-40B4-BE49-F238E27FC236}">
                <a16:creationId xmlns:a16="http://schemas.microsoft.com/office/drawing/2014/main" id="{2E7CFC0D-C8E0-8A3C-45C0-45750C11BBA3}"/>
              </a:ext>
            </a:extLst>
          </p:cNvPr>
          <p:cNvSpPr>
            <a:spLocks noGrp="1"/>
          </p:cNvSpPr>
          <p:nvPr>
            <p:ph type="title"/>
          </p:nvPr>
        </p:nvSpPr>
        <p:spPr>
          <a:xfrm>
            <a:off x="354806" y="774700"/>
            <a:ext cx="7631907" cy="1143000"/>
          </a:xfrm>
        </p:spPr>
        <p:txBody>
          <a:bodyPr>
            <a:noAutofit/>
          </a:bodyPr>
          <a:lstStyle/>
          <a:p>
            <a:pPr algn="ctr"/>
            <a:r>
              <a:rPr lang="en-US" altLang="en-US" sz="3200" dirty="0">
                <a:solidFill>
                  <a:srgbClr val="C00000"/>
                </a:solidFill>
                <a:latin typeface="Times New Roman" panose="02020603050405020304" pitchFamily="18" charset="0"/>
                <a:ea typeface="ＭＳ Ｐゴシック" panose="020B0600070205080204" pitchFamily="34" charset="-128"/>
              </a:rPr>
              <a:t>Lifestyle-Behavioral Factors Shown to Have Health-Promoting Epigenetic Influences</a:t>
            </a:r>
          </a:p>
        </p:txBody>
      </p:sp>
      <p:sp>
        <p:nvSpPr>
          <p:cNvPr id="66562" name="Content Placeholder 3">
            <a:extLst>
              <a:ext uri="{FF2B5EF4-FFF2-40B4-BE49-F238E27FC236}">
                <a16:creationId xmlns:a16="http://schemas.microsoft.com/office/drawing/2014/main" id="{C3F7330E-22E4-56F8-ACF7-1F35DEB9A6A3}"/>
              </a:ext>
            </a:extLst>
          </p:cNvPr>
          <p:cNvSpPr>
            <a:spLocks noGrp="1"/>
          </p:cNvSpPr>
          <p:nvPr>
            <p:ph idx="1"/>
          </p:nvPr>
        </p:nvSpPr>
        <p:spPr>
          <a:xfrm>
            <a:off x="541598" y="2619375"/>
            <a:ext cx="7086600" cy="3657600"/>
          </a:xfrm>
        </p:spPr>
        <p:txBody>
          <a:bodyPr>
            <a:normAutofit fontScale="92500" lnSpcReduction="10000"/>
          </a:bodyPr>
          <a:lstStyle/>
          <a:p>
            <a:pPr>
              <a:buFontTx/>
              <a:buChar char="•"/>
            </a:pPr>
            <a:r>
              <a:rPr lang="en-US" altLang="en-US" dirty="0">
                <a:latin typeface="Times New Roman" panose="02020603050405020304" pitchFamily="18" charset="0"/>
                <a:ea typeface="ＭＳ Ｐゴシック" panose="020B0600070205080204" pitchFamily="34" charset="-128"/>
              </a:rPr>
              <a:t>Whole, unprocessed foods </a:t>
            </a:r>
          </a:p>
          <a:p>
            <a:pPr>
              <a:buFontTx/>
              <a:buChar char="•"/>
            </a:pPr>
            <a:r>
              <a:rPr lang="en-US" altLang="en-US" dirty="0">
                <a:latin typeface="Times New Roman" panose="02020603050405020304" pitchFamily="18" charset="0"/>
                <a:ea typeface="ＭＳ Ｐゴシック" panose="020B0600070205080204" pitchFamily="34" charset="-128"/>
              </a:rPr>
              <a:t>Movement</a:t>
            </a:r>
          </a:p>
          <a:p>
            <a:pPr>
              <a:buFontTx/>
              <a:buChar char="•"/>
            </a:pPr>
            <a:r>
              <a:rPr lang="en-US" altLang="en-US" dirty="0">
                <a:latin typeface="Times New Roman" panose="02020603050405020304" pitchFamily="18" charset="0"/>
                <a:ea typeface="ＭＳ Ｐゴシック" panose="020B0600070205080204" pitchFamily="34" charset="-128"/>
              </a:rPr>
              <a:t>Mindfulness practices</a:t>
            </a:r>
          </a:p>
          <a:p>
            <a:pPr>
              <a:buFontTx/>
              <a:buChar char="•"/>
            </a:pPr>
            <a:r>
              <a:rPr lang="en-US" altLang="en-US" dirty="0">
                <a:latin typeface="Times New Roman" panose="02020603050405020304" pitchFamily="18" charset="0"/>
                <a:ea typeface="ＭＳ Ｐゴシック" panose="020B0600070205080204" pitchFamily="34" charset="-128"/>
              </a:rPr>
              <a:t>Bonding-social connection</a:t>
            </a:r>
          </a:p>
          <a:p>
            <a:pPr>
              <a:buFontTx/>
              <a:buChar char="•"/>
            </a:pPr>
            <a:r>
              <a:rPr lang="en-US" altLang="en-US" dirty="0">
                <a:latin typeface="Times New Roman" panose="02020603050405020304" pitchFamily="18" charset="0"/>
                <a:ea typeface="ＭＳ Ｐゴシック" panose="020B0600070205080204" pitchFamily="34" charset="-128"/>
              </a:rPr>
              <a:t>Reduction in Environmental Toxin exposure</a:t>
            </a:r>
          </a:p>
          <a:p>
            <a:pPr>
              <a:buFontTx/>
              <a:buChar char="•"/>
            </a:pPr>
            <a:r>
              <a:rPr lang="en-US" altLang="en-US" dirty="0">
                <a:latin typeface="Times New Roman" panose="02020603050405020304" pitchFamily="18" charset="0"/>
                <a:ea typeface="ＭＳ Ｐゴシック" panose="020B0600070205080204" pitchFamily="34" charset="-128"/>
              </a:rPr>
              <a:t>Microbiome diversity</a:t>
            </a:r>
          </a:p>
          <a:p>
            <a:pPr>
              <a:buFontTx/>
              <a:buChar char="•"/>
            </a:pPr>
            <a:r>
              <a:rPr lang="en-US" altLang="en-US" dirty="0">
                <a:latin typeface="Times New Roman" panose="02020603050405020304" pitchFamily="18" charset="0"/>
                <a:ea typeface="ＭＳ Ｐゴシック" panose="020B0600070205080204" pitchFamily="34" charset="-128"/>
              </a:rPr>
              <a:t>Natural environments</a:t>
            </a:r>
          </a:p>
          <a:p>
            <a:pPr>
              <a:buFontTx/>
              <a:buChar char="•"/>
            </a:pPr>
            <a:r>
              <a:rPr lang="en-US" altLang="en-US" dirty="0">
                <a:latin typeface="Times New Roman" panose="02020603050405020304" pitchFamily="18" charset="0"/>
                <a:ea typeface="ＭＳ Ｐゴシック" panose="020B0600070205080204" pitchFamily="34" charset="-128"/>
              </a:rPr>
              <a:t>Purpose-meaning</a:t>
            </a:r>
          </a:p>
          <a:p>
            <a:pPr>
              <a:buFontTx/>
              <a:buChar char="•"/>
            </a:pPr>
            <a:endParaRPr lang="en-US" altLang="en-US" dirty="0">
              <a:latin typeface="Times New Roman" panose="02020603050405020304" pitchFamily="18" charset="0"/>
              <a:ea typeface="ＭＳ Ｐゴシック" panose="020B0600070205080204" pitchFamily="34" charset="-128"/>
            </a:endParaRPr>
          </a:p>
        </p:txBody>
      </p:sp>
      <p:pic>
        <p:nvPicPr>
          <p:cNvPr id="66563" name="Picture 1">
            <a:extLst>
              <a:ext uri="{FF2B5EF4-FFF2-40B4-BE49-F238E27FC236}">
                <a16:creationId xmlns:a16="http://schemas.microsoft.com/office/drawing/2014/main" id="{1783EB2F-3DAE-BB3B-F78A-00A6A3D7C2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5339" y="2216150"/>
            <a:ext cx="323506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314325"/>
            <a:ext cx="6667500"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3181350"/>
            <a:ext cx="6540500"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TextBox 3"/>
          <p:cNvSpPr txBox="1">
            <a:spLocks noChangeArrowheads="1"/>
          </p:cNvSpPr>
          <p:nvPr/>
        </p:nvSpPr>
        <p:spPr bwMode="auto">
          <a:xfrm>
            <a:off x="2576514" y="4749801"/>
            <a:ext cx="7305675" cy="830263"/>
          </a:xfrm>
          <a:prstGeom prst="rect">
            <a:avLst/>
          </a:prstGeom>
          <a:solidFill>
            <a:srgbClr val="520101"/>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chemeClr val="bg1"/>
                </a:solidFill>
                <a:latin typeface="Times New Roman"/>
                <a:cs typeface="Times New Roman"/>
              </a:rPr>
              <a:t>Prevalence of type 2 DM 5 times higher in Arizona Pima’s compared to Mexican Pima’s.</a:t>
            </a:r>
          </a:p>
        </p:txBody>
      </p:sp>
      <p:sp>
        <p:nvSpPr>
          <p:cNvPr id="24580" name="TextBox 4"/>
          <p:cNvSpPr txBox="1">
            <a:spLocks noChangeArrowheads="1"/>
          </p:cNvSpPr>
          <p:nvPr/>
        </p:nvSpPr>
        <p:spPr bwMode="auto">
          <a:xfrm>
            <a:off x="2438400" y="6096000"/>
            <a:ext cx="55621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Diabetes Care August 2006 vol. 29 no. 8 1866-1871 </a:t>
            </a:r>
            <a:endParaRPr lang="en-US" sz="1800"/>
          </a:p>
        </p:txBody>
      </p:sp>
    </p:spTree>
    <p:extLst>
      <p:ext uri="{BB962C8B-B14F-4D97-AF65-F5344CB8AC3E}">
        <p14:creationId xmlns:p14="http://schemas.microsoft.com/office/powerpoint/2010/main" val="210638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ma+Indian+Peop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381000"/>
            <a:ext cx="304006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pima+gord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228600"/>
            <a:ext cx="3705225" cy="494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obesemcdona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8338" y="3681414"/>
            <a:ext cx="3090862" cy="218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288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sweek2005jan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802606"/>
            <a:ext cx="1890823" cy="2540794"/>
          </a:xfrm>
          <a:prstGeom prst="rect">
            <a:avLst/>
          </a:prstGeom>
        </p:spPr>
      </p:pic>
      <p:pic>
        <p:nvPicPr>
          <p:cNvPr id="3" name="Picture 2" descr="2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143001"/>
            <a:ext cx="6781800" cy="3968425"/>
          </a:xfrm>
          <a:prstGeom prst="rect">
            <a:avLst/>
          </a:prstGeom>
        </p:spPr>
      </p:pic>
    </p:spTree>
    <p:extLst>
      <p:ext uri="{BB962C8B-B14F-4D97-AF65-F5344CB8AC3E}">
        <p14:creationId xmlns:p14="http://schemas.microsoft.com/office/powerpoint/2010/main" val="258538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Bildschirmfoto-2015-01-21-um-09.45.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1287" y="838200"/>
            <a:ext cx="6002568"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1"/>
          <p:cNvPicPr>
            <a:picLocks noChangeAspect="1"/>
          </p:cNvPicPr>
          <p:nvPr/>
        </p:nvPicPr>
        <p:blipFill>
          <a:blip r:embed="rId3"/>
          <a:srcRect/>
          <a:stretch>
            <a:fillRect/>
          </a:stretch>
        </p:blipFill>
        <p:spPr bwMode="auto">
          <a:xfrm>
            <a:off x="1752601" y="1143000"/>
            <a:ext cx="2822575" cy="3810000"/>
          </a:xfrm>
          <a:prstGeom prst="rect">
            <a:avLst/>
          </a:prstGeom>
          <a:noFill/>
          <a:ln w="9525">
            <a:noFill/>
            <a:miter lim="800000"/>
            <a:headEnd/>
            <a:tailEnd/>
          </a:ln>
        </p:spPr>
      </p:pic>
    </p:spTree>
    <p:extLst>
      <p:ext uri="{BB962C8B-B14F-4D97-AF65-F5344CB8AC3E}">
        <p14:creationId xmlns:p14="http://schemas.microsoft.com/office/powerpoint/2010/main" val="328696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1981200" y="304800"/>
            <a:ext cx="70866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dirty="0">
                <a:solidFill>
                  <a:srgbClr val="800000"/>
                </a:solidFill>
                <a:latin typeface="Akzidenz-Grotesk Std Med" charset="0"/>
              </a:rPr>
              <a:t>Different carbohydrates produce unique genomic responses</a:t>
            </a:r>
          </a:p>
        </p:txBody>
      </p:sp>
      <p:sp>
        <p:nvSpPr>
          <p:cNvPr id="39938" name="Text Box 3"/>
          <p:cNvSpPr txBox="1">
            <a:spLocks noChangeArrowheads="1"/>
          </p:cNvSpPr>
          <p:nvPr/>
        </p:nvSpPr>
        <p:spPr bwMode="auto">
          <a:xfrm>
            <a:off x="2057400" y="3886200"/>
            <a:ext cx="8610600" cy="283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solidFill>
                  <a:srgbClr val="800000"/>
                </a:solidFill>
                <a:latin typeface="Akzidenz-Grotesk Std Med" charset="0"/>
              </a:rPr>
              <a:t>high glycemic carbs                  	           low glycemic carbs</a:t>
            </a:r>
          </a:p>
          <a:p>
            <a:pPr eaLnBrk="1" hangingPunct="1">
              <a:lnSpc>
                <a:spcPct val="90000"/>
              </a:lnSpc>
              <a:spcBef>
                <a:spcPct val="20000"/>
              </a:spcBef>
            </a:pPr>
            <a:r>
              <a:rPr lang="en-US" sz="2000" dirty="0">
                <a:latin typeface="Akzidenz-Grotesk Std Light" charset="0"/>
              </a:rPr>
              <a:t>62 genes up-regulated                                          71 genes down-regulated</a:t>
            </a:r>
          </a:p>
          <a:p>
            <a:pPr eaLnBrk="1" hangingPunct="1">
              <a:lnSpc>
                <a:spcPct val="90000"/>
              </a:lnSpc>
              <a:spcBef>
                <a:spcPct val="20000"/>
              </a:spcBef>
            </a:pPr>
            <a:r>
              <a:rPr lang="en-US" sz="2000" dirty="0">
                <a:latin typeface="Akzidenz-Grotesk Std Light" charset="0"/>
              </a:rPr>
              <a:t>linked to oxidative stress, 	         	                   regulating insulin signaling</a:t>
            </a:r>
          </a:p>
          <a:p>
            <a:pPr eaLnBrk="1" hangingPunct="1">
              <a:lnSpc>
                <a:spcPct val="90000"/>
              </a:lnSpc>
              <a:spcBef>
                <a:spcPct val="20000"/>
              </a:spcBef>
            </a:pPr>
            <a:r>
              <a:rPr lang="en-US" sz="2000" dirty="0">
                <a:latin typeface="Akzidenz-Grotesk Std Light" charset="0"/>
              </a:rPr>
              <a:t>Cytokine mediated immunity and </a:t>
            </a:r>
            <a:r>
              <a:rPr lang="en-US" sz="2000" dirty="0">
                <a:latin typeface="Akzidenz-Grotesk Std Light" charset="0"/>
                <a:sym typeface="Symbol" charset="0"/>
              </a:rPr>
              <a:t>	                   and adipocyte cell size</a:t>
            </a:r>
          </a:p>
          <a:p>
            <a:pPr eaLnBrk="1" hangingPunct="1">
              <a:lnSpc>
                <a:spcPct val="90000"/>
              </a:lnSpc>
              <a:spcBef>
                <a:spcPct val="20000"/>
              </a:spcBef>
            </a:pPr>
            <a:r>
              <a:rPr lang="en-US" sz="2000" dirty="0">
                <a:latin typeface="Akzidenz-Grotesk Std Light" charset="0"/>
              </a:rPr>
              <a:t>Interleukin </a:t>
            </a:r>
            <a:r>
              <a:rPr lang="en-US" sz="2000" dirty="0">
                <a:latin typeface="Akzidenz-Grotesk Std Light" charset="0"/>
                <a:sym typeface="Symbol" charset="0"/>
              </a:rPr>
              <a:t>pathways			   Improved insulin index</a:t>
            </a:r>
            <a:endParaRPr lang="en-US" sz="1800" b="1" dirty="0">
              <a:latin typeface="Times" charset="0"/>
            </a:endParaRPr>
          </a:p>
          <a:p>
            <a:pPr eaLnBrk="1" hangingPunct="1">
              <a:spcBef>
                <a:spcPct val="50000"/>
              </a:spcBef>
            </a:pPr>
            <a:endParaRPr lang="en-US" sz="1600" dirty="0">
              <a:latin typeface="Akzidenz-Grotesk Std Light" charset="0"/>
            </a:endParaRPr>
          </a:p>
          <a:p>
            <a:pPr eaLnBrk="1" hangingPunct="1">
              <a:spcBef>
                <a:spcPct val="50000"/>
              </a:spcBef>
            </a:pPr>
            <a:endParaRPr lang="en-US" sz="1600" dirty="0">
              <a:latin typeface="Akzidenz-Grotesk Std Light" charset="0"/>
            </a:endParaRPr>
          </a:p>
          <a:p>
            <a:pPr eaLnBrk="1" hangingPunct="1">
              <a:spcBef>
                <a:spcPct val="50000"/>
              </a:spcBef>
            </a:pPr>
            <a:r>
              <a:rPr lang="en-US" sz="1600" dirty="0">
                <a:latin typeface="Akzidenz-Grotesk Std Light" charset="0"/>
              </a:rPr>
              <a:t>Source:  </a:t>
            </a:r>
            <a:r>
              <a:rPr lang="en-US" sz="1600" dirty="0" err="1">
                <a:latin typeface="Akzidenz-Grotesk Std Light" charset="0"/>
              </a:rPr>
              <a:t>Kallio</a:t>
            </a:r>
            <a:r>
              <a:rPr lang="en-US" sz="1600" dirty="0">
                <a:latin typeface="Akzidenz-Grotesk Std Light" charset="0"/>
              </a:rPr>
              <a:t> et al. Am J </a:t>
            </a:r>
            <a:r>
              <a:rPr lang="en-US" sz="1600" dirty="0" err="1">
                <a:latin typeface="Akzidenz-Grotesk Std Light" charset="0"/>
              </a:rPr>
              <a:t>Clin</a:t>
            </a:r>
            <a:r>
              <a:rPr lang="en-US" sz="1600" dirty="0">
                <a:latin typeface="Akzidenz-Grotesk Std Light" charset="0"/>
              </a:rPr>
              <a:t> Nutr;2007:851:1417-27</a:t>
            </a:r>
          </a:p>
        </p:txBody>
      </p:sp>
      <p:pic>
        <p:nvPicPr>
          <p:cNvPr id="399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32512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00201"/>
            <a:ext cx="3124200" cy="233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56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4790" name="Rectangle 37478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79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79A6E51-FC8F-CE07-D0BA-50C794E12968}"/>
              </a:ext>
            </a:extLst>
          </p:cNvPr>
          <p:cNvSpPr txBox="1">
            <a:spLocks noChangeArrowheads="1"/>
          </p:cNvSpPr>
          <p:nvPr/>
        </p:nvSpPr>
        <p:spPr bwMode="auto">
          <a:xfrm>
            <a:off x="640080" y="2706624"/>
            <a:ext cx="6894576" cy="34838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sz="2400">
                <a:solidFill>
                  <a:schemeClr val="tx1"/>
                </a:solidFill>
                <a:latin typeface="Akzidenz-Grotesk BQ Light" pitchFamily="1" charset="0"/>
                <a:ea typeface="ＭＳ Ｐゴシック" panose="020B0600070205080204" pitchFamily="34" charset="-128"/>
              </a:defRPr>
            </a:lvl1pPr>
            <a:lvl2pPr marL="742950" indent="-285750">
              <a:defRPr sz="2400">
                <a:solidFill>
                  <a:schemeClr val="tx1"/>
                </a:solidFill>
                <a:latin typeface="Akzidenz-Grotesk BQ Light" pitchFamily="1" charset="0"/>
                <a:ea typeface="ＭＳ Ｐゴシック" panose="020B0600070205080204" pitchFamily="34" charset="-128"/>
              </a:defRPr>
            </a:lvl2pPr>
            <a:lvl3pPr marL="1143000" indent="-228600">
              <a:defRPr sz="2400">
                <a:solidFill>
                  <a:schemeClr val="tx1"/>
                </a:solidFill>
                <a:latin typeface="Akzidenz-Grotesk BQ Light" pitchFamily="1" charset="0"/>
                <a:ea typeface="ＭＳ Ｐゴシック" panose="020B0600070205080204" pitchFamily="34" charset="-128"/>
              </a:defRPr>
            </a:lvl3pPr>
            <a:lvl4pPr marL="1600200" indent="-228600">
              <a:defRPr sz="2400">
                <a:solidFill>
                  <a:schemeClr val="tx1"/>
                </a:solidFill>
                <a:latin typeface="Akzidenz-Grotesk BQ Light" pitchFamily="1" charset="0"/>
                <a:ea typeface="ＭＳ Ｐゴシック" panose="020B0600070205080204" pitchFamily="34" charset="-128"/>
              </a:defRPr>
            </a:lvl4pPr>
            <a:lvl5pPr marL="2057400" indent="-228600">
              <a:defRPr sz="2400">
                <a:solidFill>
                  <a:schemeClr val="tx1"/>
                </a:solidFill>
                <a:latin typeface="Akzidenz-Grotesk BQ Light" pitchFamily="1"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9pPr>
          </a:lstStyle>
          <a:p>
            <a:pPr indent="-228600">
              <a:lnSpc>
                <a:spcPct val="90000"/>
              </a:lnSpc>
              <a:spcAft>
                <a:spcPts val="600"/>
              </a:spcAft>
              <a:buFont typeface="Arial" panose="020B0604020202020204" pitchFamily="34" charset="0"/>
              <a:buChar char="•"/>
            </a:pPr>
            <a:endParaRPr lang="en-US" altLang="en-US" sz="2200" dirty="0">
              <a:latin typeface="+mn-lt"/>
              <a:ea typeface="+mn-ea"/>
            </a:endParaRPr>
          </a:p>
          <a:p>
            <a:pPr algn="ctr">
              <a:lnSpc>
                <a:spcPct val="90000"/>
              </a:lnSpc>
              <a:spcAft>
                <a:spcPts val="600"/>
              </a:spcAft>
            </a:pPr>
            <a:r>
              <a:rPr lang="en-US" altLang="en-US" sz="2800" dirty="0">
                <a:latin typeface="+mn-lt"/>
                <a:ea typeface="+mn-ea"/>
              </a:rPr>
              <a:t>Conclusions</a:t>
            </a:r>
          </a:p>
          <a:p>
            <a:pPr>
              <a:lnSpc>
                <a:spcPct val="90000"/>
              </a:lnSpc>
              <a:spcAft>
                <a:spcPts val="600"/>
              </a:spcAft>
            </a:pPr>
            <a:endParaRPr lang="en-US" altLang="en-US" sz="2200" b="1" dirty="0">
              <a:latin typeface="+mn-lt"/>
              <a:ea typeface="+mn-ea"/>
            </a:endParaRPr>
          </a:p>
          <a:p>
            <a:pPr algn="ctr">
              <a:lnSpc>
                <a:spcPct val="90000"/>
              </a:lnSpc>
              <a:spcAft>
                <a:spcPts val="600"/>
              </a:spcAft>
            </a:pPr>
            <a:r>
              <a:rPr lang="en-US" altLang="en-US" dirty="0">
                <a:solidFill>
                  <a:srgbClr val="C00000"/>
                </a:solidFill>
                <a:latin typeface="+mn-lt"/>
                <a:ea typeface="+mn-ea"/>
              </a:rPr>
              <a:t>“</a:t>
            </a:r>
            <a:r>
              <a:rPr lang="en-US" altLang="en-US" sz="2200" i="1" dirty="0">
                <a:solidFill>
                  <a:srgbClr val="C00000"/>
                </a:solidFill>
                <a:latin typeface="+mn-lt"/>
                <a:ea typeface="+mn-ea"/>
              </a:rPr>
              <a:t>These data provide first evidence in humans supporting the conclusion that PNMS results in a lasting, broad, and functionally organized DNA methylation signature in several tissues in offspring. We can infer that the epigenetic effects found in Project Ice Storm are due to objective levels of hardship experienced by the pregnant women.”</a:t>
            </a:r>
          </a:p>
        </p:txBody>
      </p:sp>
      <p:pic>
        <p:nvPicPr>
          <p:cNvPr id="2" name="Picture 1">
            <a:extLst>
              <a:ext uri="{FF2B5EF4-FFF2-40B4-BE49-F238E27FC236}">
                <a16:creationId xmlns:a16="http://schemas.microsoft.com/office/drawing/2014/main" id="{C2F2650E-BB4B-4256-1763-DDF4A17BBED3}"/>
              </a:ext>
            </a:extLst>
          </p:cNvPr>
          <p:cNvPicPr>
            <a:picLocks noChangeAspect="1"/>
          </p:cNvPicPr>
          <p:nvPr/>
        </p:nvPicPr>
        <p:blipFill>
          <a:blip r:embed="rId3"/>
          <a:stretch>
            <a:fillRect/>
          </a:stretch>
        </p:blipFill>
        <p:spPr>
          <a:xfrm>
            <a:off x="6744454" y="523761"/>
            <a:ext cx="5214184" cy="2685304"/>
          </a:xfrm>
          <a:prstGeom prst="rect">
            <a:avLst/>
          </a:prstGeom>
        </p:spPr>
      </p:pic>
      <p:pic>
        <p:nvPicPr>
          <p:cNvPr id="374785" name="Picture 1" descr="1.tiff">
            <a:extLst>
              <a:ext uri="{FF2B5EF4-FFF2-40B4-BE49-F238E27FC236}">
                <a16:creationId xmlns:a16="http://schemas.microsoft.com/office/drawing/2014/main" id="{1DEC2385-C7D8-B158-5176-E2FA0F279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649" y="589703"/>
            <a:ext cx="6582392" cy="13396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58C708-341E-3044-B224-07F82C605D8D}"/>
              </a:ext>
            </a:extLst>
          </p:cNvPr>
          <p:cNvPicPr>
            <a:picLocks noChangeAspect="1"/>
          </p:cNvPicPr>
          <p:nvPr/>
        </p:nvPicPr>
        <p:blipFill>
          <a:blip r:embed="rId3"/>
          <a:stretch>
            <a:fillRect/>
          </a:stretch>
        </p:blipFill>
        <p:spPr>
          <a:xfrm>
            <a:off x="3238003" y="3252429"/>
            <a:ext cx="4572000" cy="3462421"/>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DE70B10D-BA7E-5F46-A473-44FFFDA94074}"/>
              </a:ext>
            </a:extLst>
          </p:cNvPr>
          <p:cNvPicPr>
            <a:picLocks noChangeAspect="1"/>
          </p:cNvPicPr>
          <p:nvPr/>
        </p:nvPicPr>
        <p:blipFill>
          <a:blip r:embed="rId4"/>
          <a:stretch>
            <a:fillRect/>
          </a:stretch>
        </p:blipFill>
        <p:spPr>
          <a:xfrm>
            <a:off x="2252546" y="221820"/>
            <a:ext cx="7738947" cy="3025293"/>
          </a:xfrm>
          <a:prstGeom prst="rect">
            <a:avLst/>
          </a:prstGeom>
        </p:spPr>
      </p:pic>
    </p:spTree>
    <p:extLst>
      <p:ext uri="{BB962C8B-B14F-4D97-AF65-F5344CB8AC3E}">
        <p14:creationId xmlns:p14="http://schemas.microsoft.com/office/powerpoint/2010/main" val="346238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54631C-9C8B-7A47-92D8-DDA753D1C640}"/>
              </a:ext>
            </a:extLst>
          </p:cNvPr>
          <p:cNvPicPr>
            <a:picLocks noChangeAspect="1"/>
          </p:cNvPicPr>
          <p:nvPr/>
        </p:nvPicPr>
        <p:blipFill>
          <a:blip r:embed="rId2"/>
          <a:stretch>
            <a:fillRect/>
          </a:stretch>
        </p:blipFill>
        <p:spPr>
          <a:xfrm>
            <a:off x="1834255" y="289931"/>
            <a:ext cx="8523490" cy="4977719"/>
          </a:xfrm>
          <a:prstGeom prst="rect">
            <a:avLst/>
          </a:prstGeom>
        </p:spPr>
      </p:pic>
      <p:sp>
        <p:nvSpPr>
          <p:cNvPr id="4" name="TextBox 3">
            <a:extLst>
              <a:ext uri="{FF2B5EF4-FFF2-40B4-BE49-F238E27FC236}">
                <a16:creationId xmlns:a16="http://schemas.microsoft.com/office/drawing/2014/main" id="{EBA62285-5EEB-6348-BDBD-A6C8C1AE81EB}"/>
              </a:ext>
            </a:extLst>
          </p:cNvPr>
          <p:cNvSpPr txBox="1"/>
          <p:nvPr/>
        </p:nvSpPr>
        <p:spPr>
          <a:xfrm>
            <a:off x="262054" y="5780783"/>
            <a:ext cx="10837367" cy="584775"/>
          </a:xfrm>
          <a:prstGeom prst="rect">
            <a:avLst/>
          </a:prstGeom>
          <a:noFill/>
        </p:spPr>
        <p:txBody>
          <a:bodyPr wrap="square">
            <a:spAutoFit/>
          </a:bodyPr>
          <a:lstStyle/>
          <a:p>
            <a:pPr algn="l"/>
            <a:r>
              <a:rPr lang="en-US" sz="1600" b="1" i="0" dirty="0">
                <a:effectLst/>
                <a:latin typeface="Times" pitchFamily="2" charset="0"/>
              </a:rPr>
              <a:t>Back to the future: Epigenetic clock plasticity towards healthy aging</a:t>
            </a:r>
          </a:p>
          <a:p>
            <a:pPr algn="l">
              <a:buFont typeface="Arial" panose="020B0604020202020204" pitchFamily="34" charset="0"/>
              <a:buChar char="•"/>
            </a:pPr>
            <a:r>
              <a:rPr lang="en-US" sz="1600" b="1" i="0" dirty="0">
                <a:effectLst/>
                <a:latin typeface="Times" pitchFamily="2" charset="0"/>
              </a:rPr>
              <a:t>January 2018  </a:t>
            </a:r>
            <a:r>
              <a:rPr lang="en-US" sz="1600" b="1" i="0" u="sng" dirty="0">
                <a:effectLst/>
                <a:latin typeface="Times" pitchFamily="2" charset="0"/>
                <a:hlinkClick r:id="rId3">
                  <a:extLst>
                    <a:ext uri="{A12FA001-AC4F-418D-AE19-62706E023703}">
                      <ahyp:hlinkClr xmlns:ahyp="http://schemas.microsoft.com/office/drawing/2018/hyperlinkcolor" val="tx"/>
                    </a:ext>
                  </a:extLst>
                </a:hlinkClick>
              </a:rPr>
              <a:t>Mechanisms of Ageing and Development</a:t>
            </a:r>
            <a:r>
              <a:rPr lang="en-US" sz="1600" b="1" i="0" dirty="0">
                <a:effectLst/>
                <a:latin typeface="Times" pitchFamily="2" charset="0"/>
              </a:rPr>
              <a:t> </a:t>
            </a:r>
            <a:r>
              <a:rPr lang="en-US" sz="1600" b="1" dirty="0">
                <a:latin typeface="Times" pitchFamily="2" charset="0"/>
              </a:rPr>
              <a:t>  </a:t>
            </a:r>
            <a:r>
              <a:rPr lang="en-US" sz="1600" b="1" i="0" dirty="0">
                <a:effectLst/>
                <a:latin typeface="Times" pitchFamily="2" charset="0"/>
              </a:rPr>
              <a:t>DOI:</a:t>
            </a:r>
            <a:r>
              <a:rPr lang="en-US" sz="1600" b="1" i="0" u="sng" dirty="0">
                <a:effectLst/>
                <a:latin typeface="Times" pitchFamily="2" charset="0"/>
                <a:hlinkClick r:id="rId4">
                  <a:extLst>
                    <a:ext uri="{A12FA001-AC4F-418D-AE19-62706E023703}">
                      <ahyp:hlinkClr xmlns:ahyp="http://schemas.microsoft.com/office/drawing/2018/hyperlinkcolor" val="tx"/>
                    </a:ext>
                  </a:extLst>
                </a:hlinkClick>
              </a:rPr>
              <a:t>10.1016/j.mad.2018.01.002</a:t>
            </a:r>
            <a:endParaRPr lang="en-US" sz="1600" b="1" i="0" dirty="0">
              <a:effectLst/>
              <a:latin typeface="Times" pitchFamily="2" charset="0"/>
            </a:endParaRPr>
          </a:p>
        </p:txBody>
      </p:sp>
    </p:spTree>
    <p:extLst>
      <p:ext uri="{BB962C8B-B14F-4D97-AF65-F5344CB8AC3E}">
        <p14:creationId xmlns:p14="http://schemas.microsoft.com/office/powerpoint/2010/main" val="148557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extBox 5">
            <a:extLst>
              <a:ext uri="{FF2B5EF4-FFF2-40B4-BE49-F238E27FC236}">
                <a16:creationId xmlns:a16="http://schemas.microsoft.com/office/drawing/2014/main" id="{6B63CD79-2283-B9CF-1A96-65AA4D150B37}"/>
              </a:ext>
            </a:extLst>
          </p:cNvPr>
          <p:cNvSpPr txBox="1">
            <a:spLocks noChangeArrowheads="1"/>
          </p:cNvSpPr>
          <p:nvPr/>
        </p:nvSpPr>
        <p:spPr bwMode="auto">
          <a:xfrm>
            <a:off x="640080" y="2872899"/>
            <a:ext cx="4243589" cy="33206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sz="2400">
                <a:solidFill>
                  <a:schemeClr val="tx1"/>
                </a:solidFill>
                <a:latin typeface="Akzidenz-Grotesk BQ Light" pitchFamily="1" charset="0"/>
                <a:ea typeface="ＭＳ Ｐゴシック" panose="020B0600070205080204" pitchFamily="34" charset="-128"/>
              </a:defRPr>
            </a:lvl1pPr>
            <a:lvl2pPr marL="742950" indent="-285750">
              <a:defRPr sz="2400">
                <a:solidFill>
                  <a:schemeClr val="tx1"/>
                </a:solidFill>
                <a:latin typeface="Akzidenz-Grotesk BQ Light" pitchFamily="1" charset="0"/>
                <a:ea typeface="ＭＳ Ｐゴシック" panose="020B0600070205080204" pitchFamily="34" charset="-128"/>
              </a:defRPr>
            </a:lvl2pPr>
            <a:lvl3pPr marL="1143000" indent="-228600">
              <a:defRPr sz="2400">
                <a:solidFill>
                  <a:schemeClr val="tx1"/>
                </a:solidFill>
                <a:latin typeface="Akzidenz-Grotesk BQ Light" pitchFamily="1" charset="0"/>
                <a:ea typeface="ＭＳ Ｐゴシック" panose="020B0600070205080204" pitchFamily="34" charset="-128"/>
              </a:defRPr>
            </a:lvl3pPr>
            <a:lvl4pPr marL="1600200" indent="-228600">
              <a:defRPr sz="2400">
                <a:solidFill>
                  <a:schemeClr val="tx1"/>
                </a:solidFill>
                <a:latin typeface="Akzidenz-Grotesk BQ Light" pitchFamily="1" charset="0"/>
                <a:ea typeface="ＭＳ Ｐゴシック" panose="020B0600070205080204" pitchFamily="34" charset="-128"/>
              </a:defRPr>
            </a:lvl4pPr>
            <a:lvl5pPr marL="2057400" indent="-228600">
              <a:defRPr sz="2400">
                <a:solidFill>
                  <a:schemeClr val="tx1"/>
                </a:solidFill>
                <a:latin typeface="Akzidenz-Grotesk BQ Light" pitchFamily="1"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9pPr>
          </a:lstStyle>
          <a:p>
            <a:pPr algn="ctr">
              <a:lnSpc>
                <a:spcPct val="90000"/>
              </a:lnSpc>
              <a:spcAft>
                <a:spcPts val="600"/>
              </a:spcAft>
            </a:pPr>
            <a:r>
              <a:rPr lang="en-US" altLang="ja-JP" sz="2200" dirty="0">
                <a:latin typeface="+mn-lt"/>
                <a:ea typeface="+mn-ea"/>
              </a:rPr>
              <a:t>“It’s not what we don’t know that gets us into trouble, it’s what we know that </a:t>
            </a:r>
            <a:r>
              <a:rPr lang="en-US" altLang="ja-JP" sz="2200" dirty="0" err="1">
                <a:latin typeface="+mn-lt"/>
                <a:ea typeface="+mn-ea"/>
              </a:rPr>
              <a:t>ain’t</a:t>
            </a:r>
            <a:r>
              <a:rPr lang="en-US" altLang="ja-JP" sz="2200" dirty="0">
                <a:latin typeface="+mn-lt"/>
                <a:ea typeface="+mn-ea"/>
              </a:rPr>
              <a:t> so”   </a:t>
            </a:r>
          </a:p>
          <a:p>
            <a:pPr indent="-228600" algn="ctr">
              <a:lnSpc>
                <a:spcPct val="90000"/>
              </a:lnSpc>
              <a:spcAft>
                <a:spcPts val="600"/>
              </a:spcAft>
              <a:buFont typeface="Arial" panose="020B0604020202020204" pitchFamily="34" charset="0"/>
              <a:buChar char="•"/>
            </a:pPr>
            <a:endParaRPr lang="en-US" altLang="en-US" sz="2200" dirty="0">
              <a:latin typeface="+mn-lt"/>
              <a:ea typeface="+mn-ea"/>
            </a:endParaRPr>
          </a:p>
          <a:p>
            <a:pPr algn="ctr">
              <a:lnSpc>
                <a:spcPct val="90000"/>
              </a:lnSpc>
              <a:spcAft>
                <a:spcPts val="600"/>
              </a:spcAft>
            </a:pPr>
            <a:r>
              <a:rPr lang="en-US" altLang="en-US" sz="2200" dirty="0">
                <a:latin typeface="+mn-lt"/>
                <a:ea typeface="+mn-ea"/>
              </a:rPr>
              <a:t>Mark Twain</a:t>
            </a:r>
          </a:p>
        </p:txBody>
      </p:sp>
      <p:pic>
        <p:nvPicPr>
          <p:cNvPr id="8193" name="Picture 4">
            <a:extLst>
              <a:ext uri="{FF2B5EF4-FFF2-40B4-BE49-F238E27FC236}">
                <a16:creationId xmlns:a16="http://schemas.microsoft.com/office/drawing/2014/main" id="{54A4474D-DD23-D306-4F6C-0D49915107A5}"/>
              </a:ext>
            </a:extLst>
          </p:cNvPr>
          <p:cNvPicPr>
            <a:picLocks noChangeAspect="1"/>
          </p:cNvPicPr>
          <p:nvPr/>
        </p:nvPicPr>
        <p:blipFill rotWithShape="1">
          <a:blip r:embed="rId3">
            <a:extLst>
              <a:ext uri="{28A0092B-C50C-407E-A947-70E740481C1C}">
                <a14:useLocalDpi xmlns:a14="http://schemas.microsoft.com/office/drawing/2010/main" val="0"/>
              </a:ext>
            </a:extLst>
          </a:blip>
          <a:srcRect t="4980" b="2597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ab0b0923b79abed93d7fee4860e9ab3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96900"/>
            <a:ext cx="9144000" cy="496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Turn Arrow 1">
            <a:extLst>
              <a:ext uri="{FF2B5EF4-FFF2-40B4-BE49-F238E27FC236}">
                <a16:creationId xmlns:a16="http://schemas.microsoft.com/office/drawing/2014/main" id="{FBE95E4C-74F0-E949-B880-D7F2C6E06A89}"/>
              </a:ext>
            </a:extLst>
          </p:cNvPr>
          <p:cNvSpPr/>
          <p:nvPr/>
        </p:nvSpPr>
        <p:spPr>
          <a:xfrm flipH="1" flipV="1">
            <a:off x="3430291" y="5557838"/>
            <a:ext cx="5331417" cy="433737"/>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D6F2ADC4-35ED-C54F-9015-18478970F553}"/>
              </a:ext>
            </a:extLst>
          </p:cNvPr>
          <p:cNvSpPr txBox="1"/>
          <p:nvPr/>
        </p:nvSpPr>
        <p:spPr>
          <a:xfrm>
            <a:off x="3766088" y="6276814"/>
            <a:ext cx="4995620" cy="461665"/>
          </a:xfrm>
          <a:prstGeom prst="rect">
            <a:avLst/>
          </a:prstGeom>
          <a:noFill/>
        </p:spPr>
        <p:txBody>
          <a:bodyPr wrap="square" rtlCol="0">
            <a:spAutoFit/>
          </a:bodyPr>
          <a:lstStyle/>
          <a:p>
            <a:pPr algn="ctr"/>
            <a:r>
              <a:rPr lang="en-US" sz="2400" dirty="0">
                <a:solidFill>
                  <a:srgbClr val="C00000"/>
                </a:solidFill>
              </a:rPr>
              <a:t>Epigenetic Reprogramming</a:t>
            </a:r>
          </a:p>
        </p:txBody>
      </p:sp>
    </p:spTree>
    <p:extLst>
      <p:ext uri="{BB962C8B-B14F-4D97-AF65-F5344CB8AC3E}">
        <p14:creationId xmlns:p14="http://schemas.microsoft.com/office/powerpoint/2010/main" val="32089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5477BBF4-068B-0C4F-B0DF-5E8646AB8C27}"/>
              </a:ext>
            </a:extLst>
          </p:cNvPr>
          <p:cNvPicPr>
            <a:picLocks noChangeAspect="1"/>
          </p:cNvPicPr>
          <p:nvPr/>
        </p:nvPicPr>
        <p:blipFill rotWithShape="1">
          <a:blip r:embed="rId2"/>
          <a:srcRect r="24431" b="1"/>
          <a:stretch/>
        </p:blipFill>
        <p:spPr>
          <a:xfrm>
            <a:off x="20" y="1282"/>
            <a:ext cx="12191980" cy="6856718"/>
          </a:xfrm>
          <a:prstGeom prst="rect">
            <a:avLst/>
          </a:prstGeom>
        </p:spPr>
      </p:pic>
    </p:spTree>
    <p:extLst>
      <p:ext uri="{BB962C8B-B14F-4D97-AF65-F5344CB8AC3E}">
        <p14:creationId xmlns:p14="http://schemas.microsoft.com/office/powerpoint/2010/main" val="148071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C5A2DB6E-8FC5-634D-BCAA-9275D2EA8EEE}"/>
              </a:ext>
            </a:extLst>
          </p:cNvPr>
          <p:cNvPicPr>
            <a:picLocks noChangeAspect="1"/>
          </p:cNvPicPr>
          <p:nvPr/>
        </p:nvPicPr>
        <p:blipFill>
          <a:blip r:embed="rId2"/>
          <a:stretch>
            <a:fillRect/>
          </a:stretch>
        </p:blipFill>
        <p:spPr>
          <a:xfrm>
            <a:off x="105962" y="320039"/>
            <a:ext cx="12086038" cy="6272917"/>
          </a:xfrm>
          <a:prstGeom prst="rect">
            <a:avLst/>
          </a:prstGeom>
        </p:spPr>
      </p:pic>
    </p:spTree>
    <p:extLst>
      <p:ext uri="{BB962C8B-B14F-4D97-AF65-F5344CB8AC3E}">
        <p14:creationId xmlns:p14="http://schemas.microsoft.com/office/powerpoint/2010/main" val="41847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person, sky, outdoor&#10;&#10;Description automatically generated">
            <a:extLst>
              <a:ext uri="{FF2B5EF4-FFF2-40B4-BE49-F238E27FC236}">
                <a16:creationId xmlns:a16="http://schemas.microsoft.com/office/drawing/2014/main" id="{921FDC3B-CB6D-FC46-9DFC-D2C7B5B8E7D3}"/>
              </a:ext>
            </a:extLst>
          </p:cNvPr>
          <p:cNvPicPr>
            <a:picLocks noChangeAspect="1"/>
          </p:cNvPicPr>
          <p:nvPr/>
        </p:nvPicPr>
        <p:blipFill>
          <a:blip r:embed="rId2"/>
          <a:stretch>
            <a:fillRect/>
          </a:stretch>
        </p:blipFill>
        <p:spPr>
          <a:xfrm>
            <a:off x="1334404" y="643466"/>
            <a:ext cx="9523191" cy="5571067"/>
          </a:xfrm>
          <a:prstGeom prst="rect">
            <a:avLst/>
          </a:prstGeom>
        </p:spPr>
      </p:pic>
    </p:spTree>
    <p:extLst>
      <p:ext uri="{BB962C8B-B14F-4D97-AF65-F5344CB8AC3E}">
        <p14:creationId xmlns:p14="http://schemas.microsoft.com/office/powerpoint/2010/main" val="87059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V-AG867_RIDLEY_D_20120511184517.jpg">
            <a:extLst>
              <a:ext uri="{FF2B5EF4-FFF2-40B4-BE49-F238E27FC236}">
                <a16:creationId xmlns:a16="http://schemas.microsoft.com/office/drawing/2014/main" id="{21F28B41-D352-EB10-CCD8-8ADBEFE832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1279" y="1311364"/>
            <a:ext cx="6184118" cy="410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C5EF87A-A279-5B1E-D5E3-A274818C1A59}"/>
              </a:ext>
            </a:extLst>
          </p:cNvPr>
          <p:cNvSpPr txBox="1">
            <a:spLocks noChangeArrowheads="1"/>
          </p:cNvSpPr>
          <p:nvPr/>
        </p:nvSpPr>
        <p:spPr bwMode="auto">
          <a:xfrm>
            <a:off x="2268538" y="334206"/>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kzidenz-Grotesk BQ Light" pitchFamily="1" charset="0"/>
                <a:ea typeface="ＭＳ Ｐゴシック" panose="020B0600070205080204" pitchFamily="34" charset="-128"/>
              </a:defRPr>
            </a:lvl1pPr>
            <a:lvl2pPr marL="37931725" indent="-37474525" eaLnBrk="0" hangingPunct="0">
              <a:defRPr sz="2400">
                <a:solidFill>
                  <a:schemeClr val="tx1"/>
                </a:solidFill>
                <a:latin typeface="Akzidenz-Grotesk BQ Light" pitchFamily="1" charset="0"/>
                <a:ea typeface="ＭＳ Ｐゴシック" panose="020B0600070205080204" pitchFamily="34" charset="-128"/>
              </a:defRPr>
            </a:lvl2pPr>
            <a:lvl3pPr eaLnBrk="0" hangingPunct="0">
              <a:defRPr sz="2400">
                <a:solidFill>
                  <a:schemeClr val="tx1"/>
                </a:solidFill>
                <a:latin typeface="Akzidenz-Grotesk BQ Light" pitchFamily="1" charset="0"/>
                <a:ea typeface="ＭＳ Ｐゴシック" panose="020B0600070205080204" pitchFamily="34" charset="-128"/>
              </a:defRPr>
            </a:lvl3pPr>
            <a:lvl4pPr eaLnBrk="0" hangingPunct="0">
              <a:defRPr sz="2400">
                <a:solidFill>
                  <a:schemeClr val="tx1"/>
                </a:solidFill>
                <a:latin typeface="Akzidenz-Grotesk BQ Light" pitchFamily="1" charset="0"/>
                <a:ea typeface="ＭＳ Ｐゴシック" panose="020B0600070205080204" pitchFamily="34" charset="-128"/>
              </a:defRPr>
            </a:lvl4pPr>
            <a:lvl5pPr eaLnBrk="0" hangingPunct="0">
              <a:defRPr sz="2400">
                <a:solidFill>
                  <a:schemeClr val="tx1"/>
                </a:solidFill>
                <a:latin typeface="Akzidenz-Grotesk BQ Light" pitchFamily="1"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9pPr>
          </a:lstStyle>
          <a:p>
            <a:pPr algn="ctr" eaLnBrk="1" hangingPunct="1"/>
            <a:r>
              <a:rPr lang="en-US" altLang="en-US" sz="3200" dirty="0">
                <a:solidFill>
                  <a:srgbClr val="C00000"/>
                </a:solidFill>
                <a:latin typeface="Times New Roman" panose="02020603050405020304" pitchFamily="18" charset="0"/>
                <a:cs typeface="Times New Roman" panose="02020603050405020304" pitchFamily="18" charset="0"/>
              </a:rPr>
              <a:t>So what do we know that </a:t>
            </a:r>
            <a:r>
              <a:rPr lang="en-US" altLang="en-US" sz="3200" dirty="0" err="1">
                <a:solidFill>
                  <a:srgbClr val="C00000"/>
                </a:solidFill>
                <a:latin typeface="Times New Roman" panose="02020603050405020304" pitchFamily="18" charset="0"/>
                <a:cs typeface="Times New Roman" panose="02020603050405020304" pitchFamily="18" charset="0"/>
              </a:rPr>
              <a:t>ain’t</a:t>
            </a:r>
            <a:r>
              <a:rPr lang="en-US" altLang="en-US" sz="3200" dirty="0">
                <a:solidFill>
                  <a:srgbClr val="C00000"/>
                </a:solidFill>
                <a:latin typeface="Times New Roman" panose="02020603050405020304" pitchFamily="18" charset="0"/>
                <a:cs typeface="Times New Roman" panose="02020603050405020304" pitchFamily="18" charset="0"/>
              </a:rPr>
              <a:t> so?</a:t>
            </a:r>
          </a:p>
        </p:txBody>
      </p:sp>
      <p:sp>
        <p:nvSpPr>
          <p:cNvPr id="5" name="TextBox 4">
            <a:extLst>
              <a:ext uri="{FF2B5EF4-FFF2-40B4-BE49-F238E27FC236}">
                <a16:creationId xmlns:a16="http://schemas.microsoft.com/office/drawing/2014/main" id="{E53E73BB-87AF-4C55-A1BE-38C496B2C333}"/>
              </a:ext>
            </a:extLst>
          </p:cNvPr>
          <p:cNvSpPr txBox="1">
            <a:spLocks noChangeArrowheads="1"/>
          </p:cNvSpPr>
          <p:nvPr/>
        </p:nvSpPr>
        <p:spPr bwMode="auto">
          <a:xfrm>
            <a:off x="3448441" y="5810758"/>
            <a:ext cx="61841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kzidenz-Grotesk BQ Light" pitchFamily="1" charset="0"/>
                <a:ea typeface="ＭＳ Ｐゴシック" panose="020B0600070205080204" pitchFamily="34" charset="-128"/>
              </a:defRPr>
            </a:lvl1pPr>
            <a:lvl2pPr marL="37931725" indent="-37474525" eaLnBrk="0" hangingPunct="0">
              <a:defRPr sz="2400">
                <a:solidFill>
                  <a:schemeClr val="tx1"/>
                </a:solidFill>
                <a:latin typeface="Akzidenz-Grotesk BQ Light" pitchFamily="1" charset="0"/>
                <a:ea typeface="ＭＳ Ｐゴシック" panose="020B0600070205080204" pitchFamily="34" charset="-128"/>
              </a:defRPr>
            </a:lvl2pPr>
            <a:lvl3pPr eaLnBrk="0" hangingPunct="0">
              <a:defRPr sz="2400">
                <a:solidFill>
                  <a:schemeClr val="tx1"/>
                </a:solidFill>
                <a:latin typeface="Akzidenz-Grotesk BQ Light" pitchFamily="1" charset="0"/>
                <a:ea typeface="ＭＳ Ｐゴシック" panose="020B0600070205080204" pitchFamily="34" charset="-128"/>
              </a:defRPr>
            </a:lvl3pPr>
            <a:lvl4pPr eaLnBrk="0" hangingPunct="0">
              <a:defRPr sz="2400">
                <a:solidFill>
                  <a:schemeClr val="tx1"/>
                </a:solidFill>
                <a:latin typeface="Akzidenz-Grotesk BQ Light" pitchFamily="1" charset="0"/>
                <a:ea typeface="ＭＳ Ｐゴシック" panose="020B0600070205080204" pitchFamily="34" charset="-128"/>
              </a:defRPr>
            </a:lvl4pPr>
            <a:lvl5pPr eaLnBrk="0" hangingPunct="0">
              <a:defRPr sz="2400">
                <a:solidFill>
                  <a:schemeClr val="tx1"/>
                </a:solidFill>
                <a:latin typeface="Akzidenz-Grotesk BQ Light" pitchFamily="1"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9pPr>
          </a:lstStyle>
          <a:p>
            <a:pPr algn="ctr" eaLnBrk="1" hangingPunct="1"/>
            <a:r>
              <a:rPr lang="en-US" altLang="en-US" sz="3200" dirty="0">
                <a:latin typeface="Times New Roman" panose="02020603050405020304" pitchFamily="18" charset="0"/>
                <a:cs typeface="Times New Roman" panose="02020603050405020304" pitchFamily="18" charset="0"/>
              </a:rPr>
              <a:t>You are not a prisoner of your DNA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8F9DC75-4FC9-B1F0-0AE5-F2267867B59F}"/>
              </a:ext>
            </a:extLst>
          </p:cNvPr>
          <p:cNvSpPr>
            <a:spLocks noGrp="1" noChangeArrowheads="1"/>
          </p:cNvSpPr>
          <p:nvPr>
            <p:ph type="title"/>
          </p:nvPr>
        </p:nvSpPr>
        <p:spPr>
          <a:xfrm>
            <a:off x="5080934" y="347519"/>
            <a:ext cx="6586491" cy="1286160"/>
          </a:xfrm>
        </p:spPr>
        <p:txBody>
          <a:bodyPr anchor="b">
            <a:normAutofit/>
          </a:bodyPr>
          <a:lstStyle/>
          <a:p>
            <a:pPr eaLnBrk="1" hangingPunct="1"/>
            <a:r>
              <a:rPr lang="en-US" altLang="en-US" dirty="0">
                <a:solidFill>
                  <a:srgbClr val="C00000"/>
                </a:solidFill>
                <a:latin typeface="Baskerville" panose="02020502070401020303" pitchFamily="18" charset="0"/>
                <a:ea typeface="ＭＳ Ｐゴシック" panose="020B0600070205080204" pitchFamily="34" charset="-128"/>
              </a:rPr>
              <a:t>The Emerging Evidence</a:t>
            </a:r>
          </a:p>
        </p:txBody>
      </p:sp>
      <p:sp>
        <p:nvSpPr>
          <p:cNvPr id="19459" name="Rectangle 3">
            <a:extLst>
              <a:ext uri="{FF2B5EF4-FFF2-40B4-BE49-F238E27FC236}">
                <a16:creationId xmlns:a16="http://schemas.microsoft.com/office/drawing/2014/main" id="{35B650E5-015B-5E77-1D11-5B9765656676}"/>
              </a:ext>
            </a:extLst>
          </p:cNvPr>
          <p:cNvSpPr>
            <a:spLocks noGrp="1" noChangeArrowheads="1"/>
          </p:cNvSpPr>
          <p:nvPr>
            <p:ph type="body" idx="1"/>
          </p:nvPr>
        </p:nvSpPr>
        <p:spPr>
          <a:xfrm>
            <a:off x="4778190" y="2596556"/>
            <a:ext cx="7191977" cy="3611124"/>
          </a:xfrm>
        </p:spPr>
        <p:txBody>
          <a:bodyPr>
            <a:noAutofit/>
          </a:bodyPr>
          <a:lstStyle/>
          <a:p>
            <a:pPr eaLnBrk="1" hangingPunct="1">
              <a:buFontTx/>
              <a:buChar char="•"/>
            </a:pPr>
            <a:r>
              <a:rPr lang="en-US" altLang="en-US" sz="2000" dirty="0">
                <a:latin typeface="Times New Roman" panose="02020603050405020304" pitchFamily="18" charset="0"/>
                <a:ea typeface="ＭＳ Ｐゴシック" panose="020B0600070205080204" pitchFamily="34" charset="-128"/>
              </a:rPr>
              <a:t>All health and disease are byproducts of complex </a:t>
            </a:r>
            <a:r>
              <a:rPr lang="en-US" altLang="en-US" sz="2000" i="1" dirty="0">
                <a:latin typeface="Times New Roman" panose="02020603050405020304" pitchFamily="18" charset="0"/>
                <a:ea typeface="ＭＳ Ｐゴシック" panose="020B0600070205080204" pitchFamily="34" charset="-128"/>
              </a:rPr>
              <a:t>individualized</a:t>
            </a:r>
            <a:r>
              <a:rPr lang="en-US" altLang="en-US" sz="2000" dirty="0">
                <a:latin typeface="Times New Roman" panose="02020603050405020304" pitchFamily="18" charset="0"/>
                <a:ea typeface="ＭＳ Ｐゴシック" panose="020B0600070205080204" pitchFamily="34" charset="-128"/>
              </a:rPr>
              <a:t> gene-environment interactions that go back more than a generation before conception and continue throughout our lives.</a:t>
            </a:r>
          </a:p>
          <a:p>
            <a:pPr eaLnBrk="1" hangingPunct="1">
              <a:buFontTx/>
              <a:buChar char="•"/>
            </a:pPr>
            <a:r>
              <a:rPr lang="en-US" altLang="en-US" sz="2000" dirty="0">
                <a:latin typeface="Times New Roman" panose="02020603050405020304" pitchFamily="18" charset="0"/>
                <a:ea typeface="ＭＳ Ｐゴシック" panose="020B0600070205080204" pitchFamily="34" charset="-128"/>
              </a:rPr>
              <a:t>Your DNA i.e., your “Book of Life” have a Stone Age imperative, not often compatible with 21</a:t>
            </a:r>
            <a:r>
              <a:rPr lang="en-US" altLang="en-US" sz="2000" baseline="30000" dirty="0">
                <a:latin typeface="Times New Roman" panose="02020603050405020304" pitchFamily="18" charset="0"/>
                <a:ea typeface="ＭＳ Ｐゴシック" panose="020B0600070205080204" pitchFamily="34" charset="-128"/>
              </a:rPr>
              <a:t>st</a:t>
            </a:r>
            <a:r>
              <a:rPr lang="en-US" altLang="en-US" sz="2000" dirty="0">
                <a:latin typeface="Times New Roman" panose="02020603050405020304" pitchFamily="18" charset="0"/>
                <a:ea typeface="ＭＳ Ｐゴシック" panose="020B0600070205080204" pitchFamily="34" charset="-128"/>
              </a:rPr>
              <a:t> century environmental inputs.</a:t>
            </a:r>
          </a:p>
          <a:p>
            <a:pPr eaLnBrk="1" hangingPunct="1">
              <a:buFontTx/>
              <a:buChar char="•"/>
            </a:pPr>
            <a:r>
              <a:rPr lang="en-US" altLang="en-US" sz="2000" dirty="0">
                <a:latin typeface="Times New Roman" panose="02020603050405020304" pitchFamily="18" charset="0"/>
                <a:ea typeface="ＭＳ Ｐゴシック" panose="020B0600070205080204" pitchFamily="34" charset="-128"/>
              </a:rPr>
              <a:t>This incompatibility creates a disrupted metabolic drivers that forms the basis of chronic complex disease.</a:t>
            </a:r>
          </a:p>
          <a:p>
            <a:pPr eaLnBrk="1" hangingPunct="1">
              <a:buFontTx/>
              <a:buChar char="•"/>
            </a:pPr>
            <a:r>
              <a:rPr lang="en-US" altLang="en-US" sz="2000" dirty="0">
                <a:latin typeface="Times New Roman" panose="02020603050405020304" pitchFamily="18" charset="0"/>
                <a:ea typeface="ＭＳ Ｐゴシック" panose="020B0600070205080204" pitchFamily="34" charset="-128"/>
              </a:rPr>
              <a:t>Through </a:t>
            </a:r>
            <a:r>
              <a:rPr lang="en-US" altLang="en-US" sz="2000" b="1" i="1" dirty="0">
                <a:latin typeface="Times New Roman" panose="02020603050405020304" pitchFamily="18" charset="0"/>
                <a:ea typeface="ＭＳ Ｐゴシック" panose="020B0600070205080204" pitchFamily="34" charset="-128"/>
              </a:rPr>
              <a:t>proven lifestyle medicine interventions</a:t>
            </a:r>
            <a:r>
              <a:rPr lang="en-US" altLang="en-US" sz="2000" dirty="0">
                <a:latin typeface="Times New Roman" panose="02020603050405020304" pitchFamily="18" charset="0"/>
                <a:ea typeface="ＭＳ Ｐゴシック" panose="020B0600070205080204" pitchFamily="34" charset="-128"/>
              </a:rPr>
              <a:t>, our gene expression patterns can be transformed to promote optimal function and health.</a:t>
            </a:r>
          </a:p>
        </p:txBody>
      </p:sp>
      <p:pic>
        <p:nvPicPr>
          <p:cNvPr id="18436" name="Picture 3">
            <a:extLst>
              <a:ext uri="{FF2B5EF4-FFF2-40B4-BE49-F238E27FC236}">
                <a16:creationId xmlns:a16="http://schemas.microsoft.com/office/drawing/2014/main" id="{5ADE3611-86C0-4927-07BE-D393678957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5" r="226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64" name="Straight Connector 1946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DA02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extBox 1">
            <a:extLst>
              <a:ext uri="{FF2B5EF4-FFF2-40B4-BE49-F238E27FC236}">
                <a16:creationId xmlns:a16="http://schemas.microsoft.com/office/drawing/2014/main" id="{4AB55F89-7E52-7B4B-9C01-62115BAA6655}"/>
              </a:ext>
            </a:extLst>
          </p:cNvPr>
          <p:cNvSpPr txBox="1">
            <a:spLocks noChangeArrowheads="1"/>
          </p:cNvSpPr>
          <p:nvPr/>
        </p:nvSpPr>
        <p:spPr bwMode="auto">
          <a:xfrm>
            <a:off x="638882" y="639193"/>
            <a:ext cx="3571810" cy="35735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lgn="ctr">
              <a:lnSpc>
                <a:spcPct val="90000"/>
              </a:lnSpc>
              <a:spcBef>
                <a:spcPct val="0"/>
              </a:spcBef>
              <a:spcAft>
                <a:spcPts val="600"/>
              </a:spcAft>
              <a:buNone/>
            </a:pPr>
            <a:r>
              <a:rPr lang="en-US" altLang="en-US" sz="5100" kern="1200" dirty="0">
                <a:solidFill>
                  <a:srgbClr val="C00000"/>
                </a:solidFill>
                <a:latin typeface="+mj-lt"/>
                <a:ea typeface="+mj-ea"/>
                <a:cs typeface="+mj-cs"/>
              </a:rPr>
              <a:t>Epigenetics:</a:t>
            </a:r>
            <a:r>
              <a:rPr lang="en-US" altLang="en-US" sz="5100" kern="1200" dirty="0">
                <a:solidFill>
                  <a:schemeClr val="tx1"/>
                </a:solidFill>
                <a:latin typeface="+mj-lt"/>
                <a:ea typeface="+mj-ea"/>
                <a:cs typeface="+mj-cs"/>
              </a:rPr>
              <a:t> </a:t>
            </a:r>
            <a:r>
              <a:rPr lang="en-US" altLang="en-US" sz="4000" kern="1200" dirty="0">
                <a:solidFill>
                  <a:schemeClr val="tx1"/>
                </a:solidFill>
                <a:latin typeface="+mj-lt"/>
                <a:ea typeface="+mj-ea"/>
                <a:cs typeface="+mj-cs"/>
              </a:rPr>
              <a:t>A life with many possibilities</a:t>
            </a:r>
            <a:r>
              <a:rPr lang="en-US" altLang="en-US" sz="5100" kern="1200" dirty="0">
                <a:solidFill>
                  <a:schemeClr val="tx1"/>
                </a:solidFill>
                <a:latin typeface="+mj-lt"/>
                <a:ea typeface="+mj-ea"/>
                <a:cs typeface="+mj-cs"/>
              </a:rPr>
              <a:t>. </a:t>
            </a:r>
          </a:p>
        </p:txBody>
      </p:sp>
      <p:sp>
        <p:nvSpPr>
          <p:cNvPr id="2356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3" name="Picture 1" descr="ab0b0923b79abed93d7fee4860e9ab36.jpg">
            <a:extLst>
              <a:ext uri="{FF2B5EF4-FFF2-40B4-BE49-F238E27FC236}">
                <a16:creationId xmlns:a16="http://schemas.microsoft.com/office/drawing/2014/main" id="{0A63C564-16C0-2541-BD24-22A48B2284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458319"/>
            <a:ext cx="7214616" cy="39139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91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2254" y="228600"/>
            <a:ext cx="6780265"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6354" name="TextBox 2"/>
          <p:cNvSpPr txBox="1">
            <a:spLocks noChangeArrowheads="1"/>
          </p:cNvSpPr>
          <p:nvPr/>
        </p:nvSpPr>
        <p:spPr bwMode="auto">
          <a:xfrm>
            <a:off x="3124200" y="914400"/>
            <a:ext cx="5943600" cy="584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742950" indent="-285750">
              <a:defRPr sz="2400">
                <a:solidFill>
                  <a:schemeClr val="tx1"/>
                </a:solidFill>
                <a:latin typeface="Akzidenz-Grotesk BQ Light" charset="0"/>
                <a:ea typeface="ＭＳ Ｐゴシック" charset="0"/>
              </a:defRPr>
            </a:lvl2pPr>
            <a:lvl3pPr marL="1143000" indent="-228600">
              <a:defRPr sz="2400">
                <a:solidFill>
                  <a:schemeClr val="tx1"/>
                </a:solidFill>
                <a:latin typeface="Akzidenz-Grotesk BQ Light" charset="0"/>
                <a:ea typeface="ＭＳ Ｐゴシック" charset="0"/>
              </a:defRPr>
            </a:lvl3pPr>
            <a:lvl4pPr marL="1600200" indent="-228600">
              <a:defRPr sz="2400">
                <a:solidFill>
                  <a:schemeClr val="tx1"/>
                </a:solidFill>
                <a:latin typeface="Akzidenz-Grotesk BQ Light" charset="0"/>
                <a:ea typeface="ＭＳ Ｐゴシック" charset="0"/>
              </a:defRPr>
            </a:lvl4pPr>
            <a:lvl5pPr marL="2057400" indent="-228600">
              <a:defRPr sz="2400">
                <a:solidFill>
                  <a:schemeClr val="tx1"/>
                </a:solidFill>
                <a:latin typeface="Akzidenz-Grotesk BQ Light" charset="0"/>
                <a:ea typeface="ＭＳ Ｐゴシック" charset="0"/>
              </a:defRPr>
            </a:lvl5pPr>
            <a:lvl6pPr marL="2514600" indent="-228600" eaLnBrk="0" fontAlgn="base" hangingPunct="0">
              <a:spcBef>
                <a:spcPct val="0"/>
              </a:spcBef>
              <a:spcAft>
                <a:spcPct val="0"/>
              </a:spcAft>
              <a:defRPr sz="2400">
                <a:solidFill>
                  <a:schemeClr val="tx1"/>
                </a:solidFill>
                <a:latin typeface="Akzidenz-Grotesk BQ Light" charset="0"/>
                <a:ea typeface="ＭＳ Ｐゴシック" charset="0"/>
              </a:defRPr>
            </a:lvl6pPr>
            <a:lvl7pPr marL="2971800" indent="-228600" eaLnBrk="0" fontAlgn="base" hangingPunct="0">
              <a:spcBef>
                <a:spcPct val="0"/>
              </a:spcBef>
              <a:spcAft>
                <a:spcPct val="0"/>
              </a:spcAft>
              <a:defRPr sz="2400">
                <a:solidFill>
                  <a:schemeClr val="tx1"/>
                </a:solidFill>
                <a:latin typeface="Akzidenz-Grotesk BQ Light" charset="0"/>
                <a:ea typeface="ＭＳ Ｐゴシック" charset="0"/>
              </a:defRPr>
            </a:lvl7pPr>
            <a:lvl8pPr marL="3429000" indent="-228600" eaLnBrk="0" fontAlgn="base" hangingPunct="0">
              <a:spcBef>
                <a:spcPct val="0"/>
              </a:spcBef>
              <a:spcAft>
                <a:spcPct val="0"/>
              </a:spcAft>
              <a:defRPr sz="2400">
                <a:solidFill>
                  <a:schemeClr val="tx1"/>
                </a:solidFill>
                <a:latin typeface="Akzidenz-Grotesk BQ Light" charset="0"/>
                <a:ea typeface="ＭＳ Ｐゴシック" charset="0"/>
              </a:defRPr>
            </a:lvl8pPr>
            <a:lvl9pPr marL="3886200" indent="-228600" eaLnBrk="0" fontAlgn="base" hangingPunct="0">
              <a:spcBef>
                <a:spcPct val="0"/>
              </a:spcBef>
              <a:spcAft>
                <a:spcPct val="0"/>
              </a:spcAft>
              <a:defRPr sz="2400">
                <a:solidFill>
                  <a:schemeClr val="tx1"/>
                </a:solidFill>
                <a:latin typeface="Akzidenz-Grotesk BQ Light" charset="0"/>
                <a:ea typeface="ＭＳ Ｐゴシック" charset="0"/>
              </a:defRPr>
            </a:lvl9pPr>
          </a:lstStyle>
          <a:p>
            <a:r>
              <a:rPr lang="en-US" sz="3200">
                <a:solidFill>
                  <a:schemeClr val="bg1"/>
                </a:solidFill>
              </a:rPr>
              <a:t> </a:t>
            </a:r>
            <a:r>
              <a:rPr lang="en-US" sz="2800">
                <a:solidFill>
                  <a:schemeClr val="bg1"/>
                </a:solidFill>
              </a:rPr>
              <a:t>Aging has an Epigenetic Signature</a:t>
            </a:r>
          </a:p>
        </p:txBody>
      </p:sp>
    </p:spTree>
    <p:extLst>
      <p:ext uri="{BB962C8B-B14F-4D97-AF65-F5344CB8AC3E}">
        <p14:creationId xmlns:p14="http://schemas.microsoft.com/office/powerpoint/2010/main" val="250228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fcell-02-00049-g0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0"/>
            <a:ext cx="7897813" cy="59930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42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D81F9232-5A39-1812-8D58-755AFD4B935E}"/>
              </a:ext>
            </a:extLst>
          </p:cNvPr>
          <p:cNvSpPr>
            <a:spLocks noGrp="1" noChangeArrowheads="1"/>
          </p:cNvSpPr>
          <p:nvPr>
            <p:ph type="title"/>
          </p:nvPr>
        </p:nvSpPr>
        <p:spPr/>
        <p:txBody>
          <a:bodyPr/>
          <a:lstStyle/>
          <a:p>
            <a:pPr eaLnBrk="1" hangingPunct="1"/>
            <a:endParaRPr lang="en-US" altLang="en-US">
              <a:latin typeface="Baskerville" panose="02020502070401020303" pitchFamily="18" charset="0"/>
              <a:ea typeface="ＭＳ Ｐゴシック" panose="020B0600070205080204" pitchFamily="34" charset="-128"/>
            </a:endParaRPr>
          </a:p>
        </p:txBody>
      </p:sp>
      <p:sp>
        <p:nvSpPr>
          <p:cNvPr id="24579" name="Rectangle 2">
            <a:extLst>
              <a:ext uri="{FF2B5EF4-FFF2-40B4-BE49-F238E27FC236}">
                <a16:creationId xmlns:a16="http://schemas.microsoft.com/office/drawing/2014/main" id="{4AD09019-3789-B662-B99E-0C4475979C04}"/>
              </a:ext>
            </a:extLst>
          </p:cNvPr>
          <p:cNvSpPr>
            <a:spLocks noGrp="1" noChangeArrowheads="1"/>
          </p:cNvSpPr>
          <p:nvPr>
            <p:ph type="body" idx="1"/>
          </p:nvPr>
        </p:nvSpPr>
        <p:spPr/>
        <p:txBody>
          <a:bodyPr/>
          <a:lstStyle/>
          <a:p>
            <a:pPr marL="469900">
              <a:buBlip>
                <a:blip r:embed="rId2"/>
              </a:buBlip>
            </a:pPr>
            <a:endParaRPr lang="en-US" altLang="en-US">
              <a:latin typeface="Times New Roman" panose="02020603050405020304" pitchFamily="18" charset="0"/>
              <a:ea typeface="ＭＳ Ｐゴシック" panose="020B0600070205080204" pitchFamily="34" charset="-128"/>
            </a:endParaRPr>
          </a:p>
        </p:txBody>
      </p:sp>
      <p:pic>
        <p:nvPicPr>
          <p:cNvPr id="24580" name="Picture 3">
            <a:extLst>
              <a:ext uri="{FF2B5EF4-FFF2-40B4-BE49-F238E27FC236}">
                <a16:creationId xmlns:a16="http://schemas.microsoft.com/office/drawing/2014/main" id="{611132D9-E6DA-ED09-45DB-C455DF344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1"/>
            <a:ext cx="7894638"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0" name="Rectangle 23559">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62" name="Rectangle 23561">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3554" name="Content Placeholder 3" descr="kswift.tiff">
            <a:extLst>
              <a:ext uri="{FF2B5EF4-FFF2-40B4-BE49-F238E27FC236}">
                <a16:creationId xmlns:a16="http://schemas.microsoft.com/office/drawing/2014/main" id="{B373700E-7A01-9029-1C23-37F9A3AADD2E}"/>
              </a:ext>
            </a:extLst>
          </p:cNvPr>
          <p:cNvPicPr>
            <a:picLocks noGrp="1" noChangeAspect="1"/>
          </p:cNvPicPr>
          <p:nvPr>
            <p:ph idx="4294967295"/>
          </p:nvPr>
        </p:nvPicPr>
        <p:blipFill rotWithShape="1">
          <a:blip r:embed="rId2">
            <a:alphaModFix amt="60000"/>
            <a:extLst>
              <a:ext uri="{28A0092B-C50C-407E-A947-70E740481C1C}">
                <a14:useLocalDpi xmlns:a14="http://schemas.microsoft.com/office/drawing/2010/main" val="0"/>
              </a:ext>
            </a:extLst>
          </a:blip>
          <a:srcRect t="12500" b="12500"/>
          <a:stretch/>
        </p:blipFill>
        <p:spPr>
          <a:xfrm>
            <a:off x="-1" y="10"/>
            <a:ext cx="12192001" cy="6857990"/>
          </a:xfrm>
          <a:prstGeom prst="rect">
            <a:avLst/>
          </a:prstGeom>
        </p:spPr>
      </p:pic>
      <p:sp>
        <p:nvSpPr>
          <p:cNvPr id="23555" name="TextBox 2">
            <a:extLst>
              <a:ext uri="{FF2B5EF4-FFF2-40B4-BE49-F238E27FC236}">
                <a16:creationId xmlns:a16="http://schemas.microsoft.com/office/drawing/2014/main" id="{DA8B53CA-CABF-E5B3-FCFE-05A326B37356}"/>
              </a:ext>
            </a:extLst>
          </p:cNvPr>
          <p:cNvSpPr txBox="1">
            <a:spLocks noChangeArrowheads="1"/>
          </p:cNvSpPr>
          <p:nvPr/>
        </p:nvSpPr>
        <p:spPr bwMode="auto">
          <a:xfrm>
            <a:off x="838200" y="914402"/>
            <a:ext cx="10515600" cy="29859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sz="2400">
                <a:solidFill>
                  <a:schemeClr val="tx1"/>
                </a:solidFill>
                <a:latin typeface="Akzidenz-Grotesk BQ Light" pitchFamily="1" charset="0"/>
                <a:ea typeface="ＭＳ Ｐゴシック" panose="020B0600070205080204" pitchFamily="34" charset="-128"/>
              </a:defRPr>
            </a:lvl1pPr>
            <a:lvl2pPr marL="37931725" indent="-37474525" eaLnBrk="0" hangingPunct="0">
              <a:defRPr sz="2400">
                <a:solidFill>
                  <a:schemeClr val="tx1"/>
                </a:solidFill>
                <a:latin typeface="Akzidenz-Grotesk BQ Light" pitchFamily="1" charset="0"/>
                <a:ea typeface="ＭＳ Ｐゴシック" panose="020B0600070205080204" pitchFamily="34" charset="-128"/>
              </a:defRPr>
            </a:lvl2pPr>
            <a:lvl3pPr eaLnBrk="0" hangingPunct="0">
              <a:defRPr sz="2400">
                <a:solidFill>
                  <a:schemeClr val="tx1"/>
                </a:solidFill>
                <a:latin typeface="Akzidenz-Grotesk BQ Light" pitchFamily="1" charset="0"/>
                <a:ea typeface="ＭＳ Ｐゴシック" panose="020B0600070205080204" pitchFamily="34" charset="-128"/>
              </a:defRPr>
            </a:lvl3pPr>
            <a:lvl4pPr eaLnBrk="0" hangingPunct="0">
              <a:defRPr sz="2400">
                <a:solidFill>
                  <a:schemeClr val="tx1"/>
                </a:solidFill>
                <a:latin typeface="Akzidenz-Grotesk BQ Light" pitchFamily="1" charset="0"/>
                <a:ea typeface="ＭＳ Ｐゴシック" panose="020B0600070205080204" pitchFamily="34" charset="-128"/>
              </a:defRPr>
            </a:lvl4pPr>
            <a:lvl5pPr eaLnBrk="0" hangingPunct="0">
              <a:defRPr sz="2400">
                <a:solidFill>
                  <a:schemeClr val="tx1"/>
                </a:solidFill>
                <a:latin typeface="Akzidenz-Grotesk BQ Light" pitchFamily="1"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kzidenz-Grotesk BQ Light" pitchFamily="1" charset="0"/>
                <a:ea typeface="ＭＳ Ｐゴシック" panose="020B0600070205080204" pitchFamily="34" charset="-128"/>
              </a:defRPr>
            </a:lvl9pPr>
          </a:lstStyle>
          <a:p>
            <a:pPr algn="ctr" eaLnBrk="1" hangingPunct="1">
              <a:lnSpc>
                <a:spcPct val="90000"/>
              </a:lnSpc>
              <a:spcBef>
                <a:spcPct val="0"/>
              </a:spcBef>
              <a:spcAft>
                <a:spcPts val="600"/>
              </a:spcAft>
            </a:pPr>
            <a:r>
              <a:rPr lang="en-US" altLang="en-US" sz="5200" dirty="0">
                <a:solidFill>
                  <a:srgbClr val="FFFFFF"/>
                </a:solidFill>
                <a:latin typeface="+mj-lt"/>
                <a:ea typeface="+mj-ea"/>
                <a:cs typeface="+mj-cs"/>
              </a:rPr>
              <a:t>Health as a byproduct of gene-environmental compatibility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465</Words>
  <Application>Microsoft Macintosh PowerPoint</Application>
  <PresentationFormat>Widescreen</PresentationFormat>
  <Paragraphs>69</Paragraphs>
  <Slides>23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Akzidenz-Grotesk Std Light</vt:lpstr>
      <vt:lpstr>Akzidenz-Grotesk Std Med</vt:lpstr>
      <vt:lpstr>Arial</vt:lpstr>
      <vt:lpstr>Baskerville</vt:lpstr>
      <vt:lpstr>Calibri</vt:lpstr>
      <vt:lpstr>Calibri Light</vt:lpstr>
      <vt:lpstr>Times</vt:lpstr>
      <vt:lpstr>Times New Roman</vt:lpstr>
      <vt:lpstr>Office Theme</vt:lpstr>
      <vt:lpstr>PowerPoint Presentation</vt:lpstr>
      <vt:lpstr>PowerPoint Presentation</vt:lpstr>
      <vt:lpstr>PowerPoint Presentation</vt:lpstr>
      <vt:lpstr>The Emerging Evidence</vt:lpstr>
      <vt:lpstr>PowerPoint Presentation</vt:lpstr>
      <vt:lpstr>PowerPoint Presentation</vt:lpstr>
      <vt:lpstr>PowerPoint Presentation</vt:lpstr>
      <vt:lpstr>PowerPoint Presentation</vt:lpstr>
      <vt:lpstr>PowerPoint Presentation</vt:lpstr>
      <vt:lpstr>Representative Clinical Conditions Suggested to Have Epigenetic Origins</vt:lpstr>
      <vt:lpstr>Lifestyle-Behavioral Factors Shown to Have Health-Promoting Epigenetic Influences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Pettus Mark</dc:creator>
  <cp:lastModifiedBy>Mark Pettus</cp:lastModifiedBy>
  <cp:revision>34</cp:revision>
  <cp:lastPrinted>2025-03-11T14:12:01Z</cp:lastPrinted>
  <dcterms:created xsi:type="dcterms:W3CDTF">2022-08-14T16:41:30Z</dcterms:created>
  <dcterms:modified xsi:type="dcterms:W3CDTF">2025-03-17T13:26:33Z</dcterms:modified>
</cp:coreProperties>
</file>