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05" r:id="rId2"/>
    <p:sldId id="401" r:id="rId3"/>
    <p:sldId id="396" r:id="rId4"/>
    <p:sldId id="1854" r:id="rId5"/>
    <p:sldId id="269" r:id="rId6"/>
    <p:sldId id="275" r:id="rId7"/>
    <p:sldId id="283" r:id="rId8"/>
    <p:sldId id="1877" r:id="rId9"/>
    <p:sldId id="1878" r:id="rId10"/>
    <p:sldId id="1873" r:id="rId11"/>
    <p:sldId id="1875" r:id="rId12"/>
    <p:sldId id="402" r:id="rId13"/>
    <p:sldId id="403" r:id="rId14"/>
    <p:sldId id="404" r:id="rId15"/>
    <p:sldId id="262" r:id="rId16"/>
    <p:sldId id="267" r:id="rId17"/>
    <p:sldId id="1876"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10"/>
    <p:restoredTop sz="94752"/>
  </p:normalViewPr>
  <p:slideViewPr>
    <p:cSldViewPr snapToGrid="0">
      <p:cViewPr varScale="1">
        <p:scale>
          <a:sx n="116" d="100"/>
          <a:sy n="116" d="100"/>
        </p:scale>
        <p:origin x="840" y="184"/>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78E2B-C253-B666-D3B2-DF36123ACD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37D4CD-861B-BA0A-BB4A-EE82E494ED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B07B2D-1D78-FDED-5E4C-40F50101F988}"/>
              </a:ext>
            </a:extLst>
          </p:cNvPr>
          <p:cNvSpPr>
            <a:spLocks noGrp="1"/>
          </p:cNvSpPr>
          <p:nvPr>
            <p:ph type="dt" sz="half" idx="10"/>
          </p:nvPr>
        </p:nvSpPr>
        <p:spPr/>
        <p:txBody>
          <a:bodyPr/>
          <a:lstStyle/>
          <a:p>
            <a:fld id="{9E1BA2CD-7455-3347-96DE-78D03A2F1B48}" type="datetimeFigureOut">
              <a:rPr lang="en-US" smtClean="0"/>
              <a:t>1/31/25</a:t>
            </a:fld>
            <a:endParaRPr lang="en-US"/>
          </a:p>
        </p:txBody>
      </p:sp>
      <p:sp>
        <p:nvSpPr>
          <p:cNvPr id="5" name="Footer Placeholder 4">
            <a:extLst>
              <a:ext uri="{FF2B5EF4-FFF2-40B4-BE49-F238E27FC236}">
                <a16:creationId xmlns:a16="http://schemas.microsoft.com/office/drawing/2014/main" id="{6017EE12-EF39-DD20-497E-F89ABF5647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C12CB4-9233-0AF9-13AA-EE987A916441}"/>
              </a:ext>
            </a:extLst>
          </p:cNvPr>
          <p:cNvSpPr>
            <a:spLocks noGrp="1"/>
          </p:cNvSpPr>
          <p:nvPr>
            <p:ph type="sldNum" sz="quarter" idx="12"/>
          </p:nvPr>
        </p:nvSpPr>
        <p:spPr/>
        <p:txBody>
          <a:bodyPr/>
          <a:lstStyle/>
          <a:p>
            <a:fld id="{4FE37FB7-FC89-1344-A4CF-FC06314F7610}" type="slidenum">
              <a:rPr lang="en-US" smtClean="0"/>
              <a:t>‹#›</a:t>
            </a:fld>
            <a:endParaRPr lang="en-US"/>
          </a:p>
        </p:txBody>
      </p:sp>
    </p:spTree>
    <p:extLst>
      <p:ext uri="{BB962C8B-B14F-4D97-AF65-F5344CB8AC3E}">
        <p14:creationId xmlns:p14="http://schemas.microsoft.com/office/powerpoint/2010/main" val="2757830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FF5FB-FD39-83B6-7BCF-2CB4E8F14C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9908B9-4AF3-859D-E23F-D09A8A4C2B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1B0089-B238-5287-65A8-8209EA2D16B2}"/>
              </a:ext>
            </a:extLst>
          </p:cNvPr>
          <p:cNvSpPr>
            <a:spLocks noGrp="1"/>
          </p:cNvSpPr>
          <p:nvPr>
            <p:ph type="dt" sz="half" idx="10"/>
          </p:nvPr>
        </p:nvSpPr>
        <p:spPr/>
        <p:txBody>
          <a:bodyPr/>
          <a:lstStyle/>
          <a:p>
            <a:fld id="{9E1BA2CD-7455-3347-96DE-78D03A2F1B48}" type="datetimeFigureOut">
              <a:rPr lang="en-US" smtClean="0"/>
              <a:t>1/31/25</a:t>
            </a:fld>
            <a:endParaRPr lang="en-US"/>
          </a:p>
        </p:txBody>
      </p:sp>
      <p:sp>
        <p:nvSpPr>
          <p:cNvPr id="5" name="Footer Placeholder 4">
            <a:extLst>
              <a:ext uri="{FF2B5EF4-FFF2-40B4-BE49-F238E27FC236}">
                <a16:creationId xmlns:a16="http://schemas.microsoft.com/office/drawing/2014/main" id="{97DB2D6E-1809-E30B-7F34-71DCF5C841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EDF0DC-ED6B-D8F4-5D43-1359BFB1F246}"/>
              </a:ext>
            </a:extLst>
          </p:cNvPr>
          <p:cNvSpPr>
            <a:spLocks noGrp="1"/>
          </p:cNvSpPr>
          <p:nvPr>
            <p:ph type="sldNum" sz="quarter" idx="12"/>
          </p:nvPr>
        </p:nvSpPr>
        <p:spPr/>
        <p:txBody>
          <a:bodyPr/>
          <a:lstStyle/>
          <a:p>
            <a:fld id="{4FE37FB7-FC89-1344-A4CF-FC06314F7610}" type="slidenum">
              <a:rPr lang="en-US" smtClean="0"/>
              <a:t>‹#›</a:t>
            </a:fld>
            <a:endParaRPr lang="en-US"/>
          </a:p>
        </p:txBody>
      </p:sp>
    </p:spTree>
    <p:extLst>
      <p:ext uri="{BB962C8B-B14F-4D97-AF65-F5344CB8AC3E}">
        <p14:creationId xmlns:p14="http://schemas.microsoft.com/office/powerpoint/2010/main" val="3351517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4A0D48-F64F-A67D-FD3F-7BED362772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A2E9A4-32DC-DEBE-86A4-1D9D9DA88D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8EEFEC-0143-A2E9-3DAA-DEDFC78AF299}"/>
              </a:ext>
            </a:extLst>
          </p:cNvPr>
          <p:cNvSpPr>
            <a:spLocks noGrp="1"/>
          </p:cNvSpPr>
          <p:nvPr>
            <p:ph type="dt" sz="half" idx="10"/>
          </p:nvPr>
        </p:nvSpPr>
        <p:spPr/>
        <p:txBody>
          <a:bodyPr/>
          <a:lstStyle/>
          <a:p>
            <a:fld id="{9E1BA2CD-7455-3347-96DE-78D03A2F1B48}" type="datetimeFigureOut">
              <a:rPr lang="en-US" smtClean="0"/>
              <a:t>1/31/25</a:t>
            </a:fld>
            <a:endParaRPr lang="en-US"/>
          </a:p>
        </p:txBody>
      </p:sp>
      <p:sp>
        <p:nvSpPr>
          <p:cNvPr id="5" name="Footer Placeholder 4">
            <a:extLst>
              <a:ext uri="{FF2B5EF4-FFF2-40B4-BE49-F238E27FC236}">
                <a16:creationId xmlns:a16="http://schemas.microsoft.com/office/drawing/2014/main" id="{D62F4A55-DAF5-AA78-9CDC-25224F7573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C235F-764E-F896-E9FE-098FE027B445}"/>
              </a:ext>
            </a:extLst>
          </p:cNvPr>
          <p:cNvSpPr>
            <a:spLocks noGrp="1"/>
          </p:cNvSpPr>
          <p:nvPr>
            <p:ph type="sldNum" sz="quarter" idx="12"/>
          </p:nvPr>
        </p:nvSpPr>
        <p:spPr/>
        <p:txBody>
          <a:bodyPr/>
          <a:lstStyle/>
          <a:p>
            <a:fld id="{4FE37FB7-FC89-1344-A4CF-FC06314F7610}" type="slidenum">
              <a:rPr lang="en-US" smtClean="0"/>
              <a:t>‹#›</a:t>
            </a:fld>
            <a:endParaRPr lang="en-US"/>
          </a:p>
        </p:txBody>
      </p:sp>
    </p:spTree>
    <p:extLst>
      <p:ext uri="{BB962C8B-B14F-4D97-AF65-F5344CB8AC3E}">
        <p14:creationId xmlns:p14="http://schemas.microsoft.com/office/powerpoint/2010/main" val="4107033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DA07E-A7CB-4DB6-7889-0734E3D43F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30E1F8-4A64-7BE3-81E0-982AB7408ACE}"/>
              </a:ext>
            </a:extLst>
          </p:cNvPr>
          <p:cNvSpPr>
            <a:spLocks noGrp="1"/>
          </p:cNvSpPr>
          <p:nvPr>
            <p:ph type="dt" sz="half" idx="10"/>
          </p:nvPr>
        </p:nvSpPr>
        <p:spPr/>
        <p:txBody>
          <a:bodyPr/>
          <a:lstStyle/>
          <a:p>
            <a:fld id="{9E1BA2CD-7455-3347-96DE-78D03A2F1B48}" type="datetimeFigureOut">
              <a:rPr lang="en-US" smtClean="0"/>
              <a:t>1/31/25</a:t>
            </a:fld>
            <a:endParaRPr lang="en-US"/>
          </a:p>
        </p:txBody>
      </p:sp>
      <p:sp>
        <p:nvSpPr>
          <p:cNvPr id="4" name="Footer Placeholder 3">
            <a:extLst>
              <a:ext uri="{FF2B5EF4-FFF2-40B4-BE49-F238E27FC236}">
                <a16:creationId xmlns:a16="http://schemas.microsoft.com/office/drawing/2014/main" id="{7E711713-DD54-D313-F3BC-D30AC092C7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1B7983-F31C-E64A-2A7A-40BFD4FDBCDC}"/>
              </a:ext>
            </a:extLst>
          </p:cNvPr>
          <p:cNvSpPr>
            <a:spLocks noGrp="1"/>
          </p:cNvSpPr>
          <p:nvPr>
            <p:ph type="sldNum" sz="quarter" idx="12"/>
          </p:nvPr>
        </p:nvSpPr>
        <p:spPr/>
        <p:txBody>
          <a:bodyPr/>
          <a:lstStyle/>
          <a:p>
            <a:fld id="{4FE37FB7-FC89-1344-A4CF-FC06314F7610}" type="slidenum">
              <a:rPr lang="en-US" smtClean="0"/>
              <a:t>‹#›</a:t>
            </a:fld>
            <a:endParaRPr lang="en-US"/>
          </a:p>
        </p:txBody>
      </p:sp>
    </p:spTree>
    <p:extLst>
      <p:ext uri="{BB962C8B-B14F-4D97-AF65-F5344CB8AC3E}">
        <p14:creationId xmlns:p14="http://schemas.microsoft.com/office/powerpoint/2010/main" val="721111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81B97-F0C2-14D5-A4C1-0A7FA8AAF1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496D17-E2B6-21A4-F969-8D5342C2CC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3DB6A-D0F5-C587-20D4-CD73E84AC497}"/>
              </a:ext>
            </a:extLst>
          </p:cNvPr>
          <p:cNvSpPr>
            <a:spLocks noGrp="1"/>
          </p:cNvSpPr>
          <p:nvPr>
            <p:ph type="dt" sz="half" idx="10"/>
          </p:nvPr>
        </p:nvSpPr>
        <p:spPr/>
        <p:txBody>
          <a:bodyPr/>
          <a:lstStyle/>
          <a:p>
            <a:fld id="{9E1BA2CD-7455-3347-96DE-78D03A2F1B48}" type="datetimeFigureOut">
              <a:rPr lang="en-US" smtClean="0"/>
              <a:t>1/31/25</a:t>
            </a:fld>
            <a:endParaRPr lang="en-US"/>
          </a:p>
        </p:txBody>
      </p:sp>
      <p:sp>
        <p:nvSpPr>
          <p:cNvPr id="5" name="Footer Placeholder 4">
            <a:extLst>
              <a:ext uri="{FF2B5EF4-FFF2-40B4-BE49-F238E27FC236}">
                <a16:creationId xmlns:a16="http://schemas.microsoft.com/office/drawing/2014/main" id="{D345AEC4-ACAA-3FB5-A0DB-752C2F9D3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45098-E2C9-62E4-D2EC-FE565AF5C3B6}"/>
              </a:ext>
            </a:extLst>
          </p:cNvPr>
          <p:cNvSpPr>
            <a:spLocks noGrp="1"/>
          </p:cNvSpPr>
          <p:nvPr>
            <p:ph type="sldNum" sz="quarter" idx="12"/>
          </p:nvPr>
        </p:nvSpPr>
        <p:spPr/>
        <p:txBody>
          <a:bodyPr/>
          <a:lstStyle/>
          <a:p>
            <a:fld id="{4FE37FB7-FC89-1344-A4CF-FC06314F7610}" type="slidenum">
              <a:rPr lang="en-US" smtClean="0"/>
              <a:t>‹#›</a:t>
            </a:fld>
            <a:endParaRPr lang="en-US"/>
          </a:p>
        </p:txBody>
      </p:sp>
    </p:spTree>
    <p:extLst>
      <p:ext uri="{BB962C8B-B14F-4D97-AF65-F5344CB8AC3E}">
        <p14:creationId xmlns:p14="http://schemas.microsoft.com/office/powerpoint/2010/main" val="653161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6FB58-0304-BEFC-8F52-E3EAAF114B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9823E5-B821-EEF5-4D8C-5B66982AFAD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28D27A-5FDB-FF7E-79F3-26846B8C629A}"/>
              </a:ext>
            </a:extLst>
          </p:cNvPr>
          <p:cNvSpPr>
            <a:spLocks noGrp="1"/>
          </p:cNvSpPr>
          <p:nvPr>
            <p:ph type="dt" sz="half" idx="10"/>
          </p:nvPr>
        </p:nvSpPr>
        <p:spPr/>
        <p:txBody>
          <a:bodyPr/>
          <a:lstStyle/>
          <a:p>
            <a:fld id="{9E1BA2CD-7455-3347-96DE-78D03A2F1B48}" type="datetimeFigureOut">
              <a:rPr lang="en-US" smtClean="0"/>
              <a:t>1/31/25</a:t>
            </a:fld>
            <a:endParaRPr lang="en-US"/>
          </a:p>
        </p:txBody>
      </p:sp>
      <p:sp>
        <p:nvSpPr>
          <p:cNvPr id="5" name="Footer Placeholder 4">
            <a:extLst>
              <a:ext uri="{FF2B5EF4-FFF2-40B4-BE49-F238E27FC236}">
                <a16:creationId xmlns:a16="http://schemas.microsoft.com/office/drawing/2014/main" id="{57B6DB03-EA4A-D82C-0B84-B74E98259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42F176-9E24-0344-437E-C1E95CD29C3C}"/>
              </a:ext>
            </a:extLst>
          </p:cNvPr>
          <p:cNvSpPr>
            <a:spLocks noGrp="1"/>
          </p:cNvSpPr>
          <p:nvPr>
            <p:ph type="sldNum" sz="quarter" idx="12"/>
          </p:nvPr>
        </p:nvSpPr>
        <p:spPr/>
        <p:txBody>
          <a:bodyPr/>
          <a:lstStyle/>
          <a:p>
            <a:fld id="{4FE37FB7-FC89-1344-A4CF-FC06314F7610}" type="slidenum">
              <a:rPr lang="en-US" smtClean="0"/>
              <a:t>‹#›</a:t>
            </a:fld>
            <a:endParaRPr lang="en-US"/>
          </a:p>
        </p:txBody>
      </p:sp>
    </p:spTree>
    <p:extLst>
      <p:ext uri="{BB962C8B-B14F-4D97-AF65-F5344CB8AC3E}">
        <p14:creationId xmlns:p14="http://schemas.microsoft.com/office/powerpoint/2010/main" val="123474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91B78-97A6-AF52-B077-22E5E02136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1D854C-FF51-CFFE-9D36-6F06AFD9F8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5C41A0-6043-E61B-6DEE-C4981BA2EC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F85605-E456-D73C-00BA-02BDA71C33D9}"/>
              </a:ext>
            </a:extLst>
          </p:cNvPr>
          <p:cNvSpPr>
            <a:spLocks noGrp="1"/>
          </p:cNvSpPr>
          <p:nvPr>
            <p:ph type="dt" sz="half" idx="10"/>
          </p:nvPr>
        </p:nvSpPr>
        <p:spPr/>
        <p:txBody>
          <a:bodyPr/>
          <a:lstStyle/>
          <a:p>
            <a:fld id="{9E1BA2CD-7455-3347-96DE-78D03A2F1B48}" type="datetimeFigureOut">
              <a:rPr lang="en-US" smtClean="0"/>
              <a:t>1/31/25</a:t>
            </a:fld>
            <a:endParaRPr lang="en-US"/>
          </a:p>
        </p:txBody>
      </p:sp>
      <p:sp>
        <p:nvSpPr>
          <p:cNvPr id="6" name="Footer Placeholder 5">
            <a:extLst>
              <a:ext uri="{FF2B5EF4-FFF2-40B4-BE49-F238E27FC236}">
                <a16:creationId xmlns:a16="http://schemas.microsoft.com/office/drawing/2014/main" id="{371D5F2D-BDED-5FAF-E28A-8FD1747DC0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A40E57-92EA-2E2B-EEE8-6E29F1CCC02D}"/>
              </a:ext>
            </a:extLst>
          </p:cNvPr>
          <p:cNvSpPr>
            <a:spLocks noGrp="1"/>
          </p:cNvSpPr>
          <p:nvPr>
            <p:ph type="sldNum" sz="quarter" idx="12"/>
          </p:nvPr>
        </p:nvSpPr>
        <p:spPr/>
        <p:txBody>
          <a:bodyPr/>
          <a:lstStyle/>
          <a:p>
            <a:fld id="{4FE37FB7-FC89-1344-A4CF-FC06314F7610}" type="slidenum">
              <a:rPr lang="en-US" smtClean="0"/>
              <a:t>‹#›</a:t>
            </a:fld>
            <a:endParaRPr lang="en-US"/>
          </a:p>
        </p:txBody>
      </p:sp>
    </p:spTree>
    <p:extLst>
      <p:ext uri="{BB962C8B-B14F-4D97-AF65-F5344CB8AC3E}">
        <p14:creationId xmlns:p14="http://schemas.microsoft.com/office/powerpoint/2010/main" val="541279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82E19-D347-1EBC-5427-E3FC4EA0CD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939593-CA27-6705-8D3E-8F5C4B08C3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A39938-42AE-FE98-61E6-D0D40C4D96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DBEA50-9265-234E-6E2C-4F2A0FC0D4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C32AB1-BD8B-0D02-148E-CA2B6E4392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8A4F0A-6B04-5FA9-EEFA-0FDEFE6FA51E}"/>
              </a:ext>
            </a:extLst>
          </p:cNvPr>
          <p:cNvSpPr>
            <a:spLocks noGrp="1"/>
          </p:cNvSpPr>
          <p:nvPr>
            <p:ph type="dt" sz="half" idx="10"/>
          </p:nvPr>
        </p:nvSpPr>
        <p:spPr/>
        <p:txBody>
          <a:bodyPr/>
          <a:lstStyle/>
          <a:p>
            <a:fld id="{9E1BA2CD-7455-3347-96DE-78D03A2F1B48}" type="datetimeFigureOut">
              <a:rPr lang="en-US" smtClean="0"/>
              <a:t>1/31/25</a:t>
            </a:fld>
            <a:endParaRPr lang="en-US"/>
          </a:p>
        </p:txBody>
      </p:sp>
      <p:sp>
        <p:nvSpPr>
          <p:cNvPr id="8" name="Footer Placeholder 7">
            <a:extLst>
              <a:ext uri="{FF2B5EF4-FFF2-40B4-BE49-F238E27FC236}">
                <a16:creationId xmlns:a16="http://schemas.microsoft.com/office/drawing/2014/main" id="{901A15BE-B1FA-A727-2C5E-E58C7C2F94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B71EFC-29AB-9694-8BE5-EAE1273C9C74}"/>
              </a:ext>
            </a:extLst>
          </p:cNvPr>
          <p:cNvSpPr>
            <a:spLocks noGrp="1"/>
          </p:cNvSpPr>
          <p:nvPr>
            <p:ph type="sldNum" sz="quarter" idx="12"/>
          </p:nvPr>
        </p:nvSpPr>
        <p:spPr/>
        <p:txBody>
          <a:bodyPr/>
          <a:lstStyle/>
          <a:p>
            <a:fld id="{4FE37FB7-FC89-1344-A4CF-FC06314F7610}" type="slidenum">
              <a:rPr lang="en-US" smtClean="0"/>
              <a:t>‹#›</a:t>
            </a:fld>
            <a:endParaRPr lang="en-US"/>
          </a:p>
        </p:txBody>
      </p:sp>
    </p:spTree>
    <p:extLst>
      <p:ext uri="{BB962C8B-B14F-4D97-AF65-F5344CB8AC3E}">
        <p14:creationId xmlns:p14="http://schemas.microsoft.com/office/powerpoint/2010/main" val="3427864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AAA5E-A7E6-F058-53AC-906287D72A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F0B448-0A36-09B3-B373-6ED9CE25598D}"/>
              </a:ext>
            </a:extLst>
          </p:cNvPr>
          <p:cNvSpPr>
            <a:spLocks noGrp="1"/>
          </p:cNvSpPr>
          <p:nvPr>
            <p:ph type="dt" sz="half" idx="10"/>
          </p:nvPr>
        </p:nvSpPr>
        <p:spPr/>
        <p:txBody>
          <a:bodyPr/>
          <a:lstStyle/>
          <a:p>
            <a:fld id="{9E1BA2CD-7455-3347-96DE-78D03A2F1B48}" type="datetimeFigureOut">
              <a:rPr lang="en-US" smtClean="0"/>
              <a:t>1/31/25</a:t>
            </a:fld>
            <a:endParaRPr lang="en-US"/>
          </a:p>
        </p:txBody>
      </p:sp>
      <p:sp>
        <p:nvSpPr>
          <p:cNvPr id="4" name="Footer Placeholder 3">
            <a:extLst>
              <a:ext uri="{FF2B5EF4-FFF2-40B4-BE49-F238E27FC236}">
                <a16:creationId xmlns:a16="http://schemas.microsoft.com/office/drawing/2014/main" id="{0C628F85-C80A-BE81-8F39-A0AD7D7890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10DE19-1A9A-3B30-5410-3413C8E013E0}"/>
              </a:ext>
            </a:extLst>
          </p:cNvPr>
          <p:cNvSpPr>
            <a:spLocks noGrp="1"/>
          </p:cNvSpPr>
          <p:nvPr>
            <p:ph type="sldNum" sz="quarter" idx="12"/>
          </p:nvPr>
        </p:nvSpPr>
        <p:spPr/>
        <p:txBody>
          <a:bodyPr/>
          <a:lstStyle/>
          <a:p>
            <a:fld id="{4FE37FB7-FC89-1344-A4CF-FC06314F7610}" type="slidenum">
              <a:rPr lang="en-US" smtClean="0"/>
              <a:t>‹#›</a:t>
            </a:fld>
            <a:endParaRPr lang="en-US"/>
          </a:p>
        </p:txBody>
      </p:sp>
    </p:spTree>
    <p:extLst>
      <p:ext uri="{BB962C8B-B14F-4D97-AF65-F5344CB8AC3E}">
        <p14:creationId xmlns:p14="http://schemas.microsoft.com/office/powerpoint/2010/main" val="1306486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EB9838-DDF8-9AF7-3301-CCCCC6B9EBE6}"/>
              </a:ext>
            </a:extLst>
          </p:cNvPr>
          <p:cNvSpPr>
            <a:spLocks noGrp="1"/>
          </p:cNvSpPr>
          <p:nvPr>
            <p:ph type="dt" sz="half" idx="10"/>
          </p:nvPr>
        </p:nvSpPr>
        <p:spPr/>
        <p:txBody>
          <a:bodyPr/>
          <a:lstStyle/>
          <a:p>
            <a:fld id="{9E1BA2CD-7455-3347-96DE-78D03A2F1B48}" type="datetimeFigureOut">
              <a:rPr lang="en-US" smtClean="0"/>
              <a:t>1/31/25</a:t>
            </a:fld>
            <a:endParaRPr lang="en-US"/>
          </a:p>
        </p:txBody>
      </p:sp>
      <p:sp>
        <p:nvSpPr>
          <p:cNvPr id="3" name="Footer Placeholder 2">
            <a:extLst>
              <a:ext uri="{FF2B5EF4-FFF2-40B4-BE49-F238E27FC236}">
                <a16:creationId xmlns:a16="http://schemas.microsoft.com/office/drawing/2014/main" id="{EA852096-9FFC-8F74-AE05-E98F74B1B5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7F0A4F-24FD-7439-CDAB-EB36A8D581E3}"/>
              </a:ext>
            </a:extLst>
          </p:cNvPr>
          <p:cNvSpPr>
            <a:spLocks noGrp="1"/>
          </p:cNvSpPr>
          <p:nvPr>
            <p:ph type="sldNum" sz="quarter" idx="12"/>
          </p:nvPr>
        </p:nvSpPr>
        <p:spPr/>
        <p:txBody>
          <a:bodyPr/>
          <a:lstStyle/>
          <a:p>
            <a:fld id="{4FE37FB7-FC89-1344-A4CF-FC06314F7610}" type="slidenum">
              <a:rPr lang="en-US" smtClean="0"/>
              <a:t>‹#›</a:t>
            </a:fld>
            <a:endParaRPr lang="en-US"/>
          </a:p>
        </p:txBody>
      </p:sp>
    </p:spTree>
    <p:extLst>
      <p:ext uri="{BB962C8B-B14F-4D97-AF65-F5344CB8AC3E}">
        <p14:creationId xmlns:p14="http://schemas.microsoft.com/office/powerpoint/2010/main" val="3677127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1C4A7-1372-D994-1955-236730FC4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2C0F04-F0FC-1E3F-5E05-52F821C270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3E001B-04CA-A0B1-7511-992EB954D5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EE03AD-EB60-4298-806E-8CA447CBB002}"/>
              </a:ext>
            </a:extLst>
          </p:cNvPr>
          <p:cNvSpPr>
            <a:spLocks noGrp="1"/>
          </p:cNvSpPr>
          <p:nvPr>
            <p:ph type="dt" sz="half" idx="10"/>
          </p:nvPr>
        </p:nvSpPr>
        <p:spPr/>
        <p:txBody>
          <a:bodyPr/>
          <a:lstStyle/>
          <a:p>
            <a:fld id="{9E1BA2CD-7455-3347-96DE-78D03A2F1B48}" type="datetimeFigureOut">
              <a:rPr lang="en-US" smtClean="0"/>
              <a:t>1/31/25</a:t>
            </a:fld>
            <a:endParaRPr lang="en-US"/>
          </a:p>
        </p:txBody>
      </p:sp>
      <p:sp>
        <p:nvSpPr>
          <p:cNvPr id="6" name="Footer Placeholder 5">
            <a:extLst>
              <a:ext uri="{FF2B5EF4-FFF2-40B4-BE49-F238E27FC236}">
                <a16:creationId xmlns:a16="http://schemas.microsoft.com/office/drawing/2014/main" id="{32DB002C-E881-215C-18D6-C05282DF23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98673C-CF45-8AFD-C216-078598F3F068}"/>
              </a:ext>
            </a:extLst>
          </p:cNvPr>
          <p:cNvSpPr>
            <a:spLocks noGrp="1"/>
          </p:cNvSpPr>
          <p:nvPr>
            <p:ph type="sldNum" sz="quarter" idx="12"/>
          </p:nvPr>
        </p:nvSpPr>
        <p:spPr/>
        <p:txBody>
          <a:bodyPr/>
          <a:lstStyle/>
          <a:p>
            <a:fld id="{4FE37FB7-FC89-1344-A4CF-FC06314F7610}" type="slidenum">
              <a:rPr lang="en-US" smtClean="0"/>
              <a:t>‹#›</a:t>
            </a:fld>
            <a:endParaRPr lang="en-US"/>
          </a:p>
        </p:txBody>
      </p:sp>
    </p:spTree>
    <p:extLst>
      <p:ext uri="{BB962C8B-B14F-4D97-AF65-F5344CB8AC3E}">
        <p14:creationId xmlns:p14="http://schemas.microsoft.com/office/powerpoint/2010/main" val="152675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8F9A5-329E-DD10-5C3B-10E1E68F13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AA93A2-E924-A678-11A3-FE367CB816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820E90-DA5D-30BA-FFFE-16A41FCB9F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6F1534-DCAA-8E1C-3E01-3CC8D23F093B}"/>
              </a:ext>
            </a:extLst>
          </p:cNvPr>
          <p:cNvSpPr>
            <a:spLocks noGrp="1"/>
          </p:cNvSpPr>
          <p:nvPr>
            <p:ph type="dt" sz="half" idx="10"/>
          </p:nvPr>
        </p:nvSpPr>
        <p:spPr/>
        <p:txBody>
          <a:bodyPr/>
          <a:lstStyle/>
          <a:p>
            <a:fld id="{9E1BA2CD-7455-3347-96DE-78D03A2F1B48}" type="datetimeFigureOut">
              <a:rPr lang="en-US" smtClean="0"/>
              <a:t>1/31/25</a:t>
            </a:fld>
            <a:endParaRPr lang="en-US"/>
          </a:p>
        </p:txBody>
      </p:sp>
      <p:sp>
        <p:nvSpPr>
          <p:cNvPr id="6" name="Footer Placeholder 5">
            <a:extLst>
              <a:ext uri="{FF2B5EF4-FFF2-40B4-BE49-F238E27FC236}">
                <a16:creationId xmlns:a16="http://schemas.microsoft.com/office/drawing/2014/main" id="{63FE7A0C-595D-53BD-3530-D8DEFC1796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65998D-CF2D-6A80-7248-40D55815B9B7}"/>
              </a:ext>
            </a:extLst>
          </p:cNvPr>
          <p:cNvSpPr>
            <a:spLocks noGrp="1"/>
          </p:cNvSpPr>
          <p:nvPr>
            <p:ph type="sldNum" sz="quarter" idx="12"/>
          </p:nvPr>
        </p:nvSpPr>
        <p:spPr/>
        <p:txBody>
          <a:bodyPr/>
          <a:lstStyle/>
          <a:p>
            <a:fld id="{4FE37FB7-FC89-1344-A4CF-FC06314F7610}" type="slidenum">
              <a:rPr lang="en-US" smtClean="0"/>
              <a:t>‹#›</a:t>
            </a:fld>
            <a:endParaRPr lang="en-US"/>
          </a:p>
        </p:txBody>
      </p:sp>
    </p:spTree>
    <p:extLst>
      <p:ext uri="{BB962C8B-B14F-4D97-AF65-F5344CB8AC3E}">
        <p14:creationId xmlns:p14="http://schemas.microsoft.com/office/powerpoint/2010/main" val="2399137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5CBA8E-21F7-0E89-3557-C536E27BC6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9542E3-36EF-340B-96D2-219D3CA43B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BBB85E-7AFF-8C8A-3DF1-F93BAEB78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E1BA2CD-7455-3347-96DE-78D03A2F1B48}" type="datetimeFigureOut">
              <a:rPr lang="en-US" smtClean="0"/>
              <a:t>1/31/25</a:t>
            </a:fld>
            <a:endParaRPr lang="en-US"/>
          </a:p>
        </p:txBody>
      </p:sp>
      <p:sp>
        <p:nvSpPr>
          <p:cNvPr id="5" name="Footer Placeholder 4">
            <a:extLst>
              <a:ext uri="{FF2B5EF4-FFF2-40B4-BE49-F238E27FC236}">
                <a16:creationId xmlns:a16="http://schemas.microsoft.com/office/drawing/2014/main" id="{88F475D9-6C1E-7135-DE9B-8EF02302C1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A7C1736-AF14-A03A-27C5-D273D01B37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FE37FB7-FC89-1344-A4CF-FC06314F7610}" type="slidenum">
              <a:rPr lang="en-US" smtClean="0"/>
              <a:t>‹#›</a:t>
            </a:fld>
            <a:endParaRPr lang="en-US"/>
          </a:p>
        </p:txBody>
      </p:sp>
      <p:pic>
        <p:nvPicPr>
          <p:cNvPr id="8" name="Picture 7" descr="A sound waveform with red text&#10;&#10;AI-generated content may be incorrect.">
            <a:extLst>
              <a:ext uri="{FF2B5EF4-FFF2-40B4-BE49-F238E27FC236}">
                <a16:creationId xmlns:a16="http://schemas.microsoft.com/office/drawing/2014/main" id="{76B75B5C-2BC3-537F-4D7F-C77213910B8F}"/>
              </a:ext>
            </a:extLst>
          </p:cNvPr>
          <p:cNvPicPr>
            <a:picLocks noChangeAspect="1"/>
          </p:cNvPicPr>
          <p:nvPr userDrawn="1"/>
        </p:nvPicPr>
        <p:blipFill>
          <a:blip r:embed="rId14"/>
          <a:stretch>
            <a:fillRect/>
          </a:stretch>
        </p:blipFill>
        <p:spPr>
          <a:xfrm>
            <a:off x="10323431" y="5172075"/>
            <a:ext cx="1720931" cy="1549400"/>
          </a:xfrm>
          <a:prstGeom prst="rect">
            <a:avLst/>
          </a:prstGeom>
        </p:spPr>
      </p:pic>
    </p:spTree>
    <p:extLst>
      <p:ext uri="{BB962C8B-B14F-4D97-AF65-F5344CB8AC3E}">
        <p14:creationId xmlns:p14="http://schemas.microsoft.com/office/powerpoint/2010/main" val="1531506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137A2A-7591-3B0C-36DC-D74F44784324}"/>
              </a:ext>
            </a:extLst>
          </p:cNvPr>
          <p:cNvSpPr txBox="1"/>
          <p:nvPr/>
        </p:nvSpPr>
        <p:spPr>
          <a:xfrm>
            <a:off x="1371600" y="2547258"/>
            <a:ext cx="6074229"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t>MVO2</a:t>
            </a:r>
          </a:p>
          <a:p>
            <a:pPr marL="285750" indent="-285750">
              <a:buFont typeface="Arial" panose="020B0604020202020204" pitchFamily="34" charset="0"/>
              <a:buChar char="•"/>
            </a:pPr>
            <a:r>
              <a:rPr lang="en-US" sz="2800" dirty="0"/>
              <a:t>Lean Body Mass (LBM)</a:t>
            </a:r>
          </a:p>
          <a:p>
            <a:pPr marL="285750" indent="-285750">
              <a:buFont typeface="Arial" panose="020B0604020202020204" pitchFamily="34" charset="0"/>
              <a:buChar char="•"/>
            </a:pPr>
            <a:r>
              <a:rPr lang="en-US" sz="2800" dirty="0"/>
              <a:t>Strength e.g. hand grip</a:t>
            </a:r>
          </a:p>
        </p:txBody>
      </p:sp>
      <p:sp>
        <p:nvSpPr>
          <p:cNvPr id="3" name="TextBox 2">
            <a:extLst>
              <a:ext uri="{FF2B5EF4-FFF2-40B4-BE49-F238E27FC236}">
                <a16:creationId xmlns:a16="http://schemas.microsoft.com/office/drawing/2014/main" id="{0412A22D-1F26-DCD6-482A-610AB2394D29}"/>
              </a:ext>
            </a:extLst>
          </p:cNvPr>
          <p:cNvSpPr txBox="1"/>
          <p:nvPr/>
        </p:nvSpPr>
        <p:spPr>
          <a:xfrm>
            <a:off x="979714" y="963386"/>
            <a:ext cx="8768443" cy="646331"/>
          </a:xfrm>
          <a:prstGeom prst="rect">
            <a:avLst/>
          </a:prstGeom>
          <a:noFill/>
        </p:spPr>
        <p:txBody>
          <a:bodyPr wrap="square" rtlCol="0">
            <a:spAutoFit/>
          </a:bodyPr>
          <a:lstStyle/>
          <a:p>
            <a:r>
              <a:rPr lang="en-US" sz="3600" dirty="0">
                <a:solidFill>
                  <a:srgbClr val="C00000"/>
                </a:solidFill>
              </a:rPr>
              <a:t>Predictors of Longevity and Healthspan</a:t>
            </a:r>
          </a:p>
        </p:txBody>
      </p:sp>
      <p:sp>
        <p:nvSpPr>
          <p:cNvPr id="4" name="TextBox 3">
            <a:extLst>
              <a:ext uri="{FF2B5EF4-FFF2-40B4-BE49-F238E27FC236}">
                <a16:creationId xmlns:a16="http://schemas.microsoft.com/office/drawing/2014/main" id="{A991C843-1DA3-1967-92A0-FA901BADA566}"/>
              </a:ext>
            </a:extLst>
          </p:cNvPr>
          <p:cNvSpPr txBox="1"/>
          <p:nvPr/>
        </p:nvSpPr>
        <p:spPr>
          <a:xfrm>
            <a:off x="805543" y="4884557"/>
            <a:ext cx="10580914" cy="830997"/>
          </a:xfrm>
          <a:prstGeom prst="rect">
            <a:avLst/>
          </a:prstGeom>
          <a:noFill/>
        </p:spPr>
        <p:txBody>
          <a:bodyPr wrap="square" rtlCol="0">
            <a:spAutoFit/>
          </a:bodyPr>
          <a:lstStyle/>
          <a:p>
            <a:pPr algn="ctr"/>
            <a:r>
              <a:rPr lang="en-US" sz="2400" i="1" dirty="0">
                <a:solidFill>
                  <a:srgbClr val="C00000"/>
                </a:solidFill>
              </a:rPr>
              <a:t>Lean Body Mass (LBM) is like a Metabolic Health Retirement Account. It’s never too late to start building that balance!</a:t>
            </a:r>
          </a:p>
        </p:txBody>
      </p:sp>
      <p:pic>
        <p:nvPicPr>
          <p:cNvPr id="6" name="Picture 5">
            <a:extLst>
              <a:ext uri="{FF2B5EF4-FFF2-40B4-BE49-F238E27FC236}">
                <a16:creationId xmlns:a16="http://schemas.microsoft.com/office/drawing/2014/main" id="{E2A14B53-8C1C-D616-1819-94BEEB5102D4}"/>
              </a:ext>
            </a:extLst>
          </p:cNvPr>
          <p:cNvPicPr>
            <a:picLocks noChangeAspect="1"/>
          </p:cNvPicPr>
          <p:nvPr/>
        </p:nvPicPr>
        <p:blipFill>
          <a:blip r:embed="rId2"/>
          <a:stretch>
            <a:fillRect/>
          </a:stretch>
        </p:blipFill>
        <p:spPr>
          <a:xfrm>
            <a:off x="8096250" y="1928026"/>
            <a:ext cx="3535136" cy="2356757"/>
          </a:xfrm>
          <a:prstGeom prst="rect">
            <a:avLst/>
          </a:prstGeom>
        </p:spPr>
      </p:pic>
    </p:spTree>
    <p:extLst>
      <p:ext uri="{BB962C8B-B14F-4D97-AF65-F5344CB8AC3E}">
        <p14:creationId xmlns:p14="http://schemas.microsoft.com/office/powerpoint/2010/main" val="1523101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0D55E3-D5F5-E638-4BBC-4B37F75C7F5C}"/>
              </a:ext>
            </a:extLst>
          </p:cNvPr>
          <p:cNvSpPr txBox="1"/>
          <p:nvPr/>
        </p:nvSpPr>
        <p:spPr>
          <a:xfrm>
            <a:off x="4105167" y="341806"/>
            <a:ext cx="3981666" cy="584775"/>
          </a:xfrm>
          <a:prstGeom prst="rect">
            <a:avLst/>
          </a:prstGeom>
          <a:noFill/>
        </p:spPr>
        <p:txBody>
          <a:bodyPr wrap="square" rtlCol="0">
            <a:spAutoFit/>
          </a:bodyPr>
          <a:lstStyle/>
          <a:p>
            <a:r>
              <a:rPr lang="en-US" sz="3200" dirty="0">
                <a:solidFill>
                  <a:srgbClr val="C00000"/>
                </a:solidFill>
              </a:rPr>
              <a:t>Emerging Evidence</a:t>
            </a:r>
          </a:p>
        </p:txBody>
      </p:sp>
      <p:sp>
        <p:nvSpPr>
          <p:cNvPr id="4" name="TextBox 3">
            <a:extLst>
              <a:ext uri="{FF2B5EF4-FFF2-40B4-BE49-F238E27FC236}">
                <a16:creationId xmlns:a16="http://schemas.microsoft.com/office/drawing/2014/main" id="{A8273C3F-E1EE-A130-687F-9BAE214C5C25}"/>
              </a:ext>
            </a:extLst>
          </p:cNvPr>
          <p:cNvSpPr txBox="1"/>
          <p:nvPr/>
        </p:nvSpPr>
        <p:spPr>
          <a:xfrm>
            <a:off x="884904" y="1284899"/>
            <a:ext cx="10294374" cy="3477875"/>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000" dirty="0"/>
              <a:t>Current RDA of 0.8 gm/kg/day appears insufficient to meet the </a:t>
            </a:r>
            <a:r>
              <a:rPr lang="en-US" sz="2000" i="1" dirty="0"/>
              <a:t>optimal</a:t>
            </a:r>
            <a:r>
              <a:rPr lang="en-US" sz="2000" dirty="0"/>
              <a:t>  </a:t>
            </a:r>
            <a:r>
              <a:rPr lang="en-US" sz="2000" i="1" dirty="0"/>
              <a:t>metabolic </a:t>
            </a:r>
            <a:r>
              <a:rPr lang="en-US" sz="2000" dirty="0"/>
              <a:t>needs of many subgroups e.g. children, older adults, active adults who wish to develop-maintain more lean body mass (LBM); individuals with high metabolic-demand e.g. inflammation, insulin resistance, visceral adipose, etc.</a:t>
            </a:r>
          </a:p>
          <a:p>
            <a:endParaRPr lang="en-US" sz="2000" dirty="0"/>
          </a:p>
          <a:p>
            <a:pPr marL="285750" indent="-285750">
              <a:buFont typeface="Arial" panose="020B0604020202020204" pitchFamily="34" charset="0"/>
              <a:buChar char="•"/>
            </a:pPr>
            <a:r>
              <a:rPr lang="en-US" sz="2000" dirty="0"/>
              <a:t>Sarcopenia (and osteoporosis) has reached epidemic proportions and has profound implication for disease-mortality risk and costs of care. </a:t>
            </a:r>
          </a:p>
          <a:p>
            <a:endParaRPr lang="en-US" sz="2000" dirty="0"/>
          </a:p>
          <a:p>
            <a:pPr marL="285750" indent="-285750">
              <a:buFont typeface="Arial" panose="020B0604020202020204" pitchFamily="34" charset="0"/>
              <a:buChar char="•"/>
            </a:pPr>
            <a:r>
              <a:rPr lang="en-US" sz="2000" dirty="0"/>
              <a:t>More recent isotope techniques and more accurate measures of beta-oxidized amino acids suggest high protein turnover @ 300 </a:t>
            </a:r>
            <a:r>
              <a:rPr lang="en-US" sz="2000" dirty="0" err="1"/>
              <a:t>gms</a:t>
            </a:r>
            <a:r>
              <a:rPr lang="en-US" sz="2000" dirty="0"/>
              <a:t>/day in normal sedentary adults and higher in active, anabolic metabolic states.</a:t>
            </a:r>
          </a:p>
        </p:txBody>
      </p:sp>
    </p:spTree>
    <p:extLst>
      <p:ext uri="{BB962C8B-B14F-4D97-AF65-F5344CB8AC3E}">
        <p14:creationId xmlns:p14="http://schemas.microsoft.com/office/powerpoint/2010/main" val="3385258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0D55E3-D5F5-E638-4BBC-4B37F75C7F5C}"/>
              </a:ext>
            </a:extLst>
          </p:cNvPr>
          <p:cNvSpPr txBox="1"/>
          <p:nvPr/>
        </p:nvSpPr>
        <p:spPr>
          <a:xfrm>
            <a:off x="3967516" y="459793"/>
            <a:ext cx="3981666" cy="584775"/>
          </a:xfrm>
          <a:prstGeom prst="rect">
            <a:avLst/>
          </a:prstGeom>
          <a:noFill/>
        </p:spPr>
        <p:txBody>
          <a:bodyPr wrap="square" rtlCol="0">
            <a:spAutoFit/>
          </a:bodyPr>
          <a:lstStyle/>
          <a:p>
            <a:r>
              <a:rPr lang="en-US" sz="3200" dirty="0">
                <a:solidFill>
                  <a:srgbClr val="C00000"/>
                </a:solidFill>
              </a:rPr>
              <a:t>Emerging Evidence</a:t>
            </a:r>
          </a:p>
        </p:txBody>
      </p:sp>
      <p:sp>
        <p:nvSpPr>
          <p:cNvPr id="4" name="TextBox 3">
            <a:extLst>
              <a:ext uri="{FF2B5EF4-FFF2-40B4-BE49-F238E27FC236}">
                <a16:creationId xmlns:a16="http://schemas.microsoft.com/office/drawing/2014/main" id="{A8273C3F-E1EE-A130-687F-9BAE214C5C25}"/>
              </a:ext>
            </a:extLst>
          </p:cNvPr>
          <p:cNvSpPr txBox="1"/>
          <p:nvPr/>
        </p:nvSpPr>
        <p:spPr>
          <a:xfrm>
            <a:off x="1032388" y="1718817"/>
            <a:ext cx="9851922" cy="2862322"/>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000" dirty="0"/>
              <a:t>Isotope and muscle biopsy analysis, in response to a high protein load e.g. 100 grams suggests MPS to peak in 2-3 hours and continue for up to 12 hours. It appears there is no ceiling with ongoing MPS as long as AA levels (leucine, isoleucine, glycine and methionine) are adequate.</a:t>
            </a:r>
          </a:p>
          <a:p>
            <a:endParaRPr lang="en-US" sz="2000" dirty="0"/>
          </a:p>
          <a:p>
            <a:pPr marL="285750" indent="-285750">
              <a:buFont typeface="Arial" panose="020B0604020202020204" pitchFamily="34" charset="0"/>
              <a:buChar char="•"/>
            </a:pPr>
            <a:r>
              <a:rPr lang="en-US" sz="2000" dirty="0"/>
              <a:t>At high protein loads, there is minimal beta-oxidation. Most is used for systemic protein turnover-synthesis.</a:t>
            </a:r>
          </a:p>
          <a:p>
            <a:endParaRPr lang="en-US" sz="2000" dirty="0"/>
          </a:p>
          <a:p>
            <a:pPr marL="285750" indent="-285750">
              <a:buFont typeface="Arial" panose="020B0604020202020204" pitchFamily="34" charset="0"/>
              <a:buChar char="•"/>
            </a:pPr>
            <a:r>
              <a:rPr lang="en-US" sz="2000" dirty="0"/>
              <a:t>Difference between MPS demands and Total Body AA demands.</a:t>
            </a:r>
          </a:p>
        </p:txBody>
      </p:sp>
    </p:spTree>
    <p:extLst>
      <p:ext uri="{BB962C8B-B14F-4D97-AF65-F5344CB8AC3E}">
        <p14:creationId xmlns:p14="http://schemas.microsoft.com/office/powerpoint/2010/main" val="1211266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6D2259-EDB1-ED71-8E53-7CA74A397767}"/>
              </a:ext>
            </a:extLst>
          </p:cNvPr>
          <p:cNvSpPr txBox="1"/>
          <p:nvPr/>
        </p:nvSpPr>
        <p:spPr>
          <a:xfrm>
            <a:off x="156855" y="996981"/>
            <a:ext cx="11637657" cy="5078313"/>
          </a:xfrm>
          <a:prstGeom prst="rect">
            <a:avLst/>
          </a:prstGeom>
          <a:noFill/>
        </p:spPr>
        <p:txBody>
          <a:bodyPr wrap="square" rtlCol="0">
            <a:spAutoFit/>
          </a:bodyPr>
          <a:lstStyle/>
          <a:p>
            <a:pPr marL="285750" indent="-285750">
              <a:buFont typeface="Arial" panose="020B0604020202020204" pitchFamily="34" charset="0"/>
              <a:buChar char="•"/>
            </a:pPr>
            <a:r>
              <a:rPr lang="en-US" dirty="0"/>
              <a:t>Acceptable Macronutrient Distribution Range (AMDR) was set at 10-35% for protein </a:t>
            </a:r>
          </a:p>
          <a:p>
            <a:endParaRPr lang="en-US" dirty="0"/>
          </a:p>
          <a:p>
            <a:pPr marL="285750" indent="-285750">
              <a:buFont typeface="Arial" panose="020B0604020202020204" pitchFamily="34" charset="0"/>
              <a:buChar char="•"/>
            </a:pPr>
            <a:r>
              <a:rPr lang="en-US" dirty="0"/>
              <a:t>10% of 2000 kcal results in 50g of protein/day (the absolute lowest level of the AMDR and the current DV used for protein)</a:t>
            </a:r>
          </a:p>
          <a:p>
            <a:endParaRPr lang="en-US" dirty="0"/>
          </a:p>
          <a:p>
            <a:pPr marL="285750" indent="-285750">
              <a:buFont typeface="Arial" panose="020B0604020202020204" pitchFamily="34" charset="0"/>
              <a:buChar char="•"/>
            </a:pPr>
            <a:r>
              <a:rPr lang="en-US" sz="1800" dirty="0">
                <a:effectLst/>
                <a:latin typeface="URWPalladioL"/>
              </a:rPr>
              <a:t>Recommended total dietary protein intakes for adults have remained constant for over 40 years and individual amino acid intake recommendations have not been updated since reports published in the 2005–2007 timeframe </a:t>
            </a:r>
          </a:p>
          <a:p>
            <a:endParaRPr lang="en-US" dirty="0"/>
          </a:p>
          <a:p>
            <a:pPr marL="285750" indent="-285750">
              <a:buFont typeface="Arial" panose="020B0604020202020204" pitchFamily="34" charset="0"/>
              <a:buChar char="•"/>
            </a:pPr>
            <a:r>
              <a:rPr lang="en-US" dirty="0"/>
              <a:t>Only 14 individuals over the age of 65 (7 men, 7 women) were used in a nitrogen balance study to determine if elderly populations should have a higher RDA</a:t>
            </a:r>
          </a:p>
          <a:p>
            <a:endParaRPr lang="en-US" dirty="0"/>
          </a:p>
          <a:p>
            <a:pPr marL="285750" indent="-285750">
              <a:buFont typeface="Arial" panose="020B0604020202020204" pitchFamily="34" charset="0"/>
              <a:buChar char="•"/>
            </a:pPr>
            <a:r>
              <a:rPr lang="en-US" dirty="0"/>
              <a:t>Major disagreement amongst protein experts regarding regression models of analysis Bi-phase linear regression as opposed to a linear regression model</a:t>
            </a:r>
          </a:p>
          <a:p>
            <a:endParaRPr lang="en-US" dirty="0"/>
          </a:p>
          <a:p>
            <a:pPr marL="285750" indent="-285750">
              <a:buFont typeface="Arial" panose="020B0604020202020204" pitchFamily="34" charset="0"/>
              <a:buChar char="•"/>
            </a:pPr>
            <a:r>
              <a:rPr lang="en-US" dirty="0"/>
              <a:t>Same data used to establish the RDA for protein at 0.8gm/kg/day</a:t>
            </a:r>
          </a:p>
          <a:p>
            <a:endParaRPr lang="en-US" dirty="0"/>
          </a:p>
          <a:p>
            <a:endParaRPr lang="en-US" dirty="0"/>
          </a:p>
          <a:p>
            <a:endParaRPr lang="en-US" dirty="0"/>
          </a:p>
        </p:txBody>
      </p:sp>
      <p:sp>
        <p:nvSpPr>
          <p:cNvPr id="3" name="TextBox 2">
            <a:extLst>
              <a:ext uri="{FF2B5EF4-FFF2-40B4-BE49-F238E27FC236}">
                <a16:creationId xmlns:a16="http://schemas.microsoft.com/office/drawing/2014/main" id="{817BCA3D-0B17-53B5-2570-164439007157}"/>
              </a:ext>
            </a:extLst>
          </p:cNvPr>
          <p:cNvSpPr txBox="1"/>
          <p:nvPr/>
        </p:nvSpPr>
        <p:spPr>
          <a:xfrm>
            <a:off x="397487" y="5567463"/>
            <a:ext cx="10430933" cy="523220"/>
          </a:xfrm>
          <a:prstGeom prst="rect">
            <a:avLst/>
          </a:prstGeom>
          <a:noFill/>
        </p:spPr>
        <p:txBody>
          <a:bodyPr wrap="square">
            <a:spAutoFit/>
          </a:bodyPr>
          <a:lstStyle/>
          <a:p>
            <a:r>
              <a:rPr lang="en-US" sz="1400" b="0" i="0" dirty="0">
                <a:solidFill>
                  <a:srgbClr val="3E3D40"/>
                </a:solidFill>
                <a:effectLst/>
                <a:latin typeface="Georgia" panose="02040502050405020303" pitchFamily="18" charset="0"/>
              </a:rPr>
              <a:t>1. Rand WM, </a:t>
            </a:r>
            <a:r>
              <a:rPr lang="en-US" sz="1400" b="0" i="0" dirty="0" err="1">
                <a:solidFill>
                  <a:srgbClr val="3E3D40"/>
                </a:solidFill>
                <a:effectLst/>
                <a:latin typeface="Georgia" panose="02040502050405020303" pitchFamily="18" charset="0"/>
              </a:rPr>
              <a:t>Pellett</a:t>
            </a:r>
            <a:r>
              <a:rPr lang="en-US" sz="1400" b="0" i="0" dirty="0">
                <a:solidFill>
                  <a:srgbClr val="3E3D40"/>
                </a:solidFill>
                <a:effectLst/>
                <a:latin typeface="Georgia" panose="02040502050405020303" pitchFamily="18" charset="0"/>
              </a:rPr>
              <a:t> PL, Young VR. Meta-analysis of nitrogen balance studies for estimating protein requirements in healthy adults. </a:t>
            </a:r>
            <a:r>
              <a:rPr lang="en-US" sz="1400" b="0" i="1" dirty="0">
                <a:solidFill>
                  <a:srgbClr val="3E3D40"/>
                </a:solidFill>
                <a:effectLst/>
                <a:latin typeface="Georgia" panose="02040502050405020303" pitchFamily="18" charset="0"/>
              </a:rPr>
              <a:t>Am J Clin </a:t>
            </a:r>
            <a:r>
              <a:rPr lang="en-US" sz="1400" b="0" i="1" dirty="0" err="1">
                <a:solidFill>
                  <a:srgbClr val="3E3D40"/>
                </a:solidFill>
                <a:effectLst/>
                <a:latin typeface="Georgia" panose="02040502050405020303" pitchFamily="18" charset="0"/>
              </a:rPr>
              <a:t>Nutr</a:t>
            </a:r>
            <a:r>
              <a:rPr lang="en-US" sz="1400" b="0" i="0" dirty="0">
                <a:solidFill>
                  <a:srgbClr val="3E3D40"/>
                </a:solidFill>
                <a:effectLst/>
                <a:latin typeface="Georgia" panose="02040502050405020303" pitchFamily="18" charset="0"/>
              </a:rPr>
              <a:t> (2003) 77:109–27.</a:t>
            </a:r>
            <a:endParaRPr lang="en-US" sz="1400" dirty="0"/>
          </a:p>
        </p:txBody>
      </p:sp>
      <p:sp>
        <p:nvSpPr>
          <p:cNvPr id="4" name="TextBox 3">
            <a:extLst>
              <a:ext uri="{FF2B5EF4-FFF2-40B4-BE49-F238E27FC236}">
                <a16:creationId xmlns:a16="http://schemas.microsoft.com/office/drawing/2014/main" id="{34C29D1E-D420-1965-F888-5516B7748063}"/>
              </a:ext>
            </a:extLst>
          </p:cNvPr>
          <p:cNvSpPr txBox="1"/>
          <p:nvPr/>
        </p:nvSpPr>
        <p:spPr>
          <a:xfrm>
            <a:off x="397487" y="6090683"/>
            <a:ext cx="10190302" cy="523220"/>
          </a:xfrm>
          <a:prstGeom prst="rect">
            <a:avLst/>
          </a:prstGeom>
          <a:noFill/>
        </p:spPr>
        <p:txBody>
          <a:bodyPr wrap="square">
            <a:spAutoFit/>
          </a:bodyPr>
          <a:lstStyle/>
          <a:p>
            <a:r>
              <a:rPr lang="en-US" sz="1400" b="0" i="0" dirty="0">
                <a:solidFill>
                  <a:srgbClr val="3E3D40"/>
                </a:solidFill>
                <a:effectLst/>
                <a:latin typeface="Georgia" panose="02040502050405020303" pitchFamily="18" charset="0"/>
              </a:rPr>
              <a:t>2. Humayun MA, </a:t>
            </a:r>
            <a:r>
              <a:rPr lang="en-US" sz="1400" b="0" i="0" dirty="0" err="1">
                <a:solidFill>
                  <a:srgbClr val="3E3D40"/>
                </a:solidFill>
                <a:effectLst/>
                <a:latin typeface="Georgia" panose="02040502050405020303" pitchFamily="18" charset="0"/>
              </a:rPr>
              <a:t>Elango</a:t>
            </a:r>
            <a:r>
              <a:rPr lang="en-US" sz="1400" b="0" i="0" dirty="0">
                <a:solidFill>
                  <a:srgbClr val="3E3D40"/>
                </a:solidFill>
                <a:effectLst/>
                <a:latin typeface="Georgia" panose="02040502050405020303" pitchFamily="18" charset="0"/>
              </a:rPr>
              <a:t> R, Ball RO, </a:t>
            </a:r>
            <a:r>
              <a:rPr lang="en-US" sz="1400" b="0" i="0" dirty="0" err="1">
                <a:solidFill>
                  <a:srgbClr val="3E3D40"/>
                </a:solidFill>
                <a:effectLst/>
                <a:latin typeface="Georgia" panose="02040502050405020303" pitchFamily="18" charset="0"/>
              </a:rPr>
              <a:t>Pencharz</a:t>
            </a:r>
            <a:r>
              <a:rPr lang="en-US" sz="1400" b="0" i="0" dirty="0">
                <a:solidFill>
                  <a:srgbClr val="3E3D40"/>
                </a:solidFill>
                <a:effectLst/>
                <a:latin typeface="Georgia" panose="02040502050405020303" pitchFamily="18" charset="0"/>
              </a:rPr>
              <a:t> PB. Reevaluation of the protein requirement in young men with the indicator amino acid oxidation technique. </a:t>
            </a:r>
            <a:r>
              <a:rPr lang="en-US" sz="1400" b="0" i="1" dirty="0">
                <a:solidFill>
                  <a:srgbClr val="3E3D40"/>
                </a:solidFill>
                <a:effectLst/>
                <a:latin typeface="Georgia" panose="02040502050405020303" pitchFamily="18" charset="0"/>
              </a:rPr>
              <a:t>Am J Clin </a:t>
            </a:r>
            <a:r>
              <a:rPr lang="en-US" sz="1400" b="0" i="1" dirty="0" err="1">
                <a:solidFill>
                  <a:srgbClr val="3E3D40"/>
                </a:solidFill>
                <a:effectLst/>
                <a:latin typeface="Georgia" panose="02040502050405020303" pitchFamily="18" charset="0"/>
              </a:rPr>
              <a:t>Nutr</a:t>
            </a:r>
            <a:r>
              <a:rPr lang="en-US" sz="1400" b="0" i="0" dirty="0">
                <a:solidFill>
                  <a:srgbClr val="3E3D40"/>
                </a:solidFill>
                <a:effectLst/>
                <a:latin typeface="Georgia" panose="02040502050405020303" pitchFamily="18" charset="0"/>
              </a:rPr>
              <a:t> (2007) 86:995–1002.</a:t>
            </a:r>
            <a:endParaRPr lang="en-US" sz="1400" dirty="0"/>
          </a:p>
        </p:txBody>
      </p:sp>
      <p:sp>
        <p:nvSpPr>
          <p:cNvPr id="5" name="TextBox 4">
            <a:extLst>
              <a:ext uri="{FF2B5EF4-FFF2-40B4-BE49-F238E27FC236}">
                <a16:creationId xmlns:a16="http://schemas.microsoft.com/office/drawing/2014/main" id="{DFB3B23A-D856-9FF9-D640-0ECE2624429A}"/>
              </a:ext>
            </a:extLst>
          </p:cNvPr>
          <p:cNvSpPr txBox="1"/>
          <p:nvPr/>
        </p:nvSpPr>
        <p:spPr>
          <a:xfrm>
            <a:off x="1654387" y="174263"/>
            <a:ext cx="7992533" cy="584775"/>
          </a:xfrm>
          <a:prstGeom prst="rect">
            <a:avLst/>
          </a:prstGeom>
          <a:noFill/>
        </p:spPr>
        <p:txBody>
          <a:bodyPr wrap="square" rtlCol="0">
            <a:spAutoFit/>
          </a:bodyPr>
          <a:lstStyle/>
          <a:p>
            <a:pPr algn="ctr"/>
            <a:r>
              <a:rPr lang="en-US" sz="3200" dirty="0">
                <a:solidFill>
                  <a:srgbClr val="C00000"/>
                </a:solidFill>
              </a:rPr>
              <a:t>History of RDA Development</a:t>
            </a:r>
          </a:p>
        </p:txBody>
      </p:sp>
    </p:spTree>
    <p:extLst>
      <p:ext uri="{BB962C8B-B14F-4D97-AF65-F5344CB8AC3E}">
        <p14:creationId xmlns:p14="http://schemas.microsoft.com/office/powerpoint/2010/main" val="119356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document&#10;&#10;Description automatically generated">
            <a:extLst>
              <a:ext uri="{FF2B5EF4-FFF2-40B4-BE49-F238E27FC236}">
                <a16:creationId xmlns:a16="http://schemas.microsoft.com/office/drawing/2014/main" id="{42EE0064-A445-60F0-7F84-7C28BD1E2143}"/>
              </a:ext>
            </a:extLst>
          </p:cNvPr>
          <p:cNvPicPr>
            <a:picLocks noChangeAspect="1"/>
          </p:cNvPicPr>
          <p:nvPr/>
        </p:nvPicPr>
        <p:blipFill>
          <a:blip r:embed="rId2"/>
          <a:stretch>
            <a:fillRect/>
          </a:stretch>
        </p:blipFill>
        <p:spPr>
          <a:xfrm>
            <a:off x="1744036" y="608743"/>
            <a:ext cx="8703927" cy="5352914"/>
          </a:xfrm>
          <a:prstGeom prst="rect">
            <a:avLst/>
          </a:prstGeom>
        </p:spPr>
      </p:pic>
      <p:sp>
        <p:nvSpPr>
          <p:cNvPr id="5" name="TextBox 4">
            <a:extLst>
              <a:ext uri="{FF2B5EF4-FFF2-40B4-BE49-F238E27FC236}">
                <a16:creationId xmlns:a16="http://schemas.microsoft.com/office/drawing/2014/main" id="{0BF63891-8950-71A4-3F43-3AFE4F815C7C}"/>
              </a:ext>
            </a:extLst>
          </p:cNvPr>
          <p:cNvSpPr txBox="1"/>
          <p:nvPr/>
        </p:nvSpPr>
        <p:spPr>
          <a:xfrm>
            <a:off x="155690" y="6488668"/>
            <a:ext cx="6098720" cy="369332"/>
          </a:xfrm>
          <a:prstGeom prst="rect">
            <a:avLst/>
          </a:prstGeom>
          <a:noFill/>
        </p:spPr>
        <p:txBody>
          <a:bodyPr wrap="square">
            <a:spAutoFit/>
          </a:bodyPr>
          <a:lstStyle/>
          <a:p>
            <a:r>
              <a:rPr lang="en-US" sz="1800" i="1" dirty="0">
                <a:effectLst/>
                <a:latin typeface="URWPalladioL"/>
              </a:rPr>
              <a:t>Nutrients </a:t>
            </a:r>
            <a:r>
              <a:rPr lang="en-US" sz="1800" b="1" dirty="0">
                <a:effectLst/>
                <a:latin typeface="URWPalladioL"/>
              </a:rPr>
              <a:t>2023</a:t>
            </a:r>
            <a:r>
              <a:rPr lang="en-US" sz="1800" dirty="0">
                <a:effectLst/>
                <a:latin typeface="URWPalladioL"/>
              </a:rPr>
              <a:t>, </a:t>
            </a:r>
            <a:r>
              <a:rPr lang="en-US" sz="1800" i="1" dirty="0">
                <a:effectLst/>
                <a:latin typeface="URWPalladioL"/>
              </a:rPr>
              <a:t>15</a:t>
            </a:r>
            <a:r>
              <a:rPr lang="en-US" sz="1800" dirty="0">
                <a:effectLst/>
                <a:latin typeface="URWPalladioL"/>
              </a:rPr>
              <a:t>, 838. https://</a:t>
            </a:r>
            <a:r>
              <a:rPr lang="en-US" sz="1800" dirty="0" err="1">
                <a:effectLst/>
                <a:latin typeface="URWPalladioL"/>
              </a:rPr>
              <a:t>doi.org</a:t>
            </a:r>
            <a:r>
              <a:rPr lang="en-US" sz="1800" dirty="0">
                <a:effectLst/>
                <a:latin typeface="URWPalladioL"/>
              </a:rPr>
              <a:t>/10.3390/nu15040838 </a:t>
            </a:r>
            <a:endParaRPr lang="en-US" dirty="0"/>
          </a:p>
        </p:txBody>
      </p:sp>
    </p:spTree>
    <p:extLst>
      <p:ext uri="{BB962C8B-B14F-4D97-AF65-F5344CB8AC3E}">
        <p14:creationId xmlns:p14="http://schemas.microsoft.com/office/powerpoint/2010/main" val="918000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92B54B-3551-5DDC-5F2B-82513E26600D}"/>
              </a:ext>
            </a:extLst>
          </p:cNvPr>
          <p:cNvSpPr txBox="1"/>
          <p:nvPr/>
        </p:nvSpPr>
        <p:spPr>
          <a:xfrm>
            <a:off x="1527860" y="254643"/>
            <a:ext cx="8113852" cy="1077218"/>
          </a:xfrm>
          <a:prstGeom prst="rect">
            <a:avLst/>
          </a:prstGeom>
          <a:noFill/>
        </p:spPr>
        <p:txBody>
          <a:bodyPr wrap="square" rtlCol="0">
            <a:spAutoFit/>
          </a:bodyPr>
          <a:lstStyle/>
          <a:p>
            <a:pPr algn="ctr"/>
            <a:r>
              <a:rPr lang="en-US" sz="3200" dirty="0">
                <a:solidFill>
                  <a:srgbClr val="C00000"/>
                </a:solidFill>
              </a:rPr>
              <a:t>Challenges with Nitrogen Balance Testing as a Measure of Protein Needs</a:t>
            </a:r>
          </a:p>
        </p:txBody>
      </p:sp>
      <p:sp>
        <p:nvSpPr>
          <p:cNvPr id="4" name="TextBox 3">
            <a:extLst>
              <a:ext uri="{FF2B5EF4-FFF2-40B4-BE49-F238E27FC236}">
                <a16:creationId xmlns:a16="http://schemas.microsoft.com/office/drawing/2014/main" id="{AF851ABC-D5A4-2E6A-92A6-6E93B7DAAD14}"/>
              </a:ext>
            </a:extLst>
          </p:cNvPr>
          <p:cNvSpPr txBox="1"/>
          <p:nvPr/>
        </p:nvSpPr>
        <p:spPr>
          <a:xfrm>
            <a:off x="601884" y="1481559"/>
            <a:ext cx="10741306" cy="424731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URWPalladioL"/>
              </a:rPr>
              <a:t>T</a:t>
            </a:r>
            <a:r>
              <a:rPr lang="en-US" sz="1800" dirty="0">
                <a:effectLst/>
                <a:latin typeface="URWPalladioL"/>
              </a:rPr>
              <a:t>here are multiple difficulties associated with the nitrogen balance methodology regarding not only the technical aspects of how to measure it, but also the interpretation of the data. </a:t>
            </a:r>
            <a:endParaRPr lang="en-US" dirty="0"/>
          </a:p>
          <a:p>
            <a:pPr marL="285750" indent="-285750">
              <a:buFont typeface="Arial" panose="020B0604020202020204" pitchFamily="34" charset="0"/>
              <a:buChar char="•"/>
            </a:pPr>
            <a:r>
              <a:rPr lang="en-US" sz="1800" dirty="0">
                <a:effectLst/>
                <a:latin typeface="URWPalladioL"/>
              </a:rPr>
              <a:t>Whole-body protein turnover, as evidenced by enzyme kinetics of the urea and citric acid cycles, strongly suggests that the components of protein turnover, including amino acid oxidation, are affected and may even be regulated by changes in amino acid supply and/or amino acid concentration </a:t>
            </a:r>
            <a:endParaRPr lang="en-US" dirty="0"/>
          </a:p>
          <a:p>
            <a:pPr marL="285750" indent="-285750">
              <a:buFont typeface="Arial" panose="020B0604020202020204" pitchFamily="34" charset="0"/>
              <a:buChar char="•"/>
            </a:pPr>
            <a:r>
              <a:rPr lang="en-US" sz="1800" dirty="0">
                <a:effectLst/>
                <a:latin typeface="URWPalladioL"/>
              </a:rPr>
              <a:t>Evidence of alternative roles of amino acids beyond their role as subunits of protein synthesis indicate that a competitive scenario for the available amino acid pool could likely impact the homeostasis measured in a nitrogen balance study </a:t>
            </a:r>
            <a:endParaRPr lang="en-US" dirty="0"/>
          </a:p>
          <a:p>
            <a:pPr marL="285750" indent="-285750">
              <a:buFont typeface="Arial" panose="020B0604020202020204" pitchFamily="34" charset="0"/>
              <a:buChar char="•"/>
            </a:pPr>
            <a:r>
              <a:rPr lang="en-US" sz="1800" dirty="0">
                <a:effectLst/>
                <a:latin typeface="URWPalladioL"/>
              </a:rPr>
              <a:t>In addition, metabolic adaptation to low protein intakes complicates the interpretation of nitrogen balance data </a:t>
            </a:r>
            <a:endParaRPr lang="en-US" dirty="0"/>
          </a:p>
          <a:p>
            <a:pPr marL="285750" indent="-285750">
              <a:buFont typeface="Arial" panose="020B0604020202020204" pitchFamily="34" charset="0"/>
              <a:buChar char="•"/>
            </a:pPr>
            <a:r>
              <a:rPr lang="en-US" sz="1800" dirty="0">
                <a:effectLst/>
                <a:latin typeface="URWPalladioL"/>
              </a:rPr>
              <a:t>Finally, studies on histidine demand have shown that nitrogen balance is not equivalent to amino acid balance </a:t>
            </a:r>
            <a:endParaRPr lang="en-US" dirty="0"/>
          </a:p>
          <a:p>
            <a:pPr marL="285750" indent="-285750">
              <a:buFont typeface="Arial" panose="020B0604020202020204" pitchFamily="34" charset="0"/>
              <a:buChar char="•"/>
            </a:pPr>
            <a:r>
              <a:rPr lang="en-US" sz="1800" dirty="0">
                <a:effectLst/>
                <a:latin typeface="URWPalladioL"/>
              </a:rPr>
              <a:t>These considerations, along with the understanding that the nitrogen balance technique has many limitations including overestimation of nitrogen intake and an underestimation of nitrogen excretion, have led to alternative approaches to understanding protein needs. </a:t>
            </a:r>
            <a:endParaRPr lang="en-US" dirty="0"/>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98863307-D030-ABB4-5CB4-C2BFB5F39FA6}"/>
              </a:ext>
            </a:extLst>
          </p:cNvPr>
          <p:cNvSpPr txBox="1"/>
          <p:nvPr/>
        </p:nvSpPr>
        <p:spPr>
          <a:xfrm>
            <a:off x="167264" y="6234025"/>
            <a:ext cx="6098720" cy="369332"/>
          </a:xfrm>
          <a:prstGeom prst="rect">
            <a:avLst/>
          </a:prstGeom>
          <a:noFill/>
        </p:spPr>
        <p:txBody>
          <a:bodyPr wrap="square">
            <a:spAutoFit/>
          </a:bodyPr>
          <a:lstStyle/>
          <a:p>
            <a:r>
              <a:rPr lang="en-US" sz="1800" i="1" dirty="0">
                <a:effectLst/>
                <a:latin typeface="URWPalladioL"/>
              </a:rPr>
              <a:t>Nutrients </a:t>
            </a:r>
            <a:r>
              <a:rPr lang="en-US" sz="1800" b="1" dirty="0">
                <a:effectLst/>
                <a:latin typeface="URWPalladioL"/>
              </a:rPr>
              <a:t>2023</a:t>
            </a:r>
            <a:r>
              <a:rPr lang="en-US" sz="1800" dirty="0">
                <a:effectLst/>
                <a:latin typeface="URWPalladioL"/>
              </a:rPr>
              <a:t>, </a:t>
            </a:r>
            <a:r>
              <a:rPr lang="en-US" sz="1800" i="1" dirty="0">
                <a:effectLst/>
                <a:latin typeface="URWPalladioL"/>
              </a:rPr>
              <a:t>15</a:t>
            </a:r>
            <a:r>
              <a:rPr lang="en-US" sz="1800" dirty="0">
                <a:effectLst/>
                <a:latin typeface="URWPalladioL"/>
              </a:rPr>
              <a:t>, 838. https://</a:t>
            </a:r>
            <a:r>
              <a:rPr lang="en-US" sz="1800" dirty="0" err="1">
                <a:effectLst/>
                <a:latin typeface="URWPalladioL"/>
              </a:rPr>
              <a:t>doi.org</a:t>
            </a:r>
            <a:r>
              <a:rPr lang="en-US" sz="1800" dirty="0">
                <a:effectLst/>
                <a:latin typeface="URWPalladioL"/>
              </a:rPr>
              <a:t>/10.3390/nu15040838 </a:t>
            </a:r>
            <a:endParaRPr lang="en-US" dirty="0"/>
          </a:p>
        </p:txBody>
      </p:sp>
      <p:sp>
        <p:nvSpPr>
          <p:cNvPr id="6" name="TextBox 5">
            <a:extLst>
              <a:ext uri="{FF2B5EF4-FFF2-40B4-BE49-F238E27FC236}">
                <a16:creationId xmlns:a16="http://schemas.microsoft.com/office/drawing/2014/main" id="{6DD2A9EC-FA1B-0FCD-4771-5C4A013A7914}"/>
              </a:ext>
            </a:extLst>
          </p:cNvPr>
          <p:cNvSpPr txBox="1"/>
          <p:nvPr/>
        </p:nvSpPr>
        <p:spPr>
          <a:xfrm>
            <a:off x="337595" y="1802043"/>
            <a:ext cx="11516810" cy="4801314"/>
          </a:xfrm>
          <a:prstGeom prst="rect">
            <a:avLst/>
          </a:prstGeom>
          <a:solidFill>
            <a:schemeClr val="bg1"/>
          </a:solidFill>
        </p:spPr>
        <p:txBody>
          <a:bodyPr wrap="square" rtlCol="0">
            <a:spAutoFit/>
          </a:bodyPr>
          <a:lstStyle/>
          <a:p>
            <a:r>
              <a:rPr lang="en-US" sz="2400" i="1" dirty="0">
                <a:solidFill>
                  <a:srgbClr val="C00000"/>
                </a:solidFill>
                <a:effectLst/>
                <a:latin typeface="URWPalladioL"/>
              </a:rPr>
              <a:t>In the latest Dietary Reference Intakes (DRI) [3] and WHO/FAO report [4] on protein and amino acid intake recommendations, it was acknowledged that the 24-h indicator amino acid oxidation (IAAO) and balance method was considered the gold-standard method to estimate amino acid requirements. New studies using this methodology have supported increased needs for both total protein and for some amino acids for some populations. With the understanding that nitrogen balance is not equivalent to amino acid balance, this review also explored whether information on usual recommended intakes of protein versus those exceeding the Recommended Dietary Allowance (RDA) support improved health or functional outcomes, as this is the public health aim for setting a nutrition requirement, to determine if these lines of alternative evidence further validate the current U.S. DRI for protein or lend credence to increasing the RDA </a:t>
            </a:r>
            <a:endParaRPr lang="en-US" sz="2400" i="1" dirty="0">
              <a:solidFill>
                <a:srgbClr val="C00000"/>
              </a:solidFill>
            </a:endParaRPr>
          </a:p>
          <a:p>
            <a:r>
              <a:rPr lang="en-US" sz="2400" i="1" dirty="0">
                <a:solidFill>
                  <a:srgbClr val="C00000"/>
                </a:solidFill>
                <a:effectLst/>
                <a:latin typeface="URWPalladioL"/>
              </a:rPr>
              <a:t> </a:t>
            </a:r>
            <a:endParaRPr lang="en-US" sz="2400" i="1" dirty="0">
              <a:solidFill>
                <a:srgbClr val="C00000"/>
              </a:solidFill>
            </a:endParaRPr>
          </a:p>
          <a:p>
            <a:endParaRPr lang="en-US" dirty="0"/>
          </a:p>
        </p:txBody>
      </p:sp>
    </p:spTree>
    <p:extLst>
      <p:ext uri="{BB962C8B-B14F-4D97-AF65-F5344CB8AC3E}">
        <p14:creationId xmlns:p14="http://schemas.microsoft.com/office/powerpoint/2010/main" val="63289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document&#10;&#10;Description automatically generated">
            <a:extLst>
              <a:ext uri="{FF2B5EF4-FFF2-40B4-BE49-F238E27FC236}">
                <a16:creationId xmlns:a16="http://schemas.microsoft.com/office/drawing/2014/main" id="{E2426ED1-1A0E-24BA-036E-D2C57B1ECBCC}"/>
              </a:ext>
            </a:extLst>
          </p:cNvPr>
          <p:cNvPicPr>
            <a:picLocks noChangeAspect="1"/>
          </p:cNvPicPr>
          <p:nvPr/>
        </p:nvPicPr>
        <p:blipFill>
          <a:blip r:embed="rId2"/>
          <a:stretch>
            <a:fillRect/>
          </a:stretch>
        </p:blipFill>
        <p:spPr>
          <a:xfrm>
            <a:off x="1339323" y="0"/>
            <a:ext cx="8866034" cy="6391358"/>
          </a:xfrm>
          <a:prstGeom prst="rect">
            <a:avLst/>
          </a:prstGeom>
        </p:spPr>
      </p:pic>
      <p:sp>
        <p:nvSpPr>
          <p:cNvPr id="2" name="TextBox 1">
            <a:extLst>
              <a:ext uri="{FF2B5EF4-FFF2-40B4-BE49-F238E27FC236}">
                <a16:creationId xmlns:a16="http://schemas.microsoft.com/office/drawing/2014/main" id="{9397088D-5803-070B-BCF1-DE7FD87B4C90}"/>
              </a:ext>
            </a:extLst>
          </p:cNvPr>
          <p:cNvSpPr txBox="1"/>
          <p:nvPr/>
        </p:nvSpPr>
        <p:spPr>
          <a:xfrm>
            <a:off x="1066800" y="2264229"/>
            <a:ext cx="9307286" cy="400110"/>
          </a:xfrm>
          <a:prstGeom prst="rect">
            <a:avLst/>
          </a:prstGeom>
          <a:solidFill>
            <a:schemeClr val="bg1"/>
          </a:solidFill>
        </p:spPr>
        <p:txBody>
          <a:bodyPr wrap="square" rtlCol="0">
            <a:spAutoFit/>
          </a:bodyPr>
          <a:lstStyle/>
          <a:p>
            <a:endParaRPr lang="en-US" sz="2000" i="1" dirty="0">
              <a:solidFill>
                <a:srgbClr val="C0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8F7142B-D22B-59D0-3A8D-E192F330AC67}"/>
              </a:ext>
            </a:extLst>
          </p:cNvPr>
          <p:cNvSpPr txBox="1"/>
          <p:nvPr/>
        </p:nvSpPr>
        <p:spPr>
          <a:xfrm>
            <a:off x="279400" y="2451100"/>
            <a:ext cx="11595100" cy="4062651"/>
          </a:xfrm>
          <a:prstGeom prst="rect">
            <a:avLst/>
          </a:prstGeom>
          <a:solidFill>
            <a:schemeClr val="bg1"/>
          </a:solidFill>
        </p:spPr>
        <p:txBody>
          <a:bodyPr wrap="square" rtlCol="0">
            <a:spAutoFit/>
          </a:bodyPr>
          <a:lstStyle/>
          <a:p>
            <a:pPr algn="ctr"/>
            <a:r>
              <a:rPr lang="en-US" sz="2400" i="1" dirty="0">
                <a:solidFill>
                  <a:srgbClr val="C00000"/>
                </a:solidFill>
                <a:effectLst/>
                <a:latin typeface="Times New Roman" panose="02020603050405020304" pitchFamily="18" charset="0"/>
                <a:cs typeface="Times New Roman" panose="02020603050405020304" pitchFamily="18" charset="0"/>
              </a:rPr>
              <a:t>Elderly adults are less responsive to the anabolic stimulus of protein-amino acid intake compared to younger adults. However, this lack of responsiveness in elderly adults can be overcome with higher levels of protein consumption. This is also reflected in studies comparing varying levels of protein intake. This suggests that the lack of muscle responsiveness to lower doses of protein in older adults can be overcome with a higher level of protein intake. The requirement for a larger dose of protein to generate responses in elderly adults similar to the responses in younger adults provides the support for a beneficial effect of increased protein in elderly populations. The consumption of dietary protein consistent with the upper end of the AMDRs (as much as 30%–35% of total caloric intake) may prove to be beneficial. </a:t>
            </a:r>
            <a:endParaRPr lang="en-US" sz="2400" i="1" dirty="0">
              <a:solidFill>
                <a:srgbClr val="C000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4372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nutrition facts&#10;&#10;Description automatically generated">
            <a:extLst>
              <a:ext uri="{FF2B5EF4-FFF2-40B4-BE49-F238E27FC236}">
                <a16:creationId xmlns:a16="http://schemas.microsoft.com/office/drawing/2014/main" id="{B09EF9DC-EF5F-B3B6-0593-D4295D30CFAB}"/>
              </a:ext>
            </a:extLst>
          </p:cNvPr>
          <p:cNvPicPr>
            <a:picLocks noChangeAspect="1"/>
          </p:cNvPicPr>
          <p:nvPr/>
        </p:nvPicPr>
        <p:blipFill rotWithShape="1">
          <a:blip r:embed="rId2"/>
          <a:srcRect r="23542" b="1"/>
          <a:stretch/>
        </p:blipFill>
        <p:spPr>
          <a:xfrm>
            <a:off x="838200" y="1609233"/>
            <a:ext cx="9575800" cy="4966026"/>
          </a:xfrm>
          <a:prstGeom prst="rect">
            <a:avLst/>
          </a:prstGeom>
        </p:spPr>
      </p:pic>
      <p:sp>
        <p:nvSpPr>
          <p:cNvPr id="4" name="TextBox 3">
            <a:extLst>
              <a:ext uri="{FF2B5EF4-FFF2-40B4-BE49-F238E27FC236}">
                <a16:creationId xmlns:a16="http://schemas.microsoft.com/office/drawing/2014/main" id="{BD19DEA3-E81B-9201-7EBF-34A6C3CF6A92}"/>
              </a:ext>
            </a:extLst>
          </p:cNvPr>
          <p:cNvSpPr txBox="1"/>
          <p:nvPr/>
        </p:nvSpPr>
        <p:spPr>
          <a:xfrm>
            <a:off x="292100" y="6390305"/>
            <a:ext cx="6096000" cy="369332"/>
          </a:xfrm>
          <a:prstGeom prst="rect">
            <a:avLst/>
          </a:prstGeom>
          <a:noFill/>
        </p:spPr>
        <p:txBody>
          <a:bodyPr wrap="square">
            <a:spAutoFit/>
          </a:bodyPr>
          <a:lstStyle/>
          <a:p>
            <a:r>
              <a:rPr lang="en-US" sz="1800" b="0" i="1" dirty="0" err="1">
                <a:effectLst/>
                <a:latin typeface="MyriadPro"/>
              </a:rPr>
              <a:t>AdvNutr</a:t>
            </a:r>
            <a:r>
              <a:rPr lang="en-US" sz="1800" b="0" i="1" dirty="0">
                <a:effectLst/>
                <a:latin typeface="MyriadPro"/>
              </a:rPr>
              <a:t> </a:t>
            </a:r>
            <a:r>
              <a:rPr lang="en-US" sz="1800" b="0" dirty="0">
                <a:effectLst/>
                <a:latin typeface="MyriadPro"/>
              </a:rPr>
              <a:t>2020;11:S1058–S1069. </a:t>
            </a:r>
            <a:endParaRPr lang="en-US" dirty="0"/>
          </a:p>
        </p:txBody>
      </p:sp>
      <p:pic>
        <p:nvPicPr>
          <p:cNvPr id="6" name="Picture 5" descr="A close-up of a white background&#10;&#10;Description automatically generated">
            <a:extLst>
              <a:ext uri="{FF2B5EF4-FFF2-40B4-BE49-F238E27FC236}">
                <a16:creationId xmlns:a16="http://schemas.microsoft.com/office/drawing/2014/main" id="{CF7EA8D0-CBB5-49EA-96CA-08D8978BD69F}"/>
              </a:ext>
            </a:extLst>
          </p:cNvPr>
          <p:cNvPicPr>
            <a:picLocks noChangeAspect="1"/>
          </p:cNvPicPr>
          <p:nvPr/>
        </p:nvPicPr>
        <p:blipFill>
          <a:blip r:embed="rId3"/>
          <a:stretch>
            <a:fillRect/>
          </a:stretch>
        </p:blipFill>
        <p:spPr>
          <a:xfrm>
            <a:off x="517643" y="0"/>
            <a:ext cx="8449038" cy="1794187"/>
          </a:xfrm>
          <a:prstGeom prst="rect">
            <a:avLst/>
          </a:prstGeom>
        </p:spPr>
      </p:pic>
    </p:spTree>
    <p:extLst>
      <p:ext uri="{BB962C8B-B14F-4D97-AF65-F5344CB8AC3E}">
        <p14:creationId xmlns:p14="http://schemas.microsoft.com/office/powerpoint/2010/main" val="3220227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nutrition facts&#10;&#10;Description automatically generated">
            <a:extLst>
              <a:ext uri="{FF2B5EF4-FFF2-40B4-BE49-F238E27FC236}">
                <a16:creationId xmlns:a16="http://schemas.microsoft.com/office/drawing/2014/main" id="{B09EF9DC-EF5F-B3B6-0593-D4295D30CFAB}"/>
              </a:ext>
            </a:extLst>
          </p:cNvPr>
          <p:cNvPicPr>
            <a:picLocks noChangeAspect="1"/>
          </p:cNvPicPr>
          <p:nvPr/>
        </p:nvPicPr>
        <p:blipFill rotWithShape="1">
          <a:blip r:embed="rId2"/>
          <a:srcRect r="23542" b="1"/>
          <a:stretch/>
        </p:blipFill>
        <p:spPr>
          <a:xfrm>
            <a:off x="838200" y="1609233"/>
            <a:ext cx="9575800" cy="4966026"/>
          </a:xfrm>
          <a:prstGeom prst="rect">
            <a:avLst/>
          </a:prstGeom>
        </p:spPr>
      </p:pic>
      <p:sp>
        <p:nvSpPr>
          <p:cNvPr id="4" name="TextBox 3">
            <a:extLst>
              <a:ext uri="{FF2B5EF4-FFF2-40B4-BE49-F238E27FC236}">
                <a16:creationId xmlns:a16="http://schemas.microsoft.com/office/drawing/2014/main" id="{BD19DEA3-E81B-9201-7EBF-34A6C3CF6A92}"/>
              </a:ext>
            </a:extLst>
          </p:cNvPr>
          <p:cNvSpPr txBox="1"/>
          <p:nvPr/>
        </p:nvSpPr>
        <p:spPr>
          <a:xfrm>
            <a:off x="292100" y="6390305"/>
            <a:ext cx="6096000" cy="369332"/>
          </a:xfrm>
          <a:prstGeom prst="rect">
            <a:avLst/>
          </a:prstGeom>
          <a:noFill/>
        </p:spPr>
        <p:txBody>
          <a:bodyPr wrap="square">
            <a:spAutoFit/>
          </a:bodyPr>
          <a:lstStyle/>
          <a:p>
            <a:r>
              <a:rPr lang="en-US" sz="1800" b="0" i="1" dirty="0" err="1">
                <a:effectLst/>
                <a:latin typeface="MyriadPro"/>
              </a:rPr>
              <a:t>AdvNutr</a:t>
            </a:r>
            <a:r>
              <a:rPr lang="en-US" sz="1800" b="0" i="1" dirty="0">
                <a:effectLst/>
                <a:latin typeface="MyriadPro"/>
              </a:rPr>
              <a:t> </a:t>
            </a:r>
            <a:r>
              <a:rPr lang="en-US" sz="1800" b="0" dirty="0">
                <a:effectLst/>
                <a:latin typeface="MyriadPro"/>
              </a:rPr>
              <a:t>2020;11:S1058–S1069. </a:t>
            </a:r>
            <a:endParaRPr lang="en-US" dirty="0"/>
          </a:p>
        </p:txBody>
      </p:sp>
      <p:pic>
        <p:nvPicPr>
          <p:cNvPr id="6" name="Picture 5" descr="A close-up of a white background&#10;&#10;Description automatically generated">
            <a:extLst>
              <a:ext uri="{FF2B5EF4-FFF2-40B4-BE49-F238E27FC236}">
                <a16:creationId xmlns:a16="http://schemas.microsoft.com/office/drawing/2014/main" id="{CF7EA8D0-CBB5-49EA-96CA-08D8978BD69F}"/>
              </a:ext>
            </a:extLst>
          </p:cNvPr>
          <p:cNvPicPr>
            <a:picLocks noChangeAspect="1"/>
          </p:cNvPicPr>
          <p:nvPr/>
        </p:nvPicPr>
        <p:blipFill>
          <a:blip r:embed="rId3"/>
          <a:stretch>
            <a:fillRect/>
          </a:stretch>
        </p:blipFill>
        <p:spPr>
          <a:xfrm>
            <a:off x="517643" y="0"/>
            <a:ext cx="8449038" cy="1794187"/>
          </a:xfrm>
          <a:prstGeom prst="rect">
            <a:avLst/>
          </a:prstGeom>
        </p:spPr>
      </p:pic>
    </p:spTree>
    <p:extLst>
      <p:ext uri="{BB962C8B-B14F-4D97-AF65-F5344CB8AC3E}">
        <p14:creationId xmlns:p14="http://schemas.microsoft.com/office/powerpoint/2010/main" val="543144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medical report&#10;&#10;Description automatically generated">
            <a:extLst>
              <a:ext uri="{FF2B5EF4-FFF2-40B4-BE49-F238E27FC236}">
                <a16:creationId xmlns:a16="http://schemas.microsoft.com/office/drawing/2014/main" id="{58FCBD58-0957-C145-EE42-D5281C967B37}"/>
              </a:ext>
            </a:extLst>
          </p:cNvPr>
          <p:cNvPicPr>
            <a:picLocks noChangeAspect="1"/>
          </p:cNvPicPr>
          <p:nvPr/>
        </p:nvPicPr>
        <p:blipFill>
          <a:blip r:embed="rId2"/>
          <a:stretch>
            <a:fillRect/>
          </a:stretch>
        </p:blipFill>
        <p:spPr>
          <a:xfrm>
            <a:off x="1184833" y="304800"/>
            <a:ext cx="8834454" cy="6272463"/>
          </a:xfrm>
          <a:prstGeom prst="rect">
            <a:avLst/>
          </a:prstGeom>
        </p:spPr>
      </p:pic>
      <p:sp>
        <p:nvSpPr>
          <p:cNvPr id="2" name="TextBox 1">
            <a:extLst>
              <a:ext uri="{FF2B5EF4-FFF2-40B4-BE49-F238E27FC236}">
                <a16:creationId xmlns:a16="http://schemas.microsoft.com/office/drawing/2014/main" id="{57763A7A-06DF-6955-E105-474AE2A86551}"/>
              </a:ext>
            </a:extLst>
          </p:cNvPr>
          <p:cNvSpPr txBox="1"/>
          <p:nvPr/>
        </p:nvSpPr>
        <p:spPr>
          <a:xfrm>
            <a:off x="361950" y="2735943"/>
            <a:ext cx="11468099" cy="2677656"/>
          </a:xfrm>
          <a:prstGeom prst="rect">
            <a:avLst/>
          </a:prstGeom>
          <a:solidFill>
            <a:schemeClr val="bg1"/>
          </a:solidFill>
        </p:spPr>
        <p:txBody>
          <a:bodyPr wrap="square" rtlCol="0">
            <a:spAutoFit/>
          </a:bodyPr>
          <a:lstStyle/>
          <a:p>
            <a:pPr algn="ctr"/>
            <a:r>
              <a:rPr lang="en-US" sz="2800" i="1" dirty="0">
                <a:solidFill>
                  <a:srgbClr val="C00000"/>
                </a:solidFill>
              </a:rPr>
              <a:t>The belief that the anabolic response to feeding during postexercise recovery is transient and has an upper limit and that excess amino acids are being oxidized lacks scientific proof. Using isotope tracers we show that the ingestion of 100 g of protein results in a greater and more prolonged 9&gt;12 h) anabolic response when compared to ingestion of 25 g protein.</a:t>
            </a:r>
          </a:p>
        </p:txBody>
      </p:sp>
    </p:spTree>
    <p:extLst>
      <p:ext uri="{BB962C8B-B14F-4D97-AF65-F5344CB8AC3E}">
        <p14:creationId xmlns:p14="http://schemas.microsoft.com/office/powerpoint/2010/main" val="131346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echinoderm&#10;&#10;Description automatically generated">
            <a:extLst>
              <a:ext uri="{FF2B5EF4-FFF2-40B4-BE49-F238E27FC236}">
                <a16:creationId xmlns:a16="http://schemas.microsoft.com/office/drawing/2014/main" id="{855E070A-C36C-E14B-730A-E5A9599D4997}"/>
              </a:ext>
            </a:extLst>
          </p:cNvPr>
          <p:cNvPicPr>
            <a:picLocks noChangeAspect="1"/>
          </p:cNvPicPr>
          <p:nvPr/>
        </p:nvPicPr>
        <p:blipFill>
          <a:blip r:embed="rId2"/>
          <a:stretch>
            <a:fillRect/>
          </a:stretch>
        </p:blipFill>
        <p:spPr>
          <a:xfrm>
            <a:off x="364066" y="1253067"/>
            <a:ext cx="5664340" cy="3343251"/>
          </a:xfrm>
          <a:prstGeom prst="rect">
            <a:avLst/>
          </a:prstGeom>
        </p:spPr>
      </p:pic>
      <p:sp>
        <p:nvSpPr>
          <p:cNvPr id="3" name="TextBox 2">
            <a:extLst>
              <a:ext uri="{FF2B5EF4-FFF2-40B4-BE49-F238E27FC236}">
                <a16:creationId xmlns:a16="http://schemas.microsoft.com/office/drawing/2014/main" id="{7CA19A93-0754-B807-0DF5-4CCDFDF37D57}"/>
              </a:ext>
            </a:extLst>
          </p:cNvPr>
          <p:cNvSpPr txBox="1"/>
          <p:nvPr/>
        </p:nvSpPr>
        <p:spPr>
          <a:xfrm>
            <a:off x="6028406" y="1728940"/>
            <a:ext cx="5990978" cy="2400657"/>
          </a:xfrm>
          <a:prstGeom prst="rect">
            <a:avLst/>
          </a:prstGeom>
          <a:noFill/>
        </p:spPr>
        <p:txBody>
          <a:bodyPr wrap="square" rtlCol="0">
            <a:spAutoFit/>
          </a:bodyPr>
          <a:lstStyle/>
          <a:p>
            <a:pPr marL="285750" indent="-285750">
              <a:buFont typeface="Arial" panose="020B0604020202020204" pitchFamily="34" charset="0"/>
              <a:buChar char="•"/>
            </a:pPr>
            <a:r>
              <a:rPr lang="en-US" dirty="0"/>
              <a:t>Sarcopenia is a major cause of reduced quality of life in older adults.</a:t>
            </a:r>
          </a:p>
          <a:p>
            <a:endParaRPr lang="en-US" dirty="0"/>
          </a:p>
          <a:p>
            <a:pPr marL="285750" indent="-285750">
              <a:buFont typeface="Arial" panose="020B0604020202020204" pitchFamily="34" charset="0"/>
              <a:buChar char="•"/>
            </a:pPr>
            <a:r>
              <a:rPr lang="en-US" dirty="0"/>
              <a:t>Often occurs with obesity, making diagnosis difficult.</a:t>
            </a:r>
          </a:p>
          <a:p>
            <a:endParaRPr lang="en-US" dirty="0"/>
          </a:p>
          <a:p>
            <a:pPr marL="285750" indent="-285750">
              <a:buFont typeface="Arial" panose="020B0604020202020204" pitchFamily="34" charset="0"/>
              <a:buChar char="•"/>
            </a:pPr>
            <a:r>
              <a:rPr lang="en-US" dirty="0"/>
              <a:t>The prevalence of sarcopenia among adults is increasing rapidly worldwide.</a:t>
            </a:r>
          </a:p>
          <a:p>
            <a:endParaRPr lang="en-US" sz="2400" dirty="0"/>
          </a:p>
        </p:txBody>
      </p:sp>
      <p:sp>
        <p:nvSpPr>
          <p:cNvPr id="4" name="TextBox 3">
            <a:extLst>
              <a:ext uri="{FF2B5EF4-FFF2-40B4-BE49-F238E27FC236}">
                <a16:creationId xmlns:a16="http://schemas.microsoft.com/office/drawing/2014/main" id="{502E3BEC-3B5B-A695-6764-6D9768E68699}"/>
              </a:ext>
            </a:extLst>
          </p:cNvPr>
          <p:cNvSpPr txBox="1"/>
          <p:nvPr/>
        </p:nvSpPr>
        <p:spPr>
          <a:xfrm>
            <a:off x="364066" y="5129060"/>
            <a:ext cx="9448800" cy="523220"/>
          </a:xfrm>
          <a:prstGeom prst="rect">
            <a:avLst/>
          </a:prstGeom>
          <a:noFill/>
        </p:spPr>
        <p:txBody>
          <a:bodyPr wrap="square">
            <a:spAutoFit/>
          </a:bodyPr>
          <a:lstStyle/>
          <a:p>
            <a:r>
              <a:rPr lang="en-US" sz="1400" dirty="0">
                <a:solidFill>
                  <a:srgbClr val="303030"/>
                </a:solidFill>
                <a:latin typeface="arial" panose="020B0604020202020204" pitchFamily="34" charset="0"/>
              </a:rPr>
              <a:t>Cruz-</a:t>
            </a:r>
            <a:r>
              <a:rPr lang="en-US" sz="1400" dirty="0" err="1">
                <a:solidFill>
                  <a:srgbClr val="303030"/>
                </a:solidFill>
                <a:latin typeface="arial" panose="020B0604020202020204" pitchFamily="34" charset="0"/>
              </a:rPr>
              <a:t>Jentoft</a:t>
            </a:r>
            <a:r>
              <a:rPr lang="en-US" sz="1400" dirty="0">
                <a:solidFill>
                  <a:srgbClr val="303030"/>
                </a:solidFill>
                <a:latin typeface="arial" panose="020B0604020202020204" pitchFamily="34" charset="0"/>
              </a:rPr>
              <a:t> AJ, </a:t>
            </a:r>
            <a:r>
              <a:rPr lang="en-US" sz="1400" dirty="0" err="1">
                <a:solidFill>
                  <a:srgbClr val="303030"/>
                </a:solidFill>
                <a:latin typeface="arial" panose="020B0604020202020204" pitchFamily="34" charset="0"/>
              </a:rPr>
              <a:t>Bahat</a:t>
            </a:r>
            <a:r>
              <a:rPr lang="en-US" sz="1400" dirty="0">
                <a:solidFill>
                  <a:srgbClr val="303030"/>
                </a:solidFill>
                <a:latin typeface="arial" panose="020B0604020202020204" pitchFamily="34" charset="0"/>
              </a:rPr>
              <a:t> G, Bauer J, et al. Sarcopenia: revised European consensus on definition and diagnosis [published correction appears in Age Ageing. 2019 Jul 1;48(4):601]. </a:t>
            </a:r>
            <a:r>
              <a:rPr lang="en-US" sz="1400" i="1" dirty="0">
                <a:solidFill>
                  <a:srgbClr val="303030"/>
                </a:solidFill>
                <a:latin typeface="arial" panose="020B0604020202020204" pitchFamily="34" charset="0"/>
              </a:rPr>
              <a:t>Age Ageing</a:t>
            </a:r>
            <a:r>
              <a:rPr lang="en-US" sz="1400" dirty="0">
                <a:solidFill>
                  <a:srgbClr val="303030"/>
                </a:solidFill>
                <a:latin typeface="arial" panose="020B0604020202020204" pitchFamily="34" charset="0"/>
              </a:rPr>
              <a:t>. 2019;48(1):16-31. </a:t>
            </a:r>
            <a:endParaRPr lang="en-US" sz="1400" dirty="0"/>
          </a:p>
        </p:txBody>
      </p:sp>
      <p:sp>
        <p:nvSpPr>
          <p:cNvPr id="5" name="TextBox 4">
            <a:extLst>
              <a:ext uri="{FF2B5EF4-FFF2-40B4-BE49-F238E27FC236}">
                <a16:creationId xmlns:a16="http://schemas.microsoft.com/office/drawing/2014/main" id="{F7D9D9B8-5553-7781-7BE8-C551B10E587F}"/>
              </a:ext>
            </a:extLst>
          </p:cNvPr>
          <p:cNvSpPr txBox="1"/>
          <p:nvPr/>
        </p:nvSpPr>
        <p:spPr>
          <a:xfrm>
            <a:off x="364066" y="5815690"/>
            <a:ext cx="9296400" cy="738664"/>
          </a:xfrm>
          <a:prstGeom prst="rect">
            <a:avLst/>
          </a:prstGeom>
          <a:noFill/>
        </p:spPr>
        <p:txBody>
          <a:bodyPr wrap="square">
            <a:spAutoFit/>
          </a:bodyPr>
          <a:lstStyle/>
          <a:p>
            <a:r>
              <a:rPr lang="en-US" sz="1400" dirty="0" err="1">
                <a:solidFill>
                  <a:srgbClr val="333333"/>
                </a:solidFill>
                <a:latin typeface="-apple-system"/>
              </a:rPr>
              <a:t>Sobestiansky</a:t>
            </a:r>
            <a:r>
              <a:rPr lang="en-US" sz="1400" dirty="0">
                <a:solidFill>
                  <a:srgbClr val="333333"/>
                </a:solidFill>
                <a:latin typeface="-apple-system"/>
              </a:rPr>
              <a:t>, S., </a:t>
            </a:r>
            <a:r>
              <a:rPr lang="en-US" sz="1400" dirty="0" err="1">
                <a:solidFill>
                  <a:srgbClr val="333333"/>
                </a:solidFill>
                <a:latin typeface="-apple-system"/>
              </a:rPr>
              <a:t>Michaelsson</a:t>
            </a:r>
            <a:r>
              <a:rPr lang="en-US" sz="1400" dirty="0">
                <a:solidFill>
                  <a:srgbClr val="333333"/>
                </a:solidFill>
                <a:latin typeface="-apple-system"/>
              </a:rPr>
              <a:t>, K. &amp; Cederholm, T. Sarcopenia prevalence and associations with mortality and </a:t>
            </a:r>
            <a:r>
              <a:rPr lang="en-US" sz="1400" dirty="0" err="1">
                <a:solidFill>
                  <a:srgbClr val="333333"/>
                </a:solidFill>
                <a:latin typeface="-apple-system"/>
              </a:rPr>
              <a:t>hospitalisation</a:t>
            </a:r>
            <a:r>
              <a:rPr lang="en-US" sz="1400" dirty="0">
                <a:solidFill>
                  <a:srgbClr val="333333"/>
                </a:solidFill>
                <a:latin typeface="-apple-system"/>
              </a:rPr>
              <a:t> by various sarcopenia definitions in 85–89 year old community-dwelling men: a report from the ULSAM study. </a:t>
            </a:r>
            <a:r>
              <a:rPr lang="en-US" sz="1400" i="1" dirty="0">
                <a:solidFill>
                  <a:srgbClr val="333333"/>
                </a:solidFill>
                <a:latin typeface="-apple-system"/>
              </a:rPr>
              <a:t>BMC </a:t>
            </a:r>
            <a:r>
              <a:rPr lang="en-US" sz="1400" i="1" dirty="0" err="1">
                <a:solidFill>
                  <a:srgbClr val="333333"/>
                </a:solidFill>
                <a:latin typeface="-apple-system"/>
              </a:rPr>
              <a:t>Geriatr</a:t>
            </a:r>
            <a:r>
              <a:rPr lang="en-US" sz="1400" dirty="0">
                <a:solidFill>
                  <a:srgbClr val="333333"/>
                </a:solidFill>
                <a:latin typeface="-apple-system"/>
              </a:rPr>
              <a:t> </a:t>
            </a:r>
            <a:r>
              <a:rPr lang="en-US" sz="1400" b="1" dirty="0">
                <a:solidFill>
                  <a:srgbClr val="333333"/>
                </a:solidFill>
                <a:latin typeface="-apple-system"/>
              </a:rPr>
              <a:t>19, </a:t>
            </a:r>
            <a:r>
              <a:rPr lang="en-US" sz="1400" dirty="0">
                <a:solidFill>
                  <a:srgbClr val="333333"/>
                </a:solidFill>
                <a:latin typeface="-apple-system"/>
              </a:rPr>
              <a:t>318 (2019).</a:t>
            </a:r>
            <a:endParaRPr lang="en-US" sz="1400" dirty="0"/>
          </a:p>
        </p:txBody>
      </p:sp>
    </p:spTree>
    <p:extLst>
      <p:ext uri="{BB962C8B-B14F-4D97-AF65-F5344CB8AC3E}">
        <p14:creationId xmlns:p14="http://schemas.microsoft.com/office/powerpoint/2010/main" val="3135859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E34C1D2-B189-AE4A-AC8D-15BFF50EDE44}"/>
              </a:ext>
            </a:extLst>
          </p:cNvPr>
          <p:cNvSpPr txBox="1"/>
          <p:nvPr/>
        </p:nvSpPr>
        <p:spPr>
          <a:xfrm>
            <a:off x="1600200" y="6184152"/>
            <a:ext cx="8991600" cy="646331"/>
          </a:xfrm>
          <a:prstGeom prst="rect">
            <a:avLst/>
          </a:prstGeom>
          <a:noFill/>
        </p:spPr>
        <p:txBody>
          <a:bodyPr wrap="square">
            <a:spAutoFit/>
          </a:bodyPr>
          <a:lstStyle/>
          <a:p>
            <a:r>
              <a:rPr lang="en-US" dirty="0" err="1">
                <a:solidFill>
                  <a:srgbClr val="212121"/>
                </a:solidFill>
                <a:latin typeface="system-ui"/>
              </a:rPr>
              <a:t>Roh</a:t>
            </a:r>
            <a:r>
              <a:rPr lang="en-US" dirty="0">
                <a:solidFill>
                  <a:srgbClr val="212121"/>
                </a:solidFill>
                <a:latin typeface="system-ui"/>
              </a:rPr>
              <a:t> E, Choi KM. Health Consequences of Sarcopenic Obesity: A Narrative Review. Front Endocrinol (Lausanne). 2020 May 21;11:332.</a:t>
            </a:r>
            <a:endParaRPr lang="en-US" dirty="0"/>
          </a:p>
        </p:txBody>
      </p:sp>
      <p:pic>
        <p:nvPicPr>
          <p:cNvPr id="4" name="Picture 3" descr="Diagram&#10;&#10;Description automatically generated">
            <a:extLst>
              <a:ext uri="{FF2B5EF4-FFF2-40B4-BE49-F238E27FC236}">
                <a16:creationId xmlns:a16="http://schemas.microsoft.com/office/drawing/2014/main" id="{5766562A-88DB-1543-9810-D7611335B537}"/>
              </a:ext>
            </a:extLst>
          </p:cNvPr>
          <p:cNvPicPr>
            <a:picLocks noChangeAspect="1"/>
          </p:cNvPicPr>
          <p:nvPr/>
        </p:nvPicPr>
        <p:blipFill>
          <a:blip r:embed="rId2"/>
          <a:stretch>
            <a:fillRect/>
          </a:stretch>
        </p:blipFill>
        <p:spPr>
          <a:xfrm>
            <a:off x="1676400" y="136525"/>
            <a:ext cx="8382000" cy="5553679"/>
          </a:xfrm>
          <a:prstGeom prst="rect">
            <a:avLst/>
          </a:prstGeom>
        </p:spPr>
      </p:pic>
    </p:spTree>
    <p:extLst>
      <p:ext uri="{BB962C8B-B14F-4D97-AF65-F5344CB8AC3E}">
        <p14:creationId xmlns:p14="http://schemas.microsoft.com/office/powerpoint/2010/main" val="954169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D0E65364-21EE-4F89-14E4-A0C505735F7D}"/>
              </a:ext>
            </a:extLst>
          </p:cNvPr>
          <p:cNvPicPr>
            <a:picLocks noChangeAspect="1"/>
          </p:cNvPicPr>
          <p:nvPr/>
        </p:nvPicPr>
        <p:blipFill>
          <a:blip r:embed="rId2"/>
          <a:stretch>
            <a:fillRect/>
          </a:stretch>
        </p:blipFill>
        <p:spPr>
          <a:xfrm>
            <a:off x="2163306" y="510294"/>
            <a:ext cx="7334573" cy="2918707"/>
          </a:xfrm>
          <a:prstGeom prst="rect">
            <a:avLst/>
          </a:prstGeom>
        </p:spPr>
      </p:pic>
      <p:sp>
        <p:nvSpPr>
          <p:cNvPr id="4" name="TextBox 3">
            <a:extLst>
              <a:ext uri="{FF2B5EF4-FFF2-40B4-BE49-F238E27FC236}">
                <a16:creationId xmlns:a16="http://schemas.microsoft.com/office/drawing/2014/main" id="{86794085-9095-56D9-13C8-F3C54E1E2A5F}"/>
              </a:ext>
            </a:extLst>
          </p:cNvPr>
          <p:cNvSpPr txBox="1"/>
          <p:nvPr/>
        </p:nvSpPr>
        <p:spPr>
          <a:xfrm>
            <a:off x="2419351" y="2736504"/>
            <a:ext cx="7609345" cy="2516073"/>
          </a:xfrm>
          <a:prstGeom prst="rect">
            <a:avLst/>
          </a:prstGeom>
          <a:solidFill>
            <a:srgbClr val="FFFF00"/>
          </a:solidFill>
        </p:spPr>
        <p:txBody>
          <a:bodyPr wrap="square" rtlCol="0">
            <a:spAutoFit/>
          </a:bodyPr>
          <a:lstStyle/>
          <a:p>
            <a:pPr marL="214313" indent="-214313">
              <a:buFont typeface="Arial" panose="020B0604020202020204" pitchFamily="34" charset="0"/>
              <a:buChar char="•"/>
            </a:pPr>
            <a:r>
              <a:rPr lang="en-US" dirty="0"/>
              <a:t>8721 individuals </a:t>
            </a:r>
          </a:p>
          <a:p>
            <a:r>
              <a:rPr lang="en-US" dirty="0"/>
              <a:t>Metabolic Health as defined by:</a:t>
            </a:r>
          </a:p>
          <a:p>
            <a:pPr marL="214313" indent="-214313">
              <a:buFont typeface="Arial" panose="020B0604020202020204" pitchFamily="34" charset="0"/>
              <a:buChar char="•"/>
            </a:pPr>
            <a:r>
              <a:rPr lang="en-US" dirty="0">
                <a:solidFill>
                  <a:srgbClr val="C00000"/>
                </a:solidFill>
              </a:rPr>
              <a:t>Waist circumference &lt; 40” in men and &lt; 36” women </a:t>
            </a:r>
          </a:p>
          <a:p>
            <a:pPr marL="214313" indent="-214313">
              <a:buFont typeface="Arial" panose="020B0604020202020204" pitchFamily="34" charset="0"/>
              <a:buChar char="•"/>
            </a:pPr>
            <a:r>
              <a:rPr lang="en-US" dirty="0">
                <a:solidFill>
                  <a:srgbClr val="C00000"/>
                </a:solidFill>
              </a:rPr>
              <a:t>BP 120/80 or less </a:t>
            </a:r>
          </a:p>
          <a:p>
            <a:pPr marL="214313" indent="-214313">
              <a:buFont typeface="Arial" panose="020B0604020202020204" pitchFamily="34" charset="0"/>
              <a:buChar char="•"/>
            </a:pPr>
            <a:r>
              <a:rPr lang="en-US" dirty="0">
                <a:solidFill>
                  <a:srgbClr val="C00000"/>
                </a:solidFill>
              </a:rPr>
              <a:t>FBS &lt; 100; HbA1c &lt; 5.7 </a:t>
            </a:r>
          </a:p>
          <a:p>
            <a:pPr marL="214313" indent="-214313">
              <a:buFont typeface="Arial" panose="020B0604020202020204" pitchFamily="34" charset="0"/>
              <a:buChar char="•"/>
            </a:pPr>
            <a:r>
              <a:rPr lang="en-US" dirty="0">
                <a:solidFill>
                  <a:srgbClr val="C00000"/>
                </a:solidFill>
              </a:rPr>
              <a:t>TGA/HDL ratio &lt; 3 </a:t>
            </a:r>
          </a:p>
          <a:p>
            <a:pPr marL="214313" indent="-214313">
              <a:buFont typeface="Arial" panose="020B0604020202020204" pitchFamily="34" charset="0"/>
              <a:buChar char="•"/>
            </a:pPr>
            <a:r>
              <a:rPr lang="en-US" dirty="0">
                <a:solidFill>
                  <a:srgbClr val="C00000"/>
                </a:solidFill>
              </a:rPr>
              <a:t>No Meds</a:t>
            </a:r>
          </a:p>
          <a:p>
            <a:pPr marL="214313" indent="-214313">
              <a:buFont typeface="Arial" panose="020B0604020202020204" pitchFamily="34" charset="0"/>
              <a:buChar char="•"/>
            </a:pPr>
            <a:r>
              <a:rPr lang="en-US" dirty="0">
                <a:solidFill>
                  <a:srgbClr val="C00000"/>
                </a:solidFill>
              </a:rPr>
              <a:t>Only 12.2% individuals met all criteria</a:t>
            </a:r>
          </a:p>
          <a:p>
            <a:endParaRPr lang="en-US" sz="1350" dirty="0"/>
          </a:p>
        </p:txBody>
      </p:sp>
      <p:sp>
        <p:nvSpPr>
          <p:cNvPr id="5" name="TextBox 4">
            <a:extLst>
              <a:ext uri="{FF2B5EF4-FFF2-40B4-BE49-F238E27FC236}">
                <a16:creationId xmlns:a16="http://schemas.microsoft.com/office/drawing/2014/main" id="{8CFE50D4-CE8B-D176-A933-5010BC330E34}"/>
              </a:ext>
            </a:extLst>
          </p:cNvPr>
          <p:cNvSpPr txBox="1"/>
          <p:nvPr/>
        </p:nvSpPr>
        <p:spPr>
          <a:xfrm>
            <a:off x="1671639" y="5033272"/>
            <a:ext cx="8848725" cy="830997"/>
          </a:xfrm>
          <a:prstGeom prst="rect">
            <a:avLst/>
          </a:prstGeom>
          <a:solidFill>
            <a:srgbClr val="00B0F0"/>
          </a:solidFill>
        </p:spPr>
        <p:txBody>
          <a:bodyPr wrap="square" rtlCol="0">
            <a:spAutoFit/>
          </a:bodyPr>
          <a:lstStyle/>
          <a:p>
            <a:pPr algn="ctr"/>
            <a:r>
              <a:rPr lang="en-US" sz="2400" b="1" i="1" dirty="0">
                <a:solidFill>
                  <a:schemeClr val="bg1"/>
                </a:solidFill>
              </a:rPr>
              <a:t>Disrupted metabolic health greatly accelerates aging, reduces longevity and diminishes health span.   </a:t>
            </a:r>
          </a:p>
        </p:txBody>
      </p:sp>
    </p:spTree>
    <p:extLst>
      <p:ext uri="{BB962C8B-B14F-4D97-AF65-F5344CB8AC3E}">
        <p14:creationId xmlns:p14="http://schemas.microsoft.com/office/powerpoint/2010/main" val="104793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news&#10;&#10;Description automatically generated">
            <a:extLst>
              <a:ext uri="{FF2B5EF4-FFF2-40B4-BE49-F238E27FC236}">
                <a16:creationId xmlns:a16="http://schemas.microsoft.com/office/drawing/2014/main" id="{645D1761-9EF4-1477-6E7F-5F33B9D11C3E}"/>
              </a:ext>
            </a:extLst>
          </p:cNvPr>
          <p:cNvPicPr>
            <a:picLocks noChangeAspect="1"/>
          </p:cNvPicPr>
          <p:nvPr/>
        </p:nvPicPr>
        <p:blipFill rotWithShape="1">
          <a:blip r:embed="rId2"/>
          <a:srcRect b="20510"/>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4FEA4718-1692-C3CE-3A2C-C21D571200D0}"/>
              </a:ext>
            </a:extLst>
          </p:cNvPr>
          <p:cNvSpPr txBox="1"/>
          <p:nvPr/>
        </p:nvSpPr>
        <p:spPr>
          <a:xfrm>
            <a:off x="901700" y="4468586"/>
            <a:ext cx="10833100" cy="1569660"/>
          </a:xfrm>
          <a:prstGeom prst="rect">
            <a:avLst/>
          </a:prstGeom>
          <a:solidFill>
            <a:schemeClr val="bg1"/>
          </a:solidFill>
        </p:spPr>
        <p:txBody>
          <a:bodyPr wrap="square" rtlCol="0">
            <a:spAutoFit/>
          </a:bodyPr>
          <a:lstStyle/>
          <a:p>
            <a:pPr algn="ctr"/>
            <a:r>
              <a:rPr lang="en-US" sz="3200" i="1" dirty="0">
                <a:solidFill>
                  <a:srgbClr val="C00000"/>
                </a:solidFill>
              </a:rPr>
              <a:t>Based on the current evidence, we conclude that in order to maximize anabolism one should consume protein at a target range of 1.6 – 2.2 gm/kg/day </a:t>
            </a:r>
          </a:p>
        </p:txBody>
      </p:sp>
    </p:spTree>
    <p:extLst>
      <p:ext uri="{BB962C8B-B14F-4D97-AF65-F5344CB8AC3E}">
        <p14:creationId xmlns:p14="http://schemas.microsoft.com/office/powerpoint/2010/main" val="237525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person's body&#10;&#10;Description automatically generated">
            <a:extLst>
              <a:ext uri="{FF2B5EF4-FFF2-40B4-BE49-F238E27FC236}">
                <a16:creationId xmlns:a16="http://schemas.microsoft.com/office/drawing/2014/main" id="{20330EED-9921-06A3-DD54-997D65839A1B}"/>
              </a:ext>
            </a:extLst>
          </p:cNvPr>
          <p:cNvPicPr>
            <a:picLocks noChangeAspect="1"/>
          </p:cNvPicPr>
          <p:nvPr/>
        </p:nvPicPr>
        <p:blipFill>
          <a:blip r:embed="rId2"/>
          <a:stretch>
            <a:fillRect/>
          </a:stretch>
        </p:blipFill>
        <p:spPr>
          <a:xfrm>
            <a:off x="952501" y="154337"/>
            <a:ext cx="8946276" cy="6553147"/>
          </a:xfrm>
          <a:prstGeom prst="rect">
            <a:avLst/>
          </a:prstGeom>
        </p:spPr>
      </p:pic>
    </p:spTree>
    <p:extLst>
      <p:ext uri="{BB962C8B-B14F-4D97-AF65-F5344CB8AC3E}">
        <p14:creationId xmlns:p14="http://schemas.microsoft.com/office/powerpoint/2010/main" val="2299403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a number of points&#10;&#10;Description automatically generated">
            <a:extLst>
              <a:ext uri="{FF2B5EF4-FFF2-40B4-BE49-F238E27FC236}">
                <a16:creationId xmlns:a16="http://schemas.microsoft.com/office/drawing/2014/main" id="{D2CA9429-647C-E5BD-6E9D-BB561DFFF059}"/>
              </a:ext>
            </a:extLst>
          </p:cNvPr>
          <p:cNvPicPr>
            <a:picLocks noChangeAspect="1"/>
          </p:cNvPicPr>
          <p:nvPr/>
        </p:nvPicPr>
        <p:blipFill>
          <a:blip r:embed="rId2"/>
          <a:stretch>
            <a:fillRect/>
          </a:stretch>
        </p:blipFill>
        <p:spPr>
          <a:xfrm>
            <a:off x="1611824" y="236568"/>
            <a:ext cx="8570562" cy="5977966"/>
          </a:xfrm>
          <a:prstGeom prst="rect">
            <a:avLst/>
          </a:prstGeom>
        </p:spPr>
      </p:pic>
    </p:spTree>
    <p:extLst>
      <p:ext uri="{BB962C8B-B14F-4D97-AF65-F5344CB8AC3E}">
        <p14:creationId xmlns:p14="http://schemas.microsoft.com/office/powerpoint/2010/main" val="761694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9A2ACF-9D17-B7E6-0EBF-2E625B8BD117}"/>
              </a:ext>
            </a:extLst>
          </p:cNvPr>
          <p:cNvSpPr txBox="1"/>
          <p:nvPr/>
        </p:nvSpPr>
        <p:spPr>
          <a:xfrm>
            <a:off x="295386" y="224187"/>
            <a:ext cx="8439665" cy="646331"/>
          </a:xfrm>
          <a:prstGeom prst="rect">
            <a:avLst/>
          </a:prstGeom>
          <a:noFill/>
        </p:spPr>
        <p:txBody>
          <a:bodyPr wrap="square" rtlCol="0">
            <a:spAutoFit/>
          </a:bodyPr>
          <a:lstStyle/>
          <a:p>
            <a:r>
              <a:rPr lang="en-US" sz="3600" dirty="0">
                <a:solidFill>
                  <a:srgbClr val="C00000"/>
                </a:solidFill>
                <a:latin typeface="Times New Roman" panose="02020603050405020304" pitchFamily="18" charset="0"/>
                <a:cs typeface="Times New Roman" panose="02020603050405020304" pitchFamily="18" charset="0"/>
              </a:rPr>
              <a:t>Summary</a:t>
            </a:r>
          </a:p>
        </p:txBody>
      </p:sp>
      <p:sp>
        <p:nvSpPr>
          <p:cNvPr id="3" name="TextBox 2">
            <a:extLst>
              <a:ext uri="{FF2B5EF4-FFF2-40B4-BE49-F238E27FC236}">
                <a16:creationId xmlns:a16="http://schemas.microsoft.com/office/drawing/2014/main" id="{DA82444A-039C-9B7A-ED53-733426113E02}"/>
              </a:ext>
            </a:extLst>
          </p:cNvPr>
          <p:cNvSpPr txBox="1"/>
          <p:nvPr/>
        </p:nvSpPr>
        <p:spPr>
          <a:xfrm>
            <a:off x="295386" y="1122809"/>
            <a:ext cx="10144015" cy="5324535"/>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historical RDA of 0.8 </a:t>
            </a:r>
            <a:r>
              <a:rPr lang="en-US" sz="2000" dirty="0" err="1"/>
              <a:t>gms</a:t>
            </a:r>
            <a:r>
              <a:rPr lang="en-US" sz="2000" dirty="0"/>
              <a:t>/kg/day may be too low for many who are losing weight (and LBM) and adults as they age and confront more anabolic resistance. 1.2 -1.6 g/kg/day seems a more appropriate target for most.</a:t>
            </a:r>
          </a:p>
          <a:p>
            <a:endParaRPr lang="en-US" sz="2000" dirty="0"/>
          </a:p>
          <a:p>
            <a:pPr marL="285750" indent="-285750">
              <a:buFont typeface="Arial" panose="020B0604020202020204" pitchFamily="34" charset="0"/>
              <a:buChar char="•"/>
            </a:pPr>
            <a:r>
              <a:rPr lang="en-US" sz="2000" dirty="0"/>
              <a:t>Daily ranges of 1.6 -2.2 gm/kg/day protein more optimal for promoting anabolism (overcoming anabolic resistance), maintaining lean body mass and promoting metabolic health.</a:t>
            </a:r>
          </a:p>
          <a:p>
            <a:pPr marL="285750" indent="-285750">
              <a:buFont typeface="Arial" panose="020B0604020202020204" pitchFamily="34" charset="0"/>
              <a:buChar char="•"/>
            </a:pPr>
            <a:r>
              <a:rPr lang="en-US" sz="2000" dirty="0"/>
              <a:t>Spreading daily protein intake over the day, including evening hours may best support muscle protein synthesis including the overnight fasting state.</a:t>
            </a:r>
          </a:p>
          <a:p>
            <a:endParaRPr lang="en-US" sz="2000" dirty="0"/>
          </a:p>
          <a:p>
            <a:pPr marL="285750" indent="-285750">
              <a:buFont typeface="Arial" panose="020B0604020202020204" pitchFamily="34" charset="0"/>
              <a:buChar char="•"/>
            </a:pPr>
            <a:r>
              <a:rPr lang="en-US" sz="2000" dirty="0"/>
              <a:t>At doses of 100 g/serving there does not appear to be a ceiling with respect to maximal protein bioavailability, integration and muscle protein synthesis (MPS)</a:t>
            </a:r>
          </a:p>
          <a:p>
            <a:endParaRPr lang="en-US" sz="2000" dirty="0"/>
          </a:p>
          <a:p>
            <a:pPr marL="285750" indent="-285750">
              <a:buFont typeface="Arial" panose="020B0604020202020204" pitchFamily="34" charset="0"/>
              <a:buChar char="•"/>
            </a:pPr>
            <a:r>
              <a:rPr lang="en-US" sz="2000" dirty="0"/>
              <a:t>Animal protein is more complete with respect to anabolic-promoting AA balance e.g. more leucine, isoleucine, glycine, and methionine with greater bioavailability. Plant-based proteins can be designed to meet these needs though requires more careful meal planning to assure both quality and quantity sufficient to meet metabolic demand.</a:t>
            </a:r>
          </a:p>
        </p:txBody>
      </p:sp>
    </p:spTree>
    <p:extLst>
      <p:ext uri="{BB962C8B-B14F-4D97-AF65-F5344CB8AC3E}">
        <p14:creationId xmlns:p14="http://schemas.microsoft.com/office/powerpoint/2010/main" val="2306312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9A2ACF-9D17-B7E6-0EBF-2E625B8BD117}"/>
              </a:ext>
            </a:extLst>
          </p:cNvPr>
          <p:cNvSpPr txBox="1"/>
          <p:nvPr/>
        </p:nvSpPr>
        <p:spPr>
          <a:xfrm>
            <a:off x="469557" y="420130"/>
            <a:ext cx="8439665" cy="646331"/>
          </a:xfrm>
          <a:prstGeom prst="rect">
            <a:avLst/>
          </a:prstGeom>
          <a:noFill/>
        </p:spPr>
        <p:txBody>
          <a:bodyPr wrap="square" rtlCol="0">
            <a:spAutoFit/>
          </a:bodyPr>
          <a:lstStyle/>
          <a:p>
            <a:r>
              <a:rPr lang="en-US" sz="3600" dirty="0">
                <a:solidFill>
                  <a:srgbClr val="C00000"/>
                </a:solidFill>
                <a:latin typeface="Times New Roman" panose="02020603050405020304" pitchFamily="18" charset="0"/>
                <a:cs typeface="Times New Roman" panose="02020603050405020304" pitchFamily="18" charset="0"/>
              </a:rPr>
              <a:t>Summary</a:t>
            </a:r>
          </a:p>
        </p:txBody>
      </p:sp>
      <p:sp>
        <p:nvSpPr>
          <p:cNvPr id="3" name="TextBox 2">
            <a:extLst>
              <a:ext uri="{FF2B5EF4-FFF2-40B4-BE49-F238E27FC236}">
                <a16:creationId xmlns:a16="http://schemas.microsoft.com/office/drawing/2014/main" id="{DA82444A-039C-9B7A-ED53-733426113E02}"/>
              </a:ext>
            </a:extLst>
          </p:cNvPr>
          <p:cNvSpPr txBox="1"/>
          <p:nvPr/>
        </p:nvSpPr>
        <p:spPr>
          <a:xfrm>
            <a:off x="1134762" y="1564600"/>
            <a:ext cx="9922476"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There is an important difference between protein needs for muscle protein synthesis as compared with amino acid (AA) needs for daily protein turnover, meeting metabolic demands, and restoration and repair. Higher daily protein intakes result in minimal AA oxidation. In other words, most is utilized and not ”wasted”.</a:t>
            </a:r>
          </a:p>
          <a:p>
            <a:endParaRPr lang="en-US" sz="2400" dirty="0"/>
          </a:p>
          <a:p>
            <a:pPr marL="285750" indent="-285750">
              <a:buFont typeface="Arial" panose="020B0604020202020204" pitchFamily="34" charset="0"/>
              <a:buChar char="•"/>
            </a:pPr>
            <a:r>
              <a:rPr lang="en-US" sz="2400" dirty="0"/>
              <a:t>Lean body mass is like a metabolic retirement account. All aspects of human health, performance, health span and longevity are strongly correlated with higher lean body mass and lower body fat stores.</a:t>
            </a:r>
          </a:p>
        </p:txBody>
      </p:sp>
    </p:spTree>
    <p:extLst>
      <p:ext uri="{BB962C8B-B14F-4D97-AF65-F5344CB8AC3E}">
        <p14:creationId xmlns:p14="http://schemas.microsoft.com/office/powerpoint/2010/main" val="1664379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269</TotalTime>
  <Words>1603</Words>
  <Application>Microsoft Macintosh PowerPoint</Application>
  <PresentationFormat>Widescreen</PresentationFormat>
  <Paragraphs>78</Paragraphs>
  <Slides>18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-apple-system</vt:lpstr>
      <vt:lpstr>Aptos</vt:lpstr>
      <vt:lpstr>Aptos Display</vt:lpstr>
      <vt:lpstr>Arial</vt:lpstr>
      <vt:lpstr>Arial</vt:lpstr>
      <vt:lpstr>Georgia</vt:lpstr>
      <vt:lpstr>MyriadPro</vt:lpstr>
      <vt:lpstr>system-ui</vt:lpstr>
      <vt:lpstr>Times New Roman</vt:lpstr>
      <vt:lpstr>URWPalladioL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Mark Pettus</dc:creator>
  <cp:lastModifiedBy>Mark Pettus</cp:lastModifiedBy>
  <cp:revision>4</cp:revision>
  <cp:lastPrinted>2025-01-27T14:52:20Z</cp:lastPrinted>
  <dcterms:created xsi:type="dcterms:W3CDTF">2025-01-20T22:27:40Z</dcterms:created>
  <dcterms:modified xsi:type="dcterms:W3CDTF">2025-01-31T14:01:19Z</dcterms:modified>
</cp:coreProperties>
</file>