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919" r:id="rId2"/>
    <p:sldId id="1838" r:id="rId3"/>
    <p:sldId id="1829" r:id="rId4"/>
    <p:sldId id="1571" r:id="rId5"/>
    <p:sldId id="257" r:id="rId6"/>
    <p:sldId id="1671" r:id="rId7"/>
    <p:sldId id="647" r:id="rId8"/>
    <p:sldId id="1822" r:id="rId9"/>
    <p:sldId id="361" r:id="rId10"/>
    <p:sldId id="1192" r:id="rId11"/>
    <p:sldId id="1197" r:id="rId12"/>
    <p:sldId id="1923" r:id="rId13"/>
    <p:sldId id="1930" r:id="rId14"/>
    <p:sldId id="1931" r:id="rId15"/>
    <p:sldId id="1922" r:id="rId16"/>
    <p:sldId id="1927" r:id="rId17"/>
    <p:sldId id="1860" r:id="rId18"/>
    <p:sldId id="270" r:id="rId19"/>
    <p:sldId id="1925" r:id="rId20"/>
    <p:sldId id="1920" r:id="rId21"/>
    <p:sldId id="1737" r:id="rId22"/>
    <p:sldId id="1728" r:id="rId23"/>
    <p:sldId id="1727" r:id="rId24"/>
    <p:sldId id="1791" r:id="rId25"/>
    <p:sldId id="1815" r:id="rId26"/>
    <p:sldId id="1678" r:id="rId27"/>
    <p:sldId id="1924" r:id="rId28"/>
    <p:sldId id="1688" r:id="rId29"/>
    <p:sldId id="1865" r:id="rId30"/>
    <p:sldId id="1929" r:id="rId31"/>
    <p:sldId id="1817" r:id="rId32"/>
    <p:sldId id="359" r:id="rId33"/>
    <p:sldId id="1926" r:id="rId34"/>
    <p:sldId id="351" r:id="rId35"/>
    <p:sldId id="1939" r:id="rId36"/>
    <p:sldId id="1935" r:id="rId37"/>
    <p:sldId id="1871" r:id="rId38"/>
    <p:sldId id="1872" r:id="rId39"/>
    <p:sldId id="1841" r:id="rId40"/>
    <p:sldId id="944" r:id="rId41"/>
    <p:sldId id="1936" r:id="rId42"/>
    <p:sldId id="1937" r:id="rId43"/>
    <p:sldId id="1669" r:id="rId44"/>
    <p:sldId id="1672" r:id="rId45"/>
    <p:sldId id="1543" r:id="rId46"/>
    <p:sldId id="259" r:id="rId47"/>
    <p:sldId id="27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2"/>
    <p:restoredTop sz="96197"/>
  </p:normalViewPr>
  <p:slideViewPr>
    <p:cSldViewPr snapToGrid="0">
      <p:cViewPr varScale="1">
        <p:scale>
          <a:sx n="98" d="100"/>
          <a:sy n="98" d="100"/>
        </p:scale>
        <p:origin x="2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D55B3-3545-C929-12CA-017E45DD6E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837B5-804D-4A85-6D91-A74C003DC2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3/6/2024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DAC04-14FF-9842-8098-BED8C6EA7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C3325-9B0F-27DE-E17D-0E5ABF2C0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292CE-7383-6945-972A-D1537F311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1548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3/6/2024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AF921-A788-174A-BC0C-F3EB3504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6181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7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632AA-463A-1D4A-9E43-CDEB194F351A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F5D03-01CC-138C-3B54-29569796B8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3/6/2024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23859DD-2A75-5646-5A79-BB56D1CF908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215646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756A-9E08-9C79-4C77-D741175C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FFFF3-D574-B0EB-E6F3-569B8782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3D7A-2E0E-D1F9-F8A4-2D047264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4A87-B664-EF35-6AA1-BD6FE08B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BE9F9-AD72-46E4-E413-C52133DF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B912-5964-92E0-FCED-79BA994B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65D4E-1692-84C9-453A-DC4B9AED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C24CB-E1A9-1566-E42A-1E8E4E82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3B52D-861B-DF1F-3DDF-900F76EB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22D7-7E7B-9922-1670-DDD53E6C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22CC-7FB7-8B2E-F08D-C8411765D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9B4FD-918D-C473-644A-92D9751E6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CADCF-F9B6-0D5E-02B7-19217E63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D1AA-FF12-38DD-E61E-EAD83C3B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23AE-050E-A151-5969-6E63EC7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46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22098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6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C604-E535-9A73-4CE1-E930F990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AB6B-4B52-5199-6DAC-64AECB42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44F31-D1EE-D1B7-D331-1E96EC46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897A7-E556-4B31-2A4D-6FD85683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84641-D501-3B9E-CA78-2C5B88E1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9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2231-95A1-B4ED-303A-2D695002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1F2E1-2E7E-6964-9327-A5D7BEB8F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2982-0338-74CB-523E-CBF024A8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73E5-D9E9-06BC-0D32-BAE46769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82CF-B722-32B8-C3EC-631908F3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10E2-85E4-20AB-F62F-D73C2684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0C6C-920D-F013-1AB8-5F6D61C3A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AAABF-8E35-665F-67FF-D53AD9D0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075C1-823F-3D74-176D-5E796BC9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4927-D07B-BFAA-CBE3-59655034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537C0-E9B6-7375-2052-F7C75A3B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9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3327-D76A-F542-9F3D-4BC7965E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D1CB3-6032-F734-785C-33BBA0E55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4C346-6E41-C6F7-8216-AAE81B81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6D0F4-EB1A-F533-EA07-DBCF734E1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E45BD-539F-E973-A667-2D949B820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FDA5E-7935-4141-5C1B-C878E021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3B8B7-DEA1-B936-FE25-5E9C840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1314E-E56C-EBAF-DAAF-4BC11111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5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3DD3-93F0-49B9-CA06-BBF98A1B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B262D-23AE-5462-D712-A516B327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9FCF4-795A-2E3A-FE13-56187425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493-14ED-08D5-93D2-ED141AF3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1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F85D0-C9B2-3E69-E74A-E3B2B36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267FD-0A7B-FD5B-8812-727FD849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49932-02B1-7A53-A76E-E3D680E6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3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4072-4545-B459-E0AD-EFA7891B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9431-B58A-070C-C76F-22054866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F2360-14D2-4930-0487-0629341C9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83C47-F9E4-8184-027F-59B6E50E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C269C-D9CE-0CEE-774A-A47CE33E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DF1A8-4D11-DF33-6526-19888083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3565-F83D-B3D3-32B6-D34FA514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F3571-2D41-C813-C19A-FE0C6B57E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536FA-8F0C-E60C-2FD0-6A6C11FCC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FA57-4F22-70E5-F053-23839E8E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B9E2A-46FF-FBDE-BBBB-134FFFAD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247C-0552-55E7-DE86-C7E33512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C6BD7-54A0-F86A-17DC-DEA30CF7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AAFD7-7DFC-2360-9503-033D9AF76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3E4D5-4507-A3E7-36C5-DA87F12A9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5252F-F86E-4498-4298-42C22FDF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25B12-DDF6-4B8B-5049-0AF1DD67B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E68BA-9E10-E0CB-6FCE-EB8A867697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18800" y="5541963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ageing-research-review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journal/ageing-research-reviews/vol/95/suppl/C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4FD2E22E-CBC9-AD52-D85F-7029F578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66" y="433613"/>
            <a:ext cx="9632667" cy="2536533"/>
          </a:xfrm>
          <a:prstGeom prst="rect">
            <a:avLst/>
          </a:prstGeom>
        </p:spPr>
      </p:pic>
      <p:pic>
        <p:nvPicPr>
          <p:cNvPr id="9" name="Picture 8" descr="A white text with black text&#10;&#10;Description automatically generated">
            <a:extLst>
              <a:ext uri="{FF2B5EF4-FFF2-40B4-BE49-F238E27FC236}">
                <a16:creationId xmlns:a16="http://schemas.microsoft.com/office/drawing/2014/main" id="{C061CFC7-4354-F596-7C50-3582D0A7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49" y="3055496"/>
            <a:ext cx="7251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fcell-02-00049-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7897813" cy="59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426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9" name="Rectangle 35635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a person and a child&#10;&#10;Description automatically generated">
            <a:extLst>
              <a:ext uri="{FF2B5EF4-FFF2-40B4-BE49-F238E27FC236}">
                <a16:creationId xmlns:a16="http://schemas.microsoft.com/office/drawing/2014/main" id="{E8A4DDEB-7DE2-712C-9A7D-B4E771C8B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3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1524000" y="1122362"/>
            <a:ext cx="9144000" cy="29005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Aging Has an Epigenetic Signature</a:t>
            </a:r>
          </a:p>
        </p:txBody>
      </p:sp>
    </p:spTree>
    <p:extLst>
      <p:ext uri="{BB962C8B-B14F-4D97-AF65-F5344CB8AC3E}">
        <p14:creationId xmlns:p14="http://schemas.microsoft.com/office/powerpoint/2010/main" val="2502286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58C708-341E-3044-B224-07F82C60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431396"/>
            <a:ext cx="5291666" cy="3995207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70B10D-BA7E-5F46-A473-44FFFDA94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2132542"/>
            <a:ext cx="5291667" cy="25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lock and arrows&#10;&#10;Description automatically generated">
            <a:extLst>
              <a:ext uri="{FF2B5EF4-FFF2-40B4-BE49-F238E27FC236}">
                <a16:creationId xmlns:a16="http://schemas.microsoft.com/office/drawing/2014/main" id="{2A56CE7E-BD06-310F-8209-77AEC4E02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98042"/>
            <a:ext cx="10905066" cy="4661915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33A236D-C3D9-2A49-C616-1487ABDF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6939338" cy="365125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Pereira et al. Ageing Research Reviews 95 (2024) 102204</a:t>
            </a:r>
          </a:p>
        </p:txBody>
      </p:sp>
    </p:spTree>
    <p:extLst>
      <p:ext uri="{BB962C8B-B14F-4D97-AF65-F5344CB8AC3E}">
        <p14:creationId xmlns:p14="http://schemas.microsoft.com/office/powerpoint/2010/main" val="199591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diagram of a disease&#10;&#10;Description automatically generated">
            <a:extLst>
              <a:ext uri="{FF2B5EF4-FFF2-40B4-BE49-F238E27FC236}">
                <a16:creationId xmlns:a16="http://schemas.microsoft.com/office/drawing/2014/main" id="{631828DF-C732-9970-5BC5-278D98398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679"/>
          <a:stretch/>
        </p:blipFill>
        <p:spPr>
          <a:xfrm>
            <a:off x="761928" y="255712"/>
            <a:ext cx="10005388" cy="55230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1BCA6-E35D-9F91-B2D1-9A777AC0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6939338" cy="365125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Pereira et al. Ageing Research Reviews 95 (2024) 102204</a:t>
            </a:r>
          </a:p>
        </p:txBody>
      </p:sp>
    </p:spTree>
    <p:extLst>
      <p:ext uri="{BB962C8B-B14F-4D97-AF65-F5344CB8AC3E}">
        <p14:creationId xmlns:p14="http://schemas.microsoft.com/office/powerpoint/2010/main" val="364944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EB38CB6-8F5A-164C-82D0-72D5C0A5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1758105"/>
            <a:ext cx="7035800" cy="416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4BF7F-EDD8-DA4A-A637-CD7EF42A4C12}"/>
              </a:ext>
            </a:extLst>
          </p:cNvPr>
          <p:cNvSpPr txBox="1"/>
          <p:nvPr/>
        </p:nvSpPr>
        <p:spPr>
          <a:xfrm>
            <a:off x="2369395" y="279038"/>
            <a:ext cx="7856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j-lt"/>
              </a:rPr>
              <a:t>Treating Diseases vs. Treating 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E31CE5-7B1F-C376-4DA4-434C8E77EA1B}"/>
              </a:ext>
            </a:extLst>
          </p:cNvPr>
          <p:cNvSpPr txBox="1"/>
          <p:nvPr/>
        </p:nvSpPr>
        <p:spPr>
          <a:xfrm>
            <a:off x="581584" y="6128658"/>
            <a:ext cx="69353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Whitney"/>
              </a:rPr>
              <a:t>Nature Aging </a:t>
            </a:r>
            <a:r>
              <a:rPr lang="en-US" sz="1600" dirty="0">
                <a:effectLst/>
                <a:latin typeface="Whitney"/>
              </a:rPr>
              <a:t>| VOL 1 | </a:t>
            </a:r>
            <a:r>
              <a:rPr lang="en-US" sz="1600" dirty="0" err="1">
                <a:effectLst/>
                <a:latin typeface="Whitney"/>
              </a:rPr>
              <a:t>JULy</a:t>
            </a:r>
            <a:r>
              <a:rPr lang="en-US" sz="1600" dirty="0">
                <a:effectLst/>
                <a:latin typeface="Whitney"/>
              </a:rPr>
              <a:t> 2021 | 616–623 | </a:t>
            </a:r>
            <a:r>
              <a:rPr lang="en-US" sz="1600" dirty="0" err="1">
                <a:effectLst/>
                <a:latin typeface="Whitney"/>
              </a:rPr>
              <a:t>www.nature.com</a:t>
            </a:r>
            <a:r>
              <a:rPr lang="en-US" sz="1600" dirty="0">
                <a:effectLst/>
                <a:latin typeface="Whitney"/>
              </a:rPr>
              <a:t>/</a:t>
            </a:r>
            <a:r>
              <a:rPr lang="en-US" sz="1600" dirty="0" err="1">
                <a:effectLst/>
                <a:latin typeface="Whitney"/>
              </a:rPr>
              <a:t>nataging</a:t>
            </a:r>
            <a:r>
              <a:rPr lang="en-US" sz="1600" dirty="0">
                <a:effectLst/>
                <a:latin typeface="Whitney"/>
              </a:rPr>
              <a:t> </a:t>
            </a:r>
            <a:endParaRPr lang="en-US" sz="1600" dirty="0"/>
          </a:p>
        </p:txBody>
      </p:sp>
      <p:pic>
        <p:nvPicPr>
          <p:cNvPr id="7" name="Picture 6" descr="A blue and white box with black text&#10;&#10;Description automatically generated">
            <a:extLst>
              <a:ext uri="{FF2B5EF4-FFF2-40B4-BE49-F238E27FC236}">
                <a16:creationId xmlns:a16="http://schemas.microsoft.com/office/drawing/2014/main" id="{D09250A4-C3F3-B879-2725-29F9744B4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899" y="1553152"/>
            <a:ext cx="8861611" cy="40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9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F7593-5E4E-62DA-F27F-908217765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39" y="221432"/>
            <a:ext cx="8578473" cy="5764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17B8B-A21F-F6DD-D179-3A680CBDD0AC}"/>
              </a:ext>
            </a:extLst>
          </p:cNvPr>
          <p:cNvSpPr txBox="1"/>
          <p:nvPr/>
        </p:nvSpPr>
        <p:spPr>
          <a:xfrm>
            <a:off x="283701" y="6392440"/>
            <a:ext cx="972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strike="noStrike" dirty="0">
                <a:effectLst/>
                <a:latin typeface="ElsevierSans"/>
                <a:hlinkClick r:id="rId3" tooltip="Go to Ageing Research Review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Ageing Research Reviews</a:t>
            </a:r>
            <a:r>
              <a:rPr lang="en-US" dirty="0">
                <a:latin typeface="ElsevierSans"/>
              </a:rPr>
              <a:t> </a:t>
            </a:r>
            <a:r>
              <a:rPr lang="en-US" b="0" i="0" strike="noStrike" dirty="0">
                <a:effectLst/>
                <a:latin typeface="ElsevierSans"/>
                <a:hlinkClick r:id="rId4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95</a:t>
            </a:r>
            <a:r>
              <a:rPr lang="en-US" b="0" i="0" dirty="0">
                <a:effectLst/>
                <a:latin typeface="ElsevierSans"/>
              </a:rPr>
              <a:t>, March 2024, 102204</a:t>
            </a:r>
          </a:p>
        </p:txBody>
      </p:sp>
    </p:spTree>
    <p:extLst>
      <p:ext uri="{BB962C8B-B14F-4D97-AF65-F5344CB8AC3E}">
        <p14:creationId xmlns:p14="http://schemas.microsoft.com/office/powerpoint/2010/main" val="95520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E6ECB85-1125-5EF7-4490-0DCBEB72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64748-0DB4-97DF-9C89-4886C3FB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4181513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0b0923b79abed93d7fee4860e9ab36.jpg">
            <a:extLst>
              <a:ext uri="{FF2B5EF4-FFF2-40B4-BE49-F238E27FC236}">
                <a16:creationId xmlns:a16="http://schemas.microsoft.com/office/drawing/2014/main" id="{8995A3CA-AC9A-CFE3-46E5-26C8C852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10" y="522758"/>
            <a:ext cx="7949514" cy="43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-Turn Arrow 4">
            <a:extLst>
              <a:ext uri="{FF2B5EF4-FFF2-40B4-BE49-F238E27FC236}">
                <a16:creationId xmlns:a16="http://schemas.microsoft.com/office/drawing/2014/main" id="{BB82A0F3-FA2D-06C5-CB10-AAD73332C9E0}"/>
              </a:ext>
            </a:extLst>
          </p:cNvPr>
          <p:cNvSpPr/>
          <p:nvPr/>
        </p:nvSpPr>
        <p:spPr>
          <a:xfrm flipH="1" flipV="1">
            <a:off x="3706258" y="4835646"/>
            <a:ext cx="5331417" cy="433737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34D51-CF5D-4D7D-ECB2-9494C9A12BCE}"/>
              </a:ext>
            </a:extLst>
          </p:cNvPr>
          <p:cNvSpPr txBox="1"/>
          <p:nvPr/>
        </p:nvSpPr>
        <p:spPr>
          <a:xfrm>
            <a:off x="3874156" y="5343310"/>
            <a:ext cx="499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Epigenetic Reprogramming</a:t>
            </a:r>
          </a:p>
        </p:txBody>
      </p:sp>
    </p:spTree>
    <p:extLst>
      <p:ext uri="{BB962C8B-B14F-4D97-AF65-F5344CB8AC3E}">
        <p14:creationId xmlns:p14="http://schemas.microsoft.com/office/powerpoint/2010/main" val="223306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74B94FC-E395-177B-2800-0E3EC202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3" y="643466"/>
            <a:ext cx="825343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13EA5-6C44-3532-953A-B20A9543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06773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2D694-5514-DF4A-91F7-5D9106A87DE0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i="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Innovative Trends in Aging and Longevity Science: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i="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“The future </a:t>
            </a:r>
            <a:r>
              <a:rPr lang="en-US" sz="3000" i="0" dirty="0" err="1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ain’t</a:t>
            </a:r>
            <a:r>
              <a:rPr lang="en-US" sz="3000" i="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 what it used to be”</a:t>
            </a:r>
            <a:endParaRPr lang="en-US" sz="30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471A9-127F-9B47-968B-DB0AC403F9D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Mark Pettus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Associate Professor of Medicine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University of Massachusetts Chan  Medical School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March 6, 2024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EADDA-2D5B-A448-1424-62D45450F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5" r="132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172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probiotics&#10;&#10;Description automatically generated">
            <a:extLst>
              <a:ext uri="{FF2B5EF4-FFF2-40B4-BE49-F238E27FC236}">
                <a16:creationId xmlns:a16="http://schemas.microsoft.com/office/drawing/2014/main" id="{084D02D9-12BB-9BA1-42FD-464EFAD9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 b="6620"/>
          <a:stretch/>
        </p:blipFill>
        <p:spPr>
          <a:xfrm>
            <a:off x="349322" y="134797"/>
            <a:ext cx="11650894" cy="6552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B294C-F6F8-6A2D-F4A7-11A48239BDAF}"/>
              </a:ext>
            </a:extLst>
          </p:cNvPr>
          <p:cNvSpPr txBox="1"/>
          <p:nvPr/>
        </p:nvSpPr>
        <p:spPr>
          <a:xfrm>
            <a:off x="431515" y="2938409"/>
            <a:ext cx="2383604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Metformin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A2B43-D2E8-DC88-2E87-A8ABFA547232}"/>
              </a:ext>
            </a:extLst>
          </p:cNvPr>
          <p:cNvSpPr txBox="1"/>
          <p:nvPr/>
        </p:nvSpPr>
        <p:spPr>
          <a:xfrm>
            <a:off x="3318553" y="2949221"/>
            <a:ext cx="2691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NAD Boosters NR/NMR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20DEA-EDFA-2E88-7676-CB0A14C11C9A}"/>
              </a:ext>
            </a:extLst>
          </p:cNvPr>
          <p:cNvSpPr txBox="1"/>
          <p:nvPr/>
        </p:nvSpPr>
        <p:spPr>
          <a:xfrm>
            <a:off x="7553738" y="1563756"/>
            <a:ext cx="129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Sensitivity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45CD7-18D3-4AA3-C756-C7D9790707CA}"/>
              </a:ext>
            </a:extLst>
          </p:cNvPr>
          <p:cNvSpPr txBox="1"/>
          <p:nvPr/>
        </p:nvSpPr>
        <p:spPr>
          <a:xfrm>
            <a:off x="6467061" y="2949221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GLP-1 Agonists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44653-E289-AE3C-0487-41DBE2BA5E17}"/>
              </a:ext>
            </a:extLst>
          </p:cNvPr>
          <p:cNvSpPr txBox="1"/>
          <p:nvPr/>
        </p:nvSpPr>
        <p:spPr>
          <a:xfrm>
            <a:off x="9346282" y="2928716"/>
            <a:ext cx="2319130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Rapamycin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9FFAB-E2A1-A5BB-4C2D-176718C32A29}"/>
              </a:ext>
            </a:extLst>
          </p:cNvPr>
          <p:cNvSpPr txBox="1"/>
          <p:nvPr/>
        </p:nvSpPr>
        <p:spPr>
          <a:xfrm>
            <a:off x="3913094" y="6360459"/>
            <a:ext cx="196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Curcumin</a:t>
            </a:r>
          </a:p>
        </p:txBody>
      </p:sp>
    </p:spTree>
    <p:extLst>
      <p:ext uri="{BB962C8B-B14F-4D97-AF65-F5344CB8AC3E}">
        <p14:creationId xmlns:p14="http://schemas.microsoft.com/office/powerpoint/2010/main" val="29079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31569-CDD2-3D47-8876-5A3F7D9069A5}"/>
              </a:ext>
            </a:extLst>
          </p:cNvPr>
          <p:cNvSpPr txBox="1"/>
          <p:nvPr/>
        </p:nvSpPr>
        <p:spPr>
          <a:xfrm>
            <a:off x="630936" y="639520"/>
            <a:ext cx="3429000" cy="12509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Hallmarks of Aging Associated with Cellular depletion of NAD+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55674-4CF6-BB44-9C9B-63C8D4BE7779}"/>
              </a:ext>
            </a:extLst>
          </p:cNvPr>
          <p:cNvSpPr txBox="1"/>
          <p:nvPr/>
        </p:nvSpPr>
        <p:spPr>
          <a:xfrm>
            <a:off x="630936" y="2293500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Altered DNA repair (PARP activity NAD-dependent)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Altered epigenetics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Mitochondrial dysfunction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Disrupted metabolic-nutrient sensing e.g. Insulin resistance with glucose intolerance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Cellular senescence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Decreased autophagy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8EAC0-A7CE-E945-9048-6A0CDDE0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92403"/>
            <a:ext cx="6903720" cy="40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4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A258FA-F594-B142-BBBE-B02C4AB1C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9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1AD8AE2-2173-954E-A66C-E940D91B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25"/>
          <a:stretch/>
        </p:blipFill>
        <p:spPr>
          <a:xfrm>
            <a:off x="955497" y="136525"/>
            <a:ext cx="9990619" cy="5618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8D364-1016-DFF9-C55A-00DE50601288}"/>
              </a:ext>
            </a:extLst>
          </p:cNvPr>
          <p:cNvSpPr txBox="1"/>
          <p:nvPr/>
        </p:nvSpPr>
        <p:spPr>
          <a:xfrm>
            <a:off x="400692" y="6020656"/>
            <a:ext cx="517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Rhonda Patrick PhD</a:t>
            </a:r>
          </a:p>
        </p:txBody>
      </p:sp>
    </p:spTree>
    <p:extLst>
      <p:ext uri="{BB962C8B-B14F-4D97-AF65-F5344CB8AC3E}">
        <p14:creationId xmlns:p14="http://schemas.microsoft.com/office/powerpoint/2010/main" val="151852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306657-3616-4E4E-B1C0-D0E270FFE47D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mTOR – Mammalian Target of Rapamycin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90D4D-C48F-A549-A25C-0BA0624A936C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mTOR is the major nutrient-sensitive regulator of growth in animals and plays a central role in physiology, metabolism, the aging process, and common diseases.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06723FA-3078-E74A-AC7A-773543C1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02" y="787871"/>
            <a:ext cx="6903720" cy="4038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599B7D-BADC-A84B-B945-9062B279B46E}"/>
              </a:ext>
            </a:extLst>
          </p:cNvPr>
          <p:cNvSpPr txBox="1"/>
          <p:nvPr/>
        </p:nvSpPr>
        <p:spPr>
          <a:xfrm>
            <a:off x="467638" y="6217920"/>
            <a:ext cx="798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dvOT6c1def61.B"/>
              </a:rPr>
              <a:t>11818</a:t>
            </a:r>
            <a:r>
              <a:rPr lang="en-US" sz="2400" dirty="0">
                <a:effectLst/>
                <a:latin typeface="AdvOT6c1def61.B+20"/>
              </a:rPr>
              <a:t>–</a:t>
            </a:r>
            <a:r>
              <a:rPr lang="en-US" sz="2400" dirty="0">
                <a:effectLst/>
                <a:latin typeface="AdvOT6c1def61.B"/>
              </a:rPr>
              <a:t>11825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PNAS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6c1def61.B"/>
              </a:rPr>
              <a:t>November 7, 2017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vol. 114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no. 45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4754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391FE9A-8E3F-0D4B-B68B-90E21899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03" y="409694"/>
            <a:ext cx="5655905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7654C3-06A6-7B4A-BB5B-F4BA8C49B1FC}"/>
              </a:ext>
            </a:extLst>
          </p:cNvPr>
          <p:cNvSpPr txBox="1"/>
          <p:nvPr/>
        </p:nvSpPr>
        <p:spPr>
          <a:xfrm>
            <a:off x="1217132" y="62636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11E1E"/>
                </a:solidFill>
                <a:effectLst/>
                <a:latin typeface="MinionPro"/>
              </a:rPr>
              <a:t>Gerontology 2018;64:127–134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2E0AA-8588-6D70-1A60-0132B53C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883" y="1394012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258E37-617F-C044-B313-F4AD35A6B997}"/>
              </a:ext>
            </a:extLst>
          </p:cNvPr>
          <p:cNvSpPr txBox="1"/>
          <p:nvPr/>
        </p:nvSpPr>
        <p:spPr>
          <a:xfrm>
            <a:off x="187183" y="-183334"/>
            <a:ext cx="4747888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Stem cells and regenerative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149F2-8AEA-5944-B2C6-10DB682C2B49}"/>
              </a:ext>
            </a:extLst>
          </p:cNvPr>
          <p:cNvSpPr txBox="1"/>
          <p:nvPr/>
        </p:nvSpPr>
        <p:spPr>
          <a:xfrm>
            <a:off x="486066" y="2228985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Embryonic: pluripotent, can form almost any cell type in the human body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Tissue specific: can form only limited types of cells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C00000"/>
                </a:solidFill>
              </a:rPr>
              <a:t>Induced pluripotent: engineered by scientists to behave like embryonic stem cells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0DDCF-B2C1-8A4D-9E64-70D23AC8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14" y="1662140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6F6DC-B041-6C4F-BD45-88306D3B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00" y="643467"/>
            <a:ext cx="3927600" cy="557106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3840A0-B623-C749-B5E6-83861656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1451239"/>
            <a:ext cx="5291667" cy="39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60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D4BFD-0BA4-E047-AF5A-B80392BB74E7}"/>
              </a:ext>
            </a:extLst>
          </p:cNvPr>
          <p:cNvSpPr txBox="1"/>
          <p:nvPr/>
        </p:nvSpPr>
        <p:spPr>
          <a:xfrm>
            <a:off x="215994" y="204952"/>
            <a:ext cx="4566542" cy="1112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Diseases that stem cells have the potential to treat</a:t>
            </a:r>
          </a:p>
        </p:txBody>
      </p:sp>
      <p:pic>
        <p:nvPicPr>
          <p:cNvPr id="7" name="Picture 6" descr="A diagram of stem cells&#10;&#10;Description automatically generated">
            <a:extLst>
              <a:ext uri="{FF2B5EF4-FFF2-40B4-BE49-F238E27FC236}">
                <a16:creationId xmlns:a16="http://schemas.microsoft.com/office/drawing/2014/main" id="{CB727822-91AF-79A2-E6A3-38B1518F7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333" y="987425"/>
            <a:ext cx="5979910" cy="487362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17EB3-1805-8146-15D5-1D77C536E5EB}"/>
              </a:ext>
            </a:extLst>
          </p:cNvPr>
          <p:cNvSpPr txBox="1"/>
          <p:nvPr/>
        </p:nvSpPr>
        <p:spPr>
          <a:xfrm>
            <a:off x="1200706" y="1439918"/>
            <a:ext cx="3581830" cy="554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Blood diseases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Heart diseases</a:t>
            </a:r>
          </a:p>
          <a:p>
            <a:pPr marL="171450" indent="-1714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Parkinson’s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Alzheimer’s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ALS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Multiple sclerosis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Macular degenerations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Cancer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HIV/AIDS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Spinal cord injury</a:t>
            </a:r>
          </a:p>
          <a:p>
            <a:pPr marL="171450" indent="-1714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latin typeface="+mn-lt"/>
                <a:ea typeface="+mn-ea"/>
                <a:cs typeface="+mn-cs"/>
              </a:rPr>
              <a:t>Stroke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5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with blue text&#10;&#10;Description automatically generated with medium confidence">
            <a:extLst>
              <a:ext uri="{FF2B5EF4-FFF2-40B4-BE49-F238E27FC236}">
                <a16:creationId xmlns:a16="http://schemas.microsoft.com/office/drawing/2014/main" id="{A7159372-B677-098F-2913-A29F7007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4330"/>
            <a:ext cx="8714057" cy="58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07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7179D-782E-62F9-47F7-F3E4A0C1E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2" b="1602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B86E8C-E04B-B56A-426D-698550BD6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2209800"/>
            <a:ext cx="5868276" cy="36576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our longevity genetically predetermined?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difference between health span and lifespan?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difference between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chronologic age and biologic age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aging a disease?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age is most strongly associated with all advanced chronic diseases, should we focus on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treating diseases or treating aging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biologic age be regressed?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1E92A2-AA6B-78E5-137B-219511B2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0" y="327818"/>
            <a:ext cx="5518079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Questions for consideration:</a:t>
            </a:r>
          </a:p>
        </p:txBody>
      </p:sp>
    </p:spTree>
    <p:extLst>
      <p:ext uri="{BB962C8B-B14F-4D97-AF65-F5344CB8AC3E}">
        <p14:creationId xmlns:p14="http://schemas.microsoft.com/office/powerpoint/2010/main" val="9214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2628422-C111-4F14-6149-39CF7963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452E0FE-351D-F64A-8E61-ADC7E858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07" y="182761"/>
            <a:ext cx="10335802" cy="5312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D03C5-DFEF-0954-2FD9-4AA1403CB099}"/>
              </a:ext>
            </a:extLst>
          </p:cNvPr>
          <p:cNvSpPr txBox="1"/>
          <p:nvPr/>
        </p:nvSpPr>
        <p:spPr>
          <a:xfrm>
            <a:off x="544530" y="5979560"/>
            <a:ext cx="596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David Sinclair PhD, Harvard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84316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6B51FF-E75D-A148-9669-D8ADCE51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5" y="353268"/>
            <a:ext cx="7591925" cy="61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3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F0584-7A07-A45F-3178-FED76664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37" y="347058"/>
            <a:ext cx="4495800" cy="59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4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C1F7C31-2AB0-F84A-AEF7-43009A8D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99" y="385819"/>
            <a:ext cx="10335802" cy="5473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EED32-E70B-32B6-BCE5-805E4746163D}"/>
              </a:ext>
            </a:extLst>
          </p:cNvPr>
          <p:cNvSpPr txBox="1"/>
          <p:nvPr/>
        </p:nvSpPr>
        <p:spPr>
          <a:xfrm>
            <a:off x="657546" y="6102849"/>
            <a:ext cx="380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Greg Fahey MD, UCLA</a:t>
            </a:r>
          </a:p>
        </p:txBody>
      </p:sp>
    </p:spTree>
    <p:extLst>
      <p:ext uri="{BB962C8B-B14F-4D97-AF65-F5344CB8AC3E}">
        <p14:creationId xmlns:p14="http://schemas.microsoft.com/office/powerpoint/2010/main" val="364877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arison of a patient's body&#10;&#10;Description automatically generated">
            <a:extLst>
              <a:ext uri="{FF2B5EF4-FFF2-40B4-BE49-F238E27FC236}">
                <a16:creationId xmlns:a16="http://schemas.microsoft.com/office/drawing/2014/main" id="{4551BBAA-65FB-5C2F-0FED-26700FB1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38" y="737152"/>
            <a:ext cx="8913192" cy="4779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F69A0-D3DB-A522-154E-A53D41E0AD1D}"/>
              </a:ext>
            </a:extLst>
          </p:cNvPr>
          <p:cNvSpPr txBox="1"/>
          <p:nvPr/>
        </p:nvSpPr>
        <p:spPr>
          <a:xfrm>
            <a:off x="623299" y="612084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effectLst/>
                <a:latin typeface="Lato" panose="020F0502020204030204" pitchFamily="34" charset="0"/>
              </a:rPr>
              <a:t>Aging Cell. </a:t>
            </a:r>
            <a:r>
              <a:rPr lang="en-US" sz="2000" dirty="0">
                <a:effectLst/>
                <a:latin typeface="Lato" panose="020F0502020204030203" pitchFamily="34" charset="0"/>
              </a:rPr>
              <a:t>2019;18:e13028.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1701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ging and aging&#10;&#10;Description automatically generated">
            <a:extLst>
              <a:ext uri="{FF2B5EF4-FFF2-40B4-BE49-F238E27FC236}">
                <a16:creationId xmlns:a16="http://schemas.microsoft.com/office/drawing/2014/main" id="{F68F9B49-F4F1-220D-42AC-4D1E4CDA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855" y="2025679"/>
            <a:ext cx="7694891" cy="4674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1F22C-D181-34B8-DE1F-462382E4ADB1}"/>
              </a:ext>
            </a:extLst>
          </p:cNvPr>
          <p:cNvSpPr txBox="1"/>
          <p:nvPr/>
        </p:nvSpPr>
        <p:spPr>
          <a:xfrm>
            <a:off x="2008908" y="272764"/>
            <a:ext cx="822960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B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+mj-lt"/>
              </a:rPr>
              <a:t>iological 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+mj-lt"/>
              </a:rPr>
              <a:t>escape velocity 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+mj-lt"/>
              </a:rPr>
              <a:t>i.e., where tissues can be repaired faster than aging can damage them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+mj-lt"/>
              </a:rPr>
              <a:t>.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36ED6-F037-C7D9-0999-4B99CFE7F515}"/>
              </a:ext>
            </a:extLst>
          </p:cNvPr>
          <p:cNvSpPr txBox="1"/>
          <p:nvPr/>
        </p:nvSpPr>
        <p:spPr>
          <a:xfrm>
            <a:off x="6414655" y="2299855"/>
            <a:ext cx="3823854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842EF45-8A21-B854-D685-7EF1C45E7BB5}"/>
              </a:ext>
            </a:extLst>
          </p:cNvPr>
          <p:cNvSpPr/>
          <p:nvPr/>
        </p:nvSpPr>
        <p:spPr>
          <a:xfrm>
            <a:off x="6719299" y="3955551"/>
            <a:ext cx="4099389" cy="6780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9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789149F7-033F-7E4C-4F8B-37507359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984" y="482599"/>
            <a:ext cx="8502116" cy="56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70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eatment&#10;&#10;Description automatically generated">
            <a:extLst>
              <a:ext uri="{FF2B5EF4-FFF2-40B4-BE49-F238E27FC236}">
                <a16:creationId xmlns:a16="http://schemas.microsoft.com/office/drawing/2014/main" id="{591F1D9A-7A4F-35F2-8396-5C38BF2C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37" y="102734"/>
            <a:ext cx="4081346" cy="6452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A94C7-BA85-D9AD-2301-0AD200612622}"/>
              </a:ext>
            </a:extLst>
          </p:cNvPr>
          <p:cNvSpPr txBox="1"/>
          <p:nvPr/>
        </p:nvSpPr>
        <p:spPr>
          <a:xfrm>
            <a:off x="8191500" y="1663700"/>
            <a:ext cx="353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After 1-year, treatment group with healthy lifestyle interventions regressed biologic age 1.96 years compared to control group who aged 1.27 years</a:t>
            </a:r>
          </a:p>
        </p:txBody>
      </p:sp>
    </p:spTree>
    <p:extLst>
      <p:ext uri="{BB962C8B-B14F-4D97-AF65-F5344CB8AC3E}">
        <p14:creationId xmlns:p14="http://schemas.microsoft.com/office/powerpoint/2010/main" val="7720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C9002-C31B-0B4F-AC6A-B13A19AD87FD}"/>
              </a:ext>
            </a:extLst>
          </p:cNvPr>
          <p:cNvSpPr txBox="1"/>
          <p:nvPr/>
        </p:nvSpPr>
        <p:spPr>
          <a:xfrm>
            <a:off x="466760" y="1642242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How can I translate this science into my day-to-day routine in 2024?</a:t>
            </a:r>
          </a:p>
        </p:txBody>
      </p:sp>
      <p:pic>
        <p:nvPicPr>
          <p:cNvPr id="3" name="Picture 2" descr="A person doing a handstand&#10;&#10;Description automatically generated with medium confidence">
            <a:extLst>
              <a:ext uri="{FF2B5EF4-FFF2-40B4-BE49-F238E27FC236}">
                <a16:creationId xmlns:a16="http://schemas.microsoft.com/office/drawing/2014/main" id="{AF32341E-562F-C846-9AA4-B1CBC510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2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014A0-8FD7-DF41-B132-ACC044EDF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2" b="7039"/>
          <a:stretch/>
        </p:blipFill>
        <p:spPr>
          <a:xfrm>
            <a:off x="2525137" y="483476"/>
            <a:ext cx="6540096" cy="5517271"/>
          </a:xfrm>
          <a:custGeom>
            <a:avLst/>
            <a:gdLst/>
            <a:ahLst/>
            <a:cxnLst/>
            <a:rect l="l" t="t" r="r" b="b"/>
            <a:pathLst>
              <a:path w="8129366" h="6858000">
                <a:moveTo>
                  <a:pt x="1619628" y="0"/>
                </a:moveTo>
                <a:lnTo>
                  <a:pt x="4520115" y="0"/>
                </a:lnTo>
                <a:lnTo>
                  <a:pt x="6067239" y="0"/>
                </a:lnTo>
                <a:lnTo>
                  <a:pt x="8129366" y="0"/>
                </a:lnTo>
                <a:lnTo>
                  <a:pt x="8129366" y="6858000"/>
                </a:lnTo>
                <a:lnTo>
                  <a:pt x="6067239" y="6858000"/>
                </a:lnTo>
                <a:lnTo>
                  <a:pt x="4520115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793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kswift.tiff">
            <a:extLst>
              <a:ext uri="{FF2B5EF4-FFF2-40B4-BE49-F238E27FC236}">
                <a16:creationId xmlns:a16="http://schemas.microsoft.com/office/drawing/2014/main" id="{B373700E-7A01-9029-1C23-37F9A3AADD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5483" y="299452"/>
            <a:ext cx="11781034" cy="5586140"/>
          </a:xfrm>
          <a:prstGeom prst="rect">
            <a:avLst/>
          </a:prstGeom>
        </p:spPr>
      </p:pic>
      <p:sp>
        <p:nvSpPr>
          <p:cNvPr id="23555" name="TextBox 2">
            <a:extLst>
              <a:ext uri="{FF2B5EF4-FFF2-40B4-BE49-F238E27FC236}">
                <a16:creationId xmlns:a16="http://schemas.microsoft.com/office/drawing/2014/main" id="{DA8B53CA-CABF-E5B3-FCFE-05A326B3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83" y="1551398"/>
            <a:ext cx="6072027" cy="1387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Health as a byproduct of gene-environmental compatibility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newspaper&#10;&#10;Description automatically generated">
            <a:extLst>
              <a:ext uri="{FF2B5EF4-FFF2-40B4-BE49-F238E27FC236}">
                <a16:creationId xmlns:a16="http://schemas.microsoft.com/office/drawing/2014/main" id="{72111956-5E61-57A6-7015-0C79476B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77" y="564776"/>
            <a:ext cx="7772400" cy="4810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40A3E2-28F3-0CC9-122B-B447FD1AD8EC}"/>
              </a:ext>
            </a:extLst>
          </p:cNvPr>
          <p:cNvSpPr txBox="1"/>
          <p:nvPr/>
        </p:nvSpPr>
        <p:spPr>
          <a:xfrm>
            <a:off x="8058977" y="850793"/>
            <a:ext cx="3707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/>
                <a:latin typeface="AdvTT5843c571"/>
              </a:rPr>
              <a:t>The 8 lifestyle factors</a:t>
            </a:r>
          </a:p>
          <a:p>
            <a:pPr algn="ctr"/>
            <a:endParaRPr lang="en-US" sz="2400" dirty="0">
              <a:effectLst/>
              <a:latin typeface="AdvTT5843c571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never smoking,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physical activity,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no excessive alcohol consumption,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restorative sleep,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nutrition,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stress management,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social connections,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dvTT5843c571"/>
              </a:rPr>
              <a:t>no opioid use disorder.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3578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low-risk lifestyle factors&#10;&#10;Description automatically generated">
            <a:extLst>
              <a:ext uri="{FF2B5EF4-FFF2-40B4-BE49-F238E27FC236}">
                <a16:creationId xmlns:a16="http://schemas.microsoft.com/office/drawing/2014/main" id="{D9E6D254-74FF-0350-BC7A-D2B196829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3" y="1400736"/>
            <a:ext cx="5749913" cy="3263074"/>
          </a:xfrm>
          <a:prstGeom prst="rect">
            <a:avLst/>
          </a:prstGeom>
        </p:spPr>
      </p:pic>
      <p:pic>
        <p:nvPicPr>
          <p:cNvPr id="4" name="Picture 3" descr="A graph of a number of low-risk factors&#10;&#10;Description automatically generated">
            <a:extLst>
              <a:ext uri="{FF2B5EF4-FFF2-40B4-BE49-F238E27FC236}">
                <a16:creationId xmlns:a16="http://schemas.microsoft.com/office/drawing/2014/main" id="{5A37B371-12C8-3941-D787-63524158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1413966"/>
            <a:ext cx="5777504" cy="3249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F53971-0CCD-D962-AA4D-EB03D12B87E8}"/>
              </a:ext>
            </a:extLst>
          </p:cNvPr>
          <p:cNvSpPr txBox="1"/>
          <p:nvPr/>
        </p:nvSpPr>
        <p:spPr>
          <a:xfrm>
            <a:off x="337623" y="6091719"/>
            <a:ext cx="6803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dvTTf90d833a.I"/>
              </a:rPr>
              <a:t>The American Journal of Clinical Nutrition 119 (2024) 127</a:t>
            </a:r>
            <a:r>
              <a:rPr lang="en-US" sz="2000" dirty="0">
                <a:effectLst/>
                <a:latin typeface="AdvOTb0c9bf5d+20"/>
              </a:rPr>
              <a:t>–</a:t>
            </a:r>
            <a:r>
              <a:rPr lang="en-US" sz="2000" dirty="0">
                <a:effectLst/>
                <a:latin typeface="AdvTTf90d833a.I"/>
              </a:rPr>
              <a:t>135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C812B-7A44-1A17-5A4A-4E5772BA3B72}"/>
              </a:ext>
            </a:extLst>
          </p:cNvPr>
          <p:cNvSpPr txBox="1"/>
          <p:nvPr/>
        </p:nvSpPr>
        <p:spPr>
          <a:xfrm>
            <a:off x="635000" y="381000"/>
            <a:ext cx="1073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Added years to life expectancy at age 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A33BC-804F-DF0B-E1C3-D70D14617C3C}"/>
              </a:ext>
            </a:extLst>
          </p:cNvPr>
          <p:cNvSpPr txBox="1"/>
          <p:nvPr/>
        </p:nvSpPr>
        <p:spPr>
          <a:xfrm>
            <a:off x="6256866" y="5054599"/>
            <a:ext cx="574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Average age of death with 0 low-risk factors 67 years</a:t>
            </a:r>
          </a:p>
          <a:p>
            <a:r>
              <a:rPr lang="en-US" dirty="0">
                <a:solidFill>
                  <a:srgbClr val="C00000"/>
                </a:solidFill>
              </a:rPr>
              <a:t>Average age of death with 8 low-risk factors 87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F8670-3113-8858-CF94-62E4D3C2FFFB}"/>
              </a:ext>
            </a:extLst>
          </p:cNvPr>
          <p:cNvSpPr txBox="1"/>
          <p:nvPr/>
        </p:nvSpPr>
        <p:spPr>
          <a:xfrm>
            <a:off x="337623" y="5054600"/>
            <a:ext cx="574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Average age of death with 0 low-risk factors 63 years</a:t>
            </a:r>
          </a:p>
          <a:p>
            <a:r>
              <a:rPr lang="en-US" dirty="0">
                <a:solidFill>
                  <a:srgbClr val="C00000"/>
                </a:solidFill>
              </a:rPr>
              <a:t>Average age of death with 8 low-risk factors 87 years</a:t>
            </a:r>
          </a:p>
        </p:txBody>
      </p:sp>
    </p:spTree>
    <p:extLst>
      <p:ext uri="{BB962C8B-B14F-4D97-AF65-F5344CB8AC3E}">
        <p14:creationId xmlns:p14="http://schemas.microsoft.com/office/powerpoint/2010/main" val="4159754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477BBF4-068B-0C4F-B0DF-5E8646AB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320"/>
            <a:ext cx="12192000" cy="51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5A2DB6E-8FC5-634D-BCAA-9275D2EA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2" y="320039"/>
            <a:ext cx="12086038" cy="627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270CD-ADFD-2543-9D5C-45DF7F5B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4339"/>
            <a:ext cx="9144000" cy="5717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2F232-BF1D-CFCA-0363-C9A25D6479B2}"/>
              </a:ext>
            </a:extLst>
          </p:cNvPr>
          <p:cNvSpPr txBox="1"/>
          <p:nvPr/>
        </p:nvSpPr>
        <p:spPr>
          <a:xfrm>
            <a:off x="1524000" y="282826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Metabolic Flexibility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An Ancestral Blueprint for 21</a:t>
            </a:r>
            <a:r>
              <a:rPr lang="en-US" sz="3600" baseline="30000" dirty="0">
                <a:solidFill>
                  <a:srgbClr val="C00000"/>
                </a:solidFill>
                <a:latin typeface="+mj-lt"/>
              </a:rPr>
              <a:t>st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Century Life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Turning Back the Biologic Clock of Time</a:t>
            </a:r>
          </a:p>
        </p:txBody>
      </p:sp>
    </p:spTree>
    <p:extLst>
      <p:ext uri="{BB962C8B-B14F-4D97-AF65-F5344CB8AC3E}">
        <p14:creationId xmlns:p14="http://schemas.microsoft.com/office/powerpoint/2010/main" val="1561303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CFB6FBA-3015-260A-22A7-2410594C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1000"/>
            <a:ext cx="5181600" cy="441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14B1A13-2930-C15E-93F9-C50E3EBAA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792746"/>
            <a:ext cx="579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Times" pitchFamily="-111" charset="0"/>
              </a:rPr>
              <a:t>“The future </a:t>
            </a:r>
            <a:r>
              <a:rPr lang="en-US" sz="2800" dirty="0" err="1">
                <a:latin typeface="Times" pitchFamily="-111" charset="0"/>
              </a:rPr>
              <a:t>ain’t</a:t>
            </a:r>
            <a:r>
              <a:rPr lang="en-US" sz="2800" dirty="0">
                <a:latin typeface="Times" pitchFamily="-111" charset="0"/>
              </a:rPr>
              <a:t> what it used to be.” Yogi Berra</a:t>
            </a:r>
          </a:p>
        </p:txBody>
      </p:sp>
    </p:spTree>
    <p:extLst>
      <p:ext uri="{BB962C8B-B14F-4D97-AF65-F5344CB8AC3E}">
        <p14:creationId xmlns:p14="http://schemas.microsoft.com/office/powerpoint/2010/main" val="3769600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A19B2-38AE-6B0D-81F6-9CB4FC7A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88898"/>
            <a:ext cx="7772400" cy="4369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34CEB-A220-356A-4A27-C3E18EC01F2E}"/>
              </a:ext>
            </a:extLst>
          </p:cNvPr>
          <p:cNvSpPr txBox="1"/>
          <p:nvPr/>
        </p:nvSpPr>
        <p:spPr>
          <a:xfrm>
            <a:off x="2545977" y="5580529"/>
            <a:ext cx="7436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Love Yourself and Have Fun….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</a:rPr>
              <a:t> (preferably outdoors)</a:t>
            </a:r>
          </a:p>
        </p:txBody>
      </p:sp>
    </p:spTree>
    <p:extLst>
      <p:ext uri="{BB962C8B-B14F-4D97-AF65-F5344CB8AC3E}">
        <p14:creationId xmlns:p14="http://schemas.microsoft.com/office/powerpoint/2010/main" val="870599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graph&#10;&#10;Description automatically generated">
            <a:extLst>
              <a:ext uri="{FF2B5EF4-FFF2-40B4-BE49-F238E27FC236}">
                <a16:creationId xmlns:a16="http://schemas.microsoft.com/office/drawing/2014/main" id="{57A6ABF3-06F2-5AF8-D353-1EA6DA52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92" y="1320353"/>
            <a:ext cx="5488033" cy="3920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5E28E4-1F08-F168-E9C0-F11F4E1509D4}"/>
              </a:ext>
            </a:extLst>
          </p:cNvPr>
          <p:cNvSpPr txBox="1"/>
          <p:nvPr/>
        </p:nvSpPr>
        <p:spPr>
          <a:xfrm>
            <a:off x="2384937" y="5449478"/>
            <a:ext cx="742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02124"/>
                </a:solidFill>
                <a:latin typeface="Google Sans"/>
              </a:rPr>
              <a:t>Buckminster Fuller, in his book Critical Path (1982), describes the “knowledge-doubling curve,” explaining that new knowledge, which had doubled every century until 1900, is </a:t>
            </a:r>
            <a:r>
              <a:rPr lang="en-US" i="1" dirty="0">
                <a:solidFill>
                  <a:srgbClr val="C00000"/>
                </a:solidFill>
                <a:latin typeface="Google Sans"/>
              </a:rPr>
              <a:t>now estimated to double every 12 hours!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E03-5AFF-EDFE-6D3C-45770B9E41D2}"/>
              </a:ext>
            </a:extLst>
          </p:cNvPr>
          <p:cNvSpPr txBox="1"/>
          <p:nvPr/>
        </p:nvSpPr>
        <p:spPr>
          <a:xfrm>
            <a:off x="1212980" y="485192"/>
            <a:ext cx="994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The Knowledge Doubling Curve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B6DDB-EE07-84E8-121F-146CBFF0AE2A}"/>
              </a:ext>
            </a:extLst>
          </p:cNvPr>
          <p:cNvSpPr txBox="1"/>
          <p:nvPr/>
        </p:nvSpPr>
        <p:spPr>
          <a:xfrm>
            <a:off x="9020710" y="1869897"/>
            <a:ext cx="3000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We are in the midst of a knowledge revolution. Computational capacity and AI are essential tools to leverage this knowledge explosion in a personalized and effective way!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86711C-381F-A5E4-DA39-53BAE3FA4AE1}"/>
              </a:ext>
            </a:extLst>
          </p:cNvPr>
          <p:cNvCxnSpPr/>
          <p:nvPr/>
        </p:nvCxnSpPr>
        <p:spPr>
          <a:xfrm flipH="1" flipV="1">
            <a:off x="8383712" y="2547991"/>
            <a:ext cx="636998" cy="14383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6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4A46C9C-0774-9B4E-8A8E-C6CD9310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453" y="602522"/>
            <a:ext cx="5397500" cy="589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E52810-BBA0-1D1B-B45E-4C4D964B0CF7}"/>
              </a:ext>
            </a:extLst>
          </p:cNvPr>
          <p:cNvSpPr txBox="1"/>
          <p:nvPr/>
        </p:nvSpPr>
        <p:spPr>
          <a:xfrm>
            <a:off x="346752" y="1255759"/>
            <a:ext cx="367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Longevity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 and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Healthspan</a:t>
            </a:r>
          </a:p>
        </p:txBody>
      </p:sp>
    </p:spTree>
    <p:extLst>
      <p:ext uri="{BB962C8B-B14F-4D97-AF65-F5344CB8AC3E}">
        <p14:creationId xmlns:p14="http://schemas.microsoft.com/office/powerpoint/2010/main" val="417324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44958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 dirty="0">
                <a:latin typeface="Times New Roman" charset="0"/>
                <a:cs typeface="Times New Roman" charset="0"/>
              </a:rPr>
              <a:t>Environment</a:t>
            </a:r>
          </a:p>
          <a:p>
            <a:pPr algn="ctr" eaLnBrk="0" hangingPunct="0"/>
            <a:r>
              <a:rPr lang="en-US" b="1" dirty="0">
                <a:latin typeface="Times New Roman" charset="0"/>
                <a:cs typeface="Times New Roman" charset="0"/>
              </a:rPr>
              <a:t>Lifestyle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3429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 dirty="0">
                <a:latin typeface="Times New Roman" charset="0"/>
                <a:cs typeface="Times New Roman" charset="0"/>
              </a:rPr>
              <a:t>Epigenetics/</a:t>
            </a:r>
          </a:p>
          <a:p>
            <a:pPr algn="ctr" eaLnBrk="0" hangingPunct="0"/>
            <a:r>
              <a:rPr lang="en-US" b="1" dirty="0">
                <a:latin typeface="Times New Roman" charset="0"/>
                <a:cs typeface="Times New Roman" charset="0"/>
              </a:rPr>
              <a:t>Genetics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867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>
                <a:latin typeface="Times New Roman" charset="0"/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6172200" y="1219200"/>
            <a:ext cx="30480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220199" y="762001"/>
            <a:ext cx="2467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Longevity</a:t>
            </a:r>
          </a:p>
          <a:p>
            <a:pPr eaLnBrk="1" hangingPunct="1"/>
            <a:r>
              <a:rPr lang="en-US" sz="3600" dirty="0" err="1">
                <a:solidFill>
                  <a:srgbClr val="C00000"/>
                </a:solidFill>
                <a:latin typeface="Times New Roman" charset="0"/>
                <a:cs typeface="Times New Roman" charset="0"/>
              </a:rPr>
              <a:t>Healthspan</a:t>
            </a:r>
            <a:endParaRPr lang="en-US" sz="3600" dirty="0">
              <a:solidFill>
                <a:srgbClr val="C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5400" y="5638801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Times New Roman" charset="0"/>
                <a:cs typeface="Times New Roman" charset="0"/>
              </a:rPr>
              <a:t>Consciousness-Spirituality-Meaning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0398" y="381000"/>
            <a:ext cx="6019800" cy="6248400"/>
          </a:xfrm>
          <a:prstGeom prst="ellipse">
            <a:avLst/>
          </a:prstGeom>
          <a:solidFill>
            <a:schemeClr val="accent1">
              <a:alpha val="1294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Akzidenz-Grotesk BQ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09888D5-EB9C-6543-AE83-3FF0D933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4" b="1963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17574-ACBF-BE48-8B82-68BED037E185}"/>
              </a:ext>
            </a:extLst>
          </p:cNvPr>
          <p:cNvSpPr txBox="1"/>
          <p:nvPr/>
        </p:nvSpPr>
        <p:spPr>
          <a:xfrm>
            <a:off x="2647187" y="5070248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“Only 8% of what contributes to longevity can be traced to genetics. Over 90% of what contributes to longevity and healthy aging is lifestyle.”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Eric Verdin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President and CEO, Buck Institute</a:t>
            </a:r>
          </a:p>
        </p:txBody>
      </p:sp>
    </p:spTree>
    <p:extLst>
      <p:ext uri="{BB962C8B-B14F-4D97-AF65-F5344CB8AC3E}">
        <p14:creationId xmlns:p14="http://schemas.microsoft.com/office/powerpoint/2010/main" val="222681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ab0b0923b79abed93d7fee4860e9ab36.jpg">
            <a:extLst>
              <a:ext uri="{FF2B5EF4-FFF2-40B4-BE49-F238E27FC236}">
                <a16:creationId xmlns:a16="http://schemas.microsoft.com/office/drawing/2014/main" id="{0A63C564-16C0-2541-BD24-22A48B228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" b="1"/>
          <a:stretch/>
        </p:blipFill>
        <p:spPr bwMode="auto">
          <a:xfrm>
            <a:off x="20" y="29796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2355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1">
            <a:extLst>
              <a:ext uri="{FF2B5EF4-FFF2-40B4-BE49-F238E27FC236}">
                <a16:creationId xmlns:a16="http://schemas.microsoft.com/office/drawing/2014/main" id="{4AB55F89-7E52-7B4B-9C01-62115BAA6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5317240"/>
            <a:ext cx="11210925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Epigenetics: A life with many possibilities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cxnSp>
        <p:nvCxnSpPr>
          <p:cNvPr id="23561" name="Straight Connector 2356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3" name="Straight Connector 2356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91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692</Words>
  <Application>Microsoft Macintosh PowerPoint</Application>
  <PresentationFormat>Widescreen</PresentationFormat>
  <Paragraphs>119</Paragraphs>
  <Slides>47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AdvOT118e7927</vt:lpstr>
      <vt:lpstr>AdvOT6c1def61.B</vt:lpstr>
      <vt:lpstr>AdvOT6c1def61.B+20</vt:lpstr>
      <vt:lpstr>AdvOT88ac8687</vt:lpstr>
      <vt:lpstr>AdvOTb0c9bf5d+20</vt:lpstr>
      <vt:lpstr>AdvTT5843c571</vt:lpstr>
      <vt:lpstr>AdvTTf90d833a.I</vt:lpstr>
      <vt:lpstr>Akzidenz-Grotesk BQ Light</vt:lpstr>
      <vt:lpstr>Arial</vt:lpstr>
      <vt:lpstr>Calibri</vt:lpstr>
      <vt:lpstr>Calibri Light</vt:lpstr>
      <vt:lpstr>ElsevierSans</vt:lpstr>
      <vt:lpstr>Google Sans</vt:lpstr>
      <vt:lpstr>Lato</vt:lpstr>
      <vt:lpstr>MinionPro</vt:lpstr>
      <vt:lpstr>Times</vt:lpstr>
      <vt:lpstr>Times New Roman</vt:lpstr>
      <vt:lpstr>Whitney</vt:lpstr>
      <vt:lpstr>Office Theme</vt:lpstr>
      <vt:lpstr>PowerPoint Presentation</vt:lpstr>
      <vt:lpstr>PowerPoint Presentation</vt:lpstr>
      <vt:lpstr>Questions for consideration: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47</cp:revision>
  <cp:lastPrinted>2024-03-07T00:07:15Z</cp:lastPrinted>
  <dcterms:created xsi:type="dcterms:W3CDTF">2023-08-20T14:40:51Z</dcterms:created>
  <dcterms:modified xsi:type="dcterms:W3CDTF">2024-03-07T00:07:20Z</dcterms:modified>
</cp:coreProperties>
</file>