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1919" r:id="rId2"/>
    <p:sldId id="1838" r:id="rId3"/>
    <p:sldId id="1674" r:id="rId4"/>
    <p:sldId id="1829" r:id="rId5"/>
    <p:sldId id="1837" r:id="rId6"/>
    <p:sldId id="1666" r:id="rId7"/>
    <p:sldId id="1668" r:id="rId8"/>
    <p:sldId id="1889" r:id="rId9"/>
    <p:sldId id="1890" r:id="rId10"/>
    <p:sldId id="1800" r:id="rId11"/>
    <p:sldId id="1526" r:id="rId12"/>
    <p:sldId id="1893" r:id="rId13"/>
    <p:sldId id="1822" r:id="rId14"/>
    <p:sldId id="1921" r:id="rId15"/>
    <p:sldId id="1922" r:id="rId16"/>
    <p:sldId id="1923" r:id="rId17"/>
    <p:sldId id="361" r:id="rId18"/>
    <p:sldId id="944" r:id="rId19"/>
    <p:sldId id="1192" r:id="rId20"/>
    <p:sldId id="1197" r:id="rId21"/>
    <p:sldId id="1605" r:id="rId22"/>
    <p:sldId id="1860" r:id="rId23"/>
    <p:sldId id="270" r:id="rId24"/>
    <p:sldId id="1925" r:id="rId25"/>
    <p:sldId id="1920" r:id="rId26"/>
    <p:sldId id="1740" r:id="rId27"/>
    <p:sldId id="1737" r:id="rId28"/>
    <p:sldId id="1728" r:id="rId29"/>
    <p:sldId id="1727" r:id="rId30"/>
    <p:sldId id="1791" r:id="rId31"/>
    <p:sldId id="1815" r:id="rId32"/>
    <p:sldId id="1833" r:id="rId33"/>
    <p:sldId id="1678" r:id="rId34"/>
    <p:sldId id="1924" r:id="rId35"/>
    <p:sldId id="1688" r:id="rId36"/>
    <p:sldId id="1527" r:id="rId37"/>
    <p:sldId id="1908" r:id="rId38"/>
    <p:sldId id="1529" r:id="rId39"/>
    <p:sldId id="359" r:id="rId40"/>
    <p:sldId id="1926" r:id="rId41"/>
    <p:sldId id="351" r:id="rId42"/>
    <p:sldId id="1869" r:id="rId43"/>
    <p:sldId id="1870" r:id="rId44"/>
    <p:sldId id="1871" r:id="rId45"/>
    <p:sldId id="1872" r:id="rId46"/>
    <p:sldId id="1865" r:id="rId47"/>
    <p:sldId id="1817" r:id="rId48"/>
    <p:sldId id="1841" r:id="rId49"/>
    <p:sldId id="1669" r:id="rId50"/>
    <p:sldId id="1672" r:id="rId51"/>
    <p:sldId id="259" r:id="rId52"/>
    <p:sldId id="277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ie Swift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155"/>
    <p:restoredTop sz="96197"/>
  </p:normalViewPr>
  <p:slideViewPr>
    <p:cSldViewPr snapToGrid="0">
      <p:cViewPr varScale="1">
        <p:scale>
          <a:sx n="100" d="100"/>
          <a:sy n="100" d="100"/>
        </p:scale>
        <p:origin x="184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AD55B3-3545-C929-12CA-017E45DD6E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Mark Pettus MD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1837B5-804D-4A85-6D91-A74C003DC2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01/26/2024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2DAC04-14FF-9842-8098-BED8C6EA72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8C3325-9B0F-27DE-E17D-0E5ABF2C06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292CE-7383-6945-972A-D1537F311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15487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Mark Pettus MD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01/26/2024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AF921-A788-174A-BC0C-F3EB3504D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61810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1CC01-11DE-1148-82D1-44135F520F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21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1CC01-11DE-1148-82D1-44135F520F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143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1CC01-11DE-1148-82D1-44135F520F8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20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﻿“Everything is Particles” evolved to “Everything is Fields” which eventually evolved to “Everything is Information”.</a:t>
            </a:r>
          </a:p>
          <a:p>
            <a:endParaRPr lang="en-US" dirty="0"/>
          </a:p>
          <a:p>
            <a:r>
              <a:rPr lang="en-US" dirty="0"/>
              <a:t>Virk, Rizwan. The Simulation Hypothesis: An MIT Computer Scientist Shows Why AI, Quantum Physics and Eastern Mystics All Agree We Are In a Video Game . Bayview Books. Kindle Edition.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050AD-49E8-9B45-9358-3B9BCF3D234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95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1CC01-11DE-1148-82D1-44135F520F8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7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31CC01-11DE-1148-82D1-44135F520F8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20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632AA-463A-1D4A-9E43-CDEB194F351A}" type="slidenum">
              <a:rPr lang="en-US" smtClean="0"/>
              <a:t>51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0F5D03-01CC-138C-3B54-29569796B8B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01/26/2024</a:t>
            </a: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123859DD-2A75-5646-5A79-BB56D1CF908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Mark Pettus MD</a:t>
            </a:r>
          </a:p>
        </p:txBody>
      </p:sp>
    </p:spTree>
    <p:extLst>
      <p:ext uri="{BB962C8B-B14F-4D97-AF65-F5344CB8AC3E}">
        <p14:creationId xmlns:p14="http://schemas.microsoft.com/office/powerpoint/2010/main" val="2156467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8756A-9E08-9C79-4C77-D741175C9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DFFFF3-D574-B0EB-E6F3-569B878226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C3D7A-2E0E-D1F9-F8A4-2D047264C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04A87-B664-EF35-6AA1-BD6FE08B3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BE9F9-AD72-46E4-E413-C52133DFB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DC169-C59A-5A4A-B6B1-B54EC703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89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BB912-5964-92E0-FCED-79BA994BA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B65D4E-1692-84C9-453A-DC4B9AED0E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C24CB-E1A9-1566-E42A-1E8E4E827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3B52D-861B-DF1F-3DDF-900F76EB8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622D7-7E7B-9922-1670-DDD53E6CE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DC169-C59A-5A4A-B6B1-B54EC703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95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3222CC-7FB7-8B2E-F08D-C8411765D2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D9B4FD-918D-C473-644A-92D9751E6F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CADCF-F9B6-0D5E-02B7-19217E636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1D1AA-FF12-38DD-E61E-EAD83C3B1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423AE-050E-A151-5969-6E63EC76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DC169-C59A-5A4A-B6B1-B54EC703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46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38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209800"/>
            <a:ext cx="50800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2209800"/>
            <a:ext cx="50800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7567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8C604-E535-9A73-4CE1-E930F990F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0AB6B-4B52-5199-6DAC-64AECB422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44F31-D1EE-D1B7-D331-1E96EC461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897A7-E556-4B31-2A4D-6FD85683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84641-D501-3B9E-CA78-2C5B88E16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DC169-C59A-5A4A-B6B1-B54EC703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99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32231-95A1-B4ED-303A-2D6950029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1F2E1-2E7E-6964-9327-A5D7BEB8F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92982-0338-74CB-523E-CBF024A85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E73E5-D9E9-06BC-0D32-BAE46769C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482CF-B722-32B8-C3EC-631908F38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DC169-C59A-5A4A-B6B1-B54EC703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90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B10E2-85E4-20AB-F62F-D73C2684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60C6C-920D-F013-1AB8-5F6D61C3A6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AAAABF-8E35-665F-67FF-D53AD9D06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D075C1-823F-3D74-176D-5E796BC93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14927-D07B-BFAA-CBE3-596550347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8537C0-E9B6-7375-2052-F7C75A3B7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DC169-C59A-5A4A-B6B1-B54EC703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91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23327-D76A-F542-9F3D-4BC7965E1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BD1CB3-6032-F734-785C-33BBA0E55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24C346-6E41-C6F7-8216-AAE81B813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76D0F4-EB1A-F533-EA07-DBCF734E12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CE45BD-539F-E973-A667-2D949B8201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0FDA5E-7935-4141-5C1B-C878E021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03B8B7-DEA1-B936-FE25-5E9C8409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91314E-E56C-EBAF-DAAF-4BC111118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DC169-C59A-5A4A-B6B1-B54EC703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50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C3DD3-93F0-49B9-CA06-BBF98A1B3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8B262D-23AE-5462-D712-A516B3274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9FCF4-795A-2E3A-FE13-561874252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8E493-14ED-08D5-93D2-ED141AF35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DC169-C59A-5A4A-B6B1-B54EC703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17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2F85D0-C9B2-3E69-E74A-E3B2B363D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F267FD-0A7B-FD5B-8812-727FD849C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49932-02B1-7A53-A76E-E3D680E6F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DC169-C59A-5A4A-B6B1-B54EC703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236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24072-4545-B459-E0AD-EFA7891B7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69431-B58A-070C-C76F-22054866A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7F2360-14D2-4930-0487-0629341C9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783C47-F9E4-8184-027F-59B6E50E6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C269C-D9CE-0CEE-774A-A47CE33E1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DF1A8-4D11-DF33-6526-198880832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DC169-C59A-5A4A-B6B1-B54EC703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79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F3565-F83D-B3D3-32B6-D34FA514D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BF3571-2D41-C813-C19A-FE0C6B57E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6536FA-8F0C-E60C-2FD0-6A6C11FCC4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5FA57-4F22-70E5-F053-23839E8E2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B9E2A-46FF-FBDE-BBBB-134FFFAD0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2247C-0552-55E7-DE86-C7E335125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DC169-C59A-5A4A-B6B1-B54EC703C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12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8C6BD7-54A0-F86A-17DC-DEA30CF7D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AAFD7-7DFC-2360-9503-033D9AF76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3E4D5-4507-A3E7-36C5-DA87F12A97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1/26/2024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5252F-F86E-4498-4298-42C22FDF5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25B12-DDF6-4B8B-5049-0AF1DD67B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DC169-C59A-5A4A-B6B1-B54EC703CF6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AE68BA-9E10-E0CB-6FCE-EB8A8676970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718800" y="5541963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C0F304-F8D0-FBF6-FBB0-D908943A2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54365"/>
            <a:ext cx="10905066" cy="17448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A89B5E-C493-45FD-C05C-7590A2A79A04}"/>
              </a:ext>
            </a:extLst>
          </p:cNvPr>
          <p:cNvSpPr txBox="1"/>
          <p:nvPr/>
        </p:nvSpPr>
        <p:spPr>
          <a:xfrm>
            <a:off x="1632857" y="3788229"/>
            <a:ext cx="8588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</a:rPr>
              <a:t>Advances in Medicine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01227-748B-6A39-DD85-61D1D0A65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2826134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72A385ED-AFE6-514F-B603-777A5631E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13" y="956929"/>
            <a:ext cx="10874935" cy="49335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147245-39D2-E54B-99BE-0457103F36DC}"/>
              </a:ext>
            </a:extLst>
          </p:cNvPr>
          <p:cNvSpPr txBox="1"/>
          <p:nvPr/>
        </p:nvSpPr>
        <p:spPr>
          <a:xfrm>
            <a:off x="3585411" y="1515979"/>
            <a:ext cx="338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At age 40, 1/1000 mortality risk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208BE4C-8793-D94A-910C-84340AE6ECB5}"/>
              </a:ext>
            </a:extLst>
          </p:cNvPr>
          <p:cNvCxnSpPr/>
          <p:nvPr/>
        </p:nvCxnSpPr>
        <p:spPr>
          <a:xfrm>
            <a:off x="5642811" y="2045368"/>
            <a:ext cx="697831" cy="138363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B5B3116-0760-E343-8A67-8C4A1C54EB19}"/>
              </a:ext>
            </a:extLst>
          </p:cNvPr>
          <p:cNvSpPr txBox="1"/>
          <p:nvPr/>
        </p:nvSpPr>
        <p:spPr>
          <a:xfrm>
            <a:off x="8012624" y="294468"/>
            <a:ext cx="370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At ages 80+ 1/10 mortality risk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62041EE-4080-704D-AFB7-40EDF8E4438B}"/>
              </a:ext>
            </a:extLst>
          </p:cNvPr>
          <p:cNvCxnSpPr/>
          <p:nvPr/>
        </p:nvCxnSpPr>
        <p:spPr>
          <a:xfrm>
            <a:off x="9904882" y="661736"/>
            <a:ext cx="697831" cy="138363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F4404-A740-2E49-63D7-E38E9FE9D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76206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A1E855-F111-3540-817F-34E52FBCB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82706"/>
            <a:ext cx="9144000" cy="569258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B2100F-BCDE-2B0C-9E31-724F125E3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3412374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EE8601F-3456-F349-86C9-5A1D9DB79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02" y="0"/>
            <a:ext cx="10255996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F61534-076F-E996-A51E-BB05110B3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872194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B09888D5-EB9C-6543-AE83-3FF0D933B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54" b="19630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317574-ACBF-BE48-8B82-68BED037E185}"/>
              </a:ext>
            </a:extLst>
          </p:cNvPr>
          <p:cNvSpPr txBox="1"/>
          <p:nvPr/>
        </p:nvSpPr>
        <p:spPr>
          <a:xfrm>
            <a:off x="2647187" y="5070248"/>
            <a:ext cx="6897626" cy="1399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“Only 8% of what contributes to longevity can be traced to genetics. Over 90% of what contributes to longevity and healthy aging is lifestyle.”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Eric Verdin MD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President and CEO, Buck Institute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3FBCF1-BB14-9721-4B5F-EFD5C38F4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2226818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0F1F29D-DA94-2642-B760-3338D5A1EA68}"/>
              </a:ext>
            </a:extLst>
          </p:cNvPr>
          <p:cNvSpPr/>
          <p:nvPr/>
        </p:nvSpPr>
        <p:spPr>
          <a:xfrm>
            <a:off x="3016486" y="116054"/>
            <a:ext cx="2568387" cy="1441938"/>
          </a:xfrm>
          <a:prstGeom prst="ellipse">
            <a:avLst/>
          </a:prstGeom>
          <a:solidFill>
            <a:schemeClr val="accent1">
              <a:alpha val="5925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Genetics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5D07C16-C3EB-AB45-B0F5-413F05CC1E63}"/>
              </a:ext>
            </a:extLst>
          </p:cNvPr>
          <p:cNvSpPr/>
          <p:nvPr/>
        </p:nvSpPr>
        <p:spPr>
          <a:xfrm>
            <a:off x="6314356" y="127588"/>
            <a:ext cx="2568387" cy="1392702"/>
          </a:xfrm>
          <a:prstGeom prst="ellipse">
            <a:avLst/>
          </a:prstGeom>
          <a:solidFill>
            <a:srgbClr val="92D050">
              <a:alpha val="56346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Environment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3D8AB9-5D48-014D-84ED-CD0EB383AC94}"/>
              </a:ext>
            </a:extLst>
          </p:cNvPr>
          <p:cNvSpPr txBox="1"/>
          <p:nvPr/>
        </p:nvSpPr>
        <p:spPr>
          <a:xfrm>
            <a:off x="5794374" y="520017"/>
            <a:ext cx="393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+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55D7BC9-9262-E145-82BA-D0C9CA7759C1}"/>
              </a:ext>
            </a:extLst>
          </p:cNvPr>
          <p:cNvSpPr/>
          <p:nvPr/>
        </p:nvSpPr>
        <p:spPr>
          <a:xfrm>
            <a:off x="1003772" y="1763154"/>
            <a:ext cx="9903085" cy="64944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9328E5-42C3-1946-A875-52F8E5876731}"/>
              </a:ext>
            </a:extLst>
          </p:cNvPr>
          <p:cNvSpPr txBox="1"/>
          <p:nvPr/>
        </p:nvSpPr>
        <p:spPr>
          <a:xfrm>
            <a:off x="4557274" y="1767831"/>
            <a:ext cx="3743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Epigenetic Regulation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752A9EA-EC1F-1843-A858-CA95746FFC88}"/>
              </a:ext>
            </a:extLst>
          </p:cNvPr>
          <p:cNvSpPr/>
          <p:nvPr/>
        </p:nvSpPr>
        <p:spPr>
          <a:xfrm>
            <a:off x="2529545" y="2875670"/>
            <a:ext cx="2488809" cy="801859"/>
          </a:xfrm>
          <a:prstGeom prst="roundRect">
            <a:avLst/>
          </a:prstGeom>
          <a:solidFill>
            <a:schemeClr val="tx1">
              <a:alpha val="4745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Genomic Instability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E33A5C3-21E8-734C-BC5A-A152E1D83E7E}"/>
              </a:ext>
            </a:extLst>
          </p:cNvPr>
          <p:cNvSpPr/>
          <p:nvPr/>
        </p:nvSpPr>
        <p:spPr>
          <a:xfrm>
            <a:off x="2529546" y="3887368"/>
            <a:ext cx="2488809" cy="801859"/>
          </a:xfrm>
          <a:prstGeom prst="roundRect">
            <a:avLst/>
          </a:prstGeom>
          <a:solidFill>
            <a:schemeClr val="tx1">
              <a:alpha val="4745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Telomere attrition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B778E55-E47D-B747-A784-B1C0F641252E}"/>
              </a:ext>
            </a:extLst>
          </p:cNvPr>
          <p:cNvSpPr/>
          <p:nvPr/>
        </p:nvSpPr>
        <p:spPr>
          <a:xfrm>
            <a:off x="2569696" y="4867420"/>
            <a:ext cx="2488809" cy="801859"/>
          </a:xfrm>
          <a:prstGeom prst="roundRect">
            <a:avLst/>
          </a:prstGeom>
          <a:solidFill>
            <a:schemeClr val="tx1">
              <a:alpha val="4745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Mitochondrial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Bioenergetics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B038DFA-264C-E642-818F-7DF36703015F}"/>
              </a:ext>
            </a:extLst>
          </p:cNvPr>
          <p:cNvSpPr/>
          <p:nvPr/>
        </p:nvSpPr>
        <p:spPr>
          <a:xfrm>
            <a:off x="2569697" y="5847472"/>
            <a:ext cx="2488809" cy="801859"/>
          </a:xfrm>
          <a:prstGeom prst="roundRect">
            <a:avLst/>
          </a:prstGeom>
          <a:solidFill>
            <a:schemeClr val="tx1">
              <a:alpha val="4745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Loss of </a:t>
            </a:r>
            <a:r>
              <a:rPr lang="en-US" sz="2000" dirty="0" err="1">
                <a:solidFill>
                  <a:schemeClr val="bg1"/>
                </a:solidFill>
              </a:rPr>
              <a:t>Proteostasis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1045077-EBB6-3C42-A9BE-C4021F20FF4F}"/>
              </a:ext>
            </a:extLst>
          </p:cNvPr>
          <p:cNvSpPr/>
          <p:nvPr/>
        </p:nvSpPr>
        <p:spPr>
          <a:xfrm>
            <a:off x="8418049" y="4867420"/>
            <a:ext cx="2488809" cy="801859"/>
          </a:xfrm>
          <a:prstGeom prst="roundRect">
            <a:avLst/>
          </a:prstGeom>
          <a:solidFill>
            <a:schemeClr val="tx1">
              <a:alpha val="4745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Altered Intercellular Communication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913160C-ADE1-3B40-BE70-5ACDCEC9C186}"/>
              </a:ext>
            </a:extLst>
          </p:cNvPr>
          <p:cNvSpPr/>
          <p:nvPr/>
        </p:nvSpPr>
        <p:spPr>
          <a:xfrm>
            <a:off x="8418049" y="5800395"/>
            <a:ext cx="2488809" cy="801859"/>
          </a:xfrm>
          <a:prstGeom prst="roundRect">
            <a:avLst/>
          </a:prstGeom>
          <a:solidFill>
            <a:schemeClr val="tx1">
              <a:alpha val="4745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Cellular Senescence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8828BAE-AEEC-8F4F-9FD2-F0823DD3C77D}"/>
              </a:ext>
            </a:extLst>
          </p:cNvPr>
          <p:cNvSpPr/>
          <p:nvPr/>
        </p:nvSpPr>
        <p:spPr>
          <a:xfrm>
            <a:off x="8418050" y="3877989"/>
            <a:ext cx="2488809" cy="801859"/>
          </a:xfrm>
          <a:prstGeom prst="roundRect">
            <a:avLst/>
          </a:prstGeom>
          <a:solidFill>
            <a:schemeClr val="tx1">
              <a:alpha val="4745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Deregulated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Nutrient Sensing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F2444BA-80EF-CD45-A5C0-9E67297EDE05}"/>
              </a:ext>
            </a:extLst>
          </p:cNvPr>
          <p:cNvSpPr/>
          <p:nvPr/>
        </p:nvSpPr>
        <p:spPr>
          <a:xfrm>
            <a:off x="8418050" y="2794402"/>
            <a:ext cx="2488809" cy="801859"/>
          </a:xfrm>
          <a:prstGeom prst="roundRect">
            <a:avLst/>
          </a:prstGeom>
          <a:solidFill>
            <a:schemeClr val="tx1">
              <a:alpha val="4745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Stem cell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depletion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24D13A-2363-8844-9B04-8B89A81EA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437" y="2931446"/>
            <a:ext cx="1264973" cy="7460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001ADB-5217-3141-875B-FF68CF69A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437" y="3877989"/>
            <a:ext cx="1264973" cy="9511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2E5920-3562-5C45-829D-1D826F64BF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772" y="4925297"/>
            <a:ext cx="1396302" cy="7819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16D3D0-EAE9-0245-8186-12BD3B6746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7990" y="5707393"/>
            <a:ext cx="987865" cy="9878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9C9B66-EF79-A949-84A8-235B789E08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0104" y="2852220"/>
            <a:ext cx="1459337" cy="7877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C9C668D-BD55-644B-9965-FD557FFB96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0105" y="3773941"/>
            <a:ext cx="1459336" cy="9721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2E6816-1B7B-F74A-BAF8-23BB699C5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6005" y="4787515"/>
            <a:ext cx="1459336" cy="9878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09E779-D54A-F046-BEB0-4C2A3A3A2F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1773" y="5823339"/>
            <a:ext cx="1307668" cy="801859"/>
          </a:xfrm>
          <a:prstGeom prst="rect">
            <a:avLst/>
          </a:prstGeom>
        </p:spPr>
      </p:pic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72AE0238-4B43-FA92-9ACB-06C6319F8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321766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EB38CB6-8F5A-164C-82D0-72D5C0A5F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100" y="1731211"/>
            <a:ext cx="7035800" cy="4165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54BF7F-EDD8-DA4A-A637-CD7EF42A4C12}"/>
              </a:ext>
            </a:extLst>
          </p:cNvPr>
          <p:cNvSpPr txBox="1"/>
          <p:nvPr/>
        </p:nvSpPr>
        <p:spPr>
          <a:xfrm>
            <a:off x="2045368" y="385011"/>
            <a:ext cx="7856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Treating Diseases vs. Treating Aging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7F82D-B558-A9BC-5C00-D3EB01963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784593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58C708-341E-3044-B224-07F82C605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003" y="3252429"/>
            <a:ext cx="4572000" cy="3462421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E70B10D-BA7E-5F46-A473-44FFFDA94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546" y="221820"/>
            <a:ext cx="7738947" cy="302529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316C5F-5283-2CE3-40EA-4E36FD61A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2115712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>
            <a:extLst>
              <a:ext uri="{FF2B5EF4-FFF2-40B4-BE49-F238E27FC236}">
                <a16:creationId xmlns:a16="http://schemas.microsoft.com/office/drawing/2014/main" id="{4AB55F89-7E52-7B4B-9C01-62115BAA6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882" y="639193"/>
            <a:ext cx="3571810" cy="35735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51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Epigenetics:</a:t>
            </a:r>
            <a:r>
              <a:rPr lang="en-US" altLang="en-US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life with many possibilities</a:t>
            </a:r>
            <a:r>
              <a:rPr lang="en-US" altLang="en-US" sz="5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</a:p>
        </p:txBody>
      </p:sp>
      <p:pic>
        <p:nvPicPr>
          <p:cNvPr id="23553" name="Picture 1" descr="ab0b0923b79abed93d7fee4860e9ab36.jpg">
            <a:extLst>
              <a:ext uri="{FF2B5EF4-FFF2-40B4-BE49-F238E27FC236}">
                <a16:creationId xmlns:a16="http://schemas.microsoft.com/office/drawing/2014/main" id="{0A63C564-16C0-2541-BD24-22A48B228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458319"/>
            <a:ext cx="7214616" cy="391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3F2DBA-8E98-AEBD-C2C2-1E1A2877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3132919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Content Placeholder 3" descr="kswift.tiff">
            <a:extLst>
              <a:ext uri="{FF2B5EF4-FFF2-40B4-BE49-F238E27FC236}">
                <a16:creationId xmlns:a16="http://schemas.microsoft.com/office/drawing/2014/main" id="{B373700E-7A01-9029-1C23-37F9A3AADD2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1" y="0"/>
            <a:ext cx="12192000" cy="7155951"/>
          </a:xfrm>
          <a:prstGeom prst="rect">
            <a:avLst/>
          </a:prstGeom>
        </p:spPr>
      </p:pic>
      <p:sp>
        <p:nvSpPr>
          <p:cNvPr id="23555" name="TextBox 2">
            <a:extLst>
              <a:ext uri="{FF2B5EF4-FFF2-40B4-BE49-F238E27FC236}">
                <a16:creationId xmlns:a16="http://schemas.microsoft.com/office/drawing/2014/main" id="{DA8B53CA-CABF-E5B3-FCFE-05A326B37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83" y="1551398"/>
            <a:ext cx="6072027" cy="13870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kzidenz-Grotesk BQ Light" pitchFamily="1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kzidenz-Grotesk BQ Light" pitchFamily="1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kzidenz-Grotesk BQ Light" pitchFamily="1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kzidenz-Grotesk BQ Light" pitchFamily="1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kzidenz-Grotesk BQ Light" pitchFamily="1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pitchFamily="1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pitchFamily="1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pitchFamily="1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pitchFamily="1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36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Health as a byproduct of gene-environmental compatibility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CFB9D9-7998-0025-1487-8087A56C5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 descr="fcell-02-00049-g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0"/>
            <a:ext cx="7897813" cy="599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E58661-D325-2EF1-1864-6FA95707F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3847426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12D694-5514-DF4A-91F7-5D9106A87DE0}"/>
              </a:ext>
            </a:extLst>
          </p:cNvPr>
          <p:cNvSpPr txBox="1"/>
          <p:nvPr/>
        </p:nvSpPr>
        <p:spPr>
          <a:xfrm>
            <a:off x="148281" y="325369"/>
            <a:ext cx="4860401" cy="12137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Aging Young: Turning Back the Biologic Clock of 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5471A9-127F-9B47-968B-DB0AC403F9DE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Mark Pettus MD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Associate Professor of Medicine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200" dirty="0"/>
              <a:t>University of Massachusetts Chan  Medical School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200"/>
              <a:t>January 26, 2024</a:t>
            </a: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86A68F-55BA-CE41-929E-9B7F459BDE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3" r="931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25F1E0-9141-264D-88E2-4CF2CBF9B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1881723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254" y="228600"/>
            <a:ext cx="678026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6354" name="TextBox 2"/>
          <p:cNvSpPr txBox="1">
            <a:spLocks noChangeArrowheads="1"/>
          </p:cNvSpPr>
          <p:nvPr/>
        </p:nvSpPr>
        <p:spPr bwMode="auto">
          <a:xfrm>
            <a:off x="3124200" y="914400"/>
            <a:ext cx="5943600" cy="584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kzidenz-Grotesk BQ Light" charset="0"/>
                <a:ea typeface="ＭＳ Ｐゴシック" charset="0"/>
              </a:defRPr>
            </a:lvl9pPr>
          </a:lstStyle>
          <a:p>
            <a:r>
              <a:rPr lang="en-US" sz="3200">
                <a:solidFill>
                  <a:schemeClr val="bg1"/>
                </a:solidFill>
              </a:rPr>
              <a:t> </a:t>
            </a:r>
            <a:r>
              <a:rPr lang="en-US" sz="2800">
                <a:solidFill>
                  <a:schemeClr val="bg1"/>
                </a:solidFill>
              </a:rPr>
              <a:t>Aging has an Epigenetic Signature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2147A2-CAA8-52FA-8429-DCCFC2B18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2502286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EE0534-D33C-5140-947D-EFB13237A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530" y="1451783"/>
            <a:ext cx="3187827" cy="47913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EAF187-C1A6-5345-9ECC-53604B0B22D0}"/>
              </a:ext>
            </a:extLst>
          </p:cNvPr>
          <p:cNvSpPr txBox="1"/>
          <p:nvPr/>
        </p:nvSpPr>
        <p:spPr>
          <a:xfrm>
            <a:off x="5801918" y="1792403"/>
            <a:ext cx="482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“It from bit symbolizes the idea that every item of the physical world has at bottom…an immaterial source and explanation…that all things physical are information-theoretic in origin and that this is a participatory universe”</a:t>
            </a:r>
          </a:p>
          <a:p>
            <a:pPr algn="ctr"/>
            <a:endParaRPr lang="en-US" sz="22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 Archibald Wheeler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77E5BB-1B47-969E-4785-E9150BA7E827}"/>
              </a:ext>
            </a:extLst>
          </p:cNvPr>
          <p:cNvSpPr txBox="1"/>
          <p:nvPr/>
        </p:nvSpPr>
        <p:spPr>
          <a:xfrm>
            <a:off x="5801918" y="5083444"/>
            <a:ext cx="482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Particles….Energy….Information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D9938-276A-72EB-E460-F15BB5A10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324359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E6ECB85-1125-5EF7-4490-0DCBEB727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02623"/>
            <a:ext cx="10905066" cy="485275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C64748-0DB4-97DF-9C89-4886C3FB3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4181513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b0b0923b79abed93d7fee4860e9ab36.jpg">
            <a:extLst>
              <a:ext uri="{FF2B5EF4-FFF2-40B4-BE49-F238E27FC236}">
                <a16:creationId xmlns:a16="http://schemas.microsoft.com/office/drawing/2014/main" id="{8995A3CA-AC9A-CFE3-46E5-26C8C852F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210" y="522758"/>
            <a:ext cx="7949514" cy="43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U-Turn Arrow 4">
            <a:extLst>
              <a:ext uri="{FF2B5EF4-FFF2-40B4-BE49-F238E27FC236}">
                <a16:creationId xmlns:a16="http://schemas.microsoft.com/office/drawing/2014/main" id="{BB82A0F3-FA2D-06C5-CB10-AAD73332C9E0}"/>
              </a:ext>
            </a:extLst>
          </p:cNvPr>
          <p:cNvSpPr/>
          <p:nvPr/>
        </p:nvSpPr>
        <p:spPr>
          <a:xfrm flipH="1" flipV="1">
            <a:off x="3706258" y="4835646"/>
            <a:ext cx="5331417" cy="433737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E34D51-CF5D-4D7D-ECB2-9494C9A12BCE}"/>
              </a:ext>
            </a:extLst>
          </p:cNvPr>
          <p:cNvSpPr txBox="1"/>
          <p:nvPr/>
        </p:nvSpPr>
        <p:spPr>
          <a:xfrm>
            <a:off x="3874156" y="5343310"/>
            <a:ext cx="4995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Epigenetic Reprogramming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E3A603-24C0-42A9-70B1-29BDE99D6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223306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74B94FC-E395-177B-2800-0E3EC202F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283" y="643466"/>
            <a:ext cx="8253434" cy="557106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313EA5-6C44-3532-953A-B20A95431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2067736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different types of probiotics&#10;&#10;Description automatically generated">
            <a:extLst>
              <a:ext uri="{FF2B5EF4-FFF2-40B4-BE49-F238E27FC236}">
                <a16:creationId xmlns:a16="http://schemas.microsoft.com/office/drawing/2014/main" id="{084D02D9-12BB-9BA1-42FD-464EFAD912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89" b="66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1B294C-F6F8-6A2D-F4A7-11A48239BDAF}"/>
              </a:ext>
            </a:extLst>
          </p:cNvPr>
          <p:cNvSpPr txBox="1"/>
          <p:nvPr/>
        </p:nvSpPr>
        <p:spPr>
          <a:xfrm>
            <a:off x="431515" y="2938409"/>
            <a:ext cx="2383604" cy="380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Metformin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AA2B43-D2E8-DC88-2E87-A8ABFA547232}"/>
              </a:ext>
            </a:extLst>
          </p:cNvPr>
          <p:cNvSpPr txBox="1"/>
          <p:nvPr/>
        </p:nvSpPr>
        <p:spPr>
          <a:xfrm>
            <a:off x="3318553" y="2949221"/>
            <a:ext cx="26918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NAD Boosters NR/NMR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20DEA-EDFA-2E88-7676-CB0A14C11C9A}"/>
              </a:ext>
            </a:extLst>
          </p:cNvPr>
          <p:cNvSpPr txBox="1"/>
          <p:nvPr/>
        </p:nvSpPr>
        <p:spPr>
          <a:xfrm>
            <a:off x="7553738" y="1563756"/>
            <a:ext cx="1298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Sensitivity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745CD7-18D3-4AA3-C756-C7D9790707CA}"/>
              </a:ext>
            </a:extLst>
          </p:cNvPr>
          <p:cNvSpPr txBox="1"/>
          <p:nvPr/>
        </p:nvSpPr>
        <p:spPr>
          <a:xfrm>
            <a:off x="6467061" y="2949221"/>
            <a:ext cx="254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GLP-1 Agonists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544653-E289-AE3C-0487-41DBE2BA5E17}"/>
              </a:ext>
            </a:extLst>
          </p:cNvPr>
          <p:cNvSpPr txBox="1"/>
          <p:nvPr/>
        </p:nvSpPr>
        <p:spPr>
          <a:xfrm>
            <a:off x="9422296" y="2938409"/>
            <a:ext cx="2319130" cy="380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Rapamycin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A330E85-C1F8-067C-9EF6-6564F5A55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290797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DD1341-8663-A04D-8D48-6EEF1953F046}"/>
              </a:ext>
            </a:extLst>
          </p:cNvPr>
          <p:cNvSpPr txBox="1"/>
          <p:nvPr/>
        </p:nvSpPr>
        <p:spPr>
          <a:xfrm>
            <a:off x="630936" y="639520"/>
            <a:ext cx="3429000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Sirtuins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33C2AA-B526-F245-9BDB-3F48A8DE1333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A class of enzymes that influence aging and longevity through multiple molecular pathways. </a:t>
            </a:r>
            <a:r>
              <a:rPr lang="en-US" sz="1700" dirty="0" err="1"/>
              <a:t>Sirtuins</a:t>
            </a:r>
            <a:r>
              <a:rPr lang="en-US" sz="1700" dirty="0"/>
              <a:t> regulate a variety of metabolic processes, including the release of insulin, response to stress, and modulation of lifespan. They also influence circadian clocks and mitochondrial biogenesis. </a:t>
            </a:r>
            <a:r>
              <a:rPr lang="en-US" sz="1700" dirty="0" err="1"/>
              <a:t>Sirtuins</a:t>
            </a:r>
            <a:r>
              <a:rPr lang="en-US" sz="1700" dirty="0"/>
              <a:t> are activated when NAD levels rise. Plant-based molecules e.g. resveratrol, pterostilbene and quercetin can activate </a:t>
            </a:r>
            <a:r>
              <a:rPr lang="en-US" sz="1700" dirty="0" err="1"/>
              <a:t>sirtuins</a:t>
            </a:r>
            <a:r>
              <a:rPr lang="en-US" sz="1700" dirty="0"/>
              <a:t>, designated as Sirt1 to Sirt7.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DA565E-EB63-9A4A-9923-20BE1BC4B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690944"/>
            <a:ext cx="6903720" cy="347611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8AD9DF-56DC-6223-491C-D14E0EB08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933316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631569-CDD2-3D47-8876-5A3F7D9069A5}"/>
              </a:ext>
            </a:extLst>
          </p:cNvPr>
          <p:cNvSpPr txBox="1"/>
          <p:nvPr/>
        </p:nvSpPr>
        <p:spPr>
          <a:xfrm>
            <a:off x="630936" y="639520"/>
            <a:ext cx="3429000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Hallmarks of Aging Associated with Cellular depletion of NAD+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855674-4CF6-BB44-9C9B-63C8D4BE7779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Altered DNA repair (PARP activity NAD-dependent)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Altered epigenetics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Mitochondrial dysfunction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Disrupted metabolic-nutrient sensing e.g. Insulin resistance with glucose intolerance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Cellular senescence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Decreased autophagy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08EAC0-A7CE-E945-9048-6A0CDDE09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392403"/>
            <a:ext cx="6903720" cy="407319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D6161-24A2-EB89-CDA3-93F7E74E8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3974140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8A258FA-F594-B142-BBBE-B02C4AB1CE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0F6599-099F-59A3-13E1-2F435705A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1732099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1AD8AE2-2173-954E-A66C-E940D91B15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4C54D5-556D-AA8D-5392-DF5146046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1518522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9298AD-C910-2041-8210-1B41F59EE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583" y="1168400"/>
            <a:ext cx="2782670" cy="37102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4ECDA7-5D23-8846-A23E-8A7FE90A526E}"/>
              </a:ext>
            </a:extLst>
          </p:cNvPr>
          <p:cNvSpPr txBox="1"/>
          <p:nvPr/>
        </p:nvSpPr>
        <p:spPr>
          <a:xfrm>
            <a:off x="4986867" y="1869351"/>
            <a:ext cx="5384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“First you forget names, then you forget faces. Next you forget to pull up your zipper and finally, you forget to pull it down.”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George Burns</a:t>
            </a:r>
          </a:p>
          <a:p>
            <a:pPr algn="ctr"/>
            <a:r>
              <a:rPr lang="en-US" sz="2400" dirty="0"/>
              <a:t>1896 - 1996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F23E01-031C-3FB2-4E11-4FF6A611C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37665395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306657-3616-4E4E-B1C0-D0E270FFE47D}"/>
              </a:ext>
            </a:extLst>
          </p:cNvPr>
          <p:cNvSpPr txBox="1"/>
          <p:nvPr/>
        </p:nvSpPr>
        <p:spPr>
          <a:xfrm>
            <a:off x="630936" y="639520"/>
            <a:ext cx="3429000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mTOR – Mammalian Target of Rapamycin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690D4D-C48F-A549-A25C-0BA0624A936C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mTOR is the major nutrient-sensitive regulator of growth in animals and plays a central role in physiology, metabolism, the aging process, and common diseases.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06723FA-3078-E74A-AC7A-773543C15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002" y="787871"/>
            <a:ext cx="6903720" cy="40386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599B7D-BADC-A84B-B945-9062B279B46E}"/>
              </a:ext>
            </a:extLst>
          </p:cNvPr>
          <p:cNvSpPr txBox="1"/>
          <p:nvPr/>
        </p:nvSpPr>
        <p:spPr>
          <a:xfrm>
            <a:off x="467638" y="6217920"/>
            <a:ext cx="79874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AdvOT6c1def61.B"/>
              </a:rPr>
              <a:t>11818</a:t>
            </a:r>
            <a:r>
              <a:rPr lang="en-US" sz="2400" dirty="0">
                <a:effectLst/>
                <a:latin typeface="AdvOT6c1def61.B+20"/>
              </a:rPr>
              <a:t>–</a:t>
            </a:r>
            <a:r>
              <a:rPr lang="en-US" sz="2400" dirty="0">
                <a:effectLst/>
                <a:latin typeface="AdvOT6c1def61.B"/>
              </a:rPr>
              <a:t>11825 </a:t>
            </a:r>
            <a:r>
              <a:rPr lang="en-US" sz="2400" dirty="0">
                <a:effectLst/>
                <a:latin typeface="AdvOT88ac8687"/>
              </a:rPr>
              <a:t>| </a:t>
            </a:r>
            <a:r>
              <a:rPr lang="en-US" sz="2400" dirty="0">
                <a:effectLst/>
                <a:latin typeface="AdvOT118e7927"/>
              </a:rPr>
              <a:t>PNAS </a:t>
            </a:r>
            <a:r>
              <a:rPr lang="en-US" sz="2400" dirty="0">
                <a:effectLst/>
                <a:latin typeface="AdvOT88ac8687"/>
              </a:rPr>
              <a:t>| </a:t>
            </a:r>
            <a:r>
              <a:rPr lang="en-US" sz="2400" dirty="0">
                <a:effectLst/>
                <a:latin typeface="AdvOT6c1def61.B"/>
              </a:rPr>
              <a:t>November 7, 2017 </a:t>
            </a:r>
            <a:r>
              <a:rPr lang="en-US" sz="2400" dirty="0">
                <a:effectLst/>
                <a:latin typeface="AdvOT88ac8687"/>
              </a:rPr>
              <a:t>| </a:t>
            </a:r>
            <a:r>
              <a:rPr lang="en-US" sz="2400" dirty="0">
                <a:effectLst/>
                <a:latin typeface="AdvOT118e7927"/>
              </a:rPr>
              <a:t>vol. 114 </a:t>
            </a:r>
            <a:r>
              <a:rPr lang="en-US" sz="2400" dirty="0">
                <a:effectLst/>
                <a:latin typeface="AdvOT88ac8687"/>
              </a:rPr>
              <a:t>| </a:t>
            </a:r>
            <a:r>
              <a:rPr lang="en-US" sz="2400" dirty="0">
                <a:effectLst/>
                <a:latin typeface="AdvOT118e7927"/>
              </a:rPr>
              <a:t>no. 45 </a:t>
            </a:r>
            <a:endParaRPr lang="en-US" sz="2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E51EC1-6743-FFFA-F683-69660DC4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1774754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391FE9A-8E3F-0D4B-B68B-90E218990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047" y="450035"/>
            <a:ext cx="5655905" cy="5571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7654C3-06A6-7B4A-BB5B-F4BA8C49B1FC}"/>
              </a:ext>
            </a:extLst>
          </p:cNvPr>
          <p:cNvSpPr txBox="1"/>
          <p:nvPr/>
        </p:nvSpPr>
        <p:spPr>
          <a:xfrm>
            <a:off x="410308" y="621453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211E1E"/>
                </a:solidFill>
                <a:effectLst/>
                <a:latin typeface="MinionPro"/>
              </a:rPr>
              <a:t>Gerontology 2018;64:127–134 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CCA988-ADD9-D6F1-1BCB-E3EB6D727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28454088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F3F0B9-EF4D-6242-B244-F36FBC26DA4D}"/>
              </a:ext>
            </a:extLst>
          </p:cNvPr>
          <p:cNvSpPr txBox="1"/>
          <p:nvPr/>
        </p:nvSpPr>
        <p:spPr>
          <a:xfrm>
            <a:off x="838201" y="365125"/>
            <a:ext cx="3816095" cy="1938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Spermadine</a:t>
            </a:r>
            <a:endParaRPr lang="en-US" sz="4400" kern="12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3B8CCB-C80B-E24D-B774-809CCE68D720}"/>
              </a:ext>
            </a:extLst>
          </p:cNvPr>
          <p:cNvSpPr txBox="1"/>
          <p:nvPr/>
        </p:nvSpPr>
        <p:spPr>
          <a:xfrm>
            <a:off x="356938" y="2303201"/>
            <a:ext cx="4369790" cy="40494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Polyamine  that is found in foods and produced endogenously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May have effects of delayed aging in humans (</a:t>
            </a:r>
            <a:r>
              <a:rPr lang="en-US" sz="1400" i="1" dirty="0"/>
              <a:t>Aging. 2018 Aug; 10(8): 2209-2211.)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Autophagy is upregulated and may be an anti-aging mechanism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All-cause Mortality inversely related to spermidine intake in observational studies (</a:t>
            </a:r>
            <a:r>
              <a:rPr lang="en-US" sz="1400" i="1" dirty="0"/>
              <a:t>Am J Clin </a:t>
            </a:r>
            <a:r>
              <a:rPr lang="en-US" sz="1400" i="1" dirty="0" err="1"/>
              <a:t>Nutr</a:t>
            </a:r>
            <a:r>
              <a:rPr lang="en-US" sz="1400" i="1" dirty="0"/>
              <a:t>. 2018 Aug 1;108(2): 371-380)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Improved cognition in older adults (</a:t>
            </a:r>
            <a:r>
              <a:rPr lang="en-US" sz="1400" i="1" dirty="0"/>
              <a:t>Alzheimer’s Res </a:t>
            </a:r>
            <a:r>
              <a:rPr lang="en-US" sz="1400" i="1" dirty="0" err="1"/>
              <a:t>Ther</a:t>
            </a:r>
            <a:r>
              <a:rPr lang="en-US" sz="1400" i="1" dirty="0"/>
              <a:t>. 2019;11:36.)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SmartAge</a:t>
            </a:r>
            <a:r>
              <a:rPr lang="en-US" sz="1400" dirty="0"/>
              <a:t> Study recruitment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Dietary sources are plant and fungi derived (</a:t>
            </a:r>
            <a:r>
              <a:rPr lang="en-US" sz="1400" i="1" dirty="0"/>
              <a:t>Ann Rev </a:t>
            </a:r>
            <a:r>
              <a:rPr lang="en-US" sz="1400" i="1" dirty="0" err="1"/>
              <a:t>Nutr</a:t>
            </a:r>
            <a:r>
              <a:rPr lang="en-US" sz="1400" i="1" dirty="0"/>
              <a:t>. 2020 Sep 23;40:135-159)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Great sources include vegetable sprouts, mushrooms, peas, legumes, broccoli, cauliflower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Safety and tolerability in older adults at doses 1.2 mg/day (</a:t>
            </a:r>
            <a:r>
              <a:rPr lang="en-US" sz="1400" i="1" dirty="0"/>
              <a:t>Aging. 2018 Jan; 10(1): 19-33)</a:t>
            </a:r>
            <a:endParaRPr lang="en-US" sz="1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i="1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7FD3DD-82B0-6642-AFAD-B052945829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97" r="-1" b="12857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5F9CD5-F564-014E-AF13-00566E048B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27" r="2722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2BAB6B-39C7-DB34-7539-FDD8ACB9C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23971549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258E37-617F-C044-B313-F4AD35A6B997}"/>
              </a:ext>
            </a:extLst>
          </p:cNvPr>
          <p:cNvSpPr txBox="1"/>
          <p:nvPr/>
        </p:nvSpPr>
        <p:spPr>
          <a:xfrm>
            <a:off x="630936" y="639520"/>
            <a:ext cx="3429000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Stem cells and regenerative medicine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5149F2-8AEA-5944-B2C6-10DB682C2B49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Embryonic: pluripotent, can form almost any cell type in the human body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Tissue specific: can form only limited types of cells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Induced pluripotent: engineered by scientists to behave like embryonic stem cells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E0DDCF-B2C1-8A4D-9E64-70D23AC8C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487329"/>
            <a:ext cx="6903720" cy="388334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64742-5882-7874-9FF9-B4F18607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7906351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C6F6DC-B041-6C4F-BD45-88306D3B1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500" y="643467"/>
            <a:ext cx="3927600" cy="5571066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B3840A0-B623-C749-B5E6-83861656C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865" y="1451239"/>
            <a:ext cx="5291667" cy="395552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D11C09-C80B-7D37-6A62-4B8F13B2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36744602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3D4BFD-0BA4-E047-AF5A-B80392BB74E7}"/>
              </a:ext>
            </a:extLst>
          </p:cNvPr>
          <p:cNvSpPr txBox="1"/>
          <p:nvPr/>
        </p:nvSpPr>
        <p:spPr>
          <a:xfrm>
            <a:off x="630936" y="639520"/>
            <a:ext cx="3429000" cy="1719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Diseases that stem cells have the potential to treat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D54135-1B26-9149-9C9C-32C8A1E54777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Blood diseases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Heart diseases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Parkinson’s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Alzheimer’s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ALS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Multiple sclerosis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Macular degenerations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Cancer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HIV/AIDS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Spinal cord injury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/>
              <a:t>Stroke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F3FAB07-E58C-4940-B2A8-AE420A7F7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848735"/>
            <a:ext cx="6903720" cy="51605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B6FDCC-680A-9F36-DDCC-88B18C29B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29250583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749395-5FAC-D846-89F5-A998B7FC682F}"/>
              </a:ext>
            </a:extLst>
          </p:cNvPr>
          <p:cNvSpPr txBox="1"/>
          <p:nvPr/>
        </p:nvSpPr>
        <p:spPr>
          <a:xfrm>
            <a:off x="640080" y="325369"/>
            <a:ext cx="4368602" cy="1274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Telomere Attrition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8EEE00-C755-7945-909D-A2F5A3928D27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Too much telomere erosion causes cells to malfunction and die.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Telomeric DNA partially shortens during the decades of human lifetimes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359A6-0B6F-E84A-8D29-ACE345AFD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852" y="1446077"/>
            <a:ext cx="4620968" cy="307041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5EE9FB-9AA6-5430-5697-8A82DE8C4127}"/>
              </a:ext>
            </a:extLst>
          </p:cNvPr>
          <p:cNvCxnSpPr/>
          <p:nvPr/>
        </p:nvCxnSpPr>
        <p:spPr>
          <a:xfrm>
            <a:off x="640080" y="2260600"/>
            <a:ext cx="3970020" cy="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69E249-5487-6C1B-CE2F-BB33920AE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18836060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D96092D-A4D2-2B43-BB0E-AB4E089CB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1270000"/>
            <a:ext cx="10388600" cy="431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6475E0-6B3E-BF3C-D700-1D9BA7D5D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7613120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1B3849-D16F-3442-8A47-E07535B21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095" y="368226"/>
            <a:ext cx="9391657" cy="584630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5C8AF-DCBC-D78C-ECBC-0AA3912BB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36817280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B6B51FF-E75D-A148-9669-D8ADCE514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095" y="353268"/>
            <a:ext cx="7591925" cy="618741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EEF9AE-DFB1-3D12-8D68-BC44C33DB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2672033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45065A-A2B5-3413-7482-CE75F64C8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Learning Objectives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F7179D-782E-62F9-47F7-F3E4A0C1E8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r="2" b="16022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3BDA2-03D9-0708-6F3D-2A0DC7604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3788" y="2333297"/>
            <a:ext cx="5168696" cy="283460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Review the current hallmarks (drivers) of aging.</a:t>
            </a:r>
          </a:p>
          <a:p>
            <a:r>
              <a:rPr lang="en-US" sz="2000" dirty="0"/>
              <a:t>Review current research on “information theory of aging” and epigenetic clocks</a:t>
            </a:r>
          </a:p>
          <a:p>
            <a:r>
              <a:rPr lang="en-US" sz="2000" dirty="0"/>
              <a:t>Distinguish chronologic age from biologic age</a:t>
            </a:r>
          </a:p>
          <a:p>
            <a:r>
              <a:rPr lang="en-US" sz="2000" dirty="0"/>
              <a:t>Review the evidence to support health-promoting lifestyle on the modification of biologic age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145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1F0584-7A07-A45F-3178-FED766643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700" y="439525"/>
            <a:ext cx="4495800" cy="597895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ABE199-D75E-92BC-6F89-B8AC3C517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19547347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C1F7C31-2AB0-F84A-AEF7-43009A8D4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46" y="334137"/>
            <a:ext cx="10335802" cy="54738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8EED32-E70B-32B6-BCE5-805E4746163D}"/>
              </a:ext>
            </a:extLst>
          </p:cNvPr>
          <p:cNvSpPr txBox="1"/>
          <p:nvPr/>
        </p:nvSpPr>
        <p:spPr>
          <a:xfrm>
            <a:off x="657546" y="6102849"/>
            <a:ext cx="3801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Greg Fahey MD, UCLA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938ED-3D1D-F53F-1C95-DA875CC97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36487747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text on a blue and white background&#10;&#10;Description automatically generated">
            <a:extLst>
              <a:ext uri="{FF2B5EF4-FFF2-40B4-BE49-F238E27FC236}">
                <a16:creationId xmlns:a16="http://schemas.microsoft.com/office/drawing/2014/main" id="{6E043F6B-BB75-AA6D-A76E-D1830E9AE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943" y="643466"/>
            <a:ext cx="8284114" cy="557106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7477D4-510D-4ECF-A30F-4E72CDB20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344586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differences&#10;&#10;Description automatically generated with medium confidence">
            <a:extLst>
              <a:ext uri="{FF2B5EF4-FFF2-40B4-BE49-F238E27FC236}">
                <a16:creationId xmlns:a16="http://schemas.microsoft.com/office/drawing/2014/main" id="{54423BA0-34E7-18C1-7FC5-D61B46E24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943" y="643466"/>
            <a:ext cx="8284114" cy="557106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8F67C9-8B75-A5C1-3DEF-6B8D61E0B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29531792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information&#10;&#10;Description automatically generated">
            <a:extLst>
              <a:ext uri="{FF2B5EF4-FFF2-40B4-BE49-F238E27FC236}">
                <a16:creationId xmlns:a16="http://schemas.microsoft.com/office/drawing/2014/main" id="{301EE07A-B25B-97F2-C236-B5EE2359E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943" y="643466"/>
            <a:ext cx="8284114" cy="557106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24F7C5-FEB3-D887-9DF8-16816C35F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28380708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treatment&#10;&#10;Description automatically generated">
            <a:extLst>
              <a:ext uri="{FF2B5EF4-FFF2-40B4-BE49-F238E27FC236}">
                <a16:creationId xmlns:a16="http://schemas.microsoft.com/office/drawing/2014/main" id="{591F1D9A-7A4F-35F2-8396-5C38BF2C3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137" y="102734"/>
            <a:ext cx="4081346" cy="6452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1A94C7-BA85-D9AD-2301-0AD200612622}"/>
              </a:ext>
            </a:extLst>
          </p:cNvPr>
          <p:cNvSpPr txBox="1"/>
          <p:nvPr/>
        </p:nvSpPr>
        <p:spPr>
          <a:xfrm>
            <a:off x="8191500" y="1663700"/>
            <a:ext cx="353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C00000"/>
                </a:solidFill>
              </a:rPr>
              <a:t>After 1-year, treatment group with healthy lifestyle interventions regressed biologic age 1.96 years compared to control group who aged 1.27 years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53F2F6-06F5-B442-AE48-B489612AF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77201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ext with blue text&#10;&#10;Description automatically generated with medium confidence">
            <a:extLst>
              <a:ext uri="{FF2B5EF4-FFF2-40B4-BE49-F238E27FC236}">
                <a16:creationId xmlns:a16="http://schemas.microsoft.com/office/drawing/2014/main" id="{A7159372-B677-098F-2913-A29F7007A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943" y="643466"/>
            <a:ext cx="8284114" cy="557106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4DF83E-AAC1-DEC2-7702-A38EF0C90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22009078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452E0FE-351D-F64A-8E61-ADC7E8583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07" y="182761"/>
            <a:ext cx="10335802" cy="53123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8D03C5-DFEF-0954-2FD9-4AA1403CB099}"/>
              </a:ext>
            </a:extLst>
          </p:cNvPr>
          <p:cNvSpPr txBox="1"/>
          <p:nvPr/>
        </p:nvSpPr>
        <p:spPr>
          <a:xfrm>
            <a:off x="544530" y="5979560"/>
            <a:ext cx="596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David Sinclair PhD, Harvard Medical School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33543-AF09-BEAA-C343-ECDB101C1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8431693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9C9002-C31B-0B4F-AC6A-B13A19AD87FD}"/>
              </a:ext>
            </a:extLst>
          </p:cNvPr>
          <p:cNvSpPr txBox="1"/>
          <p:nvPr/>
        </p:nvSpPr>
        <p:spPr>
          <a:xfrm>
            <a:off x="466760" y="1642242"/>
            <a:ext cx="3571810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How can I translate this science into my day-to-day routine in 2024?</a:t>
            </a:r>
          </a:p>
        </p:txBody>
      </p:sp>
      <p:pic>
        <p:nvPicPr>
          <p:cNvPr id="3" name="Picture 2" descr="A person doing a handstand&#10;&#10;Description automatically generated with medium confidence">
            <a:extLst>
              <a:ext uri="{FF2B5EF4-FFF2-40B4-BE49-F238E27FC236}">
                <a16:creationId xmlns:a16="http://schemas.microsoft.com/office/drawing/2014/main" id="{AF32341E-562F-C846-9AA4-B1CBC510B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007406"/>
            <a:ext cx="7214616" cy="481575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68DCC-B967-9433-50F6-33CB5939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15171206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477BBF4-068B-0C4F-B0DF-5E8646AB8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0113"/>
            <a:ext cx="12192000" cy="517777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0C5B39-8716-C9AC-0869-A056C9337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1480717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2BD5C-A3FD-2249-B185-04BA2FC3A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Questions for consideration: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75074-D5ED-884B-A543-5790582DD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long can humans actually live?</a:t>
            </a:r>
          </a:p>
          <a:p>
            <a:r>
              <a:rPr lang="en-US" dirty="0"/>
              <a:t>Is getting old always synonymous with poor quality of life?</a:t>
            </a:r>
          </a:p>
          <a:p>
            <a:r>
              <a:rPr lang="en-US" dirty="0"/>
              <a:t>What is the difference between chronologic age and biologic age?</a:t>
            </a:r>
          </a:p>
          <a:p>
            <a:r>
              <a:rPr lang="en-US" dirty="0"/>
              <a:t>Is aging a disease?</a:t>
            </a:r>
          </a:p>
          <a:p>
            <a:r>
              <a:rPr lang="en-US" dirty="0"/>
              <a:t>If so, can it be “treated”?</a:t>
            </a:r>
          </a:p>
          <a:p>
            <a:r>
              <a:rPr lang="en-US" dirty="0"/>
              <a:t>As age is most strongly correlated with all advanced chronic diseases, should we focus on treating diseases or treating aging?</a:t>
            </a:r>
          </a:p>
          <a:p>
            <a:r>
              <a:rPr lang="en-US" dirty="0"/>
              <a:t>Can age be regressed?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518F8F-1019-A8A5-0A79-EEF1A287F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847" y="5541963"/>
            <a:ext cx="1270000" cy="1270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A2AA4C-36EE-9D44-217A-8B5BEA772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357382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C5A2DB6E-8FC5-634D-BCAA-9275D2EA8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62" y="320039"/>
            <a:ext cx="12086038" cy="627291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DA007-5B07-4B6C-9B87-992432732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418476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CFB6FBA-3015-260A-22A7-2410594C5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381000"/>
            <a:ext cx="5181600" cy="4411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014B1A13-2930-C15E-93F9-C50E3EBAA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792746"/>
            <a:ext cx="5791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latin typeface="Times" pitchFamily="-111" charset="0"/>
              </a:rPr>
              <a:t>“The future </a:t>
            </a:r>
            <a:r>
              <a:rPr lang="en-US" sz="2800" dirty="0" err="1">
                <a:latin typeface="Times" pitchFamily="-111" charset="0"/>
              </a:rPr>
              <a:t>ain’t</a:t>
            </a:r>
            <a:r>
              <a:rPr lang="en-US" sz="2800" dirty="0">
                <a:latin typeface="Times" pitchFamily="-111" charset="0"/>
              </a:rPr>
              <a:t> what it used to be.” Yogi Berra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9CAB9-6E82-D2DD-69C2-57D2A72C3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376960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person, sky, outdoor&#10;&#10;Description automatically generated">
            <a:extLst>
              <a:ext uri="{FF2B5EF4-FFF2-40B4-BE49-F238E27FC236}">
                <a16:creationId xmlns:a16="http://schemas.microsoft.com/office/drawing/2014/main" id="{921FDC3B-CB6D-FC46-9DFC-D2C7B5B8E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404" y="643466"/>
            <a:ext cx="9523191" cy="557106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A03C2A-1AEB-5A68-23BD-45F8B4575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870599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4B0AD8B-AAED-A046-843E-02FAE5432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34354"/>
            <a:ext cx="10905066" cy="438929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F0F0B1-3802-94AD-5FC0-C7A006B69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2684215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492A7116-F2F3-F54E-BDF1-2792C0113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18" y="0"/>
            <a:ext cx="11815482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2DF92D-4A59-630A-1860-D3FFCE804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3692152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EC47938-0542-234D-AD7F-6C4341608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254000"/>
            <a:ext cx="11163300" cy="6350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F77671-F091-7891-7563-D953F146E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1344836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063550D-C730-8E44-977F-D771B5743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95250"/>
            <a:ext cx="10782300" cy="66675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4CEE73-769D-2563-A0A5-90BFB650F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1/26/2024</a:t>
            </a:r>
          </a:p>
        </p:txBody>
      </p:sp>
    </p:spTree>
    <p:extLst>
      <p:ext uri="{BB962C8B-B14F-4D97-AF65-F5344CB8AC3E}">
        <p14:creationId xmlns:p14="http://schemas.microsoft.com/office/powerpoint/2010/main" val="3801372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910</Words>
  <Application>Microsoft Macintosh PowerPoint</Application>
  <PresentationFormat>Widescreen</PresentationFormat>
  <Paragraphs>173</Paragraphs>
  <Slides>52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AdvOT118e7927</vt:lpstr>
      <vt:lpstr>AdvOT6c1def61.B</vt:lpstr>
      <vt:lpstr>AdvOT6c1def61.B+20</vt:lpstr>
      <vt:lpstr>AdvOT88ac8687</vt:lpstr>
      <vt:lpstr>Arial</vt:lpstr>
      <vt:lpstr>Calibri</vt:lpstr>
      <vt:lpstr>Calibri Light</vt:lpstr>
      <vt:lpstr>MinionPro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Learning Objectives</vt:lpstr>
      <vt:lpstr>Questions for consideration: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Pettus</dc:creator>
  <cp:lastModifiedBy>Mark Pettus</cp:lastModifiedBy>
  <cp:revision>15</cp:revision>
  <cp:lastPrinted>2024-01-21T22:04:51Z</cp:lastPrinted>
  <dcterms:created xsi:type="dcterms:W3CDTF">2023-08-20T14:40:51Z</dcterms:created>
  <dcterms:modified xsi:type="dcterms:W3CDTF">2024-01-21T22:04:56Z</dcterms:modified>
</cp:coreProperties>
</file>