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607" r:id="rId2"/>
    <p:sldId id="361" r:id="rId3"/>
    <p:sldId id="1606" r:id="rId4"/>
    <p:sldId id="673" r:id="rId5"/>
    <p:sldId id="371" r:id="rId6"/>
    <p:sldId id="621" r:id="rId7"/>
    <p:sldId id="260" r:id="rId8"/>
    <p:sldId id="183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4"/>
    <p:restoredTop sz="94648"/>
  </p:normalViewPr>
  <p:slideViewPr>
    <p:cSldViewPr snapToGrid="0">
      <p:cViewPr varScale="1">
        <p:scale>
          <a:sx n="98" d="100"/>
          <a:sy n="98" d="100"/>
        </p:scale>
        <p:origin x="2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26B0E-9BD6-A543-B305-07A57510ED22}" type="datetimeFigureOut">
              <a:rPr lang="en-US" smtClean="0"/>
              <a:t>1/4/24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823A0-6188-7F41-9A69-568E853F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4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Endocrine disruptors tied to 300billion in annual healthcare costs</a:t>
            </a:r>
          </a:p>
          <a:p>
            <a:r>
              <a:rPr lang="en-US" dirty="0" err="1"/>
              <a:t>Organophophate</a:t>
            </a:r>
            <a:r>
              <a:rPr lang="en-US" baseline="0" dirty="0"/>
              <a:t> disruptors; glyphosate; BPA; </a:t>
            </a:r>
            <a:r>
              <a:rPr lang="en-US" baseline="0" dirty="0" err="1"/>
              <a:t>pthalates</a:t>
            </a:r>
            <a:r>
              <a:rPr lang="en-US" baseline="0" dirty="0"/>
              <a:t>; PTFO flame retardants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11AD-D27D-5A42-B662-BF44AED1239F}" type="slidenum">
              <a:rPr lang="en-US" smtClean="0"/>
              <a:t>3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B024388-E1FB-B14E-8994-33B33404B6C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Mark Pettus MD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2B0FC-9372-4637-E205-80E08131FB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1/30/2024</a:t>
            </a:r>
          </a:p>
        </p:txBody>
      </p:sp>
    </p:spTree>
    <p:extLst>
      <p:ext uri="{BB962C8B-B14F-4D97-AF65-F5344CB8AC3E}">
        <p14:creationId xmlns:p14="http://schemas.microsoft.com/office/powerpoint/2010/main" val="356353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Mark Pettus MD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1/30/2024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4977-1944-1D4E-9D94-EFC742E9E6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2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81C6-4F5B-80B8-C127-41282B9D3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38E3B-8CF1-B26C-4E01-76401821A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8B3C1-249C-FAF0-DAD4-14D3028D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45FD-FD96-E446-A3D3-EB67E1A224E2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0FE2C-CDA3-0DF9-57AD-969B96343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1E79D-34F3-DC37-F8B0-FF9A993D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0C22-2B6B-D543-844C-E4B71829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0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B59B-99EF-B048-F12A-2600BCC2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48718-400D-9731-FE51-191C6DC77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CF019-7A20-E176-6BBF-693B92E8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45FD-FD96-E446-A3D3-EB67E1A224E2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38E30-5859-2BE1-4F08-7AE25179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A7560-8AA9-85A3-4192-3D36FA40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0C22-2B6B-D543-844C-E4B71829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9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A94632-5DC8-E4B4-2B27-5D57753EE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63701-0001-031F-6FF0-CB9849A6F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9EB8E-A6A2-862D-3A25-2048A1C8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45FD-FD96-E446-A3D3-EB67E1A224E2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959D1-FE4B-47C0-E767-0A9F32CE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264B8-659A-1CBD-14A1-57E87E92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0C22-2B6B-D543-844C-E4B71829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5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AAE6-AB54-610C-5921-5B0C1CC2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A54AC-2741-FC7B-07AC-2FA8EB534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0C08D-99EB-6447-39D2-2A7E37F7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45FD-FD96-E446-A3D3-EB67E1A224E2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0EC2B-5BDE-DD74-DFD2-6B5A9523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ED29A-61B5-7E57-6684-43269F9A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0C22-2B6B-D543-844C-E4B71829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0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A1D0-0815-6FD6-5EF4-206B2483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E822E-DE1D-66BC-CCCA-5AE181BAA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64762-CC44-4E22-F201-879C1FBE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45FD-FD96-E446-A3D3-EB67E1A224E2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77425-1199-5DB4-1C5E-513FEABD4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1FA2C-4412-C9AA-6610-D5E5327F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0C22-2B6B-D543-844C-E4B71829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C61E9-6B80-92E5-7BBC-34C89D5D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521C5-5229-0F32-C5A6-A7EFD2426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28C42-FCF4-0C1F-44BE-D756822D5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9485A-AEB3-D9D2-D228-68279B1A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45FD-FD96-E446-A3D3-EB67E1A224E2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7DFBC-71EB-6E93-0D41-FFE5936F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D2239-B339-86BD-3332-9F1AE6B1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0C22-2B6B-D543-844C-E4B71829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5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0076-993B-E71E-B53E-2D2DF770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BE78-03BF-5F31-288A-ED7CE2DA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E309C-4E09-3365-59AD-F2A1D51D5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DB429-114F-E28F-9542-90B9F37E4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DC838F-6AAB-A9D6-2862-049A6F9C3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83719-B4BF-8F28-4F54-329B5FF6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45FD-FD96-E446-A3D3-EB67E1A224E2}" type="datetimeFigureOut">
              <a:rPr lang="en-US" smtClean="0"/>
              <a:t>1/4/24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6586B5-2989-83E8-2BCC-234D3E8E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4CC61-A87F-EBCD-5CE8-654BA6A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0C22-2B6B-D543-844C-E4B71829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E36C-4996-510B-848E-41895D0F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91F67-ED60-19F7-4579-83787EC0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45FD-FD96-E446-A3D3-EB67E1A224E2}" type="datetimeFigureOut">
              <a:rPr lang="en-US" smtClean="0"/>
              <a:t>1/4/24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2FB11-0BF2-DCC8-93DD-B518DB84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71CE3-37A0-0A11-2E26-BD302788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0C22-2B6B-D543-844C-E4B71829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8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1A0-9551-E6DE-F815-6F818FB8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45FD-FD96-E446-A3D3-EB67E1A224E2}" type="datetimeFigureOut">
              <a:rPr lang="en-US" smtClean="0"/>
              <a:t>1/4/24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A80B1-DFC3-016A-549C-1DDE1B01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69788-5E5E-9E6E-AE27-493F4640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0C22-2B6B-D543-844C-E4B71829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FEFC-970F-9990-2D0D-9D874D8F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2D831-6BFF-15C2-AA1C-A00207912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79262-EA9D-15B7-9F37-856EE0C18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AEB6A-8FFF-B19A-8FF1-BD3E1496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45FD-FD96-E446-A3D3-EB67E1A224E2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946E-9943-A886-84A5-3779B30F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D6A0D-E00C-3854-EC55-B4C9CDD7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0C22-2B6B-D543-844C-E4B71829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78C9-291B-F5B3-3057-1CF9C14E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1D2BF-DAD9-C24C-6152-B6E1D72AD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4CEDF-49AC-3E15-59AB-07C031603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EF295-E87B-E62A-672D-B2D35B5A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45FD-FD96-E446-A3D3-EB67E1A224E2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D4E7D-A34A-BDF6-3667-E75C2872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13430-0A9F-5F12-DDC4-97AF30B1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0C22-2B6B-D543-844C-E4B71829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8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749B7-0B2C-804A-B01B-2A831773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4F524-5DA5-E794-837A-1522520BA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FEDA3-7F71-318F-5C3B-336460A1F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945FD-FD96-E446-A3D3-EB67E1A224E2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7E747-C00F-F8ED-D7F8-D1E709266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2B5F-86F2-4D25-D0EB-D7C67247A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C0C22-2B6B-D543-844C-E4B71829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5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A52CC6DD-812B-4147-86DD-2125822D5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95" y="1399801"/>
            <a:ext cx="354806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3">
            <a:extLst>
              <a:ext uri="{FF2B5EF4-FFF2-40B4-BE49-F238E27FC236}">
                <a16:creationId xmlns:a16="http://schemas.microsoft.com/office/drawing/2014/main" id="{C2B41599-C464-5543-B574-8DC43888C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1164" y="4642010"/>
            <a:ext cx="6206836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solidFill>
                  <a:srgbClr val="161616"/>
                </a:solidFill>
              </a:rPr>
              <a:t>Root Causes (what are their origins)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62834"/>
                </a:solidFill>
              </a:rPr>
              <a:t>Environment + Epigenome/genes+ Microbiome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62834"/>
                </a:solidFill>
              </a:rPr>
              <a:t>Beliefs-Emotions-Thoughts-Behaviors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161616"/>
                </a:solidFill>
              </a:rPr>
              <a:t>Nutrition   Movement   Interpret-Response to stressors, Environmental toxins   Sleep   Social Connection  Trauma   Conflict Management Forgiveness  Mindfulness   Spirituality-Meaning</a:t>
            </a:r>
            <a:endParaRPr lang="en-US" altLang="en-US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161616"/>
                </a:solidFill>
              </a:rPr>
              <a:t>Light quality-entrainment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Social Determinants of Health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BD74EA-E9A6-B046-946A-0B3F272F868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40480" y="4814198"/>
            <a:ext cx="1867989" cy="38481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7" name="TextBox 10">
            <a:extLst>
              <a:ext uri="{FF2B5EF4-FFF2-40B4-BE49-F238E27FC236}">
                <a16:creationId xmlns:a16="http://schemas.microsoft.com/office/drawing/2014/main" id="{CA7BF698-8374-F240-9BA5-04AD6FF10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112687"/>
            <a:ext cx="563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solidFill>
                  <a:srgbClr val="161616"/>
                </a:solidFill>
              </a:rPr>
              <a:t>Core Metabolic Imbalances (what drives them)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b="1" i="1" dirty="0">
                <a:solidFill>
                  <a:srgbClr val="C00000"/>
                </a:solidFill>
              </a:rPr>
              <a:t>High Insulin levels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C00000"/>
                </a:solidFill>
              </a:rPr>
              <a:t>Inflammation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Gut-Barrier Function/Microbiome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600" dirty="0"/>
              <a:t>Circadian Rhythms- Entrainment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600" dirty="0"/>
              <a:t>Mitochondrial Disruption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600" dirty="0"/>
              <a:t>Chronic stress-Allostatic Load</a:t>
            </a:r>
          </a:p>
        </p:txBody>
      </p:sp>
      <p:sp>
        <p:nvSpPr>
          <p:cNvPr id="33798" name="TextBox 11">
            <a:extLst>
              <a:ext uri="{FF2B5EF4-FFF2-40B4-BE49-F238E27FC236}">
                <a16:creationId xmlns:a16="http://schemas.microsoft.com/office/drawing/2014/main" id="{84337133-15EF-DF41-944B-03904668E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4668" y="144840"/>
            <a:ext cx="520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Obesity, Pre-diabetes, Diabetes, HBP,  Lipids, Heart Disease, Stroke, Degenerative Neurologic, Depression, Arthritis Alzheimer</a:t>
            </a:r>
            <a:r>
              <a:rPr lang="ja-JP" altLang="en-US" sz="1800"/>
              <a:t>’</a:t>
            </a:r>
            <a:r>
              <a:rPr lang="en-US" altLang="ja-JP" sz="1800" dirty="0"/>
              <a:t>s, Cancer, Autoimmunity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2B406C-1D86-F64F-A002-A3AD7BFA504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43989" y="606505"/>
            <a:ext cx="2694577" cy="123219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Up-Down Arrow 12">
            <a:extLst>
              <a:ext uri="{FF2B5EF4-FFF2-40B4-BE49-F238E27FC236}">
                <a16:creationId xmlns:a16="http://schemas.microsoft.com/office/drawing/2014/main" id="{A9297B57-A186-2A47-9F30-963869E2611C}"/>
              </a:ext>
            </a:extLst>
          </p:cNvPr>
          <p:cNvSpPr/>
          <p:nvPr/>
        </p:nvSpPr>
        <p:spPr bwMode="auto">
          <a:xfrm>
            <a:off x="7561264" y="4020902"/>
            <a:ext cx="152399" cy="653435"/>
          </a:xfrm>
          <a:prstGeom prst="upDownArrow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kzidenz-Grotesk BQ Light" pitchFamily="1" charset="0"/>
            </a:endParaRPr>
          </a:p>
        </p:txBody>
      </p: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DB3CD74C-BC26-F342-9EC4-7643EBFA1E5C}"/>
              </a:ext>
            </a:extLst>
          </p:cNvPr>
          <p:cNvSpPr/>
          <p:nvPr/>
        </p:nvSpPr>
        <p:spPr bwMode="auto">
          <a:xfrm>
            <a:off x="7561263" y="1292662"/>
            <a:ext cx="152400" cy="838200"/>
          </a:xfrm>
          <a:prstGeom prst="upDownArrow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kzidenz-Grotesk BQ Light" pitchFamily="1" charset="0"/>
            </a:endParaRPr>
          </a:p>
        </p:txBody>
      </p:sp>
      <p:sp>
        <p:nvSpPr>
          <p:cNvPr id="28681" name="TextBox 2">
            <a:extLst>
              <a:ext uri="{FF2B5EF4-FFF2-40B4-BE49-F238E27FC236}">
                <a16:creationId xmlns:a16="http://schemas.microsoft.com/office/drawing/2014/main" id="{F33F2380-67D9-0544-A83D-804BF9907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97" y="222330"/>
            <a:ext cx="3440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962834"/>
                </a:solidFill>
                <a:latin typeface="Arial" panose="020B0604020202020204" pitchFamily="34" charset="0"/>
              </a:rPr>
              <a:t>The Origins of Health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Systems Biology</a:t>
            </a:r>
          </a:p>
        </p:txBody>
      </p:sp>
    </p:spTree>
    <p:extLst>
      <p:ext uri="{BB962C8B-B14F-4D97-AF65-F5344CB8AC3E}">
        <p14:creationId xmlns:p14="http://schemas.microsoft.com/office/powerpoint/2010/main" val="27340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7" grpId="0"/>
      <p:bldP spid="33798" grpId="0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ab0b0923b79abed93d7fee4860e9ab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6900"/>
            <a:ext cx="914400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4A0E1D-B26F-DE77-C832-B5C19A9B5099}"/>
              </a:ext>
            </a:extLst>
          </p:cNvPr>
          <p:cNvSpPr txBox="1"/>
          <p:nvPr/>
        </p:nvSpPr>
        <p:spPr>
          <a:xfrm>
            <a:off x="1992086" y="5927271"/>
            <a:ext cx="824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Epigenetics: A future of possibility</a:t>
            </a:r>
          </a:p>
        </p:txBody>
      </p:sp>
    </p:spTree>
    <p:extLst>
      <p:ext uri="{BB962C8B-B14F-4D97-AF65-F5344CB8AC3E}">
        <p14:creationId xmlns:p14="http://schemas.microsoft.com/office/powerpoint/2010/main" val="320894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 rot="10800000">
            <a:off x="1722439" y="925457"/>
            <a:ext cx="3342917" cy="4686196"/>
          </a:xfrm>
          <a:prstGeom prst="down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51154" y="2083992"/>
            <a:ext cx="1699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Weight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Insulin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Insulin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Resistance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And Inflammation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2350" y="749187"/>
            <a:ext cx="52904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</a:rPr>
              <a:t>Insulin-Inflammation-Obesity Link</a:t>
            </a:r>
          </a:p>
          <a:p>
            <a:pPr algn="ctr"/>
            <a:endParaRPr lang="en-US" sz="2400" dirty="0">
              <a:solidFill>
                <a:srgbClr val="8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High Glycemic Carbohydrate-Dense Foods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Processed fats (vegetable oils/hydrogenated)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Sedentary States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Stress Response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Disrupted Sleep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Social isolation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Lack of Meaning in work, love, play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Environmental Toxins e.g. mold biotoxins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Poor quality light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Meal timing</a:t>
            </a:r>
          </a:p>
        </p:txBody>
      </p:sp>
    </p:spTree>
    <p:extLst>
      <p:ext uri="{BB962C8B-B14F-4D97-AF65-F5344CB8AC3E}">
        <p14:creationId xmlns:p14="http://schemas.microsoft.com/office/powerpoint/2010/main" val="8888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"/>
          <p:cNvSpPr>
            <a:spLocks noChangeArrowheads="1"/>
          </p:cNvSpPr>
          <p:nvPr/>
        </p:nvSpPr>
        <p:spPr bwMode="auto">
          <a:xfrm>
            <a:off x="2667000" y="1372791"/>
            <a:ext cx="6858000" cy="68580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51202" name="Footer Placeholder 4"/>
          <p:cNvSpPr txBox="1">
            <a:spLocks noGrp="1"/>
          </p:cNvSpPr>
          <p:nvPr/>
        </p:nvSpPr>
        <p:spPr bwMode="auto">
          <a:xfrm>
            <a:off x="4895850" y="5524500"/>
            <a:ext cx="2400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25" dirty="0">
                <a:solidFill>
                  <a:srgbClr val="999999"/>
                </a:solidFill>
                <a:latin typeface="Helvetica" charset="0"/>
              </a:rPr>
              <a:t>Copyright © 2014 American Medical Association. All rights reserved.</a:t>
            </a:r>
          </a:p>
        </p:txBody>
      </p:sp>
      <p:sp>
        <p:nvSpPr>
          <p:cNvPr id="51203" name="Text Placeholder 2"/>
          <p:cNvSpPr txBox="1">
            <a:spLocks/>
          </p:cNvSpPr>
          <p:nvPr/>
        </p:nvSpPr>
        <p:spPr bwMode="auto">
          <a:xfrm>
            <a:off x="2667000" y="1376363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0" tIns="47625" rIns="9525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75" dirty="0">
                <a:latin typeface="Helvetica" charset="0"/>
                <a:cs typeface="Helvetica" charset="0"/>
              </a:rPr>
              <a:t>From: </a:t>
            </a:r>
            <a:r>
              <a:rPr lang="en-US" sz="975" b="1" dirty="0">
                <a:latin typeface="Helvetica" charset="0"/>
                <a:cs typeface="Helvetica" charset="0"/>
              </a:rPr>
              <a:t>Increasing Adiposity:  Consequence or Cause of Overeating?</a:t>
            </a:r>
          </a:p>
        </p:txBody>
      </p:sp>
      <p:cxnSp>
        <p:nvCxnSpPr>
          <p:cNvPr id="51204" name="Straight Connector 8"/>
          <p:cNvCxnSpPr>
            <a:cxnSpLocks noChangeShapeType="1"/>
          </p:cNvCxnSpPr>
          <p:nvPr/>
        </p:nvCxnSpPr>
        <p:spPr bwMode="auto">
          <a:xfrm flipV="1">
            <a:off x="2667000" y="5518549"/>
            <a:ext cx="6858000" cy="5953"/>
          </a:xfrm>
          <a:prstGeom prst="line">
            <a:avLst/>
          </a:prstGeom>
          <a:noFill/>
          <a:ln w="1270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205" name="Text Placeholder 2"/>
          <p:cNvSpPr txBox="1">
            <a:spLocks/>
          </p:cNvSpPr>
          <p:nvPr/>
        </p:nvSpPr>
        <p:spPr bwMode="auto">
          <a:xfrm>
            <a:off x="2667000" y="1819276"/>
            <a:ext cx="6858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0" tIns="0" rIns="95250" bIns="4762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Helvetica" charset="0"/>
                <a:cs typeface="Helvetica" charset="0"/>
              </a:rPr>
              <a:t>JAMA. 2014;():. doi:10.1001/jama.2014.4133</a:t>
            </a:r>
          </a:p>
        </p:txBody>
      </p:sp>
      <p:cxnSp>
        <p:nvCxnSpPr>
          <p:cNvPr id="51206" name="Straight Connector 5"/>
          <p:cNvCxnSpPr>
            <a:cxnSpLocks noChangeShapeType="1"/>
          </p:cNvCxnSpPr>
          <p:nvPr/>
        </p:nvCxnSpPr>
        <p:spPr bwMode="auto">
          <a:xfrm>
            <a:off x="2667000" y="1357313"/>
            <a:ext cx="6858000" cy="0"/>
          </a:xfrm>
          <a:prstGeom prst="line">
            <a:avLst/>
          </a:prstGeom>
          <a:noFill/>
          <a:ln w="3810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1207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952501"/>
            <a:ext cx="1981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2" y="2219325"/>
            <a:ext cx="680918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36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 descr="Relationship-between-insulin-and-fat-metabo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7239000" cy="435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304800"/>
            <a:ext cx="701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00000"/>
                </a:solidFill>
                <a:latin typeface="Times New Roman"/>
                <a:cs typeface="Times New Roman"/>
              </a:rPr>
              <a:t>Lipolysis vs. Lipogenesis</a:t>
            </a:r>
          </a:p>
        </p:txBody>
      </p:sp>
    </p:spTree>
    <p:extLst>
      <p:ext uri="{BB962C8B-B14F-4D97-AF65-F5344CB8AC3E}">
        <p14:creationId xmlns:p14="http://schemas.microsoft.com/office/powerpoint/2010/main" val="98736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75CF7B-B252-CA46-88C5-10259B35F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511" y="1078008"/>
            <a:ext cx="27547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0003"/>
                </a:solidFill>
                <a:latin typeface="+mj-lt"/>
              </a:rPr>
              <a:t>Sugar, Fructose and High-Glycemic Processed Grains</a:t>
            </a:r>
          </a:p>
        </p:txBody>
      </p:sp>
      <p:pic>
        <p:nvPicPr>
          <p:cNvPr id="3" name="Picture 2" descr="low-carb-guide-avoid-1-800x401.jpg">
            <a:extLst>
              <a:ext uri="{FF2B5EF4-FFF2-40B4-BE49-F238E27FC236}">
                <a16:creationId xmlns:a16="http://schemas.microsoft.com/office/drawing/2014/main" id="{48B8B10A-E80C-2C4B-AC1E-74F2C74A3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36" y="1899452"/>
            <a:ext cx="2505104" cy="125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080292F-3DB6-8246-AC08-1AF306BB7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016" y="2714625"/>
            <a:ext cx="1578372" cy="1343026"/>
          </a:xfrm>
          <a:prstGeom prst="ellipse">
            <a:avLst/>
          </a:prstGeom>
          <a:solidFill>
            <a:srgbClr val="FFC000"/>
          </a:solidFill>
          <a:ln w="9525">
            <a:solidFill>
              <a:srgbClr val="D8D8D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350" dirty="0">
                <a:solidFill>
                  <a:srgbClr val="800000"/>
                </a:solidFill>
              </a:rPr>
              <a:t>Oral and Gut </a:t>
            </a:r>
          </a:p>
          <a:p>
            <a:pPr algn="ctr" eaLnBrk="1" hangingPunct="1">
              <a:defRPr/>
            </a:pPr>
            <a:r>
              <a:rPr lang="en-US" sz="1350" dirty="0">
                <a:solidFill>
                  <a:srgbClr val="800000"/>
                </a:solidFill>
              </a:rPr>
              <a:t>Microbiome</a:t>
            </a:r>
          </a:p>
        </p:txBody>
      </p:sp>
      <p:sp>
        <p:nvSpPr>
          <p:cNvPr id="5" name="Curved Left Arrow 4">
            <a:extLst>
              <a:ext uri="{FF2B5EF4-FFF2-40B4-BE49-F238E27FC236}">
                <a16:creationId xmlns:a16="http://schemas.microsoft.com/office/drawing/2014/main" id="{0EDDDEB2-546C-AB4D-A92B-DE57140A1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5704" y="2714625"/>
            <a:ext cx="428625" cy="1343024"/>
          </a:xfrm>
          <a:prstGeom prst="curvedLeftArrow">
            <a:avLst>
              <a:gd name="adj1" fmla="val 24992"/>
              <a:gd name="adj2" fmla="val 49996"/>
              <a:gd name="adj3" fmla="val 25000"/>
            </a:avLst>
          </a:prstGeom>
          <a:solidFill>
            <a:srgbClr val="800000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896E4-8C7F-7440-B2D0-39740E0F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426" y="3552343"/>
            <a:ext cx="3166562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marL="214313" indent="-214313">
              <a:spcBef>
                <a:spcPct val="0"/>
              </a:spcBef>
            </a:pPr>
            <a:r>
              <a:rPr lang="en-US" altLang="en-US" sz="1800" dirty="0">
                <a:latin typeface="Akzidenz-Grotesk BQ Light" pitchFamily="1" charset="0"/>
              </a:rPr>
              <a:t>Inflammation</a:t>
            </a:r>
          </a:p>
          <a:p>
            <a:pPr marL="214313" indent="-214313">
              <a:spcBef>
                <a:spcPct val="0"/>
              </a:spcBef>
            </a:pPr>
            <a:r>
              <a:rPr lang="en-US" altLang="en-US" sz="1800" dirty="0">
                <a:latin typeface="Akzidenz-Grotesk BQ Light" pitchFamily="1" charset="0"/>
              </a:rPr>
              <a:t>Neurotransmitter disruption</a:t>
            </a:r>
          </a:p>
          <a:p>
            <a:pPr marL="214313" indent="-214313">
              <a:spcBef>
                <a:spcPct val="0"/>
              </a:spcBef>
            </a:pPr>
            <a:r>
              <a:rPr lang="en-US" altLang="en-US" sz="1800" dirty="0">
                <a:latin typeface="Akzidenz-Grotesk BQ Light" pitchFamily="1" charset="0"/>
              </a:rPr>
              <a:t>Insulin Resistance</a:t>
            </a:r>
          </a:p>
          <a:p>
            <a:pPr marL="214313" indent="-214313">
              <a:spcBef>
                <a:spcPct val="0"/>
              </a:spcBef>
            </a:pPr>
            <a:r>
              <a:rPr lang="en-US" altLang="en-US" sz="1800" dirty="0">
                <a:latin typeface="Akzidenz-Grotesk BQ Light" pitchFamily="1" charset="0"/>
              </a:rPr>
              <a:t>Weight and Metabolism</a:t>
            </a:r>
          </a:p>
          <a:p>
            <a:pPr marL="214313" indent="-214313">
              <a:spcBef>
                <a:spcPct val="0"/>
              </a:spcBef>
            </a:pPr>
            <a:r>
              <a:rPr lang="en-US" altLang="en-US" sz="1800" dirty="0">
                <a:latin typeface="Akzidenz-Grotesk BQ Light" pitchFamily="1" charset="0"/>
              </a:rPr>
              <a:t>Mitochondria-Oxidative stress</a:t>
            </a:r>
          </a:p>
          <a:p>
            <a:pPr marL="214313" indent="-214313">
              <a:spcBef>
                <a:spcPct val="0"/>
              </a:spcBef>
            </a:pPr>
            <a:r>
              <a:rPr lang="en-US" altLang="en-US" sz="1800" dirty="0">
                <a:latin typeface="Akzidenz-Grotesk BQ Light" pitchFamily="1" charset="0"/>
              </a:rPr>
              <a:t>HPA axis </a:t>
            </a:r>
            <a:r>
              <a:rPr lang="mr-IN" altLang="en-US" sz="1800" dirty="0">
                <a:latin typeface="Akzidenz-Grotesk BQ Light" pitchFamily="1" charset="0"/>
                <a:cs typeface="Mangal" panose="02040503050203030202" pitchFamily="18" charset="0"/>
              </a:rPr>
              <a:t>–</a:t>
            </a:r>
            <a:r>
              <a:rPr lang="en-US" altLang="en-US" sz="1800" dirty="0">
                <a:latin typeface="Akzidenz-Grotesk BQ Light" pitchFamily="1" charset="0"/>
                <a:cs typeface="Mangal" panose="02040503050203030202" pitchFamily="18" charset="0"/>
              </a:rPr>
              <a:t>Stress 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17E2D-3C7D-B540-82CC-16D694A90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8720" y="1081350"/>
            <a:ext cx="33995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0003"/>
                </a:solidFill>
                <a:latin typeface="+mj-lt"/>
              </a:rPr>
              <a:t>High-Quality Plant-Based Carbs</a:t>
            </a:r>
          </a:p>
        </p:txBody>
      </p:sp>
      <p:pic>
        <p:nvPicPr>
          <p:cNvPr id="8" name="Picture 7" descr="Vegetables.jpg">
            <a:extLst>
              <a:ext uri="{FF2B5EF4-FFF2-40B4-BE49-F238E27FC236}">
                <a16:creationId xmlns:a16="http://schemas.microsoft.com/office/drawing/2014/main" id="{38F88410-90F0-FE4E-9F3A-98B0F38B5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16" y="1726558"/>
            <a:ext cx="1163538" cy="11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andscape-1445904648-g-onions-garlic-145661145.jpg">
            <a:extLst>
              <a:ext uri="{FF2B5EF4-FFF2-40B4-BE49-F238E27FC236}">
                <a16:creationId xmlns:a16="http://schemas.microsoft.com/office/drawing/2014/main" id="{5D834828-BCA4-1B4C-B0A2-2E8DADDFB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9" y="1726559"/>
            <a:ext cx="1869741" cy="9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rved Right Arrow 9">
            <a:extLst>
              <a:ext uri="{FF2B5EF4-FFF2-40B4-BE49-F238E27FC236}">
                <a16:creationId xmlns:a16="http://schemas.microsoft.com/office/drawing/2014/main" id="{0923C332-24B6-5A4C-8748-AB07DC7F3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674" y="2701512"/>
            <a:ext cx="436662" cy="1343025"/>
          </a:xfrm>
          <a:prstGeom prst="curvedRightArrow">
            <a:avLst>
              <a:gd name="adj1" fmla="val 25006"/>
              <a:gd name="adj2" fmla="val 50001"/>
              <a:gd name="adj3" fmla="val 25000"/>
            </a:avLst>
          </a:prstGeom>
          <a:solidFill>
            <a:srgbClr val="800000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01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A840C8-8846-8D48-9809-6C1ED1FA5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051" y="3725467"/>
            <a:ext cx="3033279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marL="214313" indent="-214313">
              <a:spcBef>
                <a:spcPct val="0"/>
              </a:spcBef>
            </a:pPr>
            <a:r>
              <a:rPr lang="en-US" altLang="en-US" sz="1800" dirty="0">
                <a:latin typeface="Akzidenz-Grotesk BQ Light" pitchFamily="1" charset="0"/>
              </a:rPr>
              <a:t>Protection from:</a:t>
            </a:r>
          </a:p>
          <a:p>
            <a:pPr marL="214313" indent="-214313">
              <a:spcBef>
                <a:spcPct val="0"/>
              </a:spcBef>
            </a:pPr>
            <a:r>
              <a:rPr lang="en-US" altLang="en-US" sz="1800" dirty="0">
                <a:latin typeface="Akzidenz-Grotesk BQ Light" pitchFamily="1" charset="0"/>
              </a:rPr>
              <a:t> Inflammation</a:t>
            </a:r>
          </a:p>
          <a:p>
            <a:pPr marL="214313" indent="-214313">
              <a:spcBef>
                <a:spcPct val="0"/>
              </a:spcBef>
            </a:pPr>
            <a:r>
              <a:rPr lang="en-US" altLang="en-US" sz="1800" dirty="0">
                <a:latin typeface="Akzidenz-Grotesk BQ Light" pitchFamily="1" charset="0"/>
              </a:rPr>
              <a:t> Diabetes</a:t>
            </a:r>
          </a:p>
          <a:p>
            <a:pPr marL="214313" indent="-214313">
              <a:spcBef>
                <a:spcPct val="0"/>
              </a:spcBef>
            </a:pPr>
            <a:r>
              <a:rPr lang="en-US" altLang="en-US" sz="1800" dirty="0">
                <a:latin typeface="Akzidenz-Grotesk BQ Light" pitchFamily="1" charset="0"/>
              </a:rPr>
              <a:t> Cancer</a:t>
            </a:r>
          </a:p>
          <a:p>
            <a:pPr marL="214313" indent="-214313">
              <a:spcBef>
                <a:spcPct val="0"/>
              </a:spcBef>
            </a:pPr>
            <a:r>
              <a:rPr lang="en-US" altLang="en-US" sz="1800" dirty="0">
                <a:latin typeface="Akzidenz-Grotesk BQ Light" pitchFamily="1" charset="0"/>
              </a:rPr>
              <a:t> Obesity</a:t>
            </a:r>
          </a:p>
        </p:txBody>
      </p:sp>
    </p:spTree>
    <p:extLst>
      <p:ext uri="{BB962C8B-B14F-4D97-AF65-F5344CB8AC3E}">
        <p14:creationId xmlns:p14="http://schemas.microsoft.com/office/powerpoint/2010/main" val="442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Poor Quality Carbs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Acellular carbohydrate density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Excess Insulin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2766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Down-regulation of insulin receptors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4495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Times New Roman"/>
                <a:cs typeface="Times New Roman"/>
              </a:rPr>
              <a:t>Insulin Resistance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3810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Inflammation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Stress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Sleep disruption</a:t>
            </a:r>
          </a:p>
          <a:p>
            <a:pPr marL="285750" indent="-285750">
              <a:buFont typeface="Arial"/>
              <a:buChar char="•"/>
            </a:pPr>
            <a:r>
              <a:rPr lang="en-US" i="1" dirty="0"/>
              <a:t>Altered gut-permeability/microbiome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Social isolation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Toxin excess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Sedentary states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VAT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7868" y="2438401"/>
            <a:ext cx="240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VAT Fat storage-lipogenesis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53340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Times New Roman"/>
                <a:cs typeface="Times New Roman"/>
              </a:rPr>
              <a:t>Leptin resistance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62484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Times New Roman"/>
                <a:cs typeface="Times New Roman"/>
              </a:rPr>
              <a:t>Eat more and do less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200400" y="9144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819400" y="1905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181600" y="3886200"/>
            <a:ext cx="304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858000" y="3124200"/>
            <a:ext cx="9144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endCxn id="7" idx="1"/>
          </p:cNvCxnSpPr>
          <p:nvPr/>
        </p:nvCxnSpPr>
        <p:spPr bwMode="auto">
          <a:xfrm>
            <a:off x="2971800" y="3200401"/>
            <a:ext cx="1828800" cy="14954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715000" y="4953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715000" y="57912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733800" y="1905000"/>
            <a:ext cx="106680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953000" y="914400"/>
            <a:ext cx="2057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6705600" y="2895600"/>
            <a:ext cx="1676400" cy="2590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55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CE6737D-D3FD-F007-A0D2-6BC6D17E3A86}"/>
              </a:ext>
            </a:extLst>
          </p:cNvPr>
          <p:cNvSpPr/>
          <p:nvPr/>
        </p:nvSpPr>
        <p:spPr>
          <a:xfrm>
            <a:off x="1572395" y="1645782"/>
            <a:ext cx="2356739" cy="3918419"/>
          </a:xfrm>
          <a:prstGeom prst="roundRect">
            <a:avLst/>
          </a:prstGeom>
          <a:solidFill>
            <a:srgbClr val="FFC000">
              <a:alpha val="7118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8FDF-C616-0258-F4E5-7799433B2254}"/>
              </a:ext>
            </a:extLst>
          </p:cNvPr>
          <p:cNvSpPr txBox="1"/>
          <p:nvPr/>
        </p:nvSpPr>
        <p:spPr>
          <a:xfrm>
            <a:off x="1661905" y="2009381"/>
            <a:ext cx="235673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Lifestyle/Environment</a:t>
            </a:r>
          </a:p>
          <a:p>
            <a:pPr algn="ctr"/>
            <a:endParaRPr lang="en-US" sz="1350" b="1" dirty="0"/>
          </a:p>
          <a:p>
            <a:r>
              <a:rPr lang="en-US" sz="1350" b="1" dirty="0"/>
              <a:t>Beliefs/Thoughts</a:t>
            </a:r>
          </a:p>
          <a:p>
            <a:r>
              <a:rPr lang="en-US" sz="1350" b="1" dirty="0"/>
              <a:t>Food quality</a:t>
            </a:r>
          </a:p>
          <a:p>
            <a:r>
              <a:rPr lang="en-US" sz="1350" b="1" dirty="0"/>
              <a:t>Movement</a:t>
            </a:r>
          </a:p>
          <a:p>
            <a:r>
              <a:rPr lang="en-US" sz="1350" b="1" dirty="0"/>
              <a:t>Sleep quality</a:t>
            </a:r>
          </a:p>
          <a:p>
            <a:r>
              <a:rPr lang="en-US" sz="1350" b="1" dirty="0"/>
              <a:t>Stress load</a:t>
            </a:r>
          </a:p>
          <a:p>
            <a:r>
              <a:rPr lang="en-US" sz="1350" b="1" dirty="0"/>
              <a:t>Trauma</a:t>
            </a:r>
          </a:p>
          <a:p>
            <a:r>
              <a:rPr lang="en-US" sz="1350" b="1" dirty="0"/>
              <a:t>Circadian rhythm</a:t>
            </a:r>
          </a:p>
          <a:p>
            <a:r>
              <a:rPr lang="en-US" sz="1350" b="1" dirty="0"/>
              <a:t>Love and connection</a:t>
            </a:r>
          </a:p>
          <a:p>
            <a:r>
              <a:rPr lang="en-US" sz="1350" b="1" dirty="0"/>
              <a:t>Meaning and purpose</a:t>
            </a:r>
          </a:p>
          <a:p>
            <a:r>
              <a:rPr lang="en-US" sz="1350" b="1" dirty="0"/>
              <a:t>Natural light/time outdoors</a:t>
            </a:r>
          </a:p>
          <a:p>
            <a:r>
              <a:rPr lang="en-US" sz="1350" b="1" dirty="0"/>
              <a:t>Beliefs-thoughts</a:t>
            </a:r>
          </a:p>
          <a:p>
            <a:r>
              <a:rPr lang="en-US" sz="1350" b="1" dirty="0"/>
              <a:t>Socioeconomics</a:t>
            </a:r>
          </a:p>
          <a:p>
            <a:r>
              <a:rPr lang="en-US" sz="1350" b="1" dirty="0"/>
              <a:t>Education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681DADB-B8B7-D699-5818-3C5BAB98723B}"/>
              </a:ext>
            </a:extLst>
          </p:cNvPr>
          <p:cNvSpPr/>
          <p:nvPr/>
        </p:nvSpPr>
        <p:spPr>
          <a:xfrm>
            <a:off x="4407159" y="1255005"/>
            <a:ext cx="1805474" cy="682301"/>
          </a:xfrm>
          <a:prstGeom prst="roundRect">
            <a:avLst/>
          </a:prstGeom>
          <a:solidFill>
            <a:srgbClr val="00B0F0">
              <a:alpha val="4400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Epigenetics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2E1A675-8E37-3006-DB3C-E6A47BCDDC8C}"/>
              </a:ext>
            </a:extLst>
          </p:cNvPr>
          <p:cNvSpPr/>
          <p:nvPr/>
        </p:nvSpPr>
        <p:spPr>
          <a:xfrm>
            <a:off x="4407159" y="2770606"/>
            <a:ext cx="1805474" cy="727788"/>
          </a:xfrm>
          <a:prstGeom prst="roundRect">
            <a:avLst/>
          </a:prstGeom>
          <a:solidFill>
            <a:srgbClr val="FF0000">
              <a:alpha val="3957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Gene Expression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3AEA0F-DE20-21B3-F63A-E70FF2D7A543}"/>
              </a:ext>
            </a:extLst>
          </p:cNvPr>
          <p:cNvCxnSpPr/>
          <p:nvPr/>
        </p:nvCxnSpPr>
        <p:spPr>
          <a:xfrm flipH="1">
            <a:off x="5244582" y="3693620"/>
            <a:ext cx="20994" cy="591327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>
            <a:extLst>
              <a:ext uri="{FF2B5EF4-FFF2-40B4-BE49-F238E27FC236}">
                <a16:creationId xmlns:a16="http://schemas.microsoft.com/office/drawing/2014/main" id="{0A49890A-82E6-F2A7-9A92-2D3C4181780E}"/>
              </a:ext>
            </a:extLst>
          </p:cNvPr>
          <p:cNvSpPr/>
          <p:nvPr/>
        </p:nvSpPr>
        <p:spPr>
          <a:xfrm rot="19320923">
            <a:off x="3919635" y="2188861"/>
            <a:ext cx="487524" cy="1369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2E7F01-034B-3989-1B5B-8982FDB3AC6B}"/>
              </a:ext>
            </a:extLst>
          </p:cNvPr>
          <p:cNvCxnSpPr/>
          <p:nvPr/>
        </p:nvCxnSpPr>
        <p:spPr>
          <a:xfrm flipH="1">
            <a:off x="5223588" y="2032321"/>
            <a:ext cx="20994" cy="591327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A1CD0B6-7BC6-0714-C8E0-0A7FF0039B3F}"/>
              </a:ext>
            </a:extLst>
          </p:cNvPr>
          <p:cNvSpPr/>
          <p:nvPr/>
        </p:nvSpPr>
        <p:spPr>
          <a:xfrm>
            <a:off x="4407159" y="4431905"/>
            <a:ext cx="1805474" cy="643812"/>
          </a:xfrm>
          <a:prstGeom prst="roundRect">
            <a:avLst/>
          </a:prstGeom>
          <a:solidFill>
            <a:srgbClr val="00B050">
              <a:alpha val="625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Microbiome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5A11972-8248-6BAD-1BB0-7D864C4F85F7}"/>
              </a:ext>
            </a:extLst>
          </p:cNvPr>
          <p:cNvSpPr/>
          <p:nvPr/>
        </p:nvSpPr>
        <p:spPr>
          <a:xfrm rot="2045025">
            <a:off x="3942943" y="4198092"/>
            <a:ext cx="487524" cy="1369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F1AC5F64-4644-FC9B-674C-4B0D7985D207}"/>
              </a:ext>
            </a:extLst>
          </p:cNvPr>
          <p:cNvSpPr/>
          <p:nvPr/>
        </p:nvSpPr>
        <p:spPr>
          <a:xfrm>
            <a:off x="7115955" y="2962463"/>
            <a:ext cx="841699" cy="36389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7A18316-5EB4-2471-84D9-FAA32075E376}"/>
              </a:ext>
            </a:extLst>
          </p:cNvPr>
          <p:cNvSpPr/>
          <p:nvPr/>
        </p:nvSpPr>
        <p:spPr>
          <a:xfrm>
            <a:off x="8298026" y="1770218"/>
            <a:ext cx="1973424" cy="3442996"/>
          </a:xfrm>
          <a:prstGeom prst="roundRect">
            <a:avLst/>
          </a:prstGeom>
          <a:solidFill>
            <a:schemeClr val="accent1">
              <a:alpha val="636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68F428-BEA8-970E-320E-1164187947AF}"/>
              </a:ext>
            </a:extLst>
          </p:cNvPr>
          <p:cNvSpPr txBox="1"/>
          <p:nvPr/>
        </p:nvSpPr>
        <p:spPr>
          <a:xfrm>
            <a:off x="8458979" y="2127661"/>
            <a:ext cx="16515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Life</a:t>
            </a:r>
          </a:p>
          <a:p>
            <a:pPr algn="ctr"/>
            <a:endParaRPr lang="en-US" sz="2100" b="1" dirty="0"/>
          </a:p>
          <a:p>
            <a:r>
              <a:rPr lang="en-US" sz="2100" b="1" dirty="0"/>
              <a:t>Metabolic </a:t>
            </a:r>
          </a:p>
          <a:p>
            <a:r>
              <a:rPr lang="en-US" sz="2100" b="1" dirty="0"/>
              <a:t>  Health</a:t>
            </a:r>
          </a:p>
          <a:p>
            <a:r>
              <a:rPr lang="en-US" sz="2100" b="1" dirty="0"/>
              <a:t>Longevity</a:t>
            </a:r>
          </a:p>
          <a:p>
            <a:r>
              <a:rPr lang="en-US" sz="2100" b="1" dirty="0"/>
              <a:t>Health span</a:t>
            </a:r>
          </a:p>
          <a:p>
            <a:r>
              <a:rPr lang="en-US" sz="2100" b="1" dirty="0"/>
              <a:t>Resilience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D9BE294-D372-5045-956F-A5D80E098191}"/>
              </a:ext>
            </a:extLst>
          </p:cNvPr>
          <p:cNvSpPr/>
          <p:nvPr/>
        </p:nvSpPr>
        <p:spPr>
          <a:xfrm>
            <a:off x="1572395" y="1153519"/>
            <a:ext cx="5118265" cy="4989545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F0F641-56FD-028D-B2E2-DB3902D042E7}"/>
              </a:ext>
            </a:extLst>
          </p:cNvPr>
          <p:cNvSpPr txBox="1"/>
          <p:nvPr/>
        </p:nvSpPr>
        <p:spPr>
          <a:xfrm>
            <a:off x="2541885" y="5602995"/>
            <a:ext cx="355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Consciousness-Spirituality</a:t>
            </a:r>
          </a:p>
        </p:txBody>
      </p:sp>
    </p:spTree>
    <p:extLst>
      <p:ext uri="{BB962C8B-B14F-4D97-AF65-F5344CB8AC3E}">
        <p14:creationId xmlns:p14="http://schemas.microsoft.com/office/powerpoint/2010/main" val="11652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2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343</Words>
  <Application>Microsoft Macintosh PowerPoint</Application>
  <PresentationFormat>Widescreen</PresentationFormat>
  <Paragraphs>105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Akzidenz-Grotesk BQ Light</vt:lpstr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Pettus</dc:creator>
  <cp:lastModifiedBy>Mark Pettus</cp:lastModifiedBy>
  <cp:revision>4</cp:revision>
  <dcterms:created xsi:type="dcterms:W3CDTF">2023-12-31T14:20:53Z</dcterms:created>
  <dcterms:modified xsi:type="dcterms:W3CDTF">2024-01-04T18:02:23Z</dcterms:modified>
</cp:coreProperties>
</file>