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1855" r:id="rId3"/>
    <p:sldId id="1856" r:id="rId4"/>
    <p:sldId id="256" r:id="rId5"/>
    <p:sldId id="257" r:id="rId6"/>
    <p:sldId id="258" r:id="rId7"/>
    <p:sldId id="259" r:id="rId8"/>
    <p:sldId id="264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3"/>
    <p:restoredTop sz="94674"/>
  </p:normalViewPr>
  <p:slideViewPr>
    <p:cSldViewPr snapToGrid="0">
      <p:cViewPr varScale="1">
        <p:scale>
          <a:sx n="93" d="100"/>
          <a:sy n="93" d="100"/>
        </p:scale>
        <p:origin x="2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E14E-399F-5EA4-3F3F-17DA71896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4D6DD-5273-5F85-6E1F-C351E9353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8120B-AECD-09C8-6857-724E17BFC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D24-6869-2F4E-A0FB-22D03C650B4E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80F4D-23AB-E5BF-F9F2-7AEEFD31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ED13E-8CA3-7F9C-8CEA-241C3C49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878-7987-7148-86A4-BA5DB41F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5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383F-416C-FBE2-3136-7428A544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3E234-E984-821A-8C35-B0C2061F5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07AE5-50D2-954E-C8DC-E80CD672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D24-6869-2F4E-A0FB-22D03C650B4E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1CA68-7745-6568-DBA2-3A747FC0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B14A0-1783-473C-E995-D0938417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878-7987-7148-86A4-BA5DB41F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8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491114-44C7-2710-B24A-A5134EA6D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FEEA9-98CB-2EFF-0418-374FEA829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FD007-548A-CB81-4977-C48A9158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D24-6869-2F4E-A0FB-22D03C650B4E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BF4D5-C9AB-E0CC-D02A-AA9A79A5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76C86-58AD-91C2-DE48-5EB81A36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878-7987-7148-86A4-BA5DB41F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9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2BE0-1596-2236-F6ED-622D2CB0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40F06-0A84-529B-84DF-A18F22006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6146C-6F51-6139-8962-6D4D6DB0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D24-6869-2F4E-A0FB-22D03C650B4E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D8520-9B16-891F-3FA4-87A0FA0D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2FA65-121E-A8CC-A33C-862BDD3BC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878-7987-7148-86A4-BA5DB41F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0B2DA-DFCD-1296-5F07-32411C18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C724A-3BFC-4DDD-CDF9-59827A85A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9582C-C61B-4E63-A93E-DC32DC72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D24-6869-2F4E-A0FB-22D03C650B4E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24C79-A220-F958-77C0-6A7BB173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1E85D-6D36-63DD-424C-1A4B504E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878-7987-7148-86A4-BA5DB41F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8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1D90-BD5B-EDAD-6651-42049554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C3AEA-74A0-5D55-CB58-FE9D67B22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100F7-258D-C487-9787-24B4FA1EC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2E40F-A63A-46EF-2E54-7859E7811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D24-6869-2F4E-A0FB-22D03C650B4E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A891A-3DA8-FE5F-A0FD-96731A0C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65B39-D21E-9689-F4C0-56042998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878-7987-7148-86A4-BA5DB41F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8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5888-DD2C-DC1C-E677-46A72E900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B1F95-14A9-32D3-7740-ABB4152D9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9AE13-2E22-3669-9DF0-05E4C9B4A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8A0A3-EAE8-67A4-4CD5-8D52C15D8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FB9257-E86B-1921-8ECA-69679D750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AAEED-C9AC-6F1A-828A-7522D7EE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D24-6869-2F4E-A0FB-22D03C650B4E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DB5F9-5AA9-96A4-275E-23780A7B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342F1-214F-175B-BCF3-CDE60E42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878-7987-7148-86A4-BA5DB41F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6111-6C53-6F46-F82D-C1A386D6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C58F2-489A-BB8E-EA59-70674791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D24-6869-2F4E-A0FB-22D03C650B4E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499FB-73F2-E19B-4E37-F2C3591B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1A05B-BA32-A357-0975-4D367F02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878-7987-7148-86A4-BA5DB41F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3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FD430-80AE-9E74-C813-9B130448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D24-6869-2F4E-A0FB-22D03C650B4E}" type="datetimeFigureOut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B1C16-9F68-0F36-7EA6-E5C3E4965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D6CE4-324C-5956-E8C0-0973FEEC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878-7987-7148-86A4-BA5DB41F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92729-EDC4-A68B-F318-4CDEAB5A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837FA-CBB4-FC1E-AF39-B5A73B8B0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7F301-53E2-9D19-82CF-D472D1B39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FA9A4-98FE-4186-5B50-C906240E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D24-6869-2F4E-A0FB-22D03C650B4E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D21D8-5B8C-F5C2-63F5-6E549F68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9D7FA-3991-68A9-1080-AB6D9948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878-7987-7148-86A4-BA5DB41F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1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27D5-188B-0697-D4DE-4FC50BBD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1C1C7-9327-EC25-96FB-E96602DEC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D6877-303F-DC4A-074D-1D5385EAE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2A6DF-9DB5-FED2-D75B-9AD058C1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9D24-6869-2F4E-A0FB-22D03C650B4E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17BC6-D539-45F1-A932-764C0FDF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55035-4C66-0A13-206F-0AC8B0ED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7878-7987-7148-86A4-BA5DB41F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8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F58777-EFD5-C87F-196A-1762F80D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0C3F-D388-71C2-57B2-F5D07F29F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675A8-7D2D-B814-ACAF-3B1B980C1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9D24-6869-2F4E-A0FB-22D03C650B4E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027EC-75CB-2777-DC08-D2DF8DA13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6CA58-AD00-B956-1661-0E6AFD67B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77878-7987-7148-86A4-BA5DB41FA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red graph&#10;&#10;Description automatically generated">
            <a:extLst>
              <a:ext uri="{FF2B5EF4-FFF2-40B4-BE49-F238E27FC236}">
                <a16:creationId xmlns:a16="http://schemas.microsoft.com/office/drawing/2014/main" id="{57A6ABF3-06F2-5AF8-D353-1EA6DA52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45" y="79274"/>
            <a:ext cx="6400800" cy="4571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E28E4-1F08-F168-E9C0-F11F4E1509D4}"/>
              </a:ext>
            </a:extLst>
          </p:cNvPr>
          <p:cNvSpPr txBox="1"/>
          <p:nvPr/>
        </p:nvSpPr>
        <p:spPr>
          <a:xfrm>
            <a:off x="2384937" y="5386541"/>
            <a:ext cx="742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124"/>
                </a:solidFill>
                <a:latin typeface="Google Sans"/>
              </a:rPr>
              <a:t>Buckminster Fuller, in his book Critical Path (1982), describes the “knowledge-doubling curve,” explaining that new know-ledge, which had doubled every century until 1900, is now estimated to double every 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18 months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3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0869C7F2-63A8-A3FF-FC6A-A4003C059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03" y="643466"/>
            <a:ext cx="89855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molecule&#10;&#10;Description automatically generated">
            <a:extLst>
              <a:ext uri="{FF2B5EF4-FFF2-40B4-BE49-F238E27FC236}">
                <a16:creationId xmlns:a16="http://schemas.microsoft.com/office/drawing/2014/main" id="{5C234A88-42DF-1C2F-7283-2A1ED1EDB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726" y="643466"/>
            <a:ext cx="7764547" cy="5571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2DF43E-F37F-D21A-9E2F-745B3FCEAD97}"/>
              </a:ext>
            </a:extLst>
          </p:cNvPr>
          <p:cNvSpPr txBox="1"/>
          <p:nvPr/>
        </p:nvSpPr>
        <p:spPr>
          <a:xfrm>
            <a:off x="7723762" y="4241260"/>
            <a:ext cx="3774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Epigenetic Effects</a:t>
            </a:r>
          </a:p>
        </p:txBody>
      </p:sp>
    </p:spTree>
    <p:extLst>
      <p:ext uri="{BB962C8B-B14F-4D97-AF65-F5344CB8AC3E}">
        <p14:creationId xmlns:p14="http://schemas.microsoft.com/office/powerpoint/2010/main" val="213723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96BBC8E-99D4-92A0-21FD-0C96102A6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7772400" cy="56627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7F89B8-57E0-AA44-1A83-B3ABE521A8F1}"/>
              </a:ext>
            </a:extLst>
          </p:cNvPr>
          <p:cNvSpPr txBox="1"/>
          <p:nvPr/>
        </p:nvSpPr>
        <p:spPr>
          <a:xfrm>
            <a:off x="836579" y="3054485"/>
            <a:ext cx="10856068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effectLst/>
                <a:latin typeface="Corbel" panose="020B0503020204020204" pitchFamily="34" charset="0"/>
              </a:rPr>
              <a:t>This is the first demonstration of C15:0’s direct role in attenuating multiple comorbidities using relevant physiological mechanisms at established circulating concentrations. Pairing our findings with evidence that (1) C15:0 is not readily made endogenously, (2) lower C15:0 dietary intake and blood concentrations are associated with higher mortality and a poorer physiological state, and (3) C15:0 has demonstrated activities and efficacy that parallel associated health benefits in humans, we propose C15:0 as a potential essential fatty acid. Further studies are needed to evaluate the potential impact of decades of reduced intake of OCFA-containing foods as contributors to C15:0 deficiencies and susceptibilities to chronic disease. </a:t>
            </a:r>
            <a:endParaRPr lang="en-US" sz="2000" dirty="0">
              <a:solidFill>
                <a:srgbClr val="C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33FF7-4E86-E5CB-7443-F352201EF2FF}"/>
              </a:ext>
            </a:extLst>
          </p:cNvPr>
          <p:cNvSpPr txBox="1"/>
          <p:nvPr/>
        </p:nvSpPr>
        <p:spPr>
          <a:xfrm>
            <a:off x="695527" y="5999973"/>
            <a:ext cx="60992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orbel" panose="020B0503020204020204" pitchFamily="34" charset="0"/>
              </a:rPr>
              <a:t>Scientific </a:t>
            </a:r>
            <a:r>
              <a:rPr lang="en-US" sz="1800" b="1" dirty="0" err="1">
                <a:effectLst/>
                <a:latin typeface="Corbel" panose="020B0503020204020204" pitchFamily="34" charset="0"/>
              </a:rPr>
              <a:t>RepoRtS</a:t>
            </a:r>
            <a:r>
              <a:rPr lang="en-US" sz="1800" b="1" dirty="0">
                <a:effectLst/>
                <a:latin typeface="Corbel" panose="020B0503020204020204" pitchFamily="34" charset="0"/>
              </a:rPr>
              <a:t> </a:t>
            </a:r>
            <a:r>
              <a:rPr lang="en-US" sz="1800" dirty="0">
                <a:effectLst/>
                <a:latin typeface="Corbel2"/>
              </a:rPr>
              <a:t>| </a:t>
            </a:r>
            <a:endParaRPr lang="en-US" dirty="0">
              <a:effectLst/>
            </a:endParaRPr>
          </a:p>
          <a:p>
            <a:r>
              <a:rPr lang="en-US" sz="1800" i="1" dirty="0">
                <a:effectLst/>
                <a:latin typeface="MyriadPro"/>
              </a:rPr>
              <a:t>(2020) 10:8161 </a:t>
            </a:r>
            <a:r>
              <a:rPr lang="en-US" sz="1800" dirty="0">
                <a:effectLst/>
                <a:latin typeface="Corbel2"/>
              </a:rPr>
              <a:t>| </a:t>
            </a:r>
            <a:r>
              <a:rPr lang="en-US" sz="1800" dirty="0">
                <a:effectLst/>
                <a:latin typeface="Corbel" panose="020B0503020204020204" pitchFamily="34" charset="0"/>
              </a:rPr>
              <a:t>https://</a:t>
            </a:r>
            <a:r>
              <a:rPr lang="en-US" sz="1800" dirty="0" err="1">
                <a:effectLst/>
                <a:latin typeface="Corbel" panose="020B0503020204020204" pitchFamily="34" charset="0"/>
              </a:rPr>
              <a:t>doi.org</a:t>
            </a:r>
            <a:r>
              <a:rPr lang="en-US" sz="1800" dirty="0">
                <a:effectLst/>
                <a:latin typeface="Corbel" panose="020B0503020204020204" pitchFamily="34" charset="0"/>
              </a:rPr>
              <a:t>/10.1038/s41598-020-64960-y </a:t>
            </a:r>
            <a:r>
              <a:rPr lang="en-US" sz="2400" dirty="0">
                <a:effectLst/>
                <a:latin typeface="Corbel2"/>
              </a:rPr>
              <a:t>1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122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14892FF-DE76-0BCA-CAFC-92869E51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5" y="1402526"/>
            <a:ext cx="7261534" cy="4052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752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93B6D672-4512-60EB-C887-62B30635B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8" y="1647031"/>
            <a:ext cx="7060095" cy="3324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79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06F70D0-CC8E-9A47-D98C-956586C6D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94" y="194579"/>
            <a:ext cx="8441012" cy="5571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E4783A-C67D-3B7D-054B-AD100DF3FAD0}"/>
              </a:ext>
            </a:extLst>
          </p:cNvPr>
          <p:cNvSpPr txBox="1"/>
          <p:nvPr/>
        </p:nvSpPr>
        <p:spPr>
          <a:xfrm>
            <a:off x="723208" y="6294089"/>
            <a:ext cx="610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URWPalladioL"/>
              </a:rPr>
              <a:t>Nutrients </a:t>
            </a:r>
            <a:r>
              <a:rPr lang="en-US" sz="1800" b="1" dirty="0">
                <a:effectLst/>
                <a:latin typeface="URWPalladioL"/>
              </a:rPr>
              <a:t>2023</a:t>
            </a:r>
            <a:r>
              <a:rPr lang="en-US" sz="1800" dirty="0">
                <a:effectLst/>
                <a:latin typeface="URWPalladioL"/>
              </a:rPr>
              <a:t>, </a:t>
            </a:r>
            <a:r>
              <a:rPr lang="en-US" sz="1800" i="1" dirty="0">
                <a:effectLst/>
                <a:latin typeface="URWPalladioL"/>
              </a:rPr>
              <a:t>15</a:t>
            </a:r>
            <a:r>
              <a:rPr lang="en-US" sz="1800" dirty="0">
                <a:effectLst/>
                <a:latin typeface="URWPalladioL"/>
              </a:rPr>
              <a:t>, 4607. https://</a:t>
            </a:r>
            <a:r>
              <a:rPr lang="en-US" sz="1800" dirty="0" err="1">
                <a:effectLst/>
                <a:latin typeface="URWPalladioL"/>
              </a:rPr>
              <a:t>doi.org</a:t>
            </a:r>
            <a:r>
              <a:rPr lang="en-US" sz="1800" dirty="0">
                <a:effectLst/>
                <a:latin typeface="URWPalladioL"/>
              </a:rPr>
              <a:t>/10.3390/nu15214607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6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3C53CC-3DFB-A5E8-3F15-E1B27ABD7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6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F201D0-EBA1-2A19-CFF3-AA3DCB5CA65D}"/>
              </a:ext>
            </a:extLst>
          </p:cNvPr>
          <p:cNvSpPr txBox="1"/>
          <p:nvPr/>
        </p:nvSpPr>
        <p:spPr>
          <a:xfrm>
            <a:off x="1413163" y="1915006"/>
            <a:ext cx="93656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12 cell systems studied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Pentadecanoic acid compared with metformin and rapamycin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Comparable to Rapamycin and better than metformin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Activates AMPK  -  AMP Kinase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Inhibits mTOR – mammalian target of Rapamycin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Anti-inflammatory metabolome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Anti-fibrotic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Anti-cancer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Targets most metabolic “hallmarks of aging” which is favorable for mitigating diabetes, heart disease, cancer and NAFLD risk</a:t>
            </a:r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7D5A1-8809-FB58-48D8-7D52CF2514CF}"/>
              </a:ext>
            </a:extLst>
          </p:cNvPr>
          <p:cNvSpPr txBox="1"/>
          <p:nvPr/>
        </p:nvSpPr>
        <p:spPr>
          <a:xfrm>
            <a:off x="999067" y="457200"/>
            <a:ext cx="8111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Pentadecanoic Acid</a:t>
            </a:r>
          </a:p>
        </p:txBody>
      </p:sp>
    </p:spTree>
    <p:extLst>
      <p:ext uri="{BB962C8B-B14F-4D97-AF65-F5344CB8AC3E}">
        <p14:creationId xmlns:p14="http://schemas.microsoft.com/office/powerpoint/2010/main" val="161808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8E0213F2-F725-54B8-2EB6-367100C94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31" y="0"/>
            <a:ext cx="8162737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A7BCA-1F0E-DD09-A5BE-2F3832E4412C}"/>
              </a:ext>
            </a:extLst>
          </p:cNvPr>
          <p:cNvSpPr txBox="1"/>
          <p:nvPr/>
        </p:nvSpPr>
        <p:spPr>
          <a:xfrm>
            <a:off x="628914" y="5950635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Times"/>
              </a:rPr>
              <a:t>m J Clin </a:t>
            </a:r>
            <a:r>
              <a:rPr lang="en-US" sz="1800" i="1" dirty="0" err="1">
                <a:effectLst/>
                <a:latin typeface="Times"/>
              </a:rPr>
              <a:t>Nutr</a:t>
            </a:r>
            <a:r>
              <a:rPr lang="en-US" sz="1800" i="1" dirty="0">
                <a:effectLst/>
                <a:latin typeface="Times"/>
              </a:rPr>
              <a:t> </a:t>
            </a:r>
            <a:r>
              <a:rPr lang="en-US" sz="1800" dirty="0">
                <a:effectLst/>
                <a:latin typeface="Times"/>
              </a:rPr>
              <a:t>1999;69:22–9. Printed in USA. © 1999 American Society for Clinical Nutrition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951F4-C906-365C-802A-1E704309D47E}"/>
              </a:ext>
            </a:extLst>
          </p:cNvPr>
          <p:cNvSpPr txBox="1"/>
          <p:nvPr/>
        </p:nvSpPr>
        <p:spPr>
          <a:xfrm>
            <a:off x="1490133" y="2455333"/>
            <a:ext cx="9804400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effectLst/>
                <a:latin typeface="Times"/>
              </a:rPr>
              <a:t>Inverse associations were found between intake of milk products and body mass index, waist circumference, LDL-HDL ratio, HDL triacylglycerols, and fasting plasma glucose, whereas relations to HDL cholesterol and apolipoprotein A-I tended to be positive!</a:t>
            </a:r>
            <a:endParaRPr lang="en-US" sz="2400" b="1" i="1" dirty="0">
              <a:solidFill>
                <a:srgbClr val="C00000"/>
              </a:solidFill>
            </a:endParaRP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ewspaper&#10;&#10;Description automatically generated">
            <a:extLst>
              <a:ext uri="{FF2B5EF4-FFF2-40B4-BE49-F238E27FC236}">
                <a16:creationId xmlns:a16="http://schemas.microsoft.com/office/drawing/2014/main" id="{2B5881AC-FB02-722F-7A3A-F9497A245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47" y="332181"/>
            <a:ext cx="8913706" cy="5571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6E4C4-EDF2-9B5D-D0B7-394BB9CD9B3E}"/>
              </a:ext>
            </a:extLst>
          </p:cNvPr>
          <p:cNvSpPr txBox="1"/>
          <p:nvPr/>
        </p:nvSpPr>
        <p:spPr>
          <a:xfrm>
            <a:off x="423153" y="6255443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dvPSA88C"/>
              </a:rPr>
              <a:t>Am J Clin </a:t>
            </a:r>
            <a:r>
              <a:rPr lang="en-US" sz="1800" dirty="0" err="1">
                <a:effectLst/>
                <a:latin typeface="AdvPSA88C"/>
              </a:rPr>
              <a:t>Nutr</a:t>
            </a:r>
            <a:r>
              <a:rPr lang="en-US" sz="1800" dirty="0">
                <a:effectLst/>
                <a:latin typeface="AdvPSA88C"/>
              </a:rPr>
              <a:t> </a:t>
            </a:r>
            <a:r>
              <a:rPr lang="en-US" sz="1800" dirty="0">
                <a:effectLst/>
                <a:latin typeface="AdvPSA88A"/>
              </a:rPr>
              <a:t>2014;99:1385–96. Printed in USA. </a:t>
            </a:r>
            <a:r>
              <a:rPr lang="en-US" sz="1800" dirty="0">
                <a:effectLst/>
                <a:latin typeface="AdvPSSym"/>
              </a:rPr>
              <a:t>Ó </a:t>
            </a:r>
            <a:r>
              <a:rPr lang="en-US" sz="1800" dirty="0">
                <a:effectLst/>
                <a:latin typeface="AdvPSA88A"/>
              </a:rPr>
              <a:t>2014 American Society for Nutrition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0FD77D-36B6-A4B6-A2CE-4DA017FE56C1}"/>
              </a:ext>
            </a:extLst>
          </p:cNvPr>
          <p:cNvSpPr txBox="1"/>
          <p:nvPr/>
        </p:nvSpPr>
        <p:spPr>
          <a:xfrm>
            <a:off x="1400783" y="3429000"/>
            <a:ext cx="959147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/>
                <a:latin typeface="AdvPSA88A"/>
              </a:rPr>
              <a:t>these data support the hypothesis that dairy fat improves glucose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dvPSA88A"/>
              </a:rPr>
              <a:t>toler</a:t>
            </a:r>
            <a:r>
              <a:rPr lang="en-US" sz="2800" dirty="0">
                <a:solidFill>
                  <a:srgbClr val="C00000"/>
                </a:solidFill>
                <a:effectLst/>
                <a:latin typeface="AdvPSA88A"/>
              </a:rPr>
              <a:t>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AdvPSA88A"/>
              </a:rPr>
              <a:t>ance</a:t>
            </a:r>
            <a:r>
              <a:rPr lang="en-US" sz="2800" dirty="0">
                <a:solidFill>
                  <a:srgbClr val="C00000"/>
                </a:solidFill>
                <a:effectLst/>
                <a:latin typeface="AdvPSA88A"/>
              </a:rPr>
              <a:t>, possibly through a mechanism involving improved hepatic and systemic insulin sensitivity and reduced liver fat.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4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26E0AF-3BE8-4381-88C6-9824613B87FA}"/>
              </a:ext>
            </a:extLst>
          </p:cNvPr>
          <p:cNvSpPr txBox="1"/>
          <p:nvPr/>
        </p:nvSpPr>
        <p:spPr>
          <a:xfrm>
            <a:off x="1104089" y="5756623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41413"/>
                </a:solidFill>
                <a:effectLst/>
                <a:latin typeface="Helvetica" pitchFamily="2" charset="0"/>
              </a:rPr>
              <a:t>Citation: Food &amp; Nutrition Research 2021, 65: 4527 - http://</a:t>
            </a:r>
            <a:r>
              <a:rPr lang="en-US" dirty="0" err="1">
                <a:solidFill>
                  <a:srgbClr val="141413"/>
                </a:solidFill>
                <a:effectLst/>
                <a:latin typeface="Helvetica" pitchFamily="2" charset="0"/>
              </a:rPr>
              <a:t>dx.doi.org</a:t>
            </a:r>
            <a:r>
              <a:rPr lang="en-US" dirty="0">
                <a:solidFill>
                  <a:srgbClr val="141413"/>
                </a:solidFill>
                <a:effectLst/>
                <a:latin typeface="Helvetica" pitchFamily="2" charset="0"/>
              </a:rPr>
              <a:t>/10.29219/fnr.v65.4527</a:t>
            </a:r>
          </a:p>
        </p:txBody>
      </p:sp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A14115F7-6504-E612-5AC2-FDEED7B21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45" y="0"/>
            <a:ext cx="8365353" cy="57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8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376</Words>
  <Application>Microsoft Macintosh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AdvPSA88A</vt:lpstr>
      <vt:lpstr>AdvPSA88C</vt:lpstr>
      <vt:lpstr>AdvPSSym</vt:lpstr>
      <vt:lpstr>Arial</vt:lpstr>
      <vt:lpstr>Calibri</vt:lpstr>
      <vt:lpstr>Calibri Light</vt:lpstr>
      <vt:lpstr>Corbel</vt:lpstr>
      <vt:lpstr>Corbel2</vt:lpstr>
      <vt:lpstr>Google Sans</vt:lpstr>
      <vt:lpstr>Helvetica</vt:lpstr>
      <vt:lpstr>MyriadPro</vt:lpstr>
      <vt:lpstr>Times</vt:lpstr>
      <vt:lpstr>URWPalladioL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Pettus</dc:creator>
  <cp:lastModifiedBy>Mark Pettus</cp:lastModifiedBy>
  <cp:revision>2</cp:revision>
  <dcterms:created xsi:type="dcterms:W3CDTF">2023-12-01T17:19:42Z</dcterms:created>
  <dcterms:modified xsi:type="dcterms:W3CDTF">2023-12-05T14:45:34Z</dcterms:modified>
</cp:coreProperties>
</file>