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256" r:id="rId2"/>
    <p:sldId id="1560" r:id="rId3"/>
    <p:sldId id="1210" r:id="rId4"/>
    <p:sldId id="267" r:id="rId5"/>
    <p:sldId id="272" r:id="rId6"/>
    <p:sldId id="361" r:id="rId7"/>
    <p:sldId id="269" r:id="rId8"/>
    <p:sldId id="1825" r:id="rId9"/>
    <p:sldId id="314" r:id="rId10"/>
    <p:sldId id="265" r:id="rId11"/>
    <p:sldId id="273" r:id="rId12"/>
    <p:sldId id="266" r:id="rId13"/>
    <p:sldId id="264" r:id="rId14"/>
    <p:sldId id="271" r:id="rId15"/>
    <p:sldId id="263" r:id="rId16"/>
    <p:sldId id="261" r:id="rId17"/>
    <p:sldId id="257" r:id="rId18"/>
    <p:sldId id="258" r:id="rId19"/>
    <p:sldId id="259" r:id="rId20"/>
    <p:sldId id="260" r:id="rId21"/>
    <p:sldId id="262" r:id="rId22"/>
    <p:sldId id="1826" r:id="rId23"/>
    <p:sldId id="270" r:id="rId2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Kathie Swift" initials="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3" clrMode="gray" frameSlides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9617"/>
    <p:restoredTop sz="86408"/>
  </p:normalViewPr>
  <p:slideViewPr>
    <p:cSldViewPr snapToGrid="0" snapToObjects="1">
      <p:cViewPr varScale="1">
        <p:scale>
          <a:sx n="106" d="100"/>
          <a:sy n="106" d="100"/>
        </p:scale>
        <p:origin x="1408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7104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163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262DE52-208A-4848-A2F8-F67FE8CE0D3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/>
              <a:t>Mark C. Pettus MD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654DEDF-764E-4ED8-A441-1DDBEA264EF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en-US"/>
              <a:t>4/27/2018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A1419C3-0655-4066-B2A8-5F022C774C5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9E776B-1DCB-4302-B932-16F02CB9588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11B6E2-B80C-45CA-B857-EAB0164C8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579109"/>
      </p:ext>
    </p:extLst>
  </p:cSld>
  <p:clrMap bg1="lt1" tx1="dk1" bg2="lt2" tx2="dk2" accent1="accent1" accent2="accent2" accent3="accent3" accent4="accent4" accent5="accent5" accent6="accent6" hlink="hlink" folHlink="folHlink"/>
  <p:hf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/>
              <a:t>Mark C. Pettus MD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en-US"/>
              <a:t>4/27/2018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E54977-1944-1D4E-9D94-EFC742E9E6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168929"/>
      </p:ext>
    </p:extLst>
  </p:cSld>
  <p:clrMap bg1="lt1" tx1="dk1" bg2="lt2" tx2="dk2" accent1="accent1" accent2="accent2" accent3="accent3" accent4="accent4" accent5="accent5" accent6="accent6" hlink="hlink" folHlink="folHlink"/>
  <p:hf ftr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Mark C. Pettus MD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4/27/2018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E54977-1944-1D4E-9D94-EFC742E9E6C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7246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lide Image Placeholder 1">
            <a:extLst>
              <a:ext uri="{FF2B5EF4-FFF2-40B4-BE49-F238E27FC236}">
                <a16:creationId xmlns:a16="http://schemas.microsoft.com/office/drawing/2014/main" id="{84762DB0-B6D7-D34E-9D18-FE1388FCE26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0" name="Notes Placeholder 2">
            <a:extLst>
              <a:ext uri="{FF2B5EF4-FFF2-40B4-BE49-F238E27FC236}">
                <a16:creationId xmlns:a16="http://schemas.microsoft.com/office/drawing/2014/main" id="{12CCC704-3973-EC49-AF2C-D28D221664C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>
                <a:ea typeface="ＭＳ Ｐゴシック" panose="020B0600070205080204" pitchFamily="34" charset="-128"/>
              </a:rPr>
              <a:t>Rectangularize the health curve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Healthspan…organ reserve</a:t>
            </a:r>
          </a:p>
        </p:txBody>
      </p:sp>
      <p:sp>
        <p:nvSpPr>
          <p:cNvPr id="27651" name="Slide Number Placeholder 3">
            <a:extLst>
              <a:ext uri="{FF2B5EF4-FFF2-40B4-BE49-F238E27FC236}">
                <a16:creationId xmlns:a16="http://schemas.microsoft.com/office/drawing/2014/main" id="{C83AA02F-555F-2B4B-BE80-C2A75719058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5BBE3624-F79F-EC46-A5CE-7C496BA5B816}" type="slidenum">
              <a:rPr lang="en-US" altLang="en-US" smtClean="0">
                <a:latin typeface="Times" pitchFamily="2" charset="0"/>
              </a:rPr>
              <a:pPr/>
              <a:t>3</a:t>
            </a:fld>
            <a:endParaRPr lang="en-US" altLang="en-US">
              <a:latin typeface="Times" pitchFamily="2" charset="0"/>
            </a:endParaRPr>
          </a:p>
        </p:txBody>
      </p:sp>
      <p:sp>
        <p:nvSpPr>
          <p:cNvPr id="27652" name="Date Placeholder 1">
            <a:extLst>
              <a:ext uri="{FF2B5EF4-FFF2-40B4-BE49-F238E27FC236}">
                <a16:creationId xmlns:a16="http://schemas.microsoft.com/office/drawing/2014/main" id="{8E47FB12-E261-2F47-833D-400CC2489124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latin typeface="Calibri" panose="020F0502020204030204" pitchFamily="34" charset="0"/>
              </a:rPr>
              <a:t>7/17/18</a:t>
            </a:r>
          </a:p>
        </p:txBody>
      </p:sp>
      <p:sp>
        <p:nvSpPr>
          <p:cNvPr id="3" name="Header Placeholder 2">
            <a:extLst>
              <a:ext uri="{FF2B5EF4-FFF2-40B4-BE49-F238E27FC236}">
                <a16:creationId xmlns:a16="http://schemas.microsoft.com/office/drawing/2014/main" id="{E29EF0E1-6FCE-314D-A991-9D9412906F23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Mark Pettus M.D&gt;</a:t>
            </a:r>
          </a:p>
        </p:txBody>
      </p:sp>
    </p:spTree>
    <p:extLst>
      <p:ext uri="{BB962C8B-B14F-4D97-AF65-F5344CB8AC3E}">
        <p14:creationId xmlns:p14="http://schemas.microsoft.com/office/powerpoint/2010/main" val="20482678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31CC01-11DE-1148-82D1-44135F520F8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1433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Mark C. Pettus MD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4/27/2018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E54977-1944-1D4E-9D94-EFC742E9E6C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9097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45543-54C0-0845-8E3D-F387F95666C6}" type="datetimeFigureOut">
              <a:rPr lang="en-US" smtClean="0"/>
              <a:t>8/24/23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45BE4-26B7-6F47-AD44-22BEDB97B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1607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45543-54C0-0845-8E3D-F387F95666C6}" type="datetimeFigureOut">
              <a:rPr lang="en-US" smtClean="0"/>
              <a:t>8/24/23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45BE4-26B7-6F47-AD44-22BEDB97B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3208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45543-54C0-0845-8E3D-F387F95666C6}" type="datetimeFigureOut">
              <a:rPr lang="en-US" smtClean="0"/>
              <a:t>8/24/23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45BE4-26B7-6F47-AD44-22BEDB97B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326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45543-54C0-0845-8E3D-F387F95666C6}" type="datetimeFigureOut">
              <a:rPr lang="en-US" smtClean="0"/>
              <a:t>8/24/23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45BE4-26B7-6F47-AD44-22BEDB97B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7808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45543-54C0-0845-8E3D-F387F95666C6}" type="datetimeFigureOut">
              <a:rPr lang="en-US" smtClean="0"/>
              <a:t>8/24/23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45BE4-26B7-6F47-AD44-22BEDB97B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6862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45543-54C0-0845-8E3D-F387F95666C6}" type="datetimeFigureOut">
              <a:rPr lang="en-US" smtClean="0"/>
              <a:t>8/24/23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45BE4-26B7-6F47-AD44-22BEDB97B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9321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45543-54C0-0845-8E3D-F387F95666C6}" type="datetimeFigureOut">
              <a:rPr lang="en-US" smtClean="0"/>
              <a:t>8/24/23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45BE4-26B7-6F47-AD44-22BEDB97B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6790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45543-54C0-0845-8E3D-F387F95666C6}" type="datetimeFigureOut">
              <a:rPr lang="en-US" smtClean="0"/>
              <a:t>8/24/23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45BE4-26B7-6F47-AD44-22BEDB97B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5334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45543-54C0-0845-8E3D-F387F95666C6}" type="datetimeFigureOut">
              <a:rPr lang="en-US" smtClean="0"/>
              <a:t>8/24/23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45BE4-26B7-6F47-AD44-22BEDB97B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1066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45543-54C0-0845-8E3D-F387F95666C6}" type="datetimeFigureOut">
              <a:rPr lang="en-US" smtClean="0"/>
              <a:t>8/24/23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45BE4-26B7-6F47-AD44-22BEDB97B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7529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45543-54C0-0845-8E3D-F387F95666C6}" type="datetimeFigureOut">
              <a:rPr lang="en-US" smtClean="0"/>
              <a:t>8/24/23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45BE4-26B7-6F47-AD44-22BEDB97B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9774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C45543-54C0-0845-8E3D-F387F95666C6}" type="datetimeFigureOut">
              <a:rPr lang="en-US" smtClean="0"/>
              <a:t>8/24/23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845BE4-26B7-6F47-AD44-22BEDB97B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237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rgbClr val="FF0000"/>
          </a:solidFill>
          <a:latin typeface="Times New Roman"/>
          <a:ea typeface="+mj-ea"/>
          <a:cs typeface="Times New Roman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Times New Roman"/>
          <a:ea typeface="+mn-ea"/>
          <a:cs typeface="Times New Roman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Times New Roman"/>
          <a:ea typeface="+mn-ea"/>
          <a:cs typeface="Times New Roman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Times New Roman"/>
          <a:ea typeface="+mn-ea"/>
          <a:cs typeface="Times New Roman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Times New Roman"/>
          <a:ea typeface="+mn-ea"/>
          <a:cs typeface="Times New Roman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400" kern="1200">
          <a:solidFill>
            <a:schemeClr val="tx1"/>
          </a:solidFill>
          <a:latin typeface="Times New Roman"/>
          <a:ea typeface="+mn-ea"/>
          <a:cs typeface="Times New Roman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7" Type="http://schemas.openxmlformats.org/officeDocument/2006/relationships/image" Target="../media/image27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g"/><Relationship Id="rId5" Type="http://schemas.openxmlformats.org/officeDocument/2006/relationships/image" Target="../media/image25.png"/><Relationship Id="rId4" Type="http://schemas.openxmlformats.org/officeDocument/2006/relationships/image" Target="../media/image24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oleObject" Target="../embeddings/oleObject1.bin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01354"/>
            <a:ext cx="8892988" cy="1470025"/>
          </a:xfrm>
        </p:spPr>
        <p:txBody>
          <a:bodyPr>
            <a:normAutofit/>
          </a:bodyPr>
          <a:lstStyle/>
          <a:p>
            <a:pPr algn="ctr"/>
            <a:r>
              <a:rPr lang="en-US" sz="3100" dirty="0">
                <a:solidFill>
                  <a:srgbClr val="800000"/>
                </a:solidFill>
              </a:rPr>
              <a:t>Lifestyle Science: Top Lifestyle Medicine Interventions</a:t>
            </a:r>
            <a:br>
              <a:rPr lang="en-US" sz="3100" dirty="0">
                <a:solidFill>
                  <a:srgbClr val="800000"/>
                </a:solidFill>
              </a:rPr>
            </a:br>
            <a:r>
              <a:rPr lang="en-US" sz="2800" dirty="0">
                <a:solidFill>
                  <a:schemeClr val="tx1"/>
                </a:solidFill>
              </a:rPr>
              <a:t>Emerging Possibilities in an Era of Self-Care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DEFD155-EBE0-FB58-0398-E40AD9D87B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9964" y="2368737"/>
            <a:ext cx="5550912" cy="3689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4220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267" y="160219"/>
            <a:ext cx="8397922" cy="85811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800000"/>
                </a:solidFill>
              </a:rPr>
              <a:t>Reduce processed carbohydrate-dense foods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78" y="3752809"/>
            <a:ext cx="5320367" cy="2942242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Major contributor of obesity, insulin resistance, dyslipidemia, and inflammation.</a:t>
            </a:r>
          </a:p>
          <a:p>
            <a:r>
              <a:rPr lang="en-US" dirty="0"/>
              <a:t>A huge area of opportunity in individuals with increased visceral fat, pre-diabetes or diabetes…these are phenotypes of  carbohydrate intolerance.</a:t>
            </a:r>
          </a:p>
          <a:p>
            <a:r>
              <a:rPr lang="en-US" dirty="0"/>
              <a:t>For most, sugar and refined, grain-based foods are problematic: eliminate and observe.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2545" y="1259904"/>
            <a:ext cx="3821455" cy="49097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4800" y="1247201"/>
            <a:ext cx="2722117" cy="2192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4832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CB7D9987-B9B3-7CF6-EA01-6966DA60D535}"/>
              </a:ext>
            </a:extLst>
          </p:cNvPr>
          <p:cNvSpPr/>
          <p:nvPr/>
        </p:nvSpPr>
        <p:spPr>
          <a:xfrm>
            <a:off x="3829050" y="2700337"/>
            <a:ext cx="1828800" cy="1566863"/>
          </a:xfrm>
          <a:prstGeom prst="ellipse">
            <a:avLst/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500" dirty="0"/>
              <a:t>Oral and Gut </a:t>
            </a:r>
          </a:p>
          <a:p>
            <a:pPr algn="ctr">
              <a:defRPr/>
            </a:pPr>
            <a:r>
              <a:rPr lang="en-US" sz="1500" dirty="0"/>
              <a:t>Microbiome</a:t>
            </a:r>
          </a:p>
        </p:txBody>
      </p:sp>
      <p:sp>
        <p:nvSpPr>
          <p:cNvPr id="5" name="Curved Right Arrow 4">
            <a:extLst>
              <a:ext uri="{FF2B5EF4-FFF2-40B4-BE49-F238E27FC236}">
                <a16:creationId xmlns:a16="http://schemas.microsoft.com/office/drawing/2014/main" id="{BFD8FF37-E0B3-83D3-218F-75E2E91BEA31}"/>
              </a:ext>
            </a:extLst>
          </p:cNvPr>
          <p:cNvSpPr/>
          <p:nvPr/>
        </p:nvSpPr>
        <p:spPr>
          <a:xfrm>
            <a:off x="5657850" y="2828925"/>
            <a:ext cx="582216" cy="1352550"/>
          </a:xfrm>
          <a:prstGeom prst="curvedRightArrow">
            <a:avLst/>
          </a:prstGeom>
          <a:solidFill>
            <a:srgbClr val="8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6" name="Curved Left Arrow 5">
            <a:extLst>
              <a:ext uri="{FF2B5EF4-FFF2-40B4-BE49-F238E27FC236}">
                <a16:creationId xmlns:a16="http://schemas.microsoft.com/office/drawing/2014/main" id="{18862337-768C-6ED1-4B87-FCBA00AE9AD9}"/>
              </a:ext>
            </a:extLst>
          </p:cNvPr>
          <p:cNvSpPr/>
          <p:nvPr/>
        </p:nvSpPr>
        <p:spPr>
          <a:xfrm>
            <a:off x="3257550" y="2828925"/>
            <a:ext cx="571500" cy="1352550"/>
          </a:xfrm>
          <a:prstGeom prst="curvedLeftArrow">
            <a:avLst/>
          </a:prstGeom>
          <a:solidFill>
            <a:srgbClr val="8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>
              <a:solidFill>
                <a:schemeClr val="tx1"/>
              </a:solidFill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9D3D2474-B968-0850-5613-82FE108576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194" y="2077045"/>
            <a:ext cx="2077640" cy="1246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00EB3C9-7349-D31F-5AE6-362653C447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4736" y="1390558"/>
            <a:ext cx="2926556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altLang="en-US" sz="1500" dirty="0">
                <a:solidFill>
                  <a:srgbClr val="800000"/>
                </a:solidFill>
                <a:latin typeface="Akzidenz-Grotesk BQ Light" pitchFamily="1" charset="0"/>
              </a:rPr>
              <a:t>Sugar, Fructose and Carbohydrate-Dense Grains e.g. flour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CA7789F-C405-726D-73BA-D014591E05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78853" y="1315641"/>
            <a:ext cx="2828925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500" dirty="0">
                <a:solidFill>
                  <a:srgbClr val="800000"/>
                </a:solidFill>
                <a:latin typeface="Akzidenz-Grotesk BQ Light" pitchFamily="1" charset="0"/>
              </a:rPr>
              <a:t>High-Quality Plant-Based Carbs</a:t>
            </a:r>
          </a:p>
        </p:txBody>
      </p:sp>
      <p:pic>
        <p:nvPicPr>
          <p:cNvPr id="10" name="Picture 9" descr="landscape-1445904648-g-onions-garlic-145661145.jpg">
            <a:extLst>
              <a:ext uri="{FF2B5EF4-FFF2-40B4-BE49-F238E27FC236}">
                <a16:creationId xmlns:a16="http://schemas.microsoft.com/office/drawing/2014/main" id="{2EC19F3C-637E-F351-99DE-B97F93E91B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5154" y="1678781"/>
            <a:ext cx="1447800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Vegetables.jpg">
            <a:extLst>
              <a:ext uri="{FF2B5EF4-FFF2-40B4-BE49-F238E27FC236}">
                <a16:creationId xmlns:a16="http://schemas.microsoft.com/office/drawing/2014/main" id="{4BDD12FA-E6E4-8506-5EF3-E8E3ACC205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7085" y="2403871"/>
            <a:ext cx="1023938" cy="1025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E8C005E-630A-A712-1F9F-A8374E80FE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4735" y="3452217"/>
            <a:ext cx="2512815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4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altLang="en-US" sz="1500" dirty="0">
                <a:solidFill>
                  <a:srgbClr val="C00000"/>
                </a:solidFill>
                <a:latin typeface="Akzidenz-Grotesk BQ Light" pitchFamily="1" charset="0"/>
              </a:rPr>
              <a:t>Inflammation</a:t>
            </a:r>
          </a:p>
          <a:p>
            <a:pPr algn="ctr">
              <a:spcBef>
                <a:spcPct val="0"/>
              </a:spcBef>
            </a:pPr>
            <a:r>
              <a:rPr lang="en-US" altLang="en-US" sz="1500" dirty="0">
                <a:solidFill>
                  <a:srgbClr val="C00000"/>
                </a:solidFill>
                <a:latin typeface="Akzidenz-Grotesk BQ Light" pitchFamily="1" charset="0"/>
              </a:rPr>
              <a:t>Altered neurotransmitters</a:t>
            </a:r>
          </a:p>
          <a:p>
            <a:pPr algn="ctr">
              <a:spcBef>
                <a:spcPct val="0"/>
              </a:spcBef>
            </a:pPr>
            <a:r>
              <a:rPr lang="en-US" altLang="en-US" sz="1500" dirty="0">
                <a:solidFill>
                  <a:srgbClr val="C00000"/>
                </a:solidFill>
                <a:latin typeface="Akzidenz-Grotesk BQ Light" pitchFamily="1" charset="0"/>
              </a:rPr>
              <a:t>Insulin Resistance</a:t>
            </a:r>
          </a:p>
          <a:p>
            <a:pPr algn="ctr">
              <a:spcBef>
                <a:spcPct val="0"/>
              </a:spcBef>
            </a:pPr>
            <a:r>
              <a:rPr lang="en-US" altLang="en-US" sz="1500" dirty="0">
                <a:solidFill>
                  <a:srgbClr val="C00000"/>
                </a:solidFill>
                <a:latin typeface="Akzidenz-Grotesk BQ Light" pitchFamily="1" charset="0"/>
              </a:rPr>
              <a:t>Weight and Metabolism</a:t>
            </a:r>
          </a:p>
          <a:p>
            <a:pPr algn="ctr">
              <a:spcBef>
                <a:spcPct val="0"/>
              </a:spcBef>
            </a:pPr>
            <a:r>
              <a:rPr lang="en-US" altLang="en-US" sz="1500" dirty="0">
                <a:solidFill>
                  <a:srgbClr val="C00000"/>
                </a:solidFill>
                <a:latin typeface="Akzidenz-Grotesk BQ Light" pitchFamily="1" charset="0"/>
              </a:rPr>
              <a:t>Mitochondria-Oxidative stress</a:t>
            </a:r>
          </a:p>
          <a:p>
            <a:pPr algn="ctr">
              <a:spcBef>
                <a:spcPct val="0"/>
              </a:spcBef>
            </a:pPr>
            <a:r>
              <a:rPr lang="en-US" altLang="en-US" sz="1500" dirty="0">
                <a:solidFill>
                  <a:srgbClr val="C00000"/>
                </a:solidFill>
                <a:latin typeface="Akzidenz-Grotesk BQ Light" pitchFamily="1" charset="0"/>
              </a:rPr>
              <a:t>HPA axis </a:t>
            </a:r>
            <a:r>
              <a:rPr lang="mr-IN" altLang="en-US" sz="1500" dirty="0">
                <a:solidFill>
                  <a:srgbClr val="C00000"/>
                </a:solidFill>
                <a:latin typeface="Akzidenz-Grotesk BQ Light" pitchFamily="1" charset="0"/>
              </a:rPr>
              <a:t>–</a:t>
            </a:r>
            <a:r>
              <a:rPr lang="en-US" altLang="en-US" sz="1500" dirty="0">
                <a:solidFill>
                  <a:srgbClr val="C00000"/>
                </a:solidFill>
                <a:latin typeface="Akzidenz-Grotesk BQ Light" pitchFamily="1" charset="0"/>
              </a:rPr>
              <a:t>Stress Response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06B8D42-B686-A491-26A1-EF600DE38E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0066" y="3615928"/>
            <a:ext cx="1760934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800" dirty="0">
                <a:solidFill>
                  <a:srgbClr val="C00000"/>
                </a:solidFill>
                <a:latin typeface="Akzidenz-Grotesk BQ Light" pitchFamily="1" charset="0"/>
              </a:rPr>
              <a:t>Protection from:</a:t>
            </a:r>
          </a:p>
          <a:p>
            <a:pPr>
              <a:spcBef>
                <a:spcPct val="0"/>
              </a:spcBef>
            </a:pPr>
            <a:r>
              <a:rPr lang="en-US" altLang="en-US" sz="1800" dirty="0">
                <a:solidFill>
                  <a:srgbClr val="C00000"/>
                </a:solidFill>
                <a:latin typeface="Akzidenz-Grotesk BQ Light" pitchFamily="1" charset="0"/>
              </a:rPr>
              <a:t> Inflammation</a:t>
            </a:r>
          </a:p>
          <a:p>
            <a:pPr>
              <a:spcBef>
                <a:spcPct val="0"/>
              </a:spcBef>
            </a:pPr>
            <a:r>
              <a:rPr lang="en-US" altLang="en-US" sz="1800" dirty="0">
                <a:solidFill>
                  <a:srgbClr val="C00000"/>
                </a:solidFill>
                <a:latin typeface="Akzidenz-Grotesk BQ Light" pitchFamily="1" charset="0"/>
              </a:rPr>
              <a:t> Diabetes</a:t>
            </a:r>
          </a:p>
          <a:p>
            <a:pPr>
              <a:spcBef>
                <a:spcPct val="0"/>
              </a:spcBef>
            </a:pPr>
            <a:r>
              <a:rPr lang="en-US" altLang="en-US" sz="1800" dirty="0">
                <a:solidFill>
                  <a:srgbClr val="C00000"/>
                </a:solidFill>
                <a:latin typeface="Akzidenz-Grotesk BQ Light" pitchFamily="1" charset="0"/>
              </a:rPr>
              <a:t> Cancer</a:t>
            </a:r>
          </a:p>
          <a:p>
            <a:pPr>
              <a:spcBef>
                <a:spcPct val="0"/>
              </a:spcBef>
            </a:pPr>
            <a:r>
              <a:rPr lang="en-US" altLang="en-US" sz="1800" dirty="0">
                <a:solidFill>
                  <a:srgbClr val="C00000"/>
                </a:solidFill>
                <a:latin typeface="Akzidenz-Grotesk BQ Light" pitchFamily="1" charset="0"/>
              </a:rPr>
              <a:t> Obesity</a:t>
            </a:r>
          </a:p>
        </p:txBody>
      </p:sp>
    </p:spTree>
    <p:extLst>
      <p:ext uri="{BB962C8B-B14F-4D97-AF65-F5344CB8AC3E}">
        <p14:creationId xmlns:p14="http://schemas.microsoft.com/office/powerpoint/2010/main" val="1254560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/>
      <p:bldP spid="9" grpId="0"/>
      <p:bldP spid="12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1439" y="274638"/>
            <a:ext cx="5640707" cy="1143000"/>
          </a:xfrm>
        </p:spPr>
        <p:txBody>
          <a:bodyPr/>
          <a:lstStyle/>
          <a:p>
            <a:r>
              <a:rPr lang="en-US" dirty="0">
                <a:solidFill>
                  <a:srgbClr val="800000"/>
                </a:solidFill>
              </a:rPr>
              <a:t>More quality fat sources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1439" y="2140127"/>
            <a:ext cx="3936039" cy="4286073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Pasture-raised eggs</a:t>
            </a:r>
          </a:p>
          <a:p>
            <a:r>
              <a:rPr lang="en-US" dirty="0"/>
              <a:t>Fatty fish e.g. salmon, sardines, mackerel</a:t>
            </a:r>
          </a:p>
          <a:p>
            <a:r>
              <a:rPr lang="en-US" dirty="0"/>
              <a:t>Grass-fed butter</a:t>
            </a:r>
          </a:p>
          <a:p>
            <a:r>
              <a:rPr lang="en-US" dirty="0"/>
              <a:t>Ghee</a:t>
            </a:r>
          </a:p>
          <a:p>
            <a:r>
              <a:rPr lang="en-US" dirty="0"/>
              <a:t>Pasture-raised meats</a:t>
            </a:r>
          </a:p>
          <a:p>
            <a:r>
              <a:rPr lang="en-US" dirty="0"/>
              <a:t>Shellfish</a:t>
            </a:r>
          </a:p>
          <a:p>
            <a:r>
              <a:rPr lang="en-US" dirty="0"/>
              <a:t>Whole fat yogurt, kefir</a:t>
            </a:r>
          </a:p>
          <a:p>
            <a:r>
              <a:rPr lang="en-US" dirty="0"/>
              <a:t>Extra virgin olive oil</a:t>
            </a:r>
          </a:p>
          <a:p>
            <a:r>
              <a:rPr lang="en-US" dirty="0"/>
              <a:t>Extra virgin coconut oil</a:t>
            </a:r>
          </a:p>
          <a:p>
            <a:r>
              <a:rPr lang="en-US" dirty="0"/>
              <a:t>Avocados, olives</a:t>
            </a:r>
          </a:p>
          <a:p>
            <a:r>
              <a:rPr lang="en-US" dirty="0"/>
              <a:t>Nuts - almonds, </a:t>
            </a:r>
            <a:r>
              <a:rPr lang="en-US" dirty="0" err="1"/>
              <a:t>macademia</a:t>
            </a:r>
            <a:r>
              <a:rPr lang="en-US" dirty="0"/>
              <a:t>, walnuts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5155" y="1417638"/>
            <a:ext cx="4454697" cy="2378278"/>
          </a:xfrm>
          <a:prstGeom prst="rect">
            <a:avLst/>
          </a:prstGeom>
        </p:spPr>
      </p:pic>
      <p:pic>
        <p:nvPicPr>
          <p:cNvPr id="5" name="Picture 4" descr="downloa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8482" y="3933281"/>
            <a:ext cx="2663118" cy="1306592"/>
          </a:xfrm>
          <a:prstGeom prst="rect">
            <a:avLst/>
          </a:prstGeom>
        </p:spPr>
      </p:pic>
      <p:pic>
        <p:nvPicPr>
          <p:cNvPr id="6" name="Picture 5" descr="BUTTE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8482" y="274638"/>
            <a:ext cx="1877011" cy="1407758"/>
          </a:xfrm>
          <a:prstGeom prst="rect">
            <a:avLst/>
          </a:prstGeom>
        </p:spPr>
      </p:pic>
      <p:pic>
        <p:nvPicPr>
          <p:cNvPr id="7" name="Picture 6" descr="Fatty-Fish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9792" y="3795916"/>
            <a:ext cx="2289395" cy="1557125"/>
          </a:xfrm>
          <a:prstGeom prst="rect">
            <a:avLst/>
          </a:prstGeom>
        </p:spPr>
      </p:pic>
      <p:pic>
        <p:nvPicPr>
          <p:cNvPr id="8" name="Picture 7" descr="Pasture-Raised-Meats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5661" y="5239873"/>
            <a:ext cx="2235939" cy="1504959"/>
          </a:xfrm>
          <a:prstGeom prst="rect">
            <a:avLst/>
          </a:prstGeom>
        </p:spPr>
      </p:pic>
      <p:pic>
        <p:nvPicPr>
          <p:cNvPr id="9" name="Picture 8" descr="Fresh-Brown-White-Coconut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5155" y="5485017"/>
            <a:ext cx="2120900" cy="1259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8131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419" y="386793"/>
            <a:ext cx="6922068" cy="1143000"/>
          </a:xfrm>
        </p:spPr>
        <p:txBody>
          <a:bodyPr/>
          <a:lstStyle/>
          <a:p>
            <a:r>
              <a:rPr lang="en-US" dirty="0">
                <a:solidFill>
                  <a:srgbClr val="800000"/>
                </a:solidFill>
              </a:rPr>
              <a:t>Take care of your microbiome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3097" y="2295098"/>
            <a:ext cx="6194390" cy="357230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An emerging major contributor to human health and disease</a:t>
            </a:r>
          </a:p>
          <a:p>
            <a:r>
              <a:rPr lang="en-US" dirty="0"/>
              <a:t>Be prudent with antibiotics</a:t>
            </a:r>
          </a:p>
          <a:p>
            <a:r>
              <a:rPr lang="en-US" dirty="0"/>
              <a:t>Prebiotics are critical: Fermentable plant-based fiber</a:t>
            </a:r>
          </a:p>
          <a:p>
            <a:r>
              <a:rPr lang="en-US" dirty="0"/>
              <a:t>Probiotics for some</a:t>
            </a:r>
          </a:p>
          <a:p>
            <a:r>
              <a:rPr lang="en-US" dirty="0"/>
              <a:t>Cleaner sources e.g. USDA organic and GMO-free have fewer residues known to effect the gut ecosystem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1399" y="121319"/>
            <a:ext cx="1469315" cy="192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3436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0421" y="381000"/>
            <a:ext cx="8983579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800000"/>
                </a:solidFill>
              </a:rPr>
              <a:t>Phytonutrient Rich and High-Fiber Foods (Prebiotics)</a:t>
            </a:r>
          </a:p>
          <a:p>
            <a:endParaRPr lang="en-US" sz="3200" dirty="0">
              <a:solidFill>
                <a:srgbClr val="800000"/>
              </a:solidFill>
            </a:endParaRPr>
          </a:p>
          <a:p>
            <a:r>
              <a:rPr lang="mr-IN" sz="2800" dirty="0">
                <a:solidFill>
                  <a:srgbClr val="000000"/>
                </a:solidFill>
              </a:rPr>
              <a:t>…</a:t>
            </a:r>
            <a:r>
              <a:rPr lang="en-US" sz="2800" dirty="0">
                <a:solidFill>
                  <a:srgbClr val="000000"/>
                </a:solidFill>
              </a:rPr>
              <a:t>p</a:t>
            </a:r>
            <a:r>
              <a:rPr lang="en-US" sz="2800" dirty="0"/>
              <a:t>roduce an “anti-inflammatory” gut microbiome</a:t>
            </a:r>
            <a:endParaRPr lang="en-US" sz="2800" dirty="0">
              <a:solidFill>
                <a:srgbClr val="80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543866-4727-12EC-7A21-D62C330124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100" y="2307055"/>
            <a:ext cx="7620000" cy="400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6652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697730" cy="11430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800000"/>
                </a:solidFill>
              </a:rPr>
              <a:t>Circadian Entrainment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674" y="3176192"/>
            <a:ext cx="8105226" cy="3365593"/>
          </a:xfrm>
        </p:spPr>
        <p:txBody>
          <a:bodyPr>
            <a:normAutofit fontScale="85000" lnSpcReduction="10000"/>
          </a:bodyPr>
          <a:lstStyle/>
          <a:p>
            <a:r>
              <a:rPr lang="en-US" sz="2000" dirty="0"/>
              <a:t>Loss of circadian synchronization-</a:t>
            </a:r>
            <a:r>
              <a:rPr lang="en-US" sz="2000" i="1" dirty="0"/>
              <a:t>entrainment</a:t>
            </a:r>
            <a:r>
              <a:rPr lang="en-US" sz="2000" dirty="0"/>
              <a:t> as a major contributor to disease risk and diminished quality of life</a:t>
            </a:r>
          </a:p>
          <a:p>
            <a:r>
              <a:rPr lang="en-US" sz="2000" dirty="0"/>
              <a:t>Circadian genes</a:t>
            </a:r>
          </a:p>
          <a:p>
            <a:r>
              <a:rPr lang="en-US" sz="2000" dirty="0"/>
              <a:t>Maximally darkened room </a:t>
            </a:r>
          </a:p>
          <a:p>
            <a:r>
              <a:rPr lang="en-US" sz="2000" dirty="0"/>
              <a:t>Consistent timing</a:t>
            </a:r>
          </a:p>
          <a:p>
            <a:r>
              <a:rPr lang="en-US" sz="2000" dirty="0"/>
              <a:t>Filter blue light after sundown (</a:t>
            </a:r>
            <a:r>
              <a:rPr lang="en-US" sz="2000" dirty="0" err="1"/>
              <a:t>f</a:t>
            </a:r>
            <a:r>
              <a:rPr lang="en-US" sz="2000" dirty="0" err="1"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sz="2000" dirty="0" err="1"/>
              <a:t>lux</a:t>
            </a:r>
            <a:r>
              <a:rPr lang="en-US" sz="2000" dirty="0"/>
              <a:t>, IRIS, Night Shift); Blue-Blocker glasses</a:t>
            </a:r>
          </a:p>
          <a:p>
            <a:r>
              <a:rPr lang="en-US" sz="2000" dirty="0"/>
              <a:t>Incandescent, warm LEDs better than CFU lighting </a:t>
            </a:r>
          </a:p>
          <a:p>
            <a:r>
              <a:rPr lang="en-US" sz="2000" dirty="0"/>
              <a:t>Cooler temp: 64-65°</a:t>
            </a:r>
          </a:p>
          <a:p>
            <a:r>
              <a:rPr lang="en-US" sz="2000" dirty="0"/>
              <a:t>No caffeine after 2p</a:t>
            </a:r>
          </a:p>
          <a:p>
            <a:r>
              <a:rPr lang="en-US" sz="2000" dirty="0"/>
              <a:t>Time Restricted Eating e.g. meals within a 10-hour window. No food consumption within 2-3 </a:t>
            </a:r>
            <a:r>
              <a:rPr lang="en-US" sz="2000" dirty="0" err="1"/>
              <a:t>hrs</a:t>
            </a:r>
            <a:r>
              <a:rPr lang="en-US" sz="2000" dirty="0"/>
              <a:t> of bedtime</a:t>
            </a:r>
          </a:p>
          <a:p>
            <a:r>
              <a:rPr lang="en-US" sz="2000" dirty="0"/>
              <a:t>Relaxation tools</a:t>
            </a:r>
          </a:p>
        </p:txBody>
      </p:sp>
      <p:pic>
        <p:nvPicPr>
          <p:cNvPr id="5" name="Picture 4" descr="image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600" y="1417638"/>
            <a:ext cx="1371600" cy="1371600"/>
          </a:xfrm>
          <a:prstGeom prst="rect">
            <a:avLst/>
          </a:prstGeom>
        </p:spPr>
      </p:pic>
      <p:pic>
        <p:nvPicPr>
          <p:cNvPr id="6" name="Picture 5" descr="downloa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00" y="1536700"/>
            <a:ext cx="2009566" cy="1111250"/>
          </a:xfrm>
          <a:prstGeom prst="rect">
            <a:avLst/>
          </a:prstGeom>
        </p:spPr>
      </p:pic>
      <p:pic>
        <p:nvPicPr>
          <p:cNvPr id="8" name="Picture 7" descr="9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1536700"/>
            <a:ext cx="2044700" cy="1151944"/>
          </a:xfrm>
          <a:prstGeom prst="rect">
            <a:avLst/>
          </a:prstGeom>
        </p:spPr>
      </p:pic>
      <p:pic>
        <p:nvPicPr>
          <p:cNvPr id="9" name="Picture 8" descr="de1219_445370bd0288459a94e4bd1c5491f175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6515" y="1028761"/>
            <a:ext cx="1572693" cy="1760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8016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381" y="131234"/>
            <a:ext cx="7281333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rgbClr val="800000"/>
                </a:solidFill>
              </a:rPr>
              <a:t>Embracing the moment you are in:</a:t>
            </a:r>
            <a:br>
              <a:rPr lang="en-US" dirty="0">
                <a:solidFill>
                  <a:srgbClr val="800000"/>
                </a:solidFill>
              </a:rPr>
            </a:br>
            <a:r>
              <a:rPr lang="en-US" dirty="0">
                <a:solidFill>
                  <a:srgbClr val="800000"/>
                </a:solidFill>
              </a:rPr>
              <a:t>    </a:t>
            </a:r>
            <a:r>
              <a:rPr lang="en-US" sz="2700" dirty="0">
                <a:solidFill>
                  <a:schemeClr val="tx1"/>
                </a:solidFill>
              </a:rPr>
              <a:t>What do you believe to be true?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2381" y="3804557"/>
            <a:ext cx="8575524" cy="2826657"/>
          </a:xfrm>
        </p:spPr>
        <p:txBody>
          <a:bodyPr/>
          <a:lstStyle/>
          <a:p>
            <a:r>
              <a:rPr lang="en-US" dirty="0"/>
              <a:t>Mindfulness practices powerfully proven to reduce disease risk</a:t>
            </a:r>
          </a:p>
          <a:p>
            <a:r>
              <a:rPr lang="en-US" dirty="0"/>
              <a:t>Epigenetic effects shown to reduce inflammation, improve insulin sensitivity</a:t>
            </a:r>
          </a:p>
          <a:p>
            <a:r>
              <a:rPr lang="en-US" dirty="0"/>
              <a:t>Improved mood, resilience, reduced anxiety</a:t>
            </a:r>
          </a:p>
          <a:p>
            <a:r>
              <a:rPr lang="en-US" dirty="0"/>
              <a:t>Improved performance, creativity and problem-solving capacity</a:t>
            </a:r>
          </a:p>
          <a:p>
            <a:r>
              <a:rPr lang="en-US" dirty="0"/>
              <a:t>MBSR, meditation, prayer, yoga, journaling, tai chi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0476" y="1642534"/>
            <a:ext cx="3616476" cy="2034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703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900" y="161667"/>
            <a:ext cx="8470900" cy="1143000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800000"/>
                </a:solidFill>
              </a:rPr>
              <a:t>Play Outdoors (and don’t be afraid to get dirty)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499154"/>
            <a:ext cx="8229600" cy="2560562"/>
          </a:xfrm>
        </p:spPr>
        <p:txBody>
          <a:bodyPr/>
          <a:lstStyle/>
          <a:p>
            <a:r>
              <a:rPr lang="en-US" dirty="0"/>
              <a:t>Loss of circadian entrainment associated with a host chronic health challenges and quality of life.</a:t>
            </a:r>
          </a:p>
          <a:p>
            <a:r>
              <a:rPr lang="en-US" dirty="0"/>
              <a:t>Full spectrum light exposure associated with a host of health benefits including improved mood, pain reduction, diminished inflammation, and greater health resiliency.</a:t>
            </a:r>
          </a:p>
          <a:p>
            <a:r>
              <a:rPr lang="en-US" dirty="0"/>
              <a:t>Connection between soil and human microbiome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3809" y="1296124"/>
            <a:ext cx="2902858" cy="1935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7729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9971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rgbClr val="800000"/>
                </a:solidFill>
              </a:rPr>
              <a:t>Social Connection and Health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3962" y="3547535"/>
            <a:ext cx="8229600" cy="2463800"/>
          </a:xfrm>
        </p:spPr>
        <p:txBody>
          <a:bodyPr/>
          <a:lstStyle/>
          <a:p>
            <a:r>
              <a:rPr lang="en-US" dirty="0"/>
              <a:t>From an evolutionary biologic perspective we are born to bond</a:t>
            </a:r>
          </a:p>
          <a:p>
            <a:r>
              <a:rPr lang="en-US" dirty="0"/>
              <a:t>Reduced stress states</a:t>
            </a:r>
          </a:p>
          <a:p>
            <a:r>
              <a:rPr lang="en-US" dirty="0"/>
              <a:t>Improved coping and resiliency</a:t>
            </a:r>
          </a:p>
          <a:p>
            <a:r>
              <a:rPr lang="en-US" dirty="0"/>
              <a:t>Reductions in disease risk</a:t>
            </a:r>
          </a:p>
          <a:p>
            <a:r>
              <a:rPr lang="en-US" dirty="0"/>
              <a:t>Greater longevity and quality of life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7778" y="1439333"/>
            <a:ext cx="2676888" cy="1878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9336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819" y="700995"/>
            <a:ext cx="4707467" cy="1143000"/>
          </a:xfrm>
        </p:spPr>
        <p:txBody>
          <a:bodyPr>
            <a:normAutofit/>
          </a:bodyPr>
          <a:lstStyle/>
          <a:p>
            <a:pPr algn="l"/>
            <a:r>
              <a:rPr lang="en-US" sz="3600" dirty="0">
                <a:solidFill>
                  <a:srgbClr val="800000"/>
                </a:solidFill>
              </a:rPr>
              <a:t>Motion is the Lotion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858106"/>
            <a:ext cx="8229600" cy="3467705"/>
          </a:xfrm>
        </p:spPr>
        <p:txBody>
          <a:bodyPr>
            <a:normAutofit/>
          </a:bodyPr>
          <a:lstStyle/>
          <a:p>
            <a:r>
              <a:rPr lang="en-US" sz="2000" dirty="0"/>
              <a:t>Walk continuously</a:t>
            </a:r>
          </a:p>
          <a:p>
            <a:r>
              <a:rPr lang="en-US" sz="2000" dirty="0"/>
              <a:t>Be efficient with exercise dose-response e.g. small doses of higher exertion; functional resistance with emphasis on core. </a:t>
            </a:r>
          </a:p>
          <a:p>
            <a:r>
              <a:rPr lang="en-US" sz="2000" dirty="0"/>
              <a:t>Dance to the music you love!</a:t>
            </a:r>
          </a:p>
          <a:p>
            <a:r>
              <a:rPr lang="en-US" sz="2000" dirty="0"/>
              <a:t>The Holy Grail from a disease risk-reduction perspective</a:t>
            </a:r>
          </a:p>
          <a:p>
            <a:r>
              <a:rPr lang="en-US" sz="2000" dirty="0"/>
              <a:t>Prolonged sitting is dangerous and not “undone” with regular exercise</a:t>
            </a:r>
          </a:p>
          <a:p>
            <a:r>
              <a:rPr lang="en-US" sz="2000" dirty="0"/>
              <a:t>Improved mood, resilience, less pain, less inflammation, improved insulin sensitivity, decreased anxiety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1619" y="489857"/>
            <a:ext cx="3862614" cy="2239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3817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4BA78A-95B2-F14F-970D-35A9754B70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0939" y="1146008"/>
            <a:ext cx="6286500" cy="392723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0286ED1-BCF3-2F40-B9A0-1D536103E395}"/>
              </a:ext>
            </a:extLst>
          </p:cNvPr>
          <p:cNvSpPr txBox="1"/>
          <p:nvPr/>
        </p:nvSpPr>
        <p:spPr>
          <a:xfrm>
            <a:off x="3013910" y="5332997"/>
            <a:ext cx="304098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turning point !</a:t>
            </a:r>
          </a:p>
        </p:txBody>
      </p:sp>
    </p:spTree>
    <p:extLst>
      <p:ext uri="{BB962C8B-B14F-4D97-AF65-F5344CB8AC3E}">
        <p14:creationId xmlns:p14="http://schemas.microsoft.com/office/powerpoint/2010/main" val="31941837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437" y="-23729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>
                <a:solidFill>
                  <a:srgbClr val="800000"/>
                </a:solidFill>
              </a:rPr>
              <a:t>Love and Laughter Really is Good Medicine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8937" y="4548532"/>
            <a:ext cx="7279105" cy="2028372"/>
          </a:xfrm>
        </p:spPr>
        <p:txBody>
          <a:bodyPr/>
          <a:lstStyle/>
          <a:p>
            <a:r>
              <a:rPr lang="en-US" dirty="0"/>
              <a:t>It all begins with self-love</a:t>
            </a:r>
          </a:p>
          <a:p>
            <a:r>
              <a:rPr lang="en-US" dirty="0"/>
              <a:t>Social connection greatly enhanced</a:t>
            </a:r>
          </a:p>
          <a:p>
            <a:r>
              <a:rPr lang="en-US" dirty="0"/>
              <a:t>Lower markers of inflammation, pain, and anxiety</a:t>
            </a:r>
          </a:p>
          <a:p>
            <a:r>
              <a:rPr lang="en-US" dirty="0"/>
              <a:t>Enhanced secretory IgA production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297E00D-3442-40B4-532D-36779EB1D4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4135" y="1119271"/>
            <a:ext cx="4142205" cy="3110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6825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rgbClr val="800000"/>
                </a:solidFill>
              </a:rPr>
              <a:t>Consider Organic for the Dirty Dozen and go to town with the Clean 15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t="14627" b="14627"/>
          <a:stretch>
            <a:fillRect/>
          </a:stretch>
        </p:blipFill>
        <p:spPr>
          <a:xfrm>
            <a:off x="835172" y="1730238"/>
            <a:ext cx="7577050" cy="4167086"/>
          </a:xfrm>
        </p:spPr>
      </p:pic>
      <p:sp>
        <p:nvSpPr>
          <p:cNvPr id="6" name="TextBox 5"/>
          <p:cNvSpPr txBox="1"/>
          <p:nvPr/>
        </p:nvSpPr>
        <p:spPr>
          <a:xfrm>
            <a:off x="835172" y="6247288"/>
            <a:ext cx="63610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Environmental Working Group </a:t>
            </a:r>
            <a:r>
              <a:rPr lang="en-US" i="1" dirty="0" err="1">
                <a:solidFill>
                  <a:srgbClr val="800000"/>
                </a:solidFill>
              </a:rPr>
              <a:t>ewg.org</a:t>
            </a:r>
            <a:endParaRPr lang="en-US" i="1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35983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ab0b0923b79abed93d7fee4860e9ab36.jpg">
            <a:extLst>
              <a:ext uri="{FF2B5EF4-FFF2-40B4-BE49-F238E27FC236}">
                <a16:creationId xmlns:a16="http://schemas.microsoft.com/office/drawing/2014/main" id="{8995A3CA-AC9A-CFE3-46E5-26C8C852F4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7907" y="1249319"/>
            <a:ext cx="5962136" cy="323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U-Turn Arrow 4">
            <a:extLst>
              <a:ext uri="{FF2B5EF4-FFF2-40B4-BE49-F238E27FC236}">
                <a16:creationId xmlns:a16="http://schemas.microsoft.com/office/drawing/2014/main" id="{BB82A0F3-FA2D-06C5-CB10-AAD73332C9E0}"/>
              </a:ext>
            </a:extLst>
          </p:cNvPr>
          <p:cNvSpPr/>
          <p:nvPr/>
        </p:nvSpPr>
        <p:spPr>
          <a:xfrm flipH="1" flipV="1">
            <a:off x="2779694" y="4483985"/>
            <a:ext cx="3998563" cy="325303"/>
          </a:xfrm>
          <a:prstGeom prst="utur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5E34D51-CF5D-4D7D-ECB2-9494C9A12BCE}"/>
              </a:ext>
            </a:extLst>
          </p:cNvPr>
          <p:cNvSpPr txBox="1"/>
          <p:nvPr/>
        </p:nvSpPr>
        <p:spPr>
          <a:xfrm>
            <a:off x="2905617" y="4864733"/>
            <a:ext cx="37467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Epigenetic Reprogramming</a:t>
            </a:r>
          </a:p>
        </p:txBody>
      </p:sp>
    </p:spTree>
    <p:extLst>
      <p:ext uri="{BB962C8B-B14F-4D97-AF65-F5344CB8AC3E}">
        <p14:creationId xmlns:p14="http://schemas.microsoft.com/office/powerpoint/2010/main" val="2233063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AB1CEA9-CE7B-4746-A08D-0888D6D2938F}"/>
              </a:ext>
            </a:extLst>
          </p:cNvPr>
          <p:cNvSpPr txBox="1"/>
          <p:nvPr/>
        </p:nvSpPr>
        <p:spPr>
          <a:xfrm>
            <a:off x="2159000" y="5317067"/>
            <a:ext cx="52323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Thank You!</a:t>
            </a:r>
          </a:p>
          <a:p>
            <a:pPr algn="ctr"/>
            <a:endParaRPr lang="en-US" sz="24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AA27DCB-7996-9040-AF1F-ECDB608FB3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0457" y="580571"/>
            <a:ext cx="6177643" cy="4118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5696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ext Box 3">
            <a:extLst>
              <a:ext uri="{FF2B5EF4-FFF2-40B4-BE49-F238E27FC236}">
                <a16:creationId xmlns:a16="http://schemas.microsoft.com/office/drawing/2014/main" id="{DF92D9A2-6E87-8A44-A525-17F4993DE3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1828800"/>
            <a:ext cx="5638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b="1">
              <a:solidFill>
                <a:schemeClr val="accent2"/>
              </a:solidFill>
              <a:latin typeface="Garamond" panose="02020404030301010803" pitchFamily="18" charset="0"/>
            </a:endParaRPr>
          </a:p>
        </p:txBody>
      </p:sp>
      <p:pic>
        <p:nvPicPr>
          <p:cNvPr id="24582" name="Picture 2">
            <a:extLst>
              <a:ext uri="{FF2B5EF4-FFF2-40B4-BE49-F238E27FC236}">
                <a16:creationId xmlns:a16="http://schemas.microsoft.com/office/drawing/2014/main" id="{A06B6DC7-EBE7-E940-9159-942D97792C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04800"/>
            <a:ext cx="6307138" cy="12700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" name="Object 2">
            <a:extLst>
              <a:ext uri="{FF2B5EF4-FFF2-40B4-BE49-F238E27FC236}">
                <a16:creationId xmlns:a16="http://schemas.microsoft.com/office/drawing/2014/main" id="{904DD388-60A7-5047-8FE7-80F32CE687D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9050" y="1828800"/>
          <a:ext cx="5984875" cy="421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4" imgW="5994400" imgH="4635500" progId="">
                  <p:embed/>
                </p:oleObj>
              </mc:Choice>
              <mc:Fallback>
                <p:oleObj name="Bitmap Image" r:id="rId4" imgW="5994400" imgH="4635500" progId="">
                  <p:embed/>
                  <p:pic>
                    <p:nvPicPr>
                      <p:cNvPr id="8" name="Object 2">
                        <a:extLst>
                          <a:ext uri="{FF2B5EF4-FFF2-40B4-BE49-F238E27FC236}">
                            <a16:creationId xmlns:a16="http://schemas.microsoft.com/office/drawing/2014/main" id="{904DD388-60A7-5047-8FE7-80F32CE687D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50" y="1828800"/>
                        <a:ext cx="5984875" cy="4216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0C31DD47-BFA8-C84C-8A89-AC6CD45FA0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0500" y="2892425"/>
            <a:ext cx="15382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Opportunity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66839F7-609A-BA46-B979-F69095D7E9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81788" y="2693988"/>
            <a:ext cx="21574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i="1">
                <a:solidFill>
                  <a:srgbClr val="990003"/>
                </a:solidFill>
                <a:latin typeface="Arial" panose="020B0604020202020204" pitchFamily="34" charset="0"/>
              </a:rPr>
              <a:t>Breaking the Fall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49035F85-4892-D142-BE67-2F5B213484DC}"/>
              </a:ext>
            </a:extLst>
          </p:cNvPr>
          <p:cNvCxnSpPr>
            <a:cxnSpLocks/>
            <a:stCxn id="3" idx="1"/>
          </p:cNvCxnSpPr>
          <p:nvPr/>
        </p:nvCxnSpPr>
        <p:spPr>
          <a:xfrm flipH="1">
            <a:off x="4040188" y="2879725"/>
            <a:ext cx="2641600" cy="86995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EBCDADC9-D185-0D42-AAB9-206BFD8B24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03925" y="1828800"/>
            <a:ext cx="28352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990003"/>
                </a:solidFill>
                <a:latin typeface="Arial" panose="020B0604020202020204" pitchFamily="34" charset="0"/>
              </a:rPr>
              <a:t>Integrative Health- Metabolic Resilience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DF7033D-35AE-3949-8107-3298036423FE}"/>
              </a:ext>
            </a:extLst>
          </p:cNvPr>
          <p:cNvCxnSpPr>
            <a:cxnSpLocks/>
          </p:cNvCxnSpPr>
          <p:nvPr/>
        </p:nvCxnSpPr>
        <p:spPr>
          <a:xfrm flipH="1">
            <a:off x="4000500" y="2082800"/>
            <a:ext cx="2357438" cy="33496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305CCACD-DF9B-0345-BDDB-95CD012A5278}"/>
              </a:ext>
            </a:extLst>
          </p:cNvPr>
          <p:cNvCxnSpPr>
            <a:cxnSpLocks/>
          </p:cNvCxnSpPr>
          <p:nvPr/>
        </p:nvCxnSpPr>
        <p:spPr>
          <a:xfrm flipV="1">
            <a:off x="4021138" y="2417763"/>
            <a:ext cx="0" cy="126206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8B235FBF-A641-9247-8C44-D2124255E2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9800" y="4073525"/>
            <a:ext cx="30607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Arial" panose="020B0604020202020204" pitchFamily="34" charset="0"/>
              </a:rPr>
              <a:t>Population Health</a:t>
            </a:r>
          </a:p>
        </p:txBody>
      </p:sp>
    </p:spTree>
    <p:extLst>
      <p:ext uri="{BB962C8B-B14F-4D97-AF65-F5344CB8AC3E}">
        <p14:creationId xmlns:p14="http://schemas.microsoft.com/office/powerpoint/2010/main" val="241733121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1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>
            <a:spLocks noChangeArrowheads="1"/>
          </p:cNvSpPr>
          <p:nvPr/>
        </p:nvSpPr>
        <p:spPr bwMode="auto">
          <a:xfrm>
            <a:off x="3124200" y="533400"/>
            <a:ext cx="3124200" cy="2971800"/>
          </a:xfrm>
          <a:prstGeom prst="ellipse">
            <a:avLst/>
          </a:prstGeom>
          <a:solidFill>
            <a:srgbClr val="FFCE13">
              <a:alpha val="45097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b="1" dirty="0">
              <a:latin typeface="Times New Roman" charset="0"/>
              <a:cs typeface="Times New Roman" charset="0"/>
            </a:endParaRPr>
          </a:p>
          <a:p>
            <a:pPr algn="ctr" eaLnBrk="0" hangingPunct="0"/>
            <a:endParaRPr lang="en-US" b="1" dirty="0">
              <a:latin typeface="Times New Roman" charset="0"/>
              <a:cs typeface="Times New Roman" charset="0"/>
            </a:endParaRPr>
          </a:p>
          <a:p>
            <a:pPr algn="ctr" eaLnBrk="0" hangingPunct="0"/>
            <a:r>
              <a:rPr lang="en-US" sz="1600" b="1" dirty="0">
                <a:latin typeface="Times New Roman" charset="0"/>
                <a:cs typeface="Times New Roman" charset="0"/>
              </a:rPr>
              <a:t>Lifestyle/Environment</a:t>
            </a:r>
          </a:p>
        </p:txBody>
      </p:sp>
      <p:sp>
        <p:nvSpPr>
          <p:cNvPr id="3" name="Oval 2"/>
          <p:cNvSpPr>
            <a:spLocks noChangeArrowheads="1"/>
          </p:cNvSpPr>
          <p:nvPr/>
        </p:nvSpPr>
        <p:spPr bwMode="auto">
          <a:xfrm>
            <a:off x="1905000" y="2514600"/>
            <a:ext cx="3048000" cy="3124200"/>
          </a:xfrm>
          <a:prstGeom prst="ellipse">
            <a:avLst/>
          </a:prstGeom>
          <a:solidFill>
            <a:srgbClr val="FF0000">
              <a:alpha val="58038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b="1" dirty="0">
              <a:latin typeface="Times New Roman" charset="0"/>
              <a:cs typeface="Times New Roman" charset="0"/>
            </a:endParaRPr>
          </a:p>
          <a:p>
            <a:pPr eaLnBrk="0" hangingPunct="0"/>
            <a:endParaRPr lang="en-US" b="1" dirty="0">
              <a:latin typeface="Times New Roman" charset="0"/>
              <a:cs typeface="Times New Roman" charset="0"/>
            </a:endParaRPr>
          </a:p>
          <a:p>
            <a:pPr algn="ctr" eaLnBrk="0" hangingPunct="0"/>
            <a:endParaRPr lang="en-US" b="1" dirty="0">
              <a:latin typeface="Times New Roman" charset="0"/>
              <a:cs typeface="Times New Roman" charset="0"/>
            </a:endParaRPr>
          </a:p>
          <a:p>
            <a:pPr algn="ctr" eaLnBrk="0" hangingPunct="0"/>
            <a:r>
              <a:rPr lang="en-US" sz="1600" b="1" dirty="0">
                <a:latin typeface="Times New Roman" charset="0"/>
                <a:cs typeface="Times New Roman" charset="0"/>
              </a:rPr>
              <a:t>Genetics/Epigenetics</a:t>
            </a:r>
          </a:p>
        </p:txBody>
      </p:sp>
      <p:sp>
        <p:nvSpPr>
          <p:cNvPr id="4" name="Oval 3"/>
          <p:cNvSpPr>
            <a:spLocks noChangeArrowheads="1"/>
          </p:cNvSpPr>
          <p:nvPr/>
        </p:nvSpPr>
        <p:spPr bwMode="auto">
          <a:xfrm>
            <a:off x="4343400" y="2514600"/>
            <a:ext cx="3124200" cy="3048000"/>
          </a:xfrm>
          <a:prstGeom prst="ellipse">
            <a:avLst/>
          </a:prstGeom>
          <a:solidFill>
            <a:srgbClr val="0000FF">
              <a:alpha val="52156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sz="2000" b="1">
              <a:latin typeface="Times New Roman" charset="0"/>
              <a:cs typeface="Times New Roman" charset="0"/>
            </a:endParaRPr>
          </a:p>
          <a:p>
            <a:pPr eaLnBrk="0" hangingPunct="0"/>
            <a:endParaRPr lang="en-US" sz="2000" b="1">
              <a:latin typeface="Times New Roman" charset="0"/>
              <a:cs typeface="Times New Roman" charset="0"/>
            </a:endParaRPr>
          </a:p>
          <a:p>
            <a:pPr algn="ctr" eaLnBrk="0" hangingPunct="0"/>
            <a:endParaRPr lang="en-US" b="1">
              <a:latin typeface="Times New Roman" charset="0"/>
              <a:cs typeface="Times New Roman" charset="0"/>
            </a:endParaRPr>
          </a:p>
          <a:p>
            <a:pPr algn="ctr" eaLnBrk="0" hangingPunct="0"/>
            <a:r>
              <a:rPr lang="en-US" b="1">
                <a:latin typeface="Times New Roman" charset="0"/>
                <a:cs typeface="Times New Roman" charset="0"/>
              </a:rPr>
              <a:t>Microbiome</a:t>
            </a:r>
          </a:p>
        </p:txBody>
      </p:sp>
      <p:cxnSp>
        <p:nvCxnSpPr>
          <p:cNvPr id="8" name="Straight Arrow Connector 7"/>
          <p:cNvCxnSpPr>
            <a:cxnSpLocks noChangeShapeType="1"/>
          </p:cNvCxnSpPr>
          <p:nvPr/>
        </p:nvCxnSpPr>
        <p:spPr bwMode="auto">
          <a:xfrm flipH="1">
            <a:off x="4648200" y="1219200"/>
            <a:ext cx="3048000" cy="22098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7696200" y="762000"/>
            <a:ext cx="1143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600" dirty="0">
                <a:latin typeface="Times New Roman" charset="0"/>
                <a:cs typeface="Times New Roman" charset="0"/>
              </a:rPr>
              <a:t>Life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3581400" y="5638800"/>
            <a:ext cx="2438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dirty="0">
                <a:latin typeface="Times New Roman" charset="0"/>
                <a:cs typeface="Times New Roman" charset="0"/>
              </a:rPr>
              <a:t>Consciousness-Spirituality-Meaning</a:t>
            </a:r>
          </a:p>
        </p:txBody>
      </p:sp>
      <p:sp>
        <p:nvSpPr>
          <p:cNvPr id="11" name="Oval 10"/>
          <p:cNvSpPr>
            <a:spLocks noChangeArrowheads="1"/>
          </p:cNvSpPr>
          <p:nvPr/>
        </p:nvSpPr>
        <p:spPr bwMode="auto">
          <a:xfrm>
            <a:off x="1790700" y="381000"/>
            <a:ext cx="6019800" cy="6248400"/>
          </a:xfrm>
          <a:prstGeom prst="ellipse">
            <a:avLst/>
          </a:prstGeom>
          <a:solidFill>
            <a:schemeClr val="accent1">
              <a:alpha val="12941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sz="2400" dirty="0">
              <a:latin typeface="Akzidenz-Grotesk BQ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0117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9" grpId="0"/>
      <p:bldP spid="6" grpId="0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600200" y="5257800"/>
            <a:ext cx="6096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9pPr>
          </a:lstStyle>
          <a:p>
            <a:pPr algn="ctr"/>
            <a:r>
              <a:rPr lang="en-US" dirty="0">
                <a:solidFill>
                  <a:srgbClr val="161616"/>
                </a:solidFill>
                <a:latin typeface="Times New Roman" charset="0"/>
                <a:cs typeface="Times New Roman" charset="0"/>
              </a:rPr>
              <a:t>We do not have to be prisoners of our DNA!</a:t>
            </a:r>
          </a:p>
        </p:txBody>
      </p:sp>
      <p:pic>
        <p:nvPicPr>
          <p:cNvPr id="3" name="Picture 2" descr="2775907-drawing-of-human-hands-grabbing-dna-cage-bar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689" y="762000"/>
            <a:ext cx="5693103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4947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1" descr="ab0b0923b79abed93d7fee4860e9ab36.jpg">
            <a:extLst>
              <a:ext uri="{FF2B5EF4-FFF2-40B4-BE49-F238E27FC236}">
                <a16:creationId xmlns:a16="http://schemas.microsoft.com/office/drawing/2014/main" id="{CA4F0EDB-693A-084B-85D3-1E5E00C633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6900"/>
            <a:ext cx="9144000" cy="496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8" name="TextBox 1">
            <a:extLst>
              <a:ext uri="{FF2B5EF4-FFF2-40B4-BE49-F238E27FC236}">
                <a16:creationId xmlns:a16="http://schemas.microsoft.com/office/drawing/2014/main" id="{C927A60C-FD40-1C43-8B27-B39A031922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47900" y="5927725"/>
            <a:ext cx="56515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790A09"/>
                </a:solidFill>
              </a:rPr>
              <a:t>Epigenetics: A life with many possibilities. </a:t>
            </a:r>
          </a:p>
        </p:txBody>
      </p:sp>
    </p:spTree>
    <p:extLst>
      <p:ext uri="{BB962C8B-B14F-4D97-AF65-F5344CB8AC3E}">
        <p14:creationId xmlns:p14="http://schemas.microsoft.com/office/powerpoint/2010/main" val="16618682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Content Placeholder 3" descr="kswift.tiff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14" r="-18114"/>
          <a:stretch>
            <a:fillRect/>
          </a:stretch>
        </p:blipFill>
        <p:spPr>
          <a:xfrm>
            <a:off x="533400" y="609600"/>
            <a:ext cx="8150225" cy="3835400"/>
          </a:xfrm>
        </p:spPr>
      </p:pic>
      <p:sp>
        <p:nvSpPr>
          <p:cNvPr id="23554" name="TextBox 2"/>
          <p:cNvSpPr txBox="1">
            <a:spLocks noChangeArrowheads="1"/>
          </p:cNvSpPr>
          <p:nvPr/>
        </p:nvSpPr>
        <p:spPr bwMode="auto">
          <a:xfrm>
            <a:off x="1460500" y="4838700"/>
            <a:ext cx="63119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>
                <a:latin typeface="Times New Roman" charset="0"/>
                <a:cs typeface="Times New Roman" charset="0"/>
              </a:rPr>
              <a:t>Health as a byproduct of environmental-gene-microbiome compatibility</a:t>
            </a:r>
          </a:p>
        </p:txBody>
      </p:sp>
    </p:spTree>
    <p:extLst>
      <p:ext uri="{BB962C8B-B14F-4D97-AF65-F5344CB8AC3E}">
        <p14:creationId xmlns:p14="http://schemas.microsoft.com/office/powerpoint/2010/main" val="29767447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C0F1F29D-DA94-2642-B760-3338D5A1EA68}"/>
              </a:ext>
            </a:extLst>
          </p:cNvPr>
          <p:cNvSpPr/>
          <p:nvPr/>
        </p:nvSpPr>
        <p:spPr>
          <a:xfrm>
            <a:off x="2262365" y="944290"/>
            <a:ext cx="1926290" cy="1081454"/>
          </a:xfrm>
          <a:prstGeom prst="ellipse">
            <a:avLst/>
          </a:prstGeom>
          <a:solidFill>
            <a:schemeClr val="accent1">
              <a:alpha val="59255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Genetics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D5D07C16-C3EB-AB45-B0F5-413F05CC1E63}"/>
              </a:ext>
            </a:extLst>
          </p:cNvPr>
          <p:cNvSpPr/>
          <p:nvPr/>
        </p:nvSpPr>
        <p:spPr>
          <a:xfrm>
            <a:off x="4928096" y="923793"/>
            <a:ext cx="1926290" cy="1044527"/>
          </a:xfrm>
          <a:prstGeom prst="ellipse">
            <a:avLst/>
          </a:prstGeom>
          <a:solidFill>
            <a:srgbClr val="92D050">
              <a:alpha val="56346"/>
            </a:srgb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Environment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E3D8AB9-5D48-014D-84ED-CD0EB383AC94}"/>
              </a:ext>
            </a:extLst>
          </p:cNvPr>
          <p:cNvSpPr txBox="1"/>
          <p:nvPr/>
        </p:nvSpPr>
        <p:spPr>
          <a:xfrm>
            <a:off x="4345781" y="1247263"/>
            <a:ext cx="2954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+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D55D7BC9-9262-E145-82BA-D0C9CA7759C1}"/>
              </a:ext>
            </a:extLst>
          </p:cNvPr>
          <p:cNvSpPr/>
          <p:nvPr/>
        </p:nvSpPr>
        <p:spPr>
          <a:xfrm>
            <a:off x="752829" y="2179616"/>
            <a:ext cx="7427314" cy="487087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9328E5-42C3-1946-A875-52F8E5876731}"/>
              </a:ext>
            </a:extLst>
          </p:cNvPr>
          <p:cNvSpPr txBox="1"/>
          <p:nvPr/>
        </p:nvSpPr>
        <p:spPr>
          <a:xfrm>
            <a:off x="3417956" y="2183123"/>
            <a:ext cx="280738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/>
              <a:t>Epigenetic Regulation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5752A9EA-EC1F-1843-A858-CA95746FFC88}"/>
              </a:ext>
            </a:extLst>
          </p:cNvPr>
          <p:cNvSpPr/>
          <p:nvPr/>
        </p:nvSpPr>
        <p:spPr>
          <a:xfrm>
            <a:off x="1897159" y="3014003"/>
            <a:ext cx="1866607" cy="601394"/>
          </a:xfrm>
          <a:prstGeom prst="roundRect">
            <a:avLst/>
          </a:prstGeom>
          <a:solidFill>
            <a:schemeClr val="tx1">
              <a:alpha val="47453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>
                <a:solidFill>
                  <a:schemeClr val="bg1"/>
                </a:solidFill>
              </a:rPr>
              <a:t>Genomic Instability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2E33A5C3-21E8-734C-BC5A-A152E1D83E7E}"/>
              </a:ext>
            </a:extLst>
          </p:cNvPr>
          <p:cNvSpPr/>
          <p:nvPr/>
        </p:nvSpPr>
        <p:spPr>
          <a:xfrm>
            <a:off x="1897160" y="3772777"/>
            <a:ext cx="1866607" cy="601394"/>
          </a:xfrm>
          <a:prstGeom prst="roundRect">
            <a:avLst/>
          </a:prstGeom>
          <a:solidFill>
            <a:schemeClr val="tx1">
              <a:alpha val="47453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>
                <a:solidFill>
                  <a:schemeClr val="bg1"/>
                </a:solidFill>
              </a:rPr>
              <a:t>Telomere attrition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8B778E55-E47D-B747-A784-B1C0F641252E}"/>
              </a:ext>
            </a:extLst>
          </p:cNvPr>
          <p:cNvSpPr/>
          <p:nvPr/>
        </p:nvSpPr>
        <p:spPr>
          <a:xfrm>
            <a:off x="1927272" y="4507816"/>
            <a:ext cx="1866607" cy="601394"/>
          </a:xfrm>
          <a:prstGeom prst="roundRect">
            <a:avLst/>
          </a:prstGeom>
          <a:solidFill>
            <a:schemeClr val="tx1">
              <a:alpha val="47453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>
                <a:solidFill>
                  <a:schemeClr val="bg1"/>
                </a:solidFill>
              </a:rPr>
              <a:t>Mitochondrial </a:t>
            </a:r>
          </a:p>
          <a:p>
            <a:pPr algn="ctr"/>
            <a:r>
              <a:rPr lang="en-US" sz="1500" dirty="0">
                <a:solidFill>
                  <a:schemeClr val="bg1"/>
                </a:solidFill>
              </a:rPr>
              <a:t>Bioenergetics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3B038DFA-264C-E642-818F-7DF36703015F}"/>
              </a:ext>
            </a:extLst>
          </p:cNvPr>
          <p:cNvSpPr/>
          <p:nvPr/>
        </p:nvSpPr>
        <p:spPr>
          <a:xfrm>
            <a:off x="1927273" y="5242855"/>
            <a:ext cx="1866607" cy="601394"/>
          </a:xfrm>
          <a:prstGeom prst="roundRect">
            <a:avLst/>
          </a:prstGeom>
          <a:solidFill>
            <a:schemeClr val="tx1">
              <a:alpha val="47453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>
                <a:solidFill>
                  <a:schemeClr val="bg1"/>
                </a:solidFill>
              </a:rPr>
              <a:t>Loss of </a:t>
            </a:r>
            <a:r>
              <a:rPr lang="en-US" sz="1500" dirty="0" err="1">
                <a:solidFill>
                  <a:schemeClr val="bg1"/>
                </a:solidFill>
              </a:rPr>
              <a:t>Proteostasis</a:t>
            </a:r>
            <a:endParaRPr lang="en-US" sz="1500" dirty="0">
              <a:solidFill>
                <a:schemeClr val="bg1"/>
              </a:solidFill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31045077-EBB6-3C42-A9BE-C4021F20FF4F}"/>
              </a:ext>
            </a:extLst>
          </p:cNvPr>
          <p:cNvSpPr/>
          <p:nvPr/>
        </p:nvSpPr>
        <p:spPr>
          <a:xfrm>
            <a:off x="6313537" y="4507816"/>
            <a:ext cx="1866607" cy="601394"/>
          </a:xfrm>
          <a:prstGeom prst="roundRect">
            <a:avLst/>
          </a:prstGeom>
          <a:solidFill>
            <a:schemeClr val="tx1">
              <a:alpha val="47453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>
                <a:solidFill>
                  <a:schemeClr val="bg1"/>
                </a:solidFill>
              </a:rPr>
              <a:t>Altered Intercellular Communication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9913160C-ADE1-3B40-BE70-5ACDCEC9C186}"/>
              </a:ext>
            </a:extLst>
          </p:cNvPr>
          <p:cNvSpPr/>
          <p:nvPr/>
        </p:nvSpPr>
        <p:spPr>
          <a:xfrm>
            <a:off x="6313537" y="5207547"/>
            <a:ext cx="1866607" cy="601394"/>
          </a:xfrm>
          <a:prstGeom prst="roundRect">
            <a:avLst/>
          </a:prstGeom>
          <a:solidFill>
            <a:schemeClr val="tx1">
              <a:alpha val="47453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>
                <a:solidFill>
                  <a:schemeClr val="bg1"/>
                </a:solidFill>
              </a:rPr>
              <a:t>Cellular Senescence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2F2444BA-80EF-CD45-A5C0-9E67297EDE05}"/>
              </a:ext>
            </a:extLst>
          </p:cNvPr>
          <p:cNvSpPr/>
          <p:nvPr/>
        </p:nvSpPr>
        <p:spPr>
          <a:xfrm>
            <a:off x="6313538" y="2953052"/>
            <a:ext cx="1866607" cy="601394"/>
          </a:xfrm>
          <a:prstGeom prst="roundRect">
            <a:avLst/>
          </a:prstGeom>
          <a:solidFill>
            <a:schemeClr val="tx1">
              <a:alpha val="47453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>
                <a:solidFill>
                  <a:schemeClr val="bg1"/>
                </a:solidFill>
              </a:rPr>
              <a:t>Stem cell</a:t>
            </a:r>
          </a:p>
          <a:p>
            <a:pPr algn="ctr"/>
            <a:r>
              <a:rPr lang="en-US" sz="1500" dirty="0">
                <a:solidFill>
                  <a:schemeClr val="bg1"/>
                </a:solidFill>
              </a:rPr>
              <a:t>depletion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524D13A-2363-8844-9B04-8B89A81EA1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078" y="3055835"/>
            <a:ext cx="948730" cy="55956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0001ADB-5217-3141-875B-FF68CF69A2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078" y="3765742"/>
            <a:ext cx="948730" cy="71338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22E5920-3562-5C45-829D-1D826F64BF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2829" y="4551223"/>
            <a:ext cx="1047227" cy="58644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216D3D0-EAE9-0245-8186-12BD3B6746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5993" y="5137795"/>
            <a:ext cx="740899" cy="74089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99C9B66-EF79-A949-84A8-235B789E08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32578" y="2996416"/>
            <a:ext cx="1094503" cy="59084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52E6816-1B7B-F74A-BAF8-23BB699C5BA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74504" y="4447886"/>
            <a:ext cx="1094502" cy="7409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E09E779-D54A-F046-BEB0-4C2A3A3A2F1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46330" y="5224755"/>
            <a:ext cx="980751" cy="601394"/>
          </a:xfrm>
          <a:prstGeom prst="rect">
            <a:avLst/>
          </a:prstGeom>
        </p:spPr>
      </p:pic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A3FE75A9-3B27-8E6F-52C9-90D643CA88FB}"/>
              </a:ext>
            </a:extLst>
          </p:cNvPr>
          <p:cNvSpPr/>
          <p:nvPr/>
        </p:nvSpPr>
        <p:spPr>
          <a:xfrm>
            <a:off x="6313537" y="3730434"/>
            <a:ext cx="1866607" cy="601394"/>
          </a:xfrm>
          <a:prstGeom prst="roundRect">
            <a:avLst/>
          </a:prstGeom>
          <a:solidFill>
            <a:schemeClr val="tx1">
              <a:alpha val="47453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>
                <a:solidFill>
                  <a:schemeClr val="bg1"/>
                </a:solidFill>
              </a:rPr>
              <a:t>Inflammation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4DC2FE59-BAA8-5622-15E1-F1D8058C62D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07041" y="3739031"/>
            <a:ext cx="584200" cy="58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7723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0EB38CB6-8F5A-164C-82D0-72D5C0A5F0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3575" y="2155658"/>
            <a:ext cx="5276850" cy="31242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C54BF7F-EDD8-DA4A-A637-CD7EF42A4C12}"/>
              </a:ext>
            </a:extLst>
          </p:cNvPr>
          <p:cNvSpPr txBox="1"/>
          <p:nvPr/>
        </p:nvSpPr>
        <p:spPr>
          <a:xfrm>
            <a:off x="1534026" y="1146009"/>
            <a:ext cx="58924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</a:rPr>
              <a:t>Treating Diseases vs. Treating Aging</a:t>
            </a:r>
          </a:p>
        </p:txBody>
      </p:sp>
    </p:spTree>
    <p:extLst>
      <p:ext uri="{BB962C8B-B14F-4D97-AF65-F5344CB8AC3E}">
        <p14:creationId xmlns:p14="http://schemas.microsoft.com/office/powerpoint/2010/main" val="26791665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655</TotalTime>
  <Words>692</Words>
  <Application>Microsoft Macintosh PowerPoint</Application>
  <PresentationFormat>On-screen Show (4:3)</PresentationFormat>
  <Paragraphs>132</Paragraphs>
  <Slides>23</Slides>
  <Notes>4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2" baseType="lpstr">
      <vt:lpstr>Akzidenz-Grotesk BQ Light</vt:lpstr>
      <vt:lpstr>Arial</vt:lpstr>
      <vt:lpstr>Calibri</vt:lpstr>
      <vt:lpstr>Garamond</vt:lpstr>
      <vt:lpstr>Times</vt:lpstr>
      <vt:lpstr>Times New Roman</vt:lpstr>
      <vt:lpstr>Wingdings</vt:lpstr>
      <vt:lpstr>Office Theme</vt:lpstr>
      <vt:lpstr>Bitmap Image</vt:lpstr>
      <vt:lpstr>Lifestyle Science: Top Lifestyle Medicine Interventions Emerging Possibilities in an Era of Self-Care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Reduce processed carbohydrate-dense foods</vt:lpstr>
      <vt:lpstr>PowerPoint Presentation</vt:lpstr>
      <vt:lpstr>More quality fat sources</vt:lpstr>
      <vt:lpstr>Take care of your microbiome</vt:lpstr>
      <vt:lpstr>PowerPoint Presentation</vt:lpstr>
      <vt:lpstr>Circadian Entrainment</vt:lpstr>
      <vt:lpstr>Embracing the moment you are in:     What do you believe to be true?</vt:lpstr>
      <vt:lpstr>Play Outdoors (and don’t be afraid to get dirty)</vt:lpstr>
      <vt:lpstr>Social Connection and Health</vt:lpstr>
      <vt:lpstr>Motion is the Lotion</vt:lpstr>
      <vt:lpstr>Love and Laughter Really is Good Medicine</vt:lpstr>
      <vt:lpstr>Consider Organic for the Dirty Dozen and go to town with the Clean 15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Ten Evidence-Based (and powerful) Lifestyle Interventions</dc:title>
  <dc:creator>Mark Pettus</dc:creator>
  <cp:lastModifiedBy>Mark Pettus</cp:lastModifiedBy>
  <cp:revision>42</cp:revision>
  <cp:lastPrinted>2018-04-10T14:31:49Z</cp:lastPrinted>
  <dcterms:created xsi:type="dcterms:W3CDTF">2015-09-18T12:13:44Z</dcterms:created>
  <dcterms:modified xsi:type="dcterms:W3CDTF">2023-08-24T13:02:59Z</dcterms:modified>
</cp:coreProperties>
</file>