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2" r:id="rId2"/>
    <p:sldId id="260" r:id="rId3"/>
    <p:sldId id="259" r:id="rId4"/>
    <p:sldId id="263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8571"/>
    <p:restoredTop sz="96197"/>
  </p:normalViewPr>
  <p:slideViewPr>
    <p:cSldViewPr snapToGrid="0">
      <p:cViewPr varScale="1">
        <p:scale>
          <a:sx n="65" d="100"/>
          <a:sy n="65" d="100"/>
        </p:scale>
        <p:origin x="240" y="14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74EF64-C6D0-983D-6572-B5BD1D2940B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7C575DC-AC19-3DDA-5A1E-D069A12147B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8AB41C-95F2-06D8-9100-A94053AAE3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4372F-99DC-7542-96B9-42078E53EB18}" type="datetimeFigureOut">
              <a:rPr lang="en-US" smtClean="0"/>
              <a:t>1/5/23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D915B7-0FCA-CCE5-1623-3DC9F916BA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DFF2E3-2366-F28A-6261-3CAF843217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BDA4FE-C7F7-8D4B-AF34-2F055E055B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97511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7DA945-9CBF-1FBE-F6F8-80B8ABED72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EDEFFF7-2560-A767-AA92-7FF1A443B9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A02907-B58A-E478-DCFB-FD683ABBE8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4372F-99DC-7542-96B9-42078E53EB18}" type="datetimeFigureOut">
              <a:rPr lang="en-US" smtClean="0"/>
              <a:t>1/5/23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5F6789-A585-F3AA-A053-5321930638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5479E8-4A3B-269B-42CD-B2C880DFC9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BDA4FE-C7F7-8D4B-AF34-2F055E055B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80846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6F4294E-AD8B-5D27-470A-CD3BBFEBCA2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DBB3C51-BBCB-EA95-B22F-5EF815538D2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D05E19-CDD6-53F1-B03F-7A87D1B773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4372F-99DC-7542-96B9-42078E53EB18}" type="datetimeFigureOut">
              <a:rPr lang="en-US" smtClean="0"/>
              <a:t>1/5/23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AE46EF-B382-FC32-E8C5-ACAC05EEC4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03C161-9015-87B2-3A66-680F92A984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BDA4FE-C7F7-8D4B-AF34-2F055E055B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7833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9805FF-A42D-D8CA-A701-16D498CBFE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23C358-E75D-CD4D-741A-A03D8A3D2D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0F48CD-B6BC-7648-C1F3-7D11F59508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4372F-99DC-7542-96B9-42078E53EB18}" type="datetimeFigureOut">
              <a:rPr lang="en-US" smtClean="0"/>
              <a:t>1/5/23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767D9C-B788-EB28-B630-515EC39868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A237EB-3E9D-6FDA-28DC-32006506F6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BDA4FE-C7F7-8D4B-AF34-2F055E055B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60361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42850F-41E8-0D7E-B535-FFFEE2DC85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D5C778A-2AFB-149A-CA9E-0621A04073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9638A3-7092-C4AF-E19B-A18706068C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4372F-99DC-7542-96B9-42078E53EB18}" type="datetimeFigureOut">
              <a:rPr lang="en-US" smtClean="0"/>
              <a:t>1/5/23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82B525-3964-7DCB-2CB2-F41CCD0198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37691A-D51B-6547-5E5C-E317C06B81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BDA4FE-C7F7-8D4B-AF34-2F055E055B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88093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38B4EF-DBDE-F9DD-C72B-64CC057381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256261-E3BD-A7E2-98E3-39A21C38B76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834DEAF-40C3-2100-E41D-1D30D963200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1C19028-E18B-C34A-D205-572D5DF1E5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4372F-99DC-7542-96B9-42078E53EB18}" type="datetimeFigureOut">
              <a:rPr lang="en-US" smtClean="0"/>
              <a:t>1/5/23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D932A07-EDCD-323D-4DA8-CA9E211314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03DE4E8-A1C5-4245-6468-E5617FD16C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BDA4FE-C7F7-8D4B-AF34-2F055E055B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1712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8B2B57-E319-82E6-7843-7702BEAD6B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1F50A49-0462-7FA9-FF3C-07F9B7FDD3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CFDE67E-7003-217D-A7EC-D028133DA5E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241C3C9-5FD8-1A0E-A20E-509B09380F3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214741F-D605-9B25-7680-4087107E30B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2815DA4-9EA8-1CC3-AB9E-D998B66ABD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4372F-99DC-7542-96B9-42078E53EB18}" type="datetimeFigureOut">
              <a:rPr lang="en-US" smtClean="0"/>
              <a:t>1/5/23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C813A5C-5B8E-3208-A585-AEFAC2472A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5326140-9F57-507A-09F1-F3040C4F2D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BDA4FE-C7F7-8D4B-AF34-2F055E055B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36176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1E8B20-AA11-7D64-AB84-8030B6C07F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D547A5A-958A-04A7-DD48-75BE81118C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4372F-99DC-7542-96B9-42078E53EB18}" type="datetimeFigureOut">
              <a:rPr lang="en-US" smtClean="0"/>
              <a:t>1/5/23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4BC70B9-17ED-F2F2-0AEA-47E32802DE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ADC20FD-2F12-7C86-A00F-4F11893F29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BDA4FE-C7F7-8D4B-AF34-2F055E055B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11169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497D1E6-E7B0-1A58-FC4E-AB93547252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4372F-99DC-7542-96B9-42078E53EB18}" type="datetimeFigureOut">
              <a:rPr lang="en-US" smtClean="0"/>
              <a:t>1/5/23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FAFE508-779A-CAE1-20AA-9E1CE82596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105444-59F4-61C5-DEE2-969E49441F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BDA4FE-C7F7-8D4B-AF34-2F055E055B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4574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DFF7A6-241B-EA62-484A-567ED445C7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37A4F4-E522-9480-A307-A71D17B983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E42E3F5-275B-27D9-6020-6D4A88E67CC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144F15F-87FD-E729-0D13-9698F1DCA8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4372F-99DC-7542-96B9-42078E53EB18}" type="datetimeFigureOut">
              <a:rPr lang="en-US" smtClean="0"/>
              <a:t>1/5/23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0104E58-8334-056F-A26B-5DDE4E1FFA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431AC1A-1A89-26D3-B774-60D8999D4C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BDA4FE-C7F7-8D4B-AF34-2F055E055B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54840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CDEE74-C7C1-7227-F2C6-8FD3F4BC47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8A46C1A-E42A-762A-152F-3FE7DAA594E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C688A3F-4B9B-7F0F-A10C-70DEC07BAB5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DA8EFCA-05E4-91B6-C7EA-7311B1E49B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4372F-99DC-7542-96B9-42078E53EB18}" type="datetimeFigureOut">
              <a:rPr lang="en-US" smtClean="0"/>
              <a:t>1/5/23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149EF0F-0C11-1A14-65FC-DA2D8F87C9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AD17A76-AACC-4D81-7CF2-24ECFF1FED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BDA4FE-C7F7-8D4B-AF34-2F055E055B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80266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769505F-6595-C6EF-CEAC-787F61138A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8CC2134-C19A-6C4A-BCD7-30CA245553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9326C0-6ED7-081B-46D8-6AC7D984C2C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A4372F-99DC-7542-96B9-42078E53EB18}" type="datetimeFigureOut">
              <a:rPr lang="en-US" smtClean="0"/>
              <a:t>1/5/23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8D4AF3-DBE6-CC41-1C0C-22582298174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30E79B-E4DE-DEB9-A178-80FADFFE1ED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BDA4FE-C7F7-8D4B-AF34-2F055E055B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17238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Graphical user interface, text, application, email&#10;&#10;Description automatically generated">
            <a:extLst>
              <a:ext uri="{FF2B5EF4-FFF2-40B4-BE49-F238E27FC236}">
                <a16:creationId xmlns:a16="http://schemas.microsoft.com/office/drawing/2014/main" id="{657CBE9C-B737-0A68-A661-0816EE4927B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4888" y="242414"/>
            <a:ext cx="7902224" cy="5571067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F1BD323C-E284-B97C-51E2-51CCAEA77898}"/>
              </a:ext>
            </a:extLst>
          </p:cNvPr>
          <p:cNvSpPr txBox="1"/>
          <p:nvPr/>
        </p:nvSpPr>
        <p:spPr>
          <a:xfrm>
            <a:off x="178639" y="6460209"/>
            <a:ext cx="8885149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400" dirty="0">
                <a:effectLst/>
                <a:latin typeface="OTNEJMScalaSansLFCap"/>
              </a:rPr>
              <a:t>n </a:t>
            </a:r>
            <a:r>
              <a:rPr lang="en-US" sz="1400" dirty="0" err="1">
                <a:effectLst/>
                <a:latin typeface="OTNEJMScalaSansLFCap"/>
              </a:rPr>
              <a:t>engl</a:t>
            </a:r>
            <a:r>
              <a:rPr lang="en-US" sz="1400" dirty="0">
                <a:effectLst/>
                <a:latin typeface="OTNEJMScalaSansLFCap"/>
              </a:rPr>
              <a:t> j med 387;15 </a:t>
            </a:r>
            <a:r>
              <a:rPr lang="en-US" sz="1400" dirty="0"/>
              <a:t>  </a:t>
            </a:r>
            <a:r>
              <a:rPr lang="en-US" sz="1400" dirty="0" err="1">
                <a:effectLst/>
                <a:latin typeface="OTNEJMScalaSansLFCap"/>
              </a:rPr>
              <a:t>nejm.org</a:t>
            </a:r>
            <a:r>
              <a:rPr lang="en-US" sz="1400" dirty="0">
                <a:effectLst/>
                <a:latin typeface="OTNEJMScalaSansLFCap"/>
              </a:rPr>
              <a:t> </a:t>
            </a:r>
            <a:r>
              <a:rPr lang="en-US" sz="1400" dirty="0">
                <a:effectLst/>
                <a:latin typeface="OTNEJMScalaSansLFSmallCap"/>
              </a:rPr>
              <a:t>October 13, 2022 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1365713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Graphical user interface, text, application, email&#10;&#10;Description automatically generated">
            <a:extLst>
              <a:ext uri="{FF2B5EF4-FFF2-40B4-BE49-F238E27FC236}">
                <a16:creationId xmlns:a16="http://schemas.microsoft.com/office/drawing/2014/main" id="{274D24A6-F2B1-23CA-1940-FF83D119B64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51593" y="643466"/>
            <a:ext cx="9688814" cy="55710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61174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Chart&#10;&#10;Description automatically generated">
            <a:extLst>
              <a:ext uri="{FF2B5EF4-FFF2-40B4-BE49-F238E27FC236}">
                <a16:creationId xmlns:a16="http://schemas.microsoft.com/office/drawing/2014/main" id="{C40E04CC-652C-FF39-30F4-897A01B60D9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467" y="729995"/>
            <a:ext cx="10905066" cy="53980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33600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D89A64-1A01-A95B-6488-4F0DC580D2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8929" y="629266"/>
            <a:ext cx="3505495" cy="1622321"/>
          </a:xfrm>
        </p:spPr>
        <p:txBody>
          <a:bodyPr>
            <a:normAutofit/>
          </a:bodyPr>
          <a:lstStyle/>
          <a:p>
            <a:r>
              <a:rPr lang="en-US" dirty="0"/>
              <a:t>CKD and Diabetes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FD1DF1-ADFD-7DDD-97A4-449120D04D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8931" y="2438400"/>
            <a:ext cx="3505494" cy="3785419"/>
          </a:xfrm>
        </p:spPr>
        <p:txBody>
          <a:bodyPr>
            <a:normAutofit/>
          </a:bodyPr>
          <a:lstStyle/>
          <a:p>
            <a:r>
              <a:rPr lang="en-US" sz="2000">
                <a:effectLst/>
                <a:latin typeface="OTNEJMQuadraat"/>
              </a:rPr>
              <a:t>The prevalence of kidney failure warranting dialysis or transplantation more than doubled between 2000 and 2019 to nearly 800,000 persons in the United States, </a:t>
            </a:r>
            <a:endParaRPr lang="en-US" sz="2000"/>
          </a:p>
          <a:p>
            <a:r>
              <a:rPr lang="en-US" sz="2000">
                <a:effectLst/>
                <a:latin typeface="OTNEJMQuadraat"/>
              </a:rPr>
              <a:t>diabetes is the leading cause in 47% of those affected.</a:t>
            </a:r>
            <a:endParaRPr lang="en-US" sz="2000"/>
          </a:p>
          <a:p>
            <a:endParaRPr lang="en-US" sz="200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E39A796-BE83-48B1-B33F-35C4A32AAB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39056" y="0"/>
            <a:ext cx="7552944" cy="6858000"/>
          </a:xfrm>
          <a:prstGeom prst="rect">
            <a:avLst/>
          </a:prstGeom>
          <a:solidFill>
            <a:srgbClr val="C8CA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9">
            <a:extLst>
              <a:ext uri="{FF2B5EF4-FFF2-40B4-BE49-F238E27FC236}">
                <a16:creationId xmlns:a16="http://schemas.microsoft.com/office/drawing/2014/main" id="{72F84B47-E267-4194-8194-831DB7B554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23688" y="557784"/>
            <a:ext cx="6584098" cy="5739187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rgbClr val="C8CACA"/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 descr="Chart, bar chart&#10;&#10;Description automatically generated">
            <a:extLst>
              <a:ext uri="{FF2B5EF4-FFF2-40B4-BE49-F238E27FC236}">
                <a16:creationId xmlns:a16="http://schemas.microsoft.com/office/drawing/2014/main" id="{E7D779D0-B0B2-82CC-7D15-864E9187532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05862" y="1508716"/>
            <a:ext cx="6019331" cy="3837322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25132192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 2013 - 2022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122</TotalTime>
  <Words>52</Words>
  <Application>Microsoft Macintosh PowerPoint</Application>
  <PresentationFormat>Widescreen</PresentationFormat>
  <Paragraphs>4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Arial</vt:lpstr>
      <vt:lpstr>Calibri</vt:lpstr>
      <vt:lpstr>Calibri Light</vt:lpstr>
      <vt:lpstr>OTNEJMQuadraat</vt:lpstr>
      <vt:lpstr>OTNEJMScalaSansLFCap</vt:lpstr>
      <vt:lpstr>OTNEJMScalaSansLFSmallCap</vt:lpstr>
      <vt:lpstr>Office Theme 2013 - 2022</vt:lpstr>
      <vt:lpstr>PowerPoint Presentation</vt:lpstr>
      <vt:lpstr>PowerPoint Presentation</vt:lpstr>
      <vt:lpstr>PowerPoint Presentation</vt:lpstr>
      <vt:lpstr>CKD and Diabetes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Pettus Mark</dc:creator>
  <cp:lastModifiedBy>Pettus Mark</cp:lastModifiedBy>
  <cp:revision>4</cp:revision>
  <dcterms:created xsi:type="dcterms:W3CDTF">2023-01-03T15:40:23Z</dcterms:created>
  <dcterms:modified xsi:type="dcterms:W3CDTF">2023-01-05T14:32:20Z</dcterms:modified>
</cp:coreProperties>
</file>