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8"/>
  </p:notesMasterIdLst>
  <p:handoutMasterIdLst>
    <p:handoutMasterId r:id="rId49"/>
  </p:handoutMasterIdLst>
  <p:sldIdLst>
    <p:sldId id="1827" r:id="rId2"/>
    <p:sldId id="256" r:id="rId3"/>
    <p:sldId id="477" r:id="rId4"/>
    <p:sldId id="1639" r:id="rId5"/>
    <p:sldId id="445" r:id="rId6"/>
    <p:sldId id="442" r:id="rId7"/>
    <p:sldId id="468" r:id="rId8"/>
    <p:sldId id="281" r:id="rId9"/>
    <p:sldId id="410" r:id="rId10"/>
    <p:sldId id="408" r:id="rId11"/>
    <p:sldId id="1833" r:id="rId12"/>
    <p:sldId id="1832" r:id="rId13"/>
    <p:sldId id="489" r:id="rId14"/>
    <p:sldId id="412" r:id="rId15"/>
    <p:sldId id="516" r:id="rId16"/>
    <p:sldId id="1642" r:id="rId17"/>
    <p:sldId id="511" r:id="rId18"/>
    <p:sldId id="458" r:id="rId19"/>
    <p:sldId id="487" r:id="rId20"/>
    <p:sldId id="513" r:id="rId21"/>
    <p:sldId id="274" r:id="rId22"/>
    <p:sldId id="1020" r:id="rId23"/>
    <p:sldId id="325" r:id="rId24"/>
    <p:sldId id="295" r:id="rId25"/>
    <p:sldId id="467" r:id="rId26"/>
    <p:sldId id="275" r:id="rId27"/>
    <p:sldId id="525" r:id="rId28"/>
    <p:sldId id="415" r:id="rId29"/>
    <p:sldId id="1834" r:id="rId30"/>
    <p:sldId id="1828" r:id="rId31"/>
    <p:sldId id="528" r:id="rId32"/>
    <p:sldId id="1829" r:id="rId33"/>
    <p:sldId id="456" r:id="rId34"/>
    <p:sldId id="457" r:id="rId35"/>
    <p:sldId id="540" r:id="rId36"/>
    <p:sldId id="413" r:id="rId37"/>
    <p:sldId id="286" r:id="rId38"/>
    <p:sldId id="1620" r:id="rId39"/>
    <p:sldId id="1624" r:id="rId40"/>
    <p:sldId id="414" r:id="rId41"/>
    <p:sldId id="1625" r:id="rId42"/>
    <p:sldId id="441" r:id="rId43"/>
    <p:sldId id="1622" r:id="rId44"/>
    <p:sldId id="449" r:id="rId45"/>
    <p:sldId id="1831" r:id="rId46"/>
    <p:sldId id="501" r:id="rId4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vertBarState="minimized">
    <p:restoredLeft sz="8244"/>
    <p:restoredTop sz="86408"/>
  </p:normalViewPr>
  <p:slideViewPr>
    <p:cSldViewPr snapToGrid="0" snapToObjects="1">
      <p:cViewPr varScale="1">
        <p:scale>
          <a:sx n="106" d="100"/>
          <a:sy n="106" d="100"/>
        </p:scale>
        <p:origin x="800" y="168"/>
      </p:cViewPr>
      <p:guideLst/>
    </p:cSldViewPr>
  </p:slideViewPr>
  <p:outlineViewPr>
    <p:cViewPr>
      <p:scale>
        <a:sx n="33" d="100"/>
        <a:sy n="33" d="100"/>
      </p:scale>
      <p:origin x="0" y="-3012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9987979-4D62-B348-86AA-6BDCD7DC361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/>
              <a:t>Mark Pettus MD  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A852B82-7005-CF43-AA34-8FDD0286E87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en-US"/>
              <a:t>10/14/2022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FFCBEC-2845-4842-BDE4-1448D3ACB6E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04D43C-A943-3543-9AE9-EEB81E6AC4A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4E0B90-D8C0-4644-9186-48618A1E9C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849525"/>
      </p:ext>
    </p:extLst>
  </p:cSld>
  <p:clrMap bg1="lt1" tx1="dk1" bg2="lt2" tx2="dk2" accent1="accent1" accent2="accent2" accent3="accent3" accent4="accent4" accent5="accent5" accent6="accent6" hlink="hlink" folHlink="folHlink"/>
  <p:hf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/>
              <a:t>Mark Pettus MD   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en-US"/>
              <a:t>10/14/2022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3C4344-D792-F44A-A298-383C0E5443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79900"/>
      </p:ext>
    </p:extLst>
  </p:cSld>
  <p:clrMap bg1="lt1" tx1="dk1" bg2="lt2" tx2="dk2" accent1="accent1" accent2="accent2" accent3="accent3" accent4="accent4" accent5="accent5" accent6="accent6" hlink="hlink" folHlink="folHlink"/>
  <p:hf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Mark Pettus MD   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10/14/2022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3C4344-D792-F44A-A298-383C0E54437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562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Google Shape;601;p70:notes">
            <a:extLst>
              <a:ext uri="{FF2B5EF4-FFF2-40B4-BE49-F238E27FC236}">
                <a16:creationId xmlns:a16="http://schemas.microsoft.com/office/drawing/2014/main" id="{50031AAE-41C2-864C-91BC-8B31E3D02EF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731838" y="4560888"/>
            <a:ext cx="5851525" cy="43195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6650" tIns="48325" rIns="96650" bIns="48325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ts val="363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61442" name="Google Shape;602;p70:notes">
            <a:extLst>
              <a:ext uri="{FF2B5EF4-FFF2-40B4-BE49-F238E27FC236}">
                <a16:creationId xmlns:a16="http://schemas.microsoft.com/office/drawing/2014/main" id="{8D445739-9949-5B45-AC9A-34CF985992BF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457200" y="720725"/>
            <a:ext cx="6400800" cy="3600450"/>
          </a:xfrm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90679B-271F-9043-8C56-8F7D606B003D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10/14/2022</a:t>
            </a:r>
          </a:p>
        </p:txBody>
      </p:sp>
      <p:sp>
        <p:nvSpPr>
          <p:cNvPr id="3" name="Header Placeholder 2">
            <a:extLst>
              <a:ext uri="{FF2B5EF4-FFF2-40B4-BE49-F238E27FC236}">
                <a16:creationId xmlns:a16="http://schemas.microsoft.com/office/drawing/2014/main" id="{684AC9F1-B767-EB4A-A0D2-C944931B6ACD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Mark Pettus MD</a:t>
            </a:r>
          </a:p>
        </p:txBody>
      </p:sp>
    </p:spTree>
    <p:extLst>
      <p:ext uri="{BB962C8B-B14F-4D97-AF65-F5344CB8AC3E}">
        <p14:creationId xmlns:p14="http://schemas.microsoft.com/office/powerpoint/2010/main" val="6825296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Mark Pettus MD   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10/14/2022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3C4344-D792-F44A-A298-383C0E544378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7696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E04874-8F73-C94B-9683-42E4B4C4F3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D19372-E2A8-A146-81A0-48A1B380CD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61A456-F750-0C4F-9AA8-E3E6357F75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10/14/2022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4D0513-AEEC-6544-9E60-6A9605780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BEF68B-57BA-824C-89BD-AE44ADAD6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02B0B-F838-9445-BFD3-89DE72BC13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077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A5AC00-170B-2844-BE68-26EC4D58B6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3400A49-9849-E94A-BF52-2616A289CC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4E710D-9B5F-7146-83E5-5AEA9060B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10/14/2022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38A37A-7E3E-784D-8A31-5005E12606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7E6273-31FD-E247-B9D0-90160DE2C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02B0B-F838-9445-BFD3-89DE72BC13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8366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4D4CEB4-2EC3-2E47-8B8C-372664EDD4C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D5BFD2-A830-4841-8CDC-7FE2187F2A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11A1BE-D80F-6442-B43D-AF603E7F54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10/14/2022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DA459-70AE-0C46-AEF8-EBEB28DBC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FFC9B9-3407-F140-BBB5-8E8BF402B5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02B0B-F838-9445-BFD3-89DE72BC13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0361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48452D-9157-6E44-88AA-769BF3BE1F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CC251B-5117-A44B-B2BC-C8C0A3ACD2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7A9027-1576-5543-BBBB-5CEF272DA5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10/14/2022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E1A952-05F4-A743-869C-ECAE2341BF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FD45D9-82A1-B840-A927-CDB23E5F0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02B0B-F838-9445-BFD3-89DE72BC13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6984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744FE2-172C-004F-A0F3-BC18720E1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492420-DD06-8741-9154-4B42C7F809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85CF0D-84E1-7843-812A-C845816C95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10/14/2022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179639-FA7D-2E44-8FDD-6BEE05D978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939ACE-0E4E-2A44-A49D-7015106A34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02B0B-F838-9445-BFD3-89DE72BC13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7167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3D6116-1B11-2949-A440-156D84644E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757487-C0A1-C940-83AD-B44E47E35A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9C1668-D03E-514E-8D27-23C4DC127C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B61204-6173-CF49-B348-B3228A563B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10/14/2022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406A28-0AC2-874D-BF07-652AD278F3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5C1FF8-8E6E-AB4C-B9FA-9CC4950D89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02B0B-F838-9445-BFD3-89DE72BC13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6396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AA4AB9-0015-E24C-9B00-F7B594C4C2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6BEA70-FF61-A949-B2E9-7F70E2CEA3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C7604F-9681-9F4A-9B0E-5B4EF73FA8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AB851CD-CBB0-064C-8EFE-83DBD9CB89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91A9417-9401-8545-BB4D-91ABB75103B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A70EDD4-CD81-BA4D-B731-6E14B308D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10/14/2022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1BFCAC9-61DC-114B-A0C7-561AA68A8A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77584DE-E59E-FB40-BFC2-07197040A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02B0B-F838-9445-BFD3-89DE72BC13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2668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671A8E-4BEA-F948-ACEB-A458DBAF34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D4D6C2A-2600-7347-AA4B-D6935D594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10/14/2022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E87393A-BCB6-A047-A4A8-2BFFC3FBA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86913D-A164-5A49-B168-219974EF59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02B0B-F838-9445-BFD3-89DE72BC13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5198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41860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C90380-8F9B-E648-BCDE-42AD989465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D2DA0D-3A70-4D41-BBBE-CB61E6307C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968395-8E02-5F47-89F8-5B45A2232F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3D0A4A-5EBD-A44C-9760-11AAE408DA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10/14/2022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9499D4-B134-824B-BD5E-1052198F11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77C828-8F29-7840-959C-26E6B59EE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02B0B-F838-9445-BFD3-89DE72BC13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5196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87A620-90FC-D74F-96D3-A2298EC755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9859E59-E7DD-C440-A22A-A80A3EB65D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25C8D3-D1BB-5647-885A-F51D6CAB75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D03ED7-F04B-994B-8313-46B7EDF46D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10/14/2022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49EE99-1E76-6145-B000-7D238E990D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CDA723-9BD1-A646-B963-EFD97D8B1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02B0B-F838-9445-BFD3-89DE72BC13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1268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57A6503-7F73-EA41-A0B9-E60B70C880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05F381-8F7C-7A40-A8CB-A1694526BF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5D249C-9AC5-884E-9D48-28062BBDF9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10/14/2022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EE8B4F-A9C5-EC41-8AFC-5E07A92A3B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F5E350-E781-DC47-947D-9B006A5DDD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802B0B-F838-9445-BFD3-89DE72BC13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747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7" Type="http://schemas.openxmlformats.org/officeDocument/2006/relationships/image" Target="../media/image27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tif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tiff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tiff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5A55C93-971F-BA15-BCB5-D410BAD9CDFD}"/>
              </a:ext>
            </a:extLst>
          </p:cNvPr>
          <p:cNvSpPr txBox="1"/>
          <p:nvPr/>
        </p:nvSpPr>
        <p:spPr>
          <a:xfrm>
            <a:off x="1696277" y="198784"/>
            <a:ext cx="879944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C00000"/>
                </a:solidFill>
              </a:rPr>
              <a:t>Creating Health: Applying the Science of Lifestyle Medicine </a:t>
            </a:r>
            <a:r>
              <a:rPr lang="en-US" sz="4000" dirty="0"/>
              <a:t> </a:t>
            </a:r>
          </a:p>
          <a:p>
            <a:pPr algn="ctr"/>
            <a:r>
              <a:rPr lang="en-US" sz="2800" dirty="0"/>
              <a:t>Mark Pettus MD</a:t>
            </a:r>
            <a:br>
              <a:rPr lang="en-US" dirty="0"/>
            </a:b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3C8C93B-D7DC-A544-8ECA-EB165A1867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5111893"/>
            <a:ext cx="9753599" cy="156057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282A87B-9136-6B3B-C2FD-D413F684862C}"/>
              </a:ext>
            </a:extLst>
          </p:cNvPr>
          <p:cNvSpPr txBox="1"/>
          <p:nvPr/>
        </p:nvSpPr>
        <p:spPr>
          <a:xfrm>
            <a:off x="1378226" y="2644170"/>
            <a:ext cx="100849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Week 1: Epigenetics and Health: How well do you fit into your genes?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Week 2: Inflammation: The bad gift that keeps giving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Week 3: Metabolic Health: How to become a member of this exclusive club.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i="1" dirty="0">
                <a:solidFill>
                  <a:srgbClr val="C00000"/>
                </a:solidFill>
              </a:rPr>
              <a:t>Week 4: Circadian Rhythms and Health: Riding the rhythms of life</a:t>
            </a:r>
          </a:p>
        </p:txBody>
      </p:sp>
    </p:spTree>
    <p:extLst>
      <p:ext uri="{BB962C8B-B14F-4D97-AF65-F5344CB8AC3E}">
        <p14:creationId xmlns:p14="http://schemas.microsoft.com/office/powerpoint/2010/main" val="6774453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uild-wireless-energy-transfer-array-power-light-bulbs-without-plugging-them.w65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060" y="241414"/>
            <a:ext cx="4250799" cy="5923832"/>
          </a:xfrm>
          <a:prstGeom prst="rect">
            <a:avLst/>
          </a:prstGeom>
        </p:spPr>
      </p:pic>
      <p:pic>
        <p:nvPicPr>
          <p:cNvPr id="3" name="Picture 2" descr="tesl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1959" y="1396309"/>
            <a:ext cx="3255683" cy="301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1319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1FEA40F-A584-6A5B-5B62-39A7B1D4F5CC}"/>
              </a:ext>
            </a:extLst>
          </p:cNvPr>
          <p:cNvSpPr txBox="1"/>
          <p:nvPr/>
        </p:nvSpPr>
        <p:spPr>
          <a:xfrm>
            <a:off x="640079" y="325369"/>
            <a:ext cx="4670097" cy="129133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dirty="0" err="1">
                <a:solidFill>
                  <a:srgbClr val="C00000"/>
                </a:solidFill>
                <a:latin typeface="+mj-lt"/>
                <a:ea typeface="+mj-ea"/>
                <a:cs typeface="+mj-cs"/>
              </a:rPr>
              <a:t>Neils</a:t>
            </a:r>
            <a:r>
              <a:rPr lang="en-US" sz="4000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+mj-lt"/>
                <a:ea typeface="+mj-ea"/>
                <a:cs typeface="+mj-cs"/>
              </a:rPr>
              <a:t>Ryberg</a:t>
            </a:r>
            <a:r>
              <a:rPr lang="en-US" sz="4000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 Finsen</a:t>
            </a: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93B2A07-B6E6-B8B3-43AB-1855FA67BE02}"/>
              </a:ext>
            </a:extLst>
          </p:cNvPr>
          <p:cNvSpPr txBox="1"/>
          <p:nvPr/>
        </p:nvSpPr>
        <p:spPr>
          <a:xfrm>
            <a:off x="640080" y="2872899"/>
            <a:ext cx="4243589" cy="33206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/>
              <a:t>Islandic physician-scientist awarded the 1903 Nobel Prize in Medicine for his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b="1" i="1"/>
              <a:t>“contribution to the treatment of challenging diseases especially e.g. lupus vulgaris with concentrated radiation from light. He has opened a new avenue for medical science.”</a:t>
            </a:r>
          </a:p>
        </p:txBody>
      </p:sp>
      <p:pic>
        <p:nvPicPr>
          <p:cNvPr id="2" name="Picture 1" descr="A person in a suit&#10;&#10;Description automatically generated with low confidence">
            <a:extLst>
              <a:ext uri="{FF2B5EF4-FFF2-40B4-BE49-F238E27FC236}">
                <a16:creationId xmlns:a16="http://schemas.microsoft.com/office/drawing/2014/main" id="{9F53A415-36CD-B175-C14E-D63E926A3F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980" r="1" b="2173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4904094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aditiontherapy193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4366" y="1345248"/>
            <a:ext cx="4435091" cy="3180593"/>
          </a:xfrm>
          <a:prstGeom prst="rect">
            <a:avLst/>
          </a:prstGeom>
        </p:spPr>
      </p:pic>
      <p:pic>
        <p:nvPicPr>
          <p:cNvPr id="3" name="Picture 2" descr="light-therapeutics-cove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58681"/>
            <a:ext cx="4279900" cy="608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7372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 descr="101401066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244"/>
          <a:stretch/>
        </p:blipFill>
        <p:spPr>
          <a:xfrm>
            <a:off x="838199" y="735153"/>
            <a:ext cx="10515602" cy="5387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7371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99B9229-69D7-2298-46D1-4FA0716934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925" y="888999"/>
            <a:ext cx="2285907" cy="228590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D3A5BE8-210D-9559-3AA3-5E9F46087D88}"/>
              </a:ext>
            </a:extLst>
          </p:cNvPr>
          <p:cNvSpPr txBox="1"/>
          <p:nvPr/>
        </p:nvSpPr>
        <p:spPr>
          <a:xfrm>
            <a:off x="3438224" y="741011"/>
            <a:ext cx="70264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</a:rPr>
              <a:t>Heliotherapy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A6B426-A2AB-C902-34B0-DE1392255FB7}"/>
              </a:ext>
            </a:extLst>
          </p:cNvPr>
          <p:cNvSpPr txBox="1"/>
          <p:nvPr/>
        </p:nvSpPr>
        <p:spPr>
          <a:xfrm>
            <a:off x="3438224" y="1665069"/>
            <a:ext cx="58341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By the year 1933, there were over 165 diseases for which sunlight proved to be a beneficial treatment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BD7420-AEF5-BC19-7B45-D77F202BB995}"/>
              </a:ext>
            </a:extLst>
          </p:cNvPr>
          <p:cNvSpPr txBox="1"/>
          <p:nvPr/>
        </p:nvSpPr>
        <p:spPr>
          <a:xfrm>
            <a:off x="2720385" y="3429000"/>
            <a:ext cx="753457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Old studies revealed exposing patients to controlled amounts of sunlight cured some infections, lowered blood pressure, lowered blood sugar, and increased the # of </a:t>
            </a:r>
            <a:r>
              <a:rPr lang="en-US" sz="2000" dirty="0" err="1"/>
              <a:t>wbc</a:t>
            </a:r>
            <a:r>
              <a:rPr lang="en-US" sz="20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Treatment for gout and rheumatoid arthritis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Treatment of anemia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Eczema, acne, herpes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Lupus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Sciatica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Wounds, burns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D71D1B4-1ECA-E341-7200-AB2FD64E7A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54961" y="962202"/>
            <a:ext cx="1239114" cy="2212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53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 descr="Heliotherapy Denver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5" r="1" b="18434"/>
          <a:stretch/>
        </p:blipFill>
        <p:spPr>
          <a:xfrm>
            <a:off x="196850" y="173518"/>
            <a:ext cx="11798300" cy="651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5195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62ABC4B-37D8-4218-BDD8-6DF6A00C0C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group of people sitting next to a fence&#10;&#10;Description automatically generated">
            <a:extLst>
              <a:ext uri="{FF2B5EF4-FFF2-40B4-BE49-F238E27FC236}">
                <a16:creationId xmlns:a16="http://schemas.microsoft.com/office/drawing/2014/main" id="{17D153A6-3609-4045-B3CE-65B18ED7C2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156" b="5288"/>
          <a:stretch/>
        </p:blipFill>
        <p:spPr>
          <a:xfrm>
            <a:off x="321730" y="321732"/>
            <a:ext cx="5674897" cy="3017405"/>
          </a:xfrm>
          <a:prstGeom prst="rect">
            <a:avLst/>
          </a:prstGeom>
        </p:spPr>
      </p:pic>
      <p:pic>
        <p:nvPicPr>
          <p:cNvPr id="7" name="Picture 6" descr="A group of people riding on the back of a horse drawn carriage&#10;&#10;Description automatically generated">
            <a:extLst>
              <a:ext uri="{FF2B5EF4-FFF2-40B4-BE49-F238E27FC236}">
                <a16:creationId xmlns:a16="http://schemas.microsoft.com/office/drawing/2014/main" id="{A4F16DBF-BAAA-0145-AB5E-055616FF64E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8230" r="-2" b="-2"/>
          <a:stretch/>
        </p:blipFill>
        <p:spPr>
          <a:xfrm>
            <a:off x="321730" y="3510853"/>
            <a:ext cx="5674897" cy="2789954"/>
          </a:xfrm>
          <a:prstGeom prst="rect">
            <a:avLst/>
          </a:prstGeom>
        </p:spPr>
      </p:pic>
      <p:pic>
        <p:nvPicPr>
          <p:cNvPr id="3" name="Picture 2" descr="A close up of a newspaper&#10;&#10;Description automatically generated">
            <a:extLst>
              <a:ext uri="{FF2B5EF4-FFF2-40B4-BE49-F238E27FC236}">
                <a16:creationId xmlns:a16="http://schemas.microsoft.com/office/drawing/2014/main" id="{C8FA423D-A77F-0E41-8029-7B0D1D0BE04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954" r="9957" b="2"/>
          <a:stretch/>
        </p:blipFill>
        <p:spPr>
          <a:xfrm>
            <a:off x="6195373" y="321733"/>
            <a:ext cx="5674897" cy="5979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752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xresdefaul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000" y="2603500"/>
            <a:ext cx="2942129" cy="1654948"/>
          </a:xfrm>
          <a:prstGeom prst="rect">
            <a:avLst/>
          </a:prstGeom>
        </p:spPr>
      </p:pic>
      <p:pic>
        <p:nvPicPr>
          <p:cNvPr id="5" name="Picture 4" descr="Lord-Surya-Bhagwan-Sun-Go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3598" y="1"/>
            <a:ext cx="2394402" cy="3499511"/>
          </a:xfrm>
          <a:prstGeom prst="rect">
            <a:avLst/>
          </a:prstGeom>
        </p:spPr>
      </p:pic>
      <p:pic>
        <p:nvPicPr>
          <p:cNvPr id="6" name="Picture 5" descr="download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82198"/>
            <a:ext cx="2785562" cy="2321302"/>
          </a:xfrm>
          <a:prstGeom prst="rect">
            <a:avLst/>
          </a:prstGeom>
        </p:spPr>
      </p:pic>
      <p:pic>
        <p:nvPicPr>
          <p:cNvPr id="7" name="Picture 6" descr="download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4276" y="0"/>
            <a:ext cx="3556000" cy="2286000"/>
          </a:xfrm>
          <a:prstGeom prst="rect">
            <a:avLst/>
          </a:prstGeom>
        </p:spPr>
      </p:pic>
      <p:pic>
        <p:nvPicPr>
          <p:cNvPr id="4" name="Picture 3" descr="Sunbathing-Beach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0576" y="4353206"/>
            <a:ext cx="3757193" cy="2504795"/>
          </a:xfrm>
          <a:prstGeom prst="rect">
            <a:avLst/>
          </a:prstGeom>
        </p:spPr>
      </p:pic>
      <p:pic>
        <p:nvPicPr>
          <p:cNvPr id="8" name="Picture 7" descr="668327869_063e21bcdb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498" y="4353206"/>
            <a:ext cx="3339726" cy="2504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952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emio-Nobel-da-Medicina-e-fisiologia-201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5660" y="188327"/>
            <a:ext cx="8755957" cy="5823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7348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Visible-spectru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436626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652944" y="4536491"/>
            <a:ext cx="1464099" cy="369332"/>
          </a:xfrm>
          <a:prstGeom prst="rect">
            <a:avLst/>
          </a:prstGeom>
          <a:noFill/>
          <a:ln>
            <a:solidFill>
              <a:srgbClr val="8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UVA and NO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652944" y="5258819"/>
            <a:ext cx="1616499" cy="369332"/>
          </a:xfrm>
          <a:prstGeom prst="rect">
            <a:avLst/>
          </a:prstGeom>
          <a:noFill/>
          <a:ln>
            <a:solidFill>
              <a:srgbClr val="8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UVB and </a:t>
            </a:r>
            <a:r>
              <a:rPr lang="en-US" dirty="0" err="1"/>
              <a:t>Vit</a:t>
            </a:r>
            <a:r>
              <a:rPr lang="en-US" dirty="0"/>
              <a:t> D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652944" y="5996972"/>
            <a:ext cx="1616499" cy="369332"/>
          </a:xfrm>
          <a:prstGeom prst="rect">
            <a:avLst/>
          </a:prstGeom>
          <a:noFill/>
          <a:ln>
            <a:solidFill>
              <a:srgbClr val="8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Antimicrobial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487477" y="5074153"/>
            <a:ext cx="1616499" cy="369332"/>
          </a:xfrm>
          <a:prstGeom prst="rect">
            <a:avLst/>
          </a:prstGeom>
          <a:noFill/>
          <a:ln>
            <a:solidFill>
              <a:srgbClr val="8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Bilirubin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487477" y="5628151"/>
            <a:ext cx="1616499" cy="369332"/>
          </a:xfrm>
          <a:prstGeom prst="rect">
            <a:avLst/>
          </a:prstGeom>
          <a:noFill/>
          <a:ln>
            <a:solidFill>
              <a:srgbClr val="8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Chronoactivity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448126" y="4500076"/>
            <a:ext cx="1616499" cy="369332"/>
          </a:xfrm>
          <a:prstGeom prst="rect">
            <a:avLst/>
          </a:prstGeom>
          <a:noFill/>
          <a:ln>
            <a:solidFill>
              <a:srgbClr val="8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Photosynthesis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611457" y="4519471"/>
            <a:ext cx="1616499" cy="369332"/>
          </a:xfrm>
          <a:prstGeom prst="rect">
            <a:avLst/>
          </a:prstGeom>
          <a:noFill/>
          <a:ln>
            <a:solidFill>
              <a:srgbClr val="8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Wound healing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611457" y="5021808"/>
            <a:ext cx="1616499" cy="369332"/>
          </a:xfrm>
          <a:prstGeom prst="rect">
            <a:avLst/>
          </a:prstGeom>
          <a:noFill/>
          <a:ln>
            <a:solidFill>
              <a:srgbClr val="8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Collagen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611457" y="5443485"/>
            <a:ext cx="1616499" cy="369332"/>
          </a:xfrm>
          <a:prstGeom prst="rect">
            <a:avLst/>
          </a:prstGeom>
          <a:noFill/>
          <a:ln>
            <a:solidFill>
              <a:srgbClr val="8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Nitric Oxide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611457" y="5812817"/>
            <a:ext cx="1616499" cy="369332"/>
          </a:xfrm>
          <a:prstGeom prst="rect">
            <a:avLst/>
          </a:prstGeom>
          <a:noFill/>
          <a:ln>
            <a:solidFill>
              <a:srgbClr val="8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Sulfation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572106" y="4002967"/>
            <a:ext cx="1616499" cy="369332"/>
          </a:xfrm>
          <a:prstGeom prst="rect">
            <a:avLst/>
          </a:prstGeom>
          <a:noFill/>
          <a:ln>
            <a:solidFill>
              <a:srgbClr val="8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Mitochondrial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621029" y="6228169"/>
            <a:ext cx="1616499" cy="369332"/>
          </a:xfrm>
          <a:prstGeom prst="rect">
            <a:avLst/>
          </a:prstGeom>
          <a:noFill/>
          <a:ln>
            <a:solidFill>
              <a:srgbClr val="8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EZ Water</a:t>
            </a:r>
          </a:p>
        </p:txBody>
      </p:sp>
    </p:spTree>
    <p:extLst>
      <p:ext uri="{BB962C8B-B14F-4D97-AF65-F5344CB8AC3E}">
        <p14:creationId xmlns:p14="http://schemas.microsoft.com/office/powerpoint/2010/main" val="329495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9D60998-B774-1047-B4F1-2C824BFFF9CC}"/>
              </a:ext>
            </a:extLst>
          </p:cNvPr>
          <p:cNvSpPr txBox="1"/>
          <p:nvPr/>
        </p:nvSpPr>
        <p:spPr>
          <a:xfrm>
            <a:off x="889365" y="172513"/>
            <a:ext cx="5206635" cy="169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dirty="0">
                <a:solidFill>
                  <a:srgbClr val="9B0003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Circadian Rhythm and Health: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Riding the rhythm of life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0F05979-75C7-1746-B384-5C4FEB1DE4C7}"/>
              </a:ext>
            </a:extLst>
          </p:cNvPr>
          <p:cNvSpPr txBox="1"/>
          <p:nvPr/>
        </p:nvSpPr>
        <p:spPr>
          <a:xfrm>
            <a:off x="7398460" y="2792245"/>
            <a:ext cx="4793540" cy="21802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/>
              <a:t>Mark C. Pettus MD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/>
              <a:t>Associate Professor of Medicine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/>
              <a:t>University of Massachusetts Medical School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223F733-1F79-4A4C-8E54-D65B1C8E1BFA}"/>
              </a:ext>
            </a:extLst>
          </p:cNvPr>
          <p:cNvSpPr txBox="1"/>
          <p:nvPr/>
        </p:nvSpPr>
        <p:spPr>
          <a:xfrm>
            <a:off x="7133107" y="4065755"/>
            <a:ext cx="29345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October 14, 2022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2EDE9CB-3B95-2C42-472F-EB7D651E71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914" y="2069076"/>
            <a:ext cx="6832194" cy="3844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6948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ili-blanket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6770" y="351260"/>
            <a:ext cx="6306556" cy="472991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14535" y="5675071"/>
            <a:ext cx="7100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Cytochrome P450 </a:t>
            </a:r>
            <a:r>
              <a:rPr lang="mr-IN" dirty="0"/>
              <a:t>–</a:t>
            </a:r>
            <a:r>
              <a:rPr lang="en-US" dirty="0"/>
              <a:t> absorbs light at 450nm (blue) for high </a:t>
            </a:r>
            <a:r>
              <a:rPr lang="en-US" dirty="0" err="1"/>
              <a:t>billirubin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68351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B832D51-EA09-7743-BFE7-8F790D7BC6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552450"/>
            <a:ext cx="9144000" cy="5143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98A9B69-15AA-8C4D-B8DD-0FABFB64B83D}"/>
              </a:ext>
            </a:extLst>
          </p:cNvPr>
          <p:cNvSpPr txBox="1"/>
          <p:nvPr/>
        </p:nvSpPr>
        <p:spPr>
          <a:xfrm>
            <a:off x="482600" y="6324600"/>
            <a:ext cx="459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Satchin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Panda PhD, The Salk Institute</a:t>
            </a:r>
          </a:p>
        </p:txBody>
      </p:sp>
    </p:spTree>
    <p:extLst>
      <p:ext uri="{BB962C8B-B14F-4D97-AF65-F5344CB8AC3E}">
        <p14:creationId xmlns:p14="http://schemas.microsoft.com/office/powerpoint/2010/main" val="21660323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Picture 1" descr="55.jpeg">
            <a:extLst>
              <a:ext uri="{FF2B5EF4-FFF2-40B4-BE49-F238E27FC236}">
                <a16:creationId xmlns:a16="http://schemas.microsoft.com/office/drawing/2014/main" id="{AB31E422-E21B-8BC9-A6B2-1B6F0C8D34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07950"/>
            <a:ext cx="9144000" cy="675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Google Shape;604;p82">
            <a:extLst>
              <a:ext uri="{FF2B5EF4-FFF2-40B4-BE49-F238E27FC236}">
                <a16:creationId xmlns:a16="http://schemas.microsoft.com/office/drawing/2014/main" id="{C8861ABC-C9A1-6A46-99AF-E935FCA7AB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2800" y="6096000"/>
            <a:ext cx="4953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Satchin</a:t>
            </a:r>
            <a:r>
              <a:rPr lang="en-US" alt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Panda PhD, Salk Institute</a:t>
            </a:r>
            <a:endParaRPr lang="en-US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0418" name="Google Shape;605;p82" descr="Image result for satchin panda phd sleep and health">
            <a:extLst>
              <a:ext uri="{FF2B5EF4-FFF2-40B4-BE49-F238E27FC236}">
                <a16:creationId xmlns:a16="http://schemas.microsoft.com/office/drawing/2014/main" id="{7B8FDF0A-DEEB-3249-815F-4CCBB340B2BC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967" y="533400"/>
            <a:ext cx="12091501" cy="483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72886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81013" y="3752849"/>
            <a:ext cx="3290887" cy="2452687"/>
          </a:xfrm>
        </p:spPr>
        <p:txBody>
          <a:bodyPr anchor="ctr">
            <a:normAutofit/>
          </a:bodyPr>
          <a:lstStyle/>
          <a:p>
            <a:r>
              <a:rPr lang="en-US" sz="3600" dirty="0">
                <a:solidFill>
                  <a:srgbClr val="C00000"/>
                </a:solidFill>
              </a:rPr>
              <a:t>Fluorescent Lights and Night Shift Workers</a:t>
            </a:r>
          </a:p>
        </p:txBody>
      </p:sp>
      <p:pic>
        <p:nvPicPr>
          <p:cNvPr id="6" name="Picture 5" descr="public-hospital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13"/>
          <a:stretch/>
        </p:blipFill>
        <p:spPr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225574" y="4029576"/>
            <a:ext cx="7485413" cy="2452687"/>
          </a:xfrm>
        </p:spPr>
        <p:txBody>
          <a:bodyPr anchor="ctr">
            <a:normAutofit/>
          </a:bodyPr>
          <a:lstStyle/>
          <a:p>
            <a:r>
              <a:rPr lang="en-US" sz="2400" dirty="0"/>
              <a:t>NHS- Nurses Health Study (Harvard)</a:t>
            </a:r>
          </a:p>
          <a:p>
            <a:r>
              <a:rPr lang="en-US" sz="2400" dirty="0"/>
              <a:t>120,000 nurses followed 30+ years</a:t>
            </a:r>
          </a:p>
          <a:p>
            <a:r>
              <a:rPr lang="en-US" sz="2400" dirty="0"/>
              <a:t>30% increase of breast cancer after 15 years of night work</a:t>
            </a:r>
          </a:p>
          <a:p>
            <a:r>
              <a:rPr lang="en-US" sz="2400" dirty="0"/>
              <a:t>Other studies have shown increased risk up to 60%</a:t>
            </a:r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6611658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 dirty="0">
                <a:solidFill>
                  <a:srgbClr val="C00000"/>
                </a:solidFill>
              </a:rPr>
              <a:t>Circadian Rhythm and Health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2994" y="2606040"/>
            <a:ext cx="9437490" cy="4251960"/>
          </a:xfrm>
        </p:spPr>
        <p:txBody>
          <a:bodyPr>
            <a:normAutofit/>
          </a:bodyPr>
          <a:lstStyle/>
          <a:p>
            <a:r>
              <a:rPr lang="en-US" sz="2400" i="1" dirty="0"/>
              <a:t>MI, angina, stent thrombosis, stroke, </a:t>
            </a:r>
            <a:r>
              <a:rPr lang="en-US" sz="2400" i="1" dirty="0" err="1"/>
              <a:t>arhythmia</a:t>
            </a:r>
            <a:r>
              <a:rPr lang="en-US" sz="2400" i="1" dirty="0"/>
              <a:t>, aortic dissection more common in early morning hours </a:t>
            </a:r>
          </a:p>
          <a:p>
            <a:r>
              <a:rPr lang="en-US" sz="2400" i="1" dirty="0"/>
              <a:t>Infarct size larger in morning hours </a:t>
            </a:r>
          </a:p>
          <a:p>
            <a:r>
              <a:rPr lang="fi-FI" sz="2400" i="1" dirty="0" err="1"/>
              <a:t>Increased</a:t>
            </a:r>
            <a:r>
              <a:rPr lang="fi-FI" sz="2400" i="1" dirty="0"/>
              <a:t> </a:t>
            </a:r>
            <a:r>
              <a:rPr lang="fi-FI" sz="2400" i="1" dirty="0" err="1"/>
              <a:t>cancer</a:t>
            </a:r>
            <a:r>
              <a:rPr lang="fi-FI" sz="2400" i="1" dirty="0"/>
              <a:t> and </a:t>
            </a:r>
            <a:r>
              <a:rPr lang="fi-FI" sz="2400" i="1" dirty="0" err="1"/>
              <a:t>cardiovascular</a:t>
            </a:r>
            <a:r>
              <a:rPr lang="fi-FI" sz="2400" i="1" dirty="0"/>
              <a:t> </a:t>
            </a:r>
            <a:r>
              <a:rPr lang="fi-FI" sz="2400" i="1" dirty="0" err="1"/>
              <a:t>disease</a:t>
            </a:r>
            <a:r>
              <a:rPr lang="fi-FI" sz="2400" i="1" dirty="0"/>
              <a:t> </a:t>
            </a:r>
            <a:r>
              <a:rPr lang="fi-FI" sz="2400" i="1" dirty="0" err="1"/>
              <a:t>risk</a:t>
            </a:r>
            <a:r>
              <a:rPr lang="fi-FI" sz="2400" i="1" dirty="0"/>
              <a:t> in </a:t>
            </a:r>
            <a:r>
              <a:rPr lang="fi-FI" sz="2400" i="1" dirty="0" err="1"/>
              <a:t>night-shift</a:t>
            </a:r>
            <a:r>
              <a:rPr lang="fi-FI" sz="2400" i="1" dirty="0"/>
              <a:t> </a:t>
            </a:r>
            <a:r>
              <a:rPr lang="fi-FI" sz="2400" i="1" dirty="0" err="1"/>
              <a:t>workers</a:t>
            </a:r>
            <a:r>
              <a:rPr lang="fi-FI" sz="2400" dirty="0"/>
              <a:t>. </a:t>
            </a:r>
          </a:p>
          <a:p>
            <a:r>
              <a:rPr lang="fi-FI" sz="2400" i="1" dirty="0"/>
              <a:t>ICU delirium and ”</a:t>
            </a:r>
            <a:r>
              <a:rPr lang="fi-FI" sz="2400" i="1" dirty="0" err="1"/>
              <a:t>post</a:t>
            </a:r>
            <a:r>
              <a:rPr lang="fi-FI" sz="2400" i="1" dirty="0"/>
              <a:t> </a:t>
            </a:r>
            <a:r>
              <a:rPr lang="fi-FI" sz="2400" i="1" dirty="0" err="1"/>
              <a:t>hospital</a:t>
            </a:r>
            <a:r>
              <a:rPr lang="fi-FI" sz="2400" i="1" dirty="0"/>
              <a:t> </a:t>
            </a:r>
            <a:r>
              <a:rPr lang="fi-FI" sz="2400" i="1" dirty="0" err="1"/>
              <a:t>syndrome</a:t>
            </a:r>
            <a:r>
              <a:rPr lang="fi-FI" sz="2400" i="1" dirty="0"/>
              <a:t>”</a:t>
            </a:r>
            <a:r>
              <a:rPr lang="fi-FI" sz="2400" dirty="0"/>
              <a:t> </a:t>
            </a:r>
          </a:p>
          <a:p>
            <a:r>
              <a:rPr lang="fi-FI" sz="2400" i="1" dirty="0" err="1"/>
              <a:t>Obesity</a:t>
            </a:r>
            <a:r>
              <a:rPr lang="fi-FI" sz="2400" i="1" dirty="0"/>
              <a:t> and </a:t>
            </a:r>
            <a:r>
              <a:rPr lang="fi-FI" sz="2400" i="1" dirty="0" err="1"/>
              <a:t>insulin</a:t>
            </a:r>
            <a:r>
              <a:rPr lang="fi-FI" sz="2400" i="1" dirty="0"/>
              <a:t> </a:t>
            </a:r>
            <a:r>
              <a:rPr lang="fi-FI" sz="2400" i="1" dirty="0" err="1"/>
              <a:t>resistance</a:t>
            </a:r>
            <a:r>
              <a:rPr lang="fi-FI" sz="2400" i="1" dirty="0"/>
              <a:t> </a:t>
            </a:r>
          </a:p>
          <a:p>
            <a:r>
              <a:rPr lang="fi-FI" sz="2400" i="1" dirty="0" err="1"/>
              <a:t>Behavioral</a:t>
            </a:r>
            <a:r>
              <a:rPr lang="fi-FI" sz="2400" i="1" dirty="0"/>
              <a:t> </a:t>
            </a:r>
            <a:r>
              <a:rPr lang="fi-FI" sz="2400" i="1" dirty="0" err="1"/>
              <a:t>health</a:t>
            </a:r>
            <a:r>
              <a:rPr lang="fi-FI" sz="2400" i="1" dirty="0"/>
              <a:t>: Depression, PTSD, GAD, BPD</a:t>
            </a:r>
          </a:p>
          <a:p>
            <a:pPr marL="0" indent="0">
              <a:buNone/>
            </a:pPr>
            <a:r>
              <a:rPr lang="fi-FI" sz="2000" b="1" i="1" dirty="0"/>
              <a:t>       </a:t>
            </a:r>
            <a:endParaRPr lang="fi-FI" sz="2000" dirty="0"/>
          </a:p>
          <a:p>
            <a:pPr marL="0" indent="0">
              <a:buNone/>
            </a:pPr>
            <a:endParaRPr lang="fi-FI" sz="1400" b="1" i="1" dirty="0"/>
          </a:p>
          <a:p>
            <a:endParaRPr lang="fi-FI" sz="1400" dirty="0"/>
          </a:p>
          <a:p>
            <a:endParaRPr lang="fi-FI" sz="1400" dirty="0"/>
          </a:p>
          <a:p>
            <a:endParaRPr lang="fi-FI" sz="1400" dirty="0"/>
          </a:p>
          <a:p>
            <a:endParaRPr lang="fi-FI" sz="1400" dirty="0"/>
          </a:p>
          <a:p>
            <a:endParaRPr lang="fi-FI" sz="1400" dirty="0"/>
          </a:p>
          <a:p>
            <a:endParaRPr lang="en-US" sz="1400" dirty="0"/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3964846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230D82D-8347-3045-AA34-DA2A7DFEDF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1794" y="1552917"/>
            <a:ext cx="8058150" cy="3429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E3E7470-3CDF-1E47-A4DA-FCA75EFB3758}"/>
              </a:ext>
            </a:extLst>
          </p:cNvPr>
          <p:cNvSpPr txBox="1"/>
          <p:nvPr/>
        </p:nvSpPr>
        <p:spPr>
          <a:xfrm>
            <a:off x="1679394" y="401234"/>
            <a:ext cx="80581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9614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Sunlight and Circadian Entrainment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CE59DFE-C6C1-3845-AEAF-FEC3087E0489}"/>
              </a:ext>
            </a:extLst>
          </p:cNvPr>
          <p:cNvSpPr txBox="1"/>
          <p:nvPr/>
        </p:nvSpPr>
        <p:spPr>
          <a:xfrm>
            <a:off x="1031967" y="5530959"/>
            <a:ext cx="93530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Blue Light</a:t>
            </a:r>
            <a:r>
              <a:rPr lang="en-US" sz="2400" dirty="0"/>
              <a:t>: Turns on our circadian clocks in morning hours</a:t>
            </a:r>
          </a:p>
          <a:p>
            <a:r>
              <a:rPr lang="en-US" sz="2400" dirty="0">
                <a:solidFill>
                  <a:srgbClr val="FF0000"/>
                </a:solidFill>
              </a:rPr>
              <a:t>Orange-Red: </a:t>
            </a:r>
            <a:r>
              <a:rPr lang="en-US" sz="2400" dirty="0"/>
              <a:t>Healing frequencies that turn clocks off in evening-overnight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72966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6D43A90-8E4C-F64A-A59C-FD523B3744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4517" y="643466"/>
            <a:ext cx="8842966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4137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0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5636" y="1013248"/>
            <a:ext cx="8887782" cy="463710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38036" y="6083279"/>
            <a:ext cx="49857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Desire Color Rendering Index (CRI) 95+ %</a:t>
            </a:r>
          </a:p>
          <a:p>
            <a:r>
              <a:rPr lang="en-US" dirty="0"/>
              <a:t>Color Temperature 2700-3000k</a:t>
            </a:r>
          </a:p>
        </p:txBody>
      </p:sp>
      <p:sp>
        <p:nvSpPr>
          <p:cNvPr id="4" name="Oval 3"/>
          <p:cNvSpPr/>
          <p:nvPr/>
        </p:nvSpPr>
        <p:spPr>
          <a:xfrm>
            <a:off x="7383405" y="3257032"/>
            <a:ext cx="3408636" cy="2673847"/>
          </a:xfrm>
          <a:prstGeom prst="ellipse">
            <a:avLst/>
          </a:prstGeom>
          <a:noFill/>
          <a:ln w="28575" cmpd="sng"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4784274" y="804151"/>
            <a:ext cx="3408636" cy="2673847"/>
          </a:xfrm>
          <a:prstGeom prst="ellipse">
            <a:avLst/>
          </a:prstGeom>
          <a:noFill/>
          <a:ln w="28575" cmpd="sng"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1838036" y="3409432"/>
            <a:ext cx="3408636" cy="2673847"/>
          </a:xfrm>
          <a:prstGeom prst="ellipse">
            <a:avLst/>
          </a:prstGeom>
          <a:noFill/>
          <a:ln w="28575" cmpd="sng"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903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E2CDB673-44F2-4A87-6495-5D840A14EC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152" y="140186"/>
            <a:ext cx="10982880" cy="595761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84BB353-1B45-C949-69C8-0A10C33ECDC1}"/>
              </a:ext>
            </a:extLst>
          </p:cNvPr>
          <p:cNvSpPr txBox="1"/>
          <p:nvPr/>
        </p:nvSpPr>
        <p:spPr>
          <a:xfrm>
            <a:off x="451184" y="6348482"/>
            <a:ext cx="61000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www.lrc.rpi.edu</a:t>
            </a:r>
            <a:r>
              <a:rPr lang="en-US" dirty="0"/>
              <a:t>/</a:t>
            </a:r>
            <a:r>
              <a:rPr lang="en-US" dirty="0" err="1"/>
              <a:t>healthyliving</a:t>
            </a:r>
            <a:r>
              <a:rPr lang="en-US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11510397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8908DB7-C3A6-4FCB-9820-CEE02B398C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640823"/>
            <a:ext cx="3419856" cy="5583148"/>
          </a:xfrm>
        </p:spPr>
        <p:txBody>
          <a:bodyPr anchor="ctr">
            <a:normAutofit/>
          </a:bodyPr>
          <a:lstStyle/>
          <a:p>
            <a:r>
              <a:rPr lang="en-US" sz="4200" dirty="0">
                <a:solidFill>
                  <a:srgbClr val="C00000"/>
                </a:solidFill>
              </a:rPr>
              <a:t>Key Considerations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535742DD-1B16-4E9D-B715-0D74B4574A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267200" y="630936"/>
            <a:ext cx="18288" cy="5590381"/>
          </a:xfrm>
          <a:custGeom>
            <a:avLst/>
            <a:gdLst>
              <a:gd name="connsiteX0" fmla="*/ 0 w 18288"/>
              <a:gd name="connsiteY0" fmla="*/ 0 h 5590381"/>
              <a:gd name="connsiteX1" fmla="*/ 18288 w 18288"/>
              <a:gd name="connsiteY1" fmla="*/ 0 h 5590381"/>
              <a:gd name="connsiteX2" fmla="*/ 18288 w 18288"/>
              <a:gd name="connsiteY2" fmla="*/ 754701 h 5590381"/>
              <a:gd name="connsiteX3" fmla="*/ 18288 w 18288"/>
              <a:gd name="connsiteY3" fmla="*/ 1565307 h 5590381"/>
              <a:gd name="connsiteX4" fmla="*/ 18288 w 18288"/>
              <a:gd name="connsiteY4" fmla="*/ 2152297 h 5590381"/>
              <a:gd name="connsiteX5" fmla="*/ 18288 w 18288"/>
              <a:gd name="connsiteY5" fmla="*/ 2906998 h 5590381"/>
              <a:gd name="connsiteX6" fmla="*/ 18288 w 18288"/>
              <a:gd name="connsiteY6" fmla="*/ 3549892 h 5590381"/>
              <a:gd name="connsiteX7" fmla="*/ 18288 w 18288"/>
              <a:gd name="connsiteY7" fmla="*/ 4080978 h 5590381"/>
              <a:gd name="connsiteX8" fmla="*/ 18288 w 18288"/>
              <a:gd name="connsiteY8" fmla="*/ 4835680 h 5590381"/>
              <a:gd name="connsiteX9" fmla="*/ 18288 w 18288"/>
              <a:gd name="connsiteY9" fmla="*/ 5590381 h 5590381"/>
              <a:gd name="connsiteX10" fmla="*/ 0 w 18288"/>
              <a:gd name="connsiteY10" fmla="*/ 5590381 h 5590381"/>
              <a:gd name="connsiteX11" fmla="*/ 0 w 18288"/>
              <a:gd name="connsiteY11" fmla="*/ 4835680 h 5590381"/>
              <a:gd name="connsiteX12" fmla="*/ 0 w 18288"/>
              <a:gd name="connsiteY12" fmla="*/ 4304593 h 5590381"/>
              <a:gd name="connsiteX13" fmla="*/ 0 w 18288"/>
              <a:gd name="connsiteY13" fmla="*/ 3773507 h 5590381"/>
              <a:gd name="connsiteX14" fmla="*/ 0 w 18288"/>
              <a:gd name="connsiteY14" fmla="*/ 3186517 h 5590381"/>
              <a:gd name="connsiteX15" fmla="*/ 0 w 18288"/>
              <a:gd name="connsiteY15" fmla="*/ 2487720 h 5590381"/>
              <a:gd name="connsiteX16" fmla="*/ 0 w 18288"/>
              <a:gd name="connsiteY16" fmla="*/ 1956633 h 5590381"/>
              <a:gd name="connsiteX17" fmla="*/ 0 w 18288"/>
              <a:gd name="connsiteY17" fmla="*/ 1425547 h 5590381"/>
              <a:gd name="connsiteX18" fmla="*/ 0 w 18288"/>
              <a:gd name="connsiteY18" fmla="*/ 614942 h 5590381"/>
              <a:gd name="connsiteX19" fmla="*/ 0 w 18288"/>
              <a:gd name="connsiteY19" fmla="*/ 0 h 559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8288" h="5590381" fill="none" extrusionOk="0">
                <a:moveTo>
                  <a:pt x="0" y="0"/>
                </a:moveTo>
                <a:cubicBezTo>
                  <a:pt x="7726" y="-435"/>
                  <a:pt x="14198" y="437"/>
                  <a:pt x="18288" y="0"/>
                </a:cubicBezTo>
                <a:cubicBezTo>
                  <a:pt x="-5226" y="225076"/>
                  <a:pt x="46275" y="562283"/>
                  <a:pt x="18288" y="754701"/>
                </a:cubicBezTo>
                <a:cubicBezTo>
                  <a:pt x="-9699" y="947119"/>
                  <a:pt x="30081" y="1239251"/>
                  <a:pt x="18288" y="1565307"/>
                </a:cubicBezTo>
                <a:cubicBezTo>
                  <a:pt x="6495" y="1891363"/>
                  <a:pt x="7160" y="1999140"/>
                  <a:pt x="18288" y="2152297"/>
                </a:cubicBezTo>
                <a:cubicBezTo>
                  <a:pt x="29417" y="2305454"/>
                  <a:pt x="28705" y="2598333"/>
                  <a:pt x="18288" y="2906998"/>
                </a:cubicBezTo>
                <a:cubicBezTo>
                  <a:pt x="7871" y="3215663"/>
                  <a:pt x="35263" y="3327412"/>
                  <a:pt x="18288" y="3549892"/>
                </a:cubicBezTo>
                <a:cubicBezTo>
                  <a:pt x="1313" y="3772372"/>
                  <a:pt x="38561" y="3843836"/>
                  <a:pt x="18288" y="4080978"/>
                </a:cubicBezTo>
                <a:cubicBezTo>
                  <a:pt x="-1985" y="4318120"/>
                  <a:pt x="-3806" y="4511166"/>
                  <a:pt x="18288" y="4835680"/>
                </a:cubicBezTo>
                <a:cubicBezTo>
                  <a:pt x="40382" y="5160194"/>
                  <a:pt x="-13070" y="5401748"/>
                  <a:pt x="18288" y="5590381"/>
                </a:cubicBezTo>
                <a:cubicBezTo>
                  <a:pt x="12010" y="5589863"/>
                  <a:pt x="6799" y="5589982"/>
                  <a:pt x="0" y="5590381"/>
                </a:cubicBezTo>
                <a:cubicBezTo>
                  <a:pt x="-6480" y="5250523"/>
                  <a:pt x="-32148" y="5052531"/>
                  <a:pt x="0" y="4835680"/>
                </a:cubicBezTo>
                <a:cubicBezTo>
                  <a:pt x="32148" y="4618829"/>
                  <a:pt x="5352" y="4496374"/>
                  <a:pt x="0" y="4304593"/>
                </a:cubicBezTo>
                <a:cubicBezTo>
                  <a:pt x="-5352" y="4112812"/>
                  <a:pt x="9645" y="3919423"/>
                  <a:pt x="0" y="3773507"/>
                </a:cubicBezTo>
                <a:cubicBezTo>
                  <a:pt x="-9645" y="3627591"/>
                  <a:pt x="-10654" y="3330687"/>
                  <a:pt x="0" y="3186517"/>
                </a:cubicBezTo>
                <a:cubicBezTo>
                  <a:pt x="10654" y="3042347"/>
                  <a:pt x="18181" y="2635923"/>
                  <a:pt x="0" y="2487720"/>
                </a:cubicBezTo>
                <a:cubicBezTo>
                  <a:pt x="-18181" y="2339517"/>
                  <a:pt x="-7947" y="2113537"/>
                  <a:pt x="0" y="1956633"/>
                </a:cubicBezTo>
                <a:cubicBezTo>
                  <a:pt x="7947" y="1799729"/>
                  <a:pt x="-15145" y="1657735"/>
                  <a:pt x="0" y="1425547"/>
                </a:cubicBezTo>
                <a:cubicBezTo>
                  <a:pt x="15145" y="1193359"/>
                  <a:pt x="-23832" y="948054"/>
                  <a:pt x="0" y="614942"/>
                </a:cubicBezTo>
                <a:cubicBezTo>
                  <a:pt x="23832" y="281831"/>
                  <a:pt x="2816" y="129878"/>
                  <a:pt x="0" y="0"/>
                </a:cubicBezTo>
                <a:close/>
              </a:path>
              <a:path w="18288" h="5590381" stroke="0" extrusionOk="0">
                <a:moveTo>
                  <a:pt x="0" y="0"/>
                </a:moveTo>
                <a:cubicBezTo>
                  <a:pt x="5871" y="848"/>
                  <a:pt x="11713" y="-200"/>
                  <a:pt x="18288" y="0"/>
                </a:cubicBezTo>
                <a:cubicBezTo>
                  <a:pt x="41141" y="165299"/>
                  <a:pt x="3613" y="427555"/>
                  <a:pt x="18288" y="698798"/>
                </a:cubicBezTo>
                <a:cubicBezTo>
                  <a:pt x="32963" y="970041"/>
                  <a:pt x="19680" y="1226199"/>
                  <a:pt x="18288" y="1397595"/>
                </a:cubicBezTo>
                <a:cubicBezTo>
                  <a:pt x="16896" y="1568991"/>
                  <a:pt x="38798" y="1794517"/>
                  <a:pt x="18288" y="2152297"/>
                </a:cubicBezTo>
                <a:cubicBezTo>
                  <a:pt x="-2222" y="2510077"/>
                  <a:pt x="40846" y="2594424"/>
                  <a:pt x="18288" y="2739287"/>
                </a:cubicBezTo>
                <a:cubicBezTo>
                  <a:pt x="-4270" y="2884150"/>
                  <a:pt x="27117" y="3129706"/>
                  <a:pt x="18288" y="3493988"/>
                </a:cubicBezTo>
                <a:cubicBezTo>
                  <a:pt x="9459" y="3858270"/>
                  <a:pt x="54201" y="4041447"/>
                  <a:pt x="18288" y="4304593"/>
                </a:cubicBezTo>
                <a:cubicBezTo>
                  <a:pt x="-17625" y="4567740"/>
                  <a:pt x="49627" y="5149125"/>
                  <a:pt x="18288" y="5590381"/>
                </a:cubicBezTo>
                <a:cubicBezTo>
                  <a:pt x="10860" y="5590744"/>
                  <a:pt x="7568" y="5590157"/>
                  <a:pt x="0" y="5590381"/>
                </a:cubicBezTo>
                <a:cubicBezTo>
                  <a:pt x="36767" y="5266821"/>
                  <a:pt x="-16223" y="5116146"/>
                  <a:pt x="0" y="4835680"/>
                </a:cubicBezTo>
                <a:cubicBezTo>
                  <a:pt x="16223" y="4555214"/>
                  <a:pt x="-16316" y="4356490"/>
                  <a:pt x="0" y="4136882"/>
                </a:cubicBezTo>
                <a:cubicBezTo>
                  <a:pt x="16316" y="3917274"/>
                  <a:pt x="8005" y="3773465"/>
                  <a:pt x="0" y="3549892"/>
                </a:cubicBezTo>
                <a:cubicBezTo>
                  <a:pt x="-8005" y="3326319"/>
                  <a:pt x="27623" y="3052456"/>
                  <a:pt x="0" y="2851094"/>
                </a:cubicBezTo>
                <a:cubicBezTo>
                  <a:pt x="-27623" y="2649732"/>
                  <a:pt x="5614" y="2455815"/>
                  <a:pt x="0" y="2264104"/>
                </a:cubicBezTo>
                <a:cubicBezTo>
                  <a:pt x="-5614" y="2072393"/>
                  <a:pt x="22598" y="1990723"/>
                  <a:pt x="0" y="1733018"/>
                </a:cubicBezTo>
                <a:cubicBezTo>
                  <a:pt x="-22598" y="1475313"/>
                  <a:pt x="-6965" y="1369123"/>
                  <a:pt x="0" y="1090124"/>
                </a:cubicBezTo>
                <a:cubicBezTo>
                  <a:pt x="6965" y="811125"/>
                  <a:pt x="-19273" y="50704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311409761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AC89522-3F7B-E50D-0DB6-E5BF51970A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6008" y="287039"/>
            <a:ext cx="6894576" cy="3879168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36008" y="3080657"/>
            <a:ext cx="6894576" cy="2830285"/>
          </a:xfrm>
          <a:solidFill>
            <a:schemeClr val="bg1"/>
          </a:solidFill>
        </p:spPr>
        <p:txBody>
          <a:bodyPr anchor="t">
            <a:noAutofit/>
          </a:bodyPr>
          <a:lstStyle/>
          <a:p>
            <a:r>
              <a:rPr lang="en-US" sz="2000" dirty="0"/>
              <a:t>Acute-chronic disruption of circadian entrainment are drivers of acute care outcomes and perhaps all chronic, complex disease.</a:t>
            </a:r>
          </a:p>
          <a:p>
            <a:r>
              <a:rPr lang="en-US" sz="2000" dirty="0"/>
              <a:t>We are living in a modern environment more disconnected from our evolved, entrained biologic systems. </a:t>
            </a:r>
          </a:p>
          <a:p>
            <a:r>
              <a:rPr lang="en-US" sz="2000" dirty="0"/>
              <a:t>Greater attention to alignment between light quality, timing and exposure are accessible interventions for current-future consideration.</a:t>
            </a:r>
          </a:p>
        </p:txBody>
      </p:sp>
    </p:spTree>
    <p:extLst>
      <p:ext uri="{BB962C8B-B14F-4D97-AF65-F5344CB8AC3E}">
        <p14:creationId xmlns:p14="http://schemas.microsoft.com/office/powerpoint/2010/main" val="1907333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A936B7B2-9688-6821-0B5B-B5459AEEB2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7548" y="643466"/>
            <a:ext cx="7096903" cy="557106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CD9C68-9A27-0253-2BB0-8F93C7A00E77}"/>
              </a:ext>
            </a:extLst>
          </p:cNvPr>
          <p:cNvSpPr txBox="1"/>
          <p:nvPr/>
        </p:nvSpPr>
        <p:spPr>
          <a:xfrm>
            <a:off x="451184" y="6348482"/>
            <a:ext cx="61000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www.lrc.rpi.edu</a:t>
            </a:r>
            <a:r>
              <a:rPr lang="en-US" dirty="0"/>
              <a:t>/</a:t>
            </a:r>
            <a:r>
              <a:rPr lang="en-US" dirty="0" err="1"/>
              <a:t>healthyliving</a:t>
            </a:r>
            <a:r>
              <a:rPr lang="en-US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41432207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5E036F0-C84C-BE45-9A5D-5A535F1383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701" y="1551679"/>
            <a:ext cx="5028984" cy="318083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11DD716-2716-6067-72AA-41A1F1293405}"/>
              </a:ext>
            </a:extLst>
          </p:cNvPr>
          <p:cNvSpPr txBox="1"/>
          <p:nvPr/>
        </p:nvSpPr>
        <p:spPr>
          <a:xfrm>
            <a:off x="273827" y="6236453"/>
            <a:ext cx="61000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www.lrc.rpi.edu</a:t>
            </a:r>
            <a:r>
              <a:rPr lang="en-US" dirty="0"/>
              <a:t>/</a:t>
            </a:r>
            <a:r>
              <a:rPr lang="en-US" dirty="0" err="1"/>
              <a:t>healthyliving</a:t>
            </a:r>
            <a:r>
              <a:rPr lang="en-US" dirty="0"/>
              <a:t>/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BEA0A5-5A0E-36F3-0ACA-2441C3390A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8194" y="1707295"/>
            <a:ext cx="5851573" cy="3025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71619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, schematic&#10;&#10;Description automatically generated">
            <a:extLst>
              <a:ext uri="{FF2B5EF4-FFF2-40B4-BE49-F238E27FC236}">
                <a16:creationId xmlns:a16="http://schemas.microsoft.com/office/drawing/2014/main" id="{A0A97F7C-11F9-5158-A915-579E37640B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4779" y="239178"/>
            <a:ext cx="5153743" cy="597535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9078E0C-1D8D-59F0-4B24-EAB5B227252C}"/>
              </a:ext>
            </a:extLst>
          </p:cNvPr>
          <p:cNvSpPr txBox="1"/>
          <p:nvPr/>
        </p:nvSpPr>
        <p:spPr>
          <a:xfrm>
            <a:off x="529390" y="6249490"/>
            <a:ext cx="45840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www.lrc.rpi.edu</a:t>
            </a:r>
            <a:r>
              <a:rPr lang="en-US" dirty="0"/>
              <a:t>/</a:t>
            </a:r>
            <a:r>
              <a:rPr lang="en-US" dirty="0" err="1"/>
              <a:t>healthyliving</a:t>
            </a:r>
            <a:r>
              <a:rPr lang="en-US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125023458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1" name="Picture 1" descr="brain1.png">
            <a:extLst>
              <a:ext uri="{FF2B5EF4-FFF2-40B4-BE49-F238E27FC236}">
                <a16:creationId xmlns:a16="http://schemas.microsoft.com/office/drawing/2014/main" id="{16526785-A6B7-B649-95CE-2703D7973E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319088"/>
            <a:ext cx="7556500" cy="557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2" name="Rectangle 2">
            <a:extLst>
              <a:ext uri="{FF2B5EF4-FFF2-40B4-BE49-F238E27FC236}">
                <a16:creationId xmlns:a16="http://schemas.microsoft.com/office/drawing/2014/main" id="{90B0CFFB-2AC7-8848-B34A-574EBF416C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1350" y="6207125"/>
            <a:ext cx="509633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 Aging and Mechanisms of Disease (2017) 3:9 ; </a:t>
            </a:r>
          </a:p>
        </p:txBody>
      </p:sp>
    </p:spTree>
    <p:extLst>
      <p:ext uri="{BB962C8B-B14F-4D97-AF65-F5344CB8AC3E}">
        <p14:creationId xmlns:p14="http://schemas.microsoft.com/office/powerpoint/2010/main" val="60925477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i_graphics_how-blue-light-affects-body-(1)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0896" y="164615"/>
            <a:ext cx="6194272" cy="581745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005997" y="6324995"/>
            <a:ext cx="45993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 Aging and Mechanisms of Disease (2017) 3:9 ; </a:t>
            </a:r>
          </a:p>
        </p:txBody>
      </p:sp>
    </p:spTree>
    <p:extLst>
      <p:ext uri="{BB962C8B-B14F-4D97-AF65-F5344CB8AC3E}">
        <p14:creationId xmlns:p14="http://schemas.microsoft.com/office/powerpoint/2010/main" val="328578835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5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0035" y="82976"/>
            <a:ext cx="8902700" cy="629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93504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enefits-of-sunligh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482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41099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8C7B66D-8C78-480F-A98B-3F195E65A5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361" y="865470"/>
            <a:ext cx="5996497" cy="1544098"/>
          </a:xfrm>
          <a:prstGeom prst="rect">
            <a:avLst/>
          </a:prstGeom>
        </p:spPr>
      </p:pic>
      <p:pic>
        <p:nvPicPr>
          <p:cNvPr id="4" name="Picture 3" descr="maxresdefaul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357" y="3190110"/>
            <a:ext cx="4810874" cy="270611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596977" y="2827409"/>
            <a:ext cx="5991227" cy="36905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Author of the UV Advantage</a:t>
            </a: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err="1"/>
              <a:t>Sunblocks</a:t>
            </a:r>
            <a:r>
              <a:rPr lang="en-US" sz="2400" dirty="0"/>
              <a:t> with factor 15+ reduce sulfated </a:t>
            </a:r>
            <a:r>
              <a:rPr lang="en-US" sz="2400" dirty="0" err="1"/>
              <a:t>cholcalciferol</a:t>
            </a:r>
            <a:r>
              <a:rPr lang="en-US" sz="2400" dirty="0"/>
              <a:t> by 99.9%</a:t>
            </a: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More thoughtful dosed sunlight exposure could reduce cancer incidence in USA by as much as 50%</a:t>
            </a: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Melanoma risk significantly reduced with occupational sun exposure</a:t>
            </a:r>
          </a:p>
        </p:txBody>
      </p:sp>
    </p:spTree>
    <p:extLst>
      <p:ext uri="{BB962C8B-B14F-4D97-AF65-F5344CB8AC3E}">
        <p14:creationId xmlns:p14="http://schemas.microsoft.com/office/powerpoint/2010/main" val="212089955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6A2F7E4-C78A-984E-9491-27B2F027AA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565" y="1955799"/>
            <a:ext cx="5434541" cy="334433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15FFD04-5D17-C74F-A305-E65F5461C935}"/>
              </a:ext>
            </a:extLst>
          </p:cNvPr>
          <p:cNvSpPr txBox="1"/>
          <p:nvPr/>
        </p:nvSpPr>
        <p:spPr>
          <a:xfrm>
            <a:off x="300565" y="567063"/>
            <a:ext cx="65193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9614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Forest Bathing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BAFA850-D1CF-E247-B1DA-1D674B0445BA}"/>
              </a:ext>
            </a:extLst>
          </p:cNvPr>
          <p:cNvSpPr txBox="1"/>
          <p:nvPr/>
        </p:nvSpPr>
        <p:spPr>
          <a:xfrm>
            <a:off x="6456896" y="1955799"/>
            <a:ext cx="556282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Shinrin-Yoku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Global health and quality of life improvements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Improvements in mind and mood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Grounding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Lower inflammation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www.shinrin-yoku.org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C817C06-B539-454B-88ED-FD0C5050D80A}"/>
              </a:ext>
            </a:extLst>
          </p:cNvPr>
          <p:cNvSpPr/>
          <p:nvPr/>
        </p:nvSpPr>
        <p:spPr>
          <a:xfrm>
            <a:off x="262466" y="5953946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i="1" dirty="0">
                <a:latin typeface="URWPalladioL"/>
              </a:rPr>
              <a:t>Int. J. Environ. Res. Public Health </a:t>
            </a:r>
            <a:r>
              <a:rPr lang="en-US" b="1" dirty="0">
                <a:latin typeface="URWPalladioL"/>
              </a:rPr>
              <a:t>2017</a:t>
            </a:r>
            <a:r>
              <a:rPr lang="en-US" dirty="0">
                <a:latin typeface="URWPalladioL"/>
              </a:rPr>
              <a:t>, </a:t>
            </a:r>
            <a:r>
              <a:rPr lang="en-US" i="1" dirty="0">
                <a:latin typeface="URWPalladioL"/>
              </a:rPr>
              <a:t>14</a:t>
            </a:r>
            <a:r>
              <a:rPr lang="en-US" dirty="0">
                <a:latin typeface="URWPalladioL"/>
              </a:rPr>
              <a:t>, 851; doi:10.3390/ijerph14080851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450423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FF7942A-C002-B949-BBFB-F550B0371D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4511" y="643466"/>
            <a:ext cx="7631601" cy="557106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6663F8B-98C3-96D0-7CD7-86B31A45ED15}"/>
              </a:ext>
            </a:extLst>
          </p:cNvPr>
          <p:cNvSpPr txBox="1"/>
          <p:nvPr/>
        </p:nvSpPr>
        <p:spPr>
          <a:xfrm>
            <a:off x="3954629" y="5521742"/>
            <a:ext cx="5077326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Improved Sleep</a:t>
            </a:r>
          </a:p>
        </p:txBody>
      </p:sp>
    </p:spTree>
    <p:extLst>
      <p:ext uri="{BB962C8B-B14F-4D97-AF65-F5344CB8AC3E}">
        <p14:creationId xmlns:p14="http://schemas.microsoft.com/office/powerpoint/2010/main" val="3784181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17E2CE6-F46B-5C40-A325-1DA2A6AD2F98}"/>
              </a:ext>
            </a:extLst>
          </p:cNvPr>
          <p:cNvSpPr txBox="1"/>
          <p:nvPr/>
        </p:nvSpPr>
        <p:spPr>
          <a:xfrm>
            <a:off x="640080" y="2872899"/>
            <a:ext cx="4243589" cy="33206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In this life we are not separate from nature. We are a part of nature, part of a complex ecosystem.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Our biology is synchronized with the rhythms of nature.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When we become disconnected from our innate diurnal rhythms our biology becomes disrupted.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Over time, this impacts our health and quality of life at many levels.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600A13C-4BBC-4548-8C4F-748C358B67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514" r="26338" b="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22478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1" name="Picture 1" descr="lighttherapy3.jpg">
            <a:extLst>
              <a:ext uri="{FF2B5EF4-FFF2-40B4-BE49-F238E27FC236}">
                <a16:creationId xmlns:a16="http://schemas.microsoft.com/office/drawing/2014/main" id="{71F899A0-3D4A-ED4E-B7DB-D4990C4B00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36589"/>
            <a:ext cx="5494338" cy="526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EB17B0A-71B4-E54F-872E-DB2B87540C60}"/>
              </a:ext>
            </a:extLst>
          </p:cNvPr>
          <p:cNvSpPr txBox="1"/>
          <p:nvPr/>
        </p:nvSpPr>
        <p:spPr>
          <a:xfrm>
            <a:off x="7678739" y="1817158"/>
            <a:ext cx="3449637" cy="230832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dirty="0">
                <a:solidFill>
                  <a:srgbClr val="800000"/>
                </a:solidFill>
              </a:rPr>
              <a:t>SAD</a:t>
            </a:r>
          </a:p>
          <a:p>
            <a:pPr marL="457200" indent="-457200">
              <a:buFont typeface="Arial"/>
              <a:buChar char="•"/>
              <a:defRPr/>
            </a:pPr>
            <a:r>
              <a:rPr lang="en-US" sz="2800" dirty="0"/>
              <a:t>Full spectrum</a:t>
            </a:r>
          </a:p>
          <a:p>
            <a:pPr marL="457200" indent="-457200">
              <a:buFont typeface="Arial"/>
              <a:buChar char="•"/>
              <a:defRPr/>
            </a:pPr>
            <a:r>
              <a:rPr lang="en-US" sz="2800" dirty="0"/>
              <a:t>10k lux</a:t>
            </a:r>
          </a:p>
          <a:p>
            <a:pPr marL="457200" indent="-457200">
              <a:buFont typeface="Arial"/>
              <a:buChar char="•"/>
              <a:defRPr/>
            </a:pPr>
            <a:r>
              <a:rPr lang="en-US" sz="2800" dirty="0"/>
              <a:t>30”</a:t>
            </a:r>
          </a:p>
          <a:p>
            <a:pPr marL="457200" indent="-457200">
              <a:buFont typeface="Arial"/>
              <a:buChar char="•"/>
              <a:defRPr/>
            </a:pPr>
            <a:r>
              <a:rPr lang="en-US" sz="2800" dirty="0"/>
              <a:t>Dawn exposure</a:t>
            </a:r>
          </a:p>
        </p:txBody>
      </p:sp>
    </p:spTree>
    <p:extLst>
      <p:ext uri="{BB962C8B-B14F-4D97-AF65-F5344CB8AC3E}">
        <p14:creationId xmlns:p14="http://schemas.microsoft.com/office/powerpoint/2010/main" val="103136624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2494485-C9AC-5549-A0A9-6D5FF87155B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27042" r="2" b="2"/>
          <a:stretch/>
        </p:blipFill>
        <p:spPr>
          <a:xfrm>
            <a:off x="5797543" y="10"/>
            <a:ext cx="6394152" cy="685799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4E74A20-A999-6346-BD60-AB9B9F638AFA}"/>
              </a:ext>
            </a:extLst>
          </p:cNvPr>
          <p:cNvSpPr txBox="1"/>
          <p:nvPr/>
        </p:nvSpPr>
        <p:spPr>
          <a:xfrm>
            <a:off x="804998" y="798445"/>
            <a:ext cx="4803636" cy="13116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Sleep Hygiene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77B7ED8-55C9-1E49-87DF-9E9A5756375C}"/>
              </a:ext>
            </a:extLst>
          </p:cNvPr>
          <p:cNvSpPr txBox="1"/>
          <p:nvPr/>
        </p:nvSpPr>
        <p:spPr>
          <a:xfrm>
            <a:off x="133685" y="2270725"/>
            <a:ext cx="5029200" cy="37888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Regular schedule-consistency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Limit daytime napping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Complete darkness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Cooler temperature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Bedroom for sleep and sex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Relaxing rituals (Epsom salts bath, lavender)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Limit screen time in the bedroom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Maximize comfort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Ideally not food consumption 2+ hours before bedtime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Minimize stimulants e.g. caffeine, alcohol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440429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981200" y="274638"/>
            <a:ext cx="2212066" cy="1143000"/>
          </a:xfrm>
        </p:spPr>
        <p:txBody>
          <a:bodyPr>
            <a:normAutofit/>
          </a:bodyPr>
          <a:lstStyle/>
          <a:p>
            <a:pPr algn="l"/>
            <a:r>
              <a:rPr lang="en-US" sz="3600" dirty="0">
                <a:solidFill>
                  <a:srgbClr val="800000"/>
                </a:solidFill>
              </a:rPr>
              <a:t>Melatonin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981201" y="1600201"/>
            <a:ext cx="7832811" cy="4525963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Hormone of darkness</a:t>
            </a:r>
          </a:p>
          <a:p>
            <a:r>
              <a:rPr lang="en-US" dirty="0"/>
              <a:t>Very sensitive to blue light</a:t>
            </a:r>
          </a:p>
          <a:p>
            <a:r>
              <a:rPr lang="en-US" dirty="0"/>
              <a:t>Facilitates sleep cycle</a:t>
            </a:r>
          </a:p>
          <a:p>
            <a:r>
              <a:rPr lang="en-US" dirty="0"/>
              <a:t>Increases cell regeneration</a:t>
            </a:r>
          </a:p>
          <a:p>
            <a:r>
              <a:rPr lang="en-US" dirty="0"/>
              <a:t>Anti-oxidant activity; ROS scavenger</a:t>
            </a:r>
          </a:p>
          <a:p>
            <a:r>
              <a:rPr lang="en-US" dirty="0"/>
              <a:t>Antagonizes Aromatase and lowers estrogen production in tissues</a:t>
            </a:r>
          </a:p>
          <a:p>
            <a:r>
              <a:rPr lang="en-US" dirty="0"/>
              <a:t>Modulates immune regulatory function</a:t>
            </a:r>
          </a:p>
          <a:p>
            <a:r>
              <a:rPr lang="en-US" dirty="0"/>
              <a:t>Antagonizes cortisol</a:t>
            </a:r>
          </a:p>
          <a:p>
            <a:r>
              <a:rPr lang="en-US" dirty="0"/>
              <a:t>Key substance for </a:t>
            </a:r>
            <a:r>
              <a:rPr lang="en-US" dirty="0" err="1"/>
              <a:t>chronobiologic</a:t>
            </a:r>
            <a:r>
              <a:rPr lang="en-US" dirty="0"/>
              <a:t> adaptation (day/night and summer/winter)</a:t>
            </a:r>
          </a:p>
        </p:txBody>
      </p:sp>
      <p:pic>
        <p:nvPicPr>
          <p:cNvPr id="5" name="Picture 4" descr="87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0482" y="274638"/>
            <a:ext cx="2757320" cy="2757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49275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BEEC8A2-E0E3-4843-8416-96847B8D5450}"/>
              </a:ext>
            </a:extLst>
          </p:cNvPr>
          <p:cNvSpPr txBox="1"/>
          <p:nvPr/>
        </p:nvSpPr>
        <p:spPr>
          <a:xfrm>
            <a:off x="640080" y="325369"/>
            <a:ext cx="4368602" cy="19568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>
                <a:latin typeface="+mj-lt"/>
                <a:ea typeface="+mj-ea"/>
                <a:cs typeface="+mj-cs"/>
              </a:rPr>
              <a:t>Supplements to Assist Sleep</a:t>
            </a: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6029119-69D8-F148-A47D-CE19A65862E7}"/>
              </a:ext>
            </a:extLst>
          </p:cNvPr>
          <p:cNvSpPr txBox="1"/>
          <p:nvPr/>
        </p:nvSpPr>
        <p:spPr>
          <a:xfrm>
            <a:off x="640080" y="2872899"/>
            <a:ext cx="4243589" cy="33206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Melatonin 1-3 mg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L-theanine 200-400 mg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Chamomile, Passionflower tea (Sleepy Time)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Glycine 3-5 grams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CBD/THC </a:t>
            </a:r>
          </a:p>
        </p:txBody>
      </p:sp>
      <p:pic>
        <p:nvPicPr>
          <p:cNvPr id="4" name="Picture 3" descr="A brown and white dog lying on a bed&#10;&#10;Description automatically generated">
            <a:extLst>
              <a:ext uri="{FF2B5EF4-FFF2-40B4-BE49-F238E27FC236}">
                <a16:creationId xmlns:a16="http://schemas.microsoft.com/office/drawing/2014/main" id="{C2A407A8-5A98-B34A-A638-D437E1E797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34" r="28464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27870563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8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97762" y="278170"/>
            <a:ext cx="6251110" cy="1075142"/>
          </a:xfrm>
        </p:spPr>
        <p:txBody>
          <a:bodyPr anchor="b">
            <a:normAutofit/>
          </a:bodyPr>
          <a:lstStyle/>
          <a:p>
            <a:r>
              <a:rPr lang="en-US" sz="5400" dirty="0">
                <a:solidFill>
                  <a:srgbClr val="C00000"/>
                </a:solidFill>
              </a:rPr>
              <a:t>Summary</a:t>
            </a:r>
          </a:p>
        </p:txBody>
      </p:sp>
      <p:pic>
        <p:nvPicPr>
          <p:cNvPr id="4" name="Picture 3" descr="182083372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03" r="28157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4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9478" y="2883685"/>
            <a:ext cx="6251110" cy="3483864"/>
          </a:xfrm>
        </p:spPr>
        <p:txBody>
          <a:bodyPr>
            <a:normAutofit fontScale="92500" lnSpcReduction="20000"/>
          </a:bodyPr>
          <a:lstStyle/>
          <a:p>
            <a:r>
              <a:rPr lang="en-US" sz="1800" dirty="0"/>
              <a:t>Environmental light quality and timing are drivers of circadian rhythm.</a:t>
            </a:r>
          </a:p>
          <a:p>
            <a:r>
              <a:rPr lang="en-US" sz="1800" dirty="0"/>
              <a:t>Meal timing appears to be a major driver of circadian rhythm</a:t>
            </a:r>
          </a:p>
          <a:p>
            <a:r>
              <a:rPr lang="en-US" sz="1800" dirty="0"/>
              <a:t>Sensible sunlight e.g.  15-20” in am (7-10a) and later afternoon/evening (4-7p) without protection or sunglasses</a:t>
            </a:r>
          </a:p>
          <a:p>
            <a:r>
              <a:rPr lang="en-US" sz="1800" dirty="0"/>
              <a:t>Spend as much time outdoors as possible e.g. forest bathing</a:t>
            </a:r>
          </a:p>
          <a:p>
            <a:r>
              <a:rPr lang="en-US" sz="1800" dirty="0"/>
              <a:t>Warm halogen/LEDs as substitutes for CFUs in rooms where you spend time after sunset</a:t>
            </a:r>
          </a:p>
          <a:p>
            <a:r>
              <a:rPr lang="en-US" sz="1800" dirty="0"/>
              <a:t>Blue blocker glasses after sunset when exposed to bright light e.g. watching television.</a:t>
            </a:r>
          </a:p>
          <a:p>
            <a:r>
              <a:rPr lang="en-US" sz="1800" dirty="0"/>
              <a:t>Full-spectrum/dawn light at 10k lux for 30” for seasonal affective disorder, sleep disruption, improved cognition.</a:t>
            </a:r>
          </a:p>
          <a:p>
            <a:r>
              <a:rPr lang="en-US" sz="1800" dirty="0"/>
              <a:t>Blue-blocker settings on tech devices</a:t>
            </a:r>
          </a:p>
          <a:p>
            <a:pPr marL="0" indent="0">
              <a:buNone/>
            </a:pPr>
            <a:endParaRPr lang="en-US" sz="1800" dirty="0"/>
          </a:p>
          <a:p>
            <a:endParaRPr lang="en-US" sz="1200" dirty="0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5038CE1A-E6D0-5E8A-ECD2-D4387FEA3E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7947" y="561149"/>
            <a:ext cx="1050925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110566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339A012-9B91-597C-627D-E71DBBBBF0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556" r="556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806618F-21AE-1FC3-DC71-9C5CC792F91E}"/>
              </a:ext>
            </a:extLst>
          </p:cNvPr>
          <p:cNvSpPr txBox="1"/>
          <p:nvPr/>
        </p:nvSpPr>
        <p:spPr>
          <a:xfrm>
            <a:off x="1097280" y="325550"/>
            <a:ext cx="10058400" cy="35747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23562741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Picture 1" descr="804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7086" y="909501"/>
            <a:ext cx="7481438" cy="5238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5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0450" y="6147729"/>
            <a:ext cx="5168900" cy="5715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741142" y="0"/>
            <a:ext cx="61033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800000"/>
                </a:solidFill>
              </a:rPr>
              <a:t>Zeitgebers</a:t>
            </a:r>
            <a:endParaRPr lang="en-US" sz="3200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1264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 descr="earth_2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46" b="1946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9248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 descr="europe-at-night-from-space-nasa-zombie-population-map-europe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00" b="61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7930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8797" name="Rectangle 118796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8785" name="Picture 3" descr="Earth-From-Space-Sunrise-Desktop-Wallpaper.jpg">
            <a:extLst>
              <a:ext uri="{FF2B5EF4-FFF2-40B4-BE49-F238E27FC236}">
                <a16:creationId xmlns:a16="http://schemas.microsoft.com/office/drawing/2014/main" id="{060E34AA-C85F-2D45-9B9D-83E867F6B5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689"/>
          <a:stretch/>
        </p:blipFill>
        <p:spPr bwMode="auto">
          <a:xfrm>
            <a:off x="1" y="10"/>
            <a:ext cx="966964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8799" name="Rectangle 118798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3477BB7-8B3A-554E-967F-3A92F4DA3567}"/>
              </a:ext>
            </a:extLst>
          </p:cNvPr>
          <p:cNvSpPr txBox="1"/>
          <p:nvPr/>
        </p:nvSpPr>
        <p:spPr>
          <a:xfrm>
            <a:off x="7887210" y="1993935"/>
            <a:ext cx="3822189" cy="3742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/>
              <a:t>Earth, at the equator is spinning approximately 1,000 miles/hour around its axis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/>
              <a:t>Earth is orbiting the sun, moving approximately 66,600 miles/hour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/>
              <a:t>Diurnal rhythm is central to the existence of all life on our planet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endParaRPr lang="en-US" sz="20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0720504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2D2B266D-3625-4584-A5C3-7D3F672CF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20.tif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346"/>
          <a:stretch/>
        </p:blipFill>
        <p:spPr>
          <a:xfrm>
            <a:off x="180279" y="161490"/>
            <a:ext cx="11827082" cy="6534092"/>
          </a:xfrm>
          <a:custGeom>
            <a:avLst/>
            <a:gdLst/>
            <a:ahLst/>
            <a:cxnLst/>
            <a:rect l="l" t="t" r="r" b="b"/>
            <a:pathLst>
              <a:path w="11827082" h="6534092">
                <a:moveTo>
                  <a:pt x="6610089" y="5"/>
                </a:moveTo>
                <a:cubicBezTo>
                  <a:pt x="6763993" y="-277"/>
                  <a:pt x="6862741" y="14300"/>
                  <a:pt x="6956523" y="21390"/>
                </a:cubicBezTo>
                <a:cubicBezTo>
                  <a:pt x="7271939" y="-12207"/>
                  <a:pt x="7581352" y="149"/>
                  <a:pt x="7768349" y="21390"/>
                </a:cubicBezTo>
                <a:lnTo>
                  <a:pt x="7831642" y="23688"/>
                </a:lnTo>
                <a:lnTo>
                  <a:pt x="7886307" y="21390"/>
                </a:lnTo>
                <a:cubicBezTo>
                  <a:pt x="7951978" y="17798"/>
                  <a:pt x="8007622" y="16567"/>
                  <a:pt x="8057445" y="16600"/>
                </a:cubicBezTo>
                <a:lnTo>
                  <a:pt x="8096254" y="17396"/>
                </a:lnTo>
                <a:lnTo>
                  <a:pt x="8199591" y="12947"/>
                </a:lnTo>
                <a:cubicBezTo>
                  <a:pt x="8247971" y="12558"/>
                  <a:pt x="8296272" y="14617"/>
                  <a:pt x="8344260" y="21390"/>
                </a:cubicBezTo>
                <a:lnTo>
                  <a:pt x="8355505" y="22738"/>
                </a:lnTo>
                <a:lnTo>
                  <a:pt x="8462217" y="21390"/>
                </a:lnTo>
                <a:cubicBezTo>
                  <a:pt x="8567700" y="16869"/>
                  <a:pt x="8666620" y="17239"/>
                  <a:pt x="8761697" y="18554"/>
                </a:cubicBezTo>
                <a:lnTo>
                  <a:pt x="8808871" y="19038"/>
                </a:lnTo>
                <a:lnTo>
                  <a:pt x="8941246" y="13930"/>
                </a:lnTo>
                <a:cubicBezTo>
                  <a:pt x="9040199" y="10800"/>
                  <a:pt x="9149474" y="10157"/>
                  <a:pt x="9260166" y="21390"/>
                </a:cubicBezTo>
                <a:lnTo>
                  <a:pt x="9339613" y="26448"/>
                </a:lnTo>
                <a:lnTo>
                  <a:pt x="9432845" y="28493"/>
                </a:lnTo>
                <a:cubicBezTo>
                  <a:pt x="9587011" y="31230"/>
                  <a:pt x="9744909" y="31599"/>
                  <a:pt x="9849954" y="21390"/>
                </a:cubicBezTo>
                <a:cubicBezTo>
                  <a:pt x="10060044" y="972"/>
                  <a:pt x="10204432" y="2657"/>
                  <a:pt x="10425865" y="21390"/>
                </a:cubicBezTo>
                <a:lnTo>
                  <a:pt x="10477895" y="25158"/>
                </a:lnTo>
                <a:lnTo>
                  <a:pt x="10566351" y="27751"/>
                </a:lnTo>
                <a:cubicBezTo>
                  <a:pt x="10727031" y="32755"/>
                  <a:pt x="10877889" y="35639"/>
                  <a:pt x="11001775" y="21390"/>
                </a:cubicBezTo>
                <a:cubicBezTo>
                  <a:pt x="11249546" y="-7108"/>
                  <a:pt x="11434553" y="12510"/>
                  <a:pt x="11813601" y="21390"/>
                </a:cubicBezTo>
                <a:cubicBezTo>
                  <a:pt x="11817928" y="208271"/>
                  <a:pt x="11818867" y="336567"/>
                  <a:pt x="11813601" y="475847"/>
                </a:cubicBezTo>
                <a:cubicBezTo>
                  <a:pt x="11808335" y="615127"/>
                  <a:pt x="11845853" y="1008651"/>
                  <a:pt x="11813601" y="1254916"/>
                </a:cubicBezTo>
                <a:cubicBezTo>
                  <a:pt x="11809570" y="1285699"/>
                  <a:pt x="11806768" y="1314174"/>
                  <a:pt x="11804923" y="1340777"/>
                </a:cubicBezTo>
                <a:lnTo>
                  <a:pt x="11803652" y="1373115"/>
                </a:lnTo>
                <a:lnTo>
                  <a:pt x="11804560" y="1395572"/>
                </a:lnTo>
                <a:cubicBezTo>
                  <a:pt x="11806656" y="1431340"/>
                  <a:pt x="11809600" y="1470662"/>
                  <a:pt x="11813601" y="1514605"/>
                </a:cubicBezTo>
                <a:cubicBezTo>
                  <a:pt x="11829606" y="1690380"/>
                  <a:pt x="11822955" y="1813845"/>
                  <a:pt x="11815628" y="1920902"/>
                </a:cubicBezTo>
                <a:lnTo>
                  <a:pt x="11811346" y="1995660"/>
                </a:lnTo>
                <a:lnTo>
                  <a:pt x="11813868" y="2104640"/>
                </a:lnTo>
                <a:lnTo>
                  <a:pt x="11817197" y="2264365"/>
                </a:lnTo>
                <a:lnTo>
                  <a:pt x="11821465" y="2306631"/>
                </a:lnTo>
                <a:cubicBezTo>
                  <a:pt x="11835170" y="2477814"/>
                  <a:pt x="11818400" y="2578773"/>
                  <a:pt x="11813601" y="2683208"/>
                </a:cubicBezTo>
                <a:cubicBezTo>
                  <a:pt x="11809487" y="2772725"/>
                  <a:pt x="11816027" y="2930030"/>
                  <a:pt x="11816192" y="3070653"/>
                </a:cubicBezTo>
                <a:lnTo>
                  <a:pt x="11813610" y="3202145"/>
                </a:lnTo>
                <a:lnTo>
                  <a:pt x="11813601" y="3267510"/>
                </a:lnTo>
                <a:cubicBezTo>
                  <a:pt x="11811419" y="3587194"/>
                  <a:pt x="11813535" y="3497122"/>
                  <a:pt x="11813601" y="3721967"/>
                </a:cubicBezTo>
                <a:cubicBezTo>
                  <a:pt x="11813617" y="3778178"/>
                  <a:pt x="11814293" y="3835214"/>
                  <a:pt x="11815131" y="3894088"/>
                </a:cubicBezTo>
                <a:lnTo>
                  <a:pt x="11816203" y="3972593"/>
                </a:lnTo>
                <a:lnTo>
                  <a:pt x="11816265" y="3973919"/>
                </a:lnTo>
                <a:cubicBezTo>
                  <a:pt x="11819902" y="4062998"/>
                  <a:pt x="11819694" y="4122248"/>
                  <a:pt x="11818174" y="4171327"/>
                </a:cubicBezTo>
                <a:lnTo>
                  <a:pt x="11817878" y="4178488"/>
                </a:lnTo>
                <a:lnTo>
                  <a:pt x="11818118" y="4277530"/>
                </a:lnTo>
                <a:cubicBezTo>
                  <a:pt x="11817612" y="4347824"/>
                  <a:pt x="11816272" y="4421987"/>
                  <a:pt x="11813601" y="4501036"/>
                </a:cubicBezTo>
                <a:cubicBezTo>
                  <a:pt x="11824398" y="4779554"/>
                  <a:pt x="11834923" y="4895505"/>
                  <a:pt x="11813601" y="5020415"/>
                </a:cubicBezTo>
                <a:cubicBezTo>
                  <a:pt x="11808270" y="5051643"/>
                  <a:pt x="11804885" y="5094410"/>
                  <a:pt x="11802984" y="5145366"/>
                </a:cubicBezTo>
                <a:lnTo>
                  <a:pt x="11802805" y="5153576"/>
                </a:lnTo>
                <a:lnTo>
                  <a:pt x="11813601" y="5280104"/>
                </a:lnTo>
                <a:cubicBezTo>
                  <a:pt x="11848339" y="5545832"/>
                  <a:pt x="11803810" y="5568088"/>
                  <a:pt x="11813601" y="5734561"/>
                </a:cubicBezTo>
                <a:cubicBezTo>
                  <a:pt x="11814825" y="5755370"/>
                  <a:pt x="11815354" y="5777180"/>
                  <a:pt x="11815391" y="5800160"/>
                </a:cubicBezTo>
                <a:lnTo>
                  <a:pt x="11814403" y="5861994"/>
                </a:lnTo>
                <a:lnTo>
                  <a:pt x="11814897" y="5940552"/>
                </a:lnTo>
                <a:cubicBezTo>
                  <a:pt x="11813455" y="6007961"/>
                  <a:pt x="11810716" y="6074118"/>
                  <a:pt x="11808410" y="6139030"/>
                </a:cubicBezTo>
                <a:lnTo>
                  <a:pt x="11805249" y="6294204"/>
                </a:lnTo>
                <a:lnTo>
                  <a:pt x="11806853" y="6377232"/>
                </a:lnTo>
                <a:lnTo>
                  <a:pt x="11813601" y="6513630"/>
                </a:lnTo>
                <a:cubicBezTo>
                  <a:pt x="11755932" y="6520071"/>
                  <a:pt x="11702085" y="6522123"/>
                  <a:pt x="11651008" y="6521869"/>
                </a:cubicBezTo>
                <a:lnTo>
                  <a:pt x="11606878" y="6520178"/>
                </a:lnTo>
                <a:lnTo>
                  <a:pt x="11480359" y="6526470"/>
                </a:lnTo>
                <a:cubicBezTo>
                  <a:pt x="11411497" y="6529079"/>
                  <a:pt x="11340067" y="6529281"/>
                  <a:pt x="11235913" y="6522672"/>
                </a:cubicBezTo>
                <a:lnTo>
                  <a:pt x="11167376" y="6517338"/>
                </a:lnTo>
                <a:lnTo>
                  <a:pt x="11118099" y="6519937"/>
                </a:lnTo>
                <a:cubicBezTo>
                  <a:pt x="11008080" y="6519923"/>
                  <a:pt x="10918905" y="6505169"/>
                  <a:pt x="10779737" y="6513630"/>
                </a:cubicBezTo>
                <a:lnTo>
                  <a:pt x="10756340" y="6513513"/>
                </a:lnTo>
                <a:lnTo>
                  <a:pt x="10748952" y="6514346"/>
                </a:lnTo>
                <a:cubicBezTo>
                  <a:pt x="10725838" y="6516206"/>
                  <a:pt x="10699773" y="6516641"/>
                  <a:pt x="10661780" y="6513630"/>
                </a:cubicBezTo>
                <a:lnTo>
                  <a:pt x="10643067" y="6512943"/>
                </a:lnTo>
                <a:lnTo>
                  <a:pt x="10627638" y="6512866"/>
                </a:lnTo>
                <a:lnTo>
                  <a:pt x="10598539" y="6511309"/>
                </a:lnTo>
                <a:lnTo>
                  <a:pt x="10590670" y="6511020"/>
                </a:lnTo>
                <a:cubicBezTo>
                  <a:pt x="10422654" y="6509230"/>
                  <a:pt x="10114537" y="6525711"/>
                  <a:pt x="9930443" y="6519069"/>
                </a:cubicBezTo>
                <a:lnTo>
                  <a:pt x="9908887" y="6517613"/>
                </a:lnTo>
                <a:lnTo>
                  <a:pt x="9697150" y="6531900"/>
                </a:lnTo>
                <a:cubicBezTo>
                  <a:pt x="9438634" y="6540253"/>
                  <a:pt x="9217380" y="6522684"/>
                  <a:pt x="9038128" y="6513630"/>
                </a:cubicBezTo>
                <a:lnTo>
                  <a:pt x="8901719" y="6509665"/>
                </a:lnTo>
                <a:lnTo>
                  <a:pt x="8766922" y="6512046"/>
                </a:lnTo>
                <a:cubicBezTo>
                  <a:pt x="8694433" y="6513288"/>
                  <a:pt x="8629372" y="6514112"/>
                  <a:pt x="8580175" y="6513630"/>
                </a:cubicBezTo>
                <a:lnTo>
                  <a:pt x="8571277" y="6513524"/>
                </a:lnTo>
                <a:lnTo>
                  <a:pt x="8462217" y="6513630"/>
                </a:lnTo>
                <a:cubicBezTo>
                  <a:pt x="8225188" y="6509968"/>
                  <a:pt x="7780127" y="6525503"/>
                  <a:pt x="7532434" y="6513630"/>
                </a:cubicBezTo>
                <a:lnTo>
                  <a:pt x="7448622" y="6511320"/>
                </a:lnTo>
                <a:lnTo>
                  <a:pt x="7428354" y="6513630"/>
                </a:lnTo>
                <a:cubicBezTo>
                  <a:pt x="7293248" y="6538560"/>
                  <a:pt x="7186080" y="6533261"/>
                  <a:pt x="7078782" y="6523679"/>
                </a:cubicBezTo>
                <a:lnTo>
                  <a:pt x="6973169" y="6513887"/>
                </a:lnTo>
                <a:lnTo>
                  <a:pt x="6954249" y="6514033"/>
                </a:lnTo>
                <a:cubicBezTo>
                  <a:pt x="6918701" y="6514123"/>
                  <a:pt x="6880374" y="6514018"/>
                  <a:pt x="6838566" y="6513630"/>
                </a:cubicBezTo>
                <a:lnTo>
                  <a:pt x="6790865" y="6514652"/>
                </a:lnTo>
                <a:lnTo>
                  <a:pt x="6717520" y="6518204"/>
                </a:lnTo>
                <a:lnTo>
                  <a:pt x="6690736" y="6516798"/>
                </a:lnTo>
                <a:lnTo>
                  <a:pt x="6604647" y="6518643"/>
                </a:lnTo>
                <a:cubicBezTo>
                  <a:pt x="6383546" y="6528740"/>
                  <a:pt x="6188571" y="6547337"/>
                  <a:pt x="5908782" y="6513630"/>
                </a:cubicBezTo>
                <a:lnTo>
                  <a:pt x="5827432" y="6506155"/>
                </a:lnTo>
                <a:lnTo>
                  <a:pt x="5818169" y="6505897"/>
                </a:lnTo>
                <a:cubicBezTo>
                  <a:pt x="5656134" y="6501940"/>
                  <a:pt x="5476891" y="6500561"/>
                  <a:pt x="5360626" y="6513630"/>
                </a:cubicBezTo>
                <a:cubicBezTo>
                  <a:pt x="5244362" y="6526700"/>
                  <a:pt x="5155294" y="6523407"/>
                  <a:pt x="5082581" y="6518492"/>
                </a:cubicBezTo>
                <a:lnTo>
                  <a:pt x="5011539" y="6513612"/>
                </a:lnTo>
                <a:lnTo>
                  <a:pt x="4978999" y="6513630"/>
                </a:lnTo>
                <a:lnTo>
                  <a:pt x="4947560" y="6512597"/>
                </a:lnTo>
                <a:lnTo>
                  <a:pt x="4902673" y="6513630"/>
                </a:lnTo>
                <a:cubicBezTo>
                  <a:pt x="4851834" y="6520217"/>
                  <a:pt x="4795188" y="6523001"/>
                  <a:pt x="4737076" y="6522747"/>
                </a:cubicBezTo>
                <a:lnTo>
                  <a:pt x="4649328" y="6518160"/>
                </a:lnTo>
                <a:lnTo>
                  <a:pt x="4624935" y="6519597"/>
                </a:lnTo>
                <a:cubicBezTo>
                  <a:pt x="4598495" y="6519851"/>
                  <a:pt x="4566987" y="6518389"/>
                  <a:pt x="4521046" y="6513630"/>
                </a:cubicBezTo>
                <a:lnTo>
                  <a:pt x="4456833" y="6510131"/>
                </a:lnTo>
                <a:lnTo>
                  <a:pt x="4343538" y="6512337"/>
                </a:lnTo>
                <a:cubicBezTo>
                  <a:pt x="4260681" y="6514690"/>
                  <a:pt x="4174545" y="6517475"/>
                  <a:pt x="4104725" y="6513630"/>
                </a:cubicBezTo>
                <a:cubicBezTo>
                  <a:pt x="3965085" y="6505941"/>
                  <a:pt x="3802107" y="6535988"/>
                  <a:pt x="3528815" y="6513630"/>
                </a:cubicBezTo>
                <a:lnTo>
                  <a:pt x="3407613" y="6504978"/>
                </a:lnTo>
                <a:lnTo>
                  <a:pt x="3251268" y="6513630"/>
                </a:lnTo>
                <a:cubicBezTo>
                  <a:pt x="3103602" y="6529652"/>
                  <a:pt x="3004932" y="6519904"/>
                  <a:pt x="2867035" y="6513929"/>
                </a:cubicBezTo>
                <a:lnTo>
                  <a:pt x="2840124" y="6513045"/>
                </a:lnTo>
                <a:lnTo>
                  <a:pt x="2834946" y="6513630"/>
                </a:lnTo>
                <a:cubicBezTo>
                  <a:pt x="2691933" y="6538293"/>
                  <a:pt x="2614008" y="6529004"/>
                  <a:pt x="2502859" y="6520536"/>
                </a:cubicBezTo>
                <a:lnTo>
                  <a:pt x="2442001" y="6517197"/>
                </a:lnTo>
                <a:lnTo>
                  <a:pt x="2438245" y="6517313"/>
                </a:lnTo>
                <a:cubicBezTo>
                  <a:pt x="2401807" y="6517985"/>
                  <a:pt x="2368299" y="6518156"/>
                  <a:pt x="2336678" y="6517988"/>
                </a:cubicBezTo>
                <a:lnTo>
                  <a:pt x="2185932" y="6514754"/>
                </a:lnTo>
                <a:lnTo>
                  <a:pt x="1960620" y="6520062"/>
                </a:lnTo>
                <a:cubicBezTo>
                  <a:pt x="1876521" y="6521810"/>
                  <a:pt x="1788378" y="6523022"/>
                  <a:pt x="1701155" y="6522387"/>
                </a:cubicBezTo>
                <a:lnTo>
                  <a:pt x="1589271" y="6518529"/>
                </a:lnTo>
                <a:lnTo>
                  <a:pt x="1539168" y="6519829"/>
                </a:lnTo>
                <a:cubicBezTo>
                  <a:pt x="1395291" y="6522782"/>
                  <a:pt x="1407110" y="6517174"/>
                  <a:pt x="1287620" y="6513630"/>
                </a:cubicBezTo>
                <a:cubicBezTo>
                  <a:pt x="1168131" y="6510087"/>
                  <a:pt x="1041230" y="6513238"/>
                  <a:pt x="932033" y="6514000"/>
                </a:cubicBezTo>
                <a:lnTo>
                  <a:pt x="918750" y="6513952"/>
                </a:lnTo>
                <a:lnTo>
                  <a:pt x="858917" y="6514806"/>
                </a:lnTo>
                <a:cubicBezTo>
                  <a:pt x="826932" y="6514879"/>
                  <a:pt x="792070" y="6514545"/>
                  <a:pt x="753341" y="6513630"/>
                </a:cubicBezTo>
                <a:cubicBezTo>
                  <a:pt x="443511" y="6506311"/>
                  <a:pt x="354936" y="6524642"/>
                  <a:pt x="17841" y="6513630"/>
                </a:cubicBezTo>
                <a:cubicBezTo>
                  <a:pt x="-956" y="6342673"/>
                  <a:pt x="-10467" y="6012653"/>
                  <a:pt x="17841" y="5799484"/>
                </a:cubicBezTo>
                <a:lnTo>
                  <a:pt x="19845" y="5756408"/>
                </a:lnTo>
                <a:lnTo>
                  <a:pt x="17841" y="5734561"/>
                </a:lnTo>
                <a:cubicBezTo>
                  <a:pt x="13149" y="5695472"/>
                  <a:pt x="12578" y="5648752"/>
                  <a:pt x="13918" y="5598323"/>
                </a:cubicBezTo>
                <a:lnTo>
                  <a:pt x="18180" y="5508699"/>
                </a:lnTo>
                <a:lnTo>
                  <a:pt x="16493" y="5477760"/>
                </a:lnTo>
                <a:cubicBezTo>
                  <a:pt x="8966" y="5369709"/>
                  <a:pt x="1889" y="5260695"/>
                  <a:pt x="17841" y="5150260"/>
                </a:cubicBezTo>
                <a:cubicBezTo>
                  <a:pt x="-3463" y="5038150"/>
                  <a:pt x="-2139" y="4857473"/>
                  <a:pt x="6850" y="4650409"/>
                </a:cubicBezTo>
                <a:lnTo>
                  <a:pt x="14633" y="4498670"/>
                </a:lnTo>
                <a:lnTo>
                  <a:pt x="14494" y="4495758"/>
                </a:lnTo>
                <a:cubicBezTo>
                  <a:pt x="12245" y="4421472"/>
                  <a:pt x="13025" y="4335511"/>
                  <a:pt x="14442" y="4243130"/>
                </a:cubicBezTo>
                <a:lnTo>
                  <a:pt x="16801" y="4091152"/>
                </a:lnTo>
                <a:lnTo>
                  <a:pt x="13537" y="4018512"/>
                </a:lnTo>
                <a:lnTo>
                  <a:pt x="17696" y="3920163"/>
                </a:lnTo>
                <a:lnTo>
                  <a:pt x="17841" y="3851812"/>
                </a:lnTo>
                <a:cubicBezTo>
                  <a:pt x="15571" y="3651484"/>
                  <a:pt x="26219" y="3546077"/>
                  <a:pt x="24551" y="3386181"/>
                </a:cubicBezTo>
                <a:lnTo>
                  <a:pt x="24397" y="3379573"/>
                </a:lnTo>
                <a:lnTo>
                  <a:pt x="22173" y="3327681"/>
                </a:lnTo>
                <a:cubicBezTo>
                  <a:pt x="20895" y="3304536"/>
                  <a:pt x="19446" y="3284181"/>
                  <a:pt x="17841" y="3267510"/>
                </a:cubicBezTo>
                <a:cubicBezTo>
                  <a:pt x="8213" y="3167488"/>
                  <a:pt x="-3113" y="2984082"/>
                  <a:pt x="3931" y="2799801"/>
                </a:cubicBezTo>
                <a:lnTo>
                  <a:pt x="4125" y="2797274"/>
                </a:lnTo>
                <a:lnTo>
                  <a:pt x="3717" y="2776150"/>
                </a:lnTo>
                <a:cubicBezTo>
                  <a:pt x="3237" y="2640023"/>
                  <a:pt x="7465" y="2516197"/>
                  <a:pt x="17841" y="2423520"/>
                </a:cubicBezTo>
                <a:cubicBezTo>
                  <a:pt x="20435" y="2400350"/>
                  <a:pt x="22069" y="2375698"/>
                  <a:pt x="22982" y="2349684"/>
                </a:cubicBezTo>
                <a:lnTo>
                  <a:pt x="23157" y="2331991"/>
                </a:lnTo>
                <a:lnTo>
                  <a:pt x="21648" y="2290240"/>
                </a:lnTo>
                <a:cubicBezTo>
                  <a:pt x="18695" y="2240502"/>
                  <a:pt x="15426" y="2193755"/>
                  <a:pt x="14054" y="2150784"/>
                </a:cubicBezTo>
                <a:lnTo>
                  <a:pt x="17291" y="2050968"/>
                </a:lnTo>
                <a:lnTo>
                  <a:pt x="12351" y="1872365"/>
                </a:lnTo>
                <a:cubicBezTo>
                  <a:pt x="11665" y="1799113"/>
                  <a:pt x="12859" y="1722821"/>
                  <a:pt x="17841" y="1644450"/>
                </a:cubicBezTo>
                <a:lnTo>
                  <a:pt x="21169" y="1569934"/>
                </a:lnTo>
                <a:lnTo>
                  <a:pt x="20488" y="1547698"/>
                </a:lnTo>
                <a:cubicBezTo>
                  <a:pt x="19568" y="1516527"/>
                  <a:pt x="18663" y="1483900"/>
                  <a:pt x="17841" y="1449683"/>
                </a:cubicBezTo>
                <a:cubicBezTo>
                  <a:pt x="11271" y="1175953"/>
                  <a:pt x="1415" y="1152151"/>
                  <a:pt x="17841" y="995226"/>
                </a:cubicBezTo>
                <a:lnTo>
                  <a:pt x="19885" y="968921"/>
                </a:lnTo>
                <a:lnTo>
                  <a:pt x="17841" y="930304"/>
                </a:lnTo>
                <a:cubicBezTo>
                  <a:pt x="7442" y="768208"/>
                  <a:pt x="7865" y="285783"/>
                  <a:pt x="17841" y="21390"/>
                </a:cubicBezTo>
                <a:cubicBezTo>
                  <a:pt x="147136" y="10433"/>
                  <a:pt x="296588" y="9602"/>
                  <a:pt x="440468" y="11925"/>
                </a:cubicBezTo>
                <a:lnTo>
                  <a:pt x="473966" y="12726"/>
                </a:lnTo>
                <a:lnTo>
                  <a:pt x="478805" y="12539"/>
                </a:lnTo>
                <a:lnTo>
                  <a:pt x="484496" y="12977"/>
                </a:lnTo>
                <a:lnTo>
                  <a:pt x="648894" y="16905"/>
                </a:lnTo>
                <a:cubicBezTo>
                  <a:pt x="714833" y="18773"/>
                  <a:pt x="776163" y="20559"/>
                  <a:pt x="829667" y="21390"/>
                </a:cubicBezTo>
                <a:lnTo>
                  <a:pt x="916694" y="22693"/>
                </a:lnTo>
                <a:lnTo>
                  <a:pt x="933747" y="21390"/>
                </a:lnTo>
                <a:cubicBezTo>
                  <a:pt x="1086511" y="12604"/>
                  <a:pt x="1591110" y="15003"/>
                  <a:pt x="1863531" y="21390"/>
                </a:cubicBezTo>
                <a:lnTo>
                  <a:pt x="1920387" y="22646"/>
                </a:lnTo>
                <a:lnTo>
                  <a:pt x="2054705" y="24358"/>
                </a:lnTo>
                <a:cubicBezTo>
                  <a:pt x="2107717" y="24456"/>
                  <a:pt x="2161143" y="23719"/>
                  <a:pt x="2217404" y="21390"/>
                </a:cubicBezTo>
                <a:cubicBezTo>
                  <a:pt x="2442445" y="12073"/>
                  <a:pt x="2732199" y="18194"/>
                  <a:pt x="2911273" y="21390"/>
                </a:cubicBezTo>
                <a:lnTo>
                  <a:pt x="3023675" y="20799"/>
                </a:lnTo>
                <a:lnTo>
                  <a:pt x="3093869" y="15816"/>
                </a:lnTo>
                <a:cubicBezTo>
                  <a:pt x="3182922" y="11551"/>
                  <a:pt x="3301373" y="10993"/>
                  <a:pt x="3429365" y="12165"/>
                </a:cubicBezTo>
                <a:lnTo>
                  <a:pt x="3575555" y="14425"/>
                </a:lnTo>
                <a:lnTo>
                  <a:pt x="3605772" y="13210"/>
                </a:lnTo>
                <a:cubicBezTo>
                  <a:pt x="3774503" y="6974"/>
                  <a:pt x="3960371" y="3465"/>
                  <a:pt x="4063093" y="21390"/>
                </a:cubicBezTo>
                <a:lnTo>
                  <a:pt x="4088792" y="24677"/>
                </a:lnTo>
                <a:lnTo>
                  <a:pt x="4129769" y="25744"/>
                </a:lnTo>
                <a:cubicBezTo>
                  <a:pt x="4269845" y="29597"/>
                  <a:pt x="4297423" y="30995"/>
                  <a:pt x="4403088" y="21390"/>
                </a:cubicBezTo>
                <a:cubicBezTo>
                  <a:pt x="4473592" y="10814"/>
                  <a:pt x="4858406" y="-6032"/>
                  <a:pt x="5096956" y="21390"/>
                </a:cubicBezTo>
                <a:lnTo>
                  <a:pt x="5251798" y="27914"/>
                </a:lnTo>
                <a:lnTo>
                  <a:pt x="5332872" y="21390"/>
                </a:lnTo>
                <a:cubicBezTo>
                  <a:pt x="5422885" y="11295"/>
                  <a:pt x="5502187" y="8863"/>
                  <a:pt x="5576462" y="10240"/>
                </a:cubicBezTo>
                <a:lnTo>
                  <a:pt x="5700011" y="17015"/>
                </a:lnTo>
                <a:lnTo>
                  <a:pt x="5761151" y="15143"/>
                </a:lnTo>
                <a:cubicBezTo>
                  <a:pt x="5846776" y="14123"/>
                  <a:pt x="5935566" y="15403"/>
                  <a:pt x="6026740" y="21390"/>
                </a:cubicBezTo>
                <a:lnTo>
                  <a:pt x="6161088" y="29209"/>
                </a:lnTo>
                <a:lnTo>
                  <a:pt x="6262655" y="21390"/>
                </a:lnTo>
                <a:cubicBezTo>
                  <a:pt x="6405549" y="5694"/>
                  <a:pt x="6517747" y="175"/>
                  <a:pt x="6610089" y="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512315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3 Heliotherap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3569" y="643466"/>
            <a:ext cx="8044862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7248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1729</TotalTime>
  <Words>981</Words>
  <Application>Microsoft Macintosh PowerPoint</Application>
  <PresentationFormat>Widescreen</PresentationFormat>
  <Paragraphs>144</Paragraphs>
  <Slides>46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2" baseType="lpstr">
      <vt:lpstr>Arial</vt:lpstr>
      <vt:lpstr>Calibri</vt:lpstr>
      <vt:lpstr>Calibri Light</vt:lpstr>
      <vt:lpstr>Times New Roman</vt:lpstr>
      <vt:lpstr>URWPalladioL</vt:lpstr>
      <vt:lpstr>Office Theme</vt:lpstr>
      <vt:lpstr>PowerPoint Presentation</vt:lpstr>
      <vt:lpstr>PowerPoint Presentation</vt:lpstr>
      <vt:lpstr>Key Considerations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Fluorescent Lights and Night Shift Workers</vt:lpstr>
      <vt:lpstr>Circadian Rhythm and Health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Melatonin</vt:lpstr>
      <vt:lpstr>PowerPoint Presentation</vt:lpstr>
      <vt:lpstr>Summary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thehealthedge81@gmail.com</dc:creator>
  <cp:lastModifiedBy>Pettus Mark</cp:lastModifiedBy>
  <cp:revision>17</cp:revision>
  <cp:lastPrinted>2022-10-12T23:45:40Z</cp:lastPrinted>
  <dcterms:created xsi:type="dcterms:W3CDTF">2020-06-01T14:29:42Z</dcterms:created>
  <dcterms:modified xsi:type="dcterms:W3CDTF">2022-10-12T23:45:43Z</dcterms:modified>
</cp:coreProperties>
</file>