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handoutMasterIdLst>
    <p:handoutMasterId r:id="rId45"/>
  </p:handoutMasterIdLst>
  <p:sldIdLst>
    <p:sldId id="1827" r:id="rId3"/>
    <p:sldId id="1630" r:id="rId4"/>
    <p:sldId id="1641" r:id="rId5"/>
    <p:sldId id="1831" r:id="rId6"/>
    <p:sldId id="1836" r:id="rId7"/>
    <p:sldId id="267" r:id="rId8"/>
    <p:sldId id="1835" r:id="rId9"/>
    <p:sldId id="1830" r:id="rId10"/>
    <p:sldId id="372" r:id="rId11"/>
    <p:sldId id="293" r:id="rId12"/>
    <p:sldId id="648" r:id="rId13"/>
    <p:sldId id="1626" r:id="rId14"/>
    <p:sldId id="1342" r:id="rId15"/>
    <p:sldId id="651" r:id="rId16"/>
    <p:sldId id="742" r:id="rId17"/>
    <p:sldId id="672" r:id="rId18"/>
    <p:sldId id="673" r:id="rId19"/>
    <p:sldId id="675" r:id="rId20"/>
    <p:sldId id="508" r:id="rId21"/>
    <p:sldId id="698" r:id="rId22"/>
    <p:sldId id="358" r:id="rId23"/>
    <p:sldId id="1832" r:id="rId24"/>
    <p:sldId id="802" r:id="rId25"/>
    <p:sldId id="1004" r:id="rId26"/>
    <p:sldId id="1607" r:id="rId27"/>
    <p:sldId id="671" r:id="rId28"/>
    <p:sldId id="687" r:id="rId29"/>
    <p:sldId id="266" r:id="rId30"/>
    <p:sldId id="296" r:id="rId31"/>
    <p:sldId id="957" r:id="rId32"/>
    <p:sldId id="944" r:id="rId33"/>
    <p:sldId id="945" r:id="rId34"/>
    <p:sldId id="946" r:id="rId35"/>
    <p:sldId id="1605" r:id="rId36"/>
    <p:sldId id="1204" r:id="rId37"/>
    <p:sldId id="1540" r:id="rId38"/>
    <p:sldId id="1629" r:id="rId39"/>
    <p:sldId id="312" r:id="rId40"/>
    <p:sldId id="1543" r:id="rId41"/>
    <p:sldId id="1833" r:id="rId42"/>
    <p:sldId id="161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3"/>
    <p:restoredTop sz="96197"/>
  </p:normalViewPr>
  <p:slideViewPr>
    <p:cSldViewPr snapToGrid="0">
      <p:cViewPr varScale="1">
        <p:scale>
          <a:sx n="88" d="100"/>
          <a:sy n="88" d="100"/>
        </p:scale>
        <p:origin x="184" y="840"/>
      </p:cViewPr>
      <p:guideLst/>
    </p:cSldViewPr>
  </p:slideViewPr>
  <p:outlineViewPr>
    <p:cViewPr>
      <p:scale>
        <a:sx n="33" d="100"/>
        <a:sy n="33" d="100"/>
      </p:scale>
      <p:origin x="0" y="-57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5F8976-4F48-6BD0-55A7-8B1033D066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ED2E4-C015-F60C-430F-2359EC2C3C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10/7/2022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C7DC0-3D91-E600-921F-512E8C5734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E5029-8B9F-E09D-3FED-A15920A86F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AB3ED-DD40-D340-85E8-7D2DE41DE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2450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10/7/2022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67D1C-58A0-B749-B597-6C0A78ED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6308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10/7/2022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4977-1944-1D4E-9D94-EFC742E9E6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22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build lean body mass in addition to reduction of fat stores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AA01F-6CE3-F44F-AE8B-F82DD271EAF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49D3C-7786-3E8B-29BA-2BB14C91878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10/7/2022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7E91E08-B80B-FA68-9C02-865922F53D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2584005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TEE differed by approximately 300 kcal/d between these low fat and low carb diets, an effect corresponding with the amount of energy typically expended in 1 hour of moderate-intensity physical activity.</a:t>
            </a:r>
            <a:endParaRPr lang="en-US" dirty="0">
              <a:latin typeface="Calibri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A56B-4440-5042-92DF-9E3F067663B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10/7/2022</a:t>
            </a:r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341701F-EBA5-5B49-9D5D-9C1B0E692A0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226025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BE6FFE91-82EC-4138-E365-ABD18048DD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570235B2-2D0D-28AD-C3A1-09B4D6329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F289FAAF-4977-7594-326B-A4C381EDD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9pPr>
          </a:lstStyle>
          <a:p>
            <a:fld id="{67BC7CBC-6C1F-E949-8F00-6B3751D90D3B}" type="slidenum">
              <a:rPr lang="en-US" altLang="en-US" sz="1200">
                <a:latin typeface="Times" pitchFamily="2" charset="0"/>
              </a:rPr>
              <a:pPr/>
              <a:t>31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E4478-15D5-6A98-B666-7AB381A438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10/7/2022</a:t>
            </a:r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C3969079-612E-030F-0094-3463389FDF0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Mark Pettus MD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90913-19D6-F8B9-40F2-1B02D4877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4EDDBC-7249-BF9B-2FF7-44F1F5FDA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F451E-4048-554B-2A11-162CB001A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29292-8BA6-5983-8AF6-4346C485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1DDB-F7B5-AB41-92A1-C7DDCEC8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BACE-42E5-BFA5-F636-301FC6A2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20FB7-DE2E-4FEF-F1B6-F4854E7F1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9E3B5-2DDE-E6F5-CC57-2F6FADF4F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220B-F5CA-54FB-4B69-C689830A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1DDB-F7B5-AB41-92A1-C7DDCEC8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3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18B84E-31C0-FA4D-7C17-69EE02523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7CE6C-0CDA-D598-A5C0-EC479BD04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A8C81-E920-61C0-37B5-4DB4FBB97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D7C85-CFE7-2613-AAE8-AD384DC7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1DDB-F7B5-AB41-92A1-C7DDCEC8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4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5A412-25EB-3AC5-F698-5B0027F63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7F073-CA26-EB96-B044-63A7D2A77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7BE7B-6464-C08C-366A-CE3514CD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32702-3429-6D4E-8FEB-667DEC4947B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738A9-0C0B-390D-D31F-3E253797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0454C-6DA5-981B-0DF1-2F2EBE2EE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11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3A16-F88A-D248-9E70-1A647322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16124-FEAA-7A89-BCD7-1E85EA514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B4001-6A87-B472-670F-2CF6146D5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32702-3429-6D4E-8FEB-667DEC4947B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88EBC-A644-356F-DF20-79CAEAD4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5FAB4-8BB9-F3D6-52B0-E3932F0E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E2C2A-F3AE-2C5E-BDCC-E6598F54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24CAB-AF12-71F7-46C4-D52178685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F3B9F-3CA1-26A8-141B-93922F4E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32702-3429-6D4E-8FEB-667DEC4947B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F6543-7202-F977-3F84-C144D08C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958AE-F62E-2776-6259-6E2010BA5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1B2D2-97FC-587A-C778-EF24D3B6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0C6DB-A78A-3DC6-0AD1-C99697464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EC7D4-EFBC-4DEA-0CE4-D3F19CEEA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D7A60-3243-A564-5D60-2177CDB6C2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32702-3429-6D4E-8FEB-667DEC4947B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DA579-0FFE-2C1E-2036-C41CADE6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6C5E9-E62B-D4AF-CD9E-CFB1EA46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0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362B-E2AF-9079-2B6F-A5B8DD97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45E7B-6B81-B4EF-1AB1-2AA497303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274A7-EC7A-D9FB-BA49-70B8D3FED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37341-FED2-D13C-B8EB-D145BDE6D7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410617-13BC-9526-B0F4-A8D8B3320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39803-B04F-2F01-9098-026291ACB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32702-3429-6D4E-8FEB-667DEC4947B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A00B7F-0F8B-07D4-2769-29B6A905B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B7E597-C0E9-BD83-0AD8-1626A45B1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69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4C07-4FDE-AB1C-8B75-3507ED87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82306-A1E8-CA77-937B-17BA19CD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32702-3429-6D4E-8FEB-667DEC4947B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656FD-5278-7555-6B0A-7BEB920C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6AD67-F555-7A1D-F9CD-92F97672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97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3C8EB2-E551-D945-A5D9-F834F401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32702-3429-6D4E-8FEB-667DEC4947B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3EC92-EF54-28A7-9FEF-999AF5C88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83057-84FA-B6F4-D8AC-E3615973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77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E31AE-184A-C8D0-C1B3-C234FC0A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2C7B3-2F29-5220-5D7B-04211F2F1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739E5-A9C0-D47A-5E68-A58379A03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5D2F1-C619-3ABF-2FB1-B4749BBA4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32702-3429-6D4E-8FEB-667DEC4947B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5CD8B-4060-6446-896F-C6897A10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39F30-DB7E-7364-0148-85207088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1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81D77-40F2-EDE5-7BAD-F7ACE026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9F7A1-909D-9E01-FF09-EE989A418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BA449-CA01-DA9A-BE72-4E47DFD9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418B2-3AD4-E94E-CF5B-F3B840E6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1DDB-F7B5-AB41-92A1-C7DDCEC8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88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4EE3A-BA2C-4301-A50B-2DAF7604C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F538DC-1DDC-EEC3-5FA0-20861DD67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3A124-F57E-4C50-0306-3B363F034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5B024-27A8-7659-FF5C-B4068D00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32702-3429-6D4E-8FEB-667DEC4947B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C567E-D331-F124-D68B-99AD94022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CF367-4A3E-05F5-DEDA-CBE387317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95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8B2AC-B3D3-8C3B-1075-1A6331E3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ED1466-1BD7-6137-A7AE-47586E6D6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C847E-4636-010F-8F47-DF9F34554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32702-3429-6D4E-8FEB-667DEC4947B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51A7-716F-086B-8A9D-5E48EA4F1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4F37-94A4-CB5E-1288-24526EBA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77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8AA2D-DDEF-97B6-93E8-C4186567F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F9A5D-6910-C059-24EE-F4B0C47D0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9636-A13C-592F-2F24-8C96BC52F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32702-3429-6D4E-8FEB-667DEC4947B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C8D01-786B-1C29-E015-DEDAAD77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CBD1B-5E2C-ECB6-4891-FA3A13732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E7CD3-BDFF-272A-F1CC-E0704EEF3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B98CD-398E-A7D1-068C-52D7D0B37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DCF0D-3034-7B39-B108-366CA575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11B81-3DD8-3540-E8E7-9CD16A5DF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1DDB-F7B5-AB41-92A1-C7DDCEC8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67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4BD7-1A13-CB3F-B05E-02C0ED93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600E6-F6ED-19D9-3E03-B486E309E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76F7A-6EE6-A80A-B7D5-38D53BDB4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1A92A-9437-FD9E-2CE7-02CF5B75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5FB5E-4A91-9C6A-B2BE-A39884FE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1DDB-F7B5-AB41-92A1-C7DDCEC8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77599-B0DC-926C-ED62-07E063A3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2FBEE-3B54-DDE9-6C89-1147192CE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63993-FD9E-F60D-8882-EF676EF8A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3928FA-1118-8E1C-46CD-3D736079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DFB974-BE7A-30AE-B653-99F08F3C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0A8C48-D9A5-4CB9-F940-2A5CFB21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DBC7AC-03C4-9B33-8883-EA909CDB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1DDB-F7B5-AB41-92A1-C7DDCEC8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4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276C8-975F-2155-0E1F-928C8777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5B45B-5E40-A850-352E-D7CA83595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AD8D2-042D-0EE5-BC06-5D63FA74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1DDB-F7B5-AB41-92A1-C7DDCEC8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5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30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B92A2-4D19-AC8B-82B7-2304C8D95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EA984-F985-A0E7-24FD-64352EAD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FB748-7A33-6A34-0CF1-EB8A00F47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8532C-B7C7-D4A6-0B9D-71E7B8E4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29416-4429-D35D-EC16-5D963996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1DDB-F7B5-AB41-92A1-C7DDCEC8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4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4C3AE-4E61-0CE5-891B-F863243F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7B73C-71A1-0F58-6EF4-152AC66208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E0800-AA75-6406-7892-E8AE0C884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D319F-4FE7-2C85-E513-CF5B2B71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7CAAB-2E5C-2E10-6512-06C87E21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61DDB-F7B5-AB41-92A1-C7DDCEC8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3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FE35B3-558C-EA0A-3894-F745C919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12FE1-4EAF-14DB-EE76-B5A88E921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00EDE-A4F0-711C-8D06-D16B598AC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5CE27-FE28-E933-43DD-EF3B4DCAB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61DDB-F7B5-AB41-92A1-C7DDCEC8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3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187C3E-E299-9485-5C31-368579D8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54BC1-794C-CB00-A1B8-D14ABAC8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1C6C-34B9-7E1C-E188-823110326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8418C-83D3-D1B9-4630-5B5AE26F6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B7216-7C3E-C540-9656-BBCB020D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8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ysiumhealth.com/" TargetMode="External"/><Relationship Id="rId2" Type="http://schemas.openxmlformats.org/officeDocument/2006/relationships/hyperlink" Target="https://www.googleadservices.com/pagead/aclk?sa=L&amp;ai=DChcSEwjVpOCJ5sf6AhUXlcgKHTbIBSIYABABGgJxdQ&amp;ohost=www.google.com&amp;cid=CAESa-D2rbNZm8YsFKfU5h_NI5Ku4RF9ssGMZNsdg0JbqWDxwjhzbSjxXR9D5Dm-HKDm86H9iluJeQ7nSUVDFyVdlauYn0-SjHtofQFlYaezq2Duhc9b3fUt2gww77lJGdtZE_d4BvAyUs28PO8B&amp;sig=AOD64_25iSfBrrfT-cAIImC19egqVMS2DQ&amp;q&amp;adurl&amp;ved=2ahUKEwih-diJ5sf6AhUFEVkFHY7mBCcQ0Qx6BAgIEAE&amp;nis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trudiagnostic.com/products/truage-complete-epigenetic-collection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A55C93-971F-BA15-BCB5-D410BAD9CDFD}"/>
              </a:ext>
            </a:extLst>
          </p:cNvPr>
          <p:cNvSpPr txBox="1"/>
          <p:nvPr/>
        </p:nvSpPr>
        <p:spPr>
          <a:xfrm>
            <a:off x="1696277" y="198784"/>
            <a:ext cx="87994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Creating Health: Applying the Science of Lifestyle Medicine </a:t>
            </a:r>
            <a:r>
              <a:rPr lang="en-US" sz="4000" dirty="0"/>
              <a:t> </a:t>
            </a:r>
          </a:p>
          <a:p>
            <a:pPr algn="ctr"/>
            <a:r>
              <a:rPr lang="en-US" sz="2800" dirty="0"/>
              <a:t>Mark Pettus MD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8C93B-D7DC-A544-8ECA-EB165A186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111893"/>
            <a:ext cx="9753599" cy="1560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2A87B-9136-6B3B-C2FD-D413F684862C}"/>
              </a:ext>
            </a:extLst>
          </p:cNvPr>
          <p:cNvSpPr txBox="1"/>
          <p:nvPr/>
        </p:nvSpPr>
        <p:spPr>
          <a:xfrm>
            <a:off x="1378226" y="2644170"/>
            <a:ext cx="10084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Week 1: Epigenetics and Health: How well do you fit into your genes?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Week 2: Inflammation: The bad gift that keeps giving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C00000"/>
                </a:solidFill>
              </a:rPr>
              <a:t>Week 3: Metabolic Health: How to become a member of this exclusive club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Week 4: Circadian Rhythms and Health: Riding the rhythms of life</a:t>
            </a:r>
          </a:p>
        </p:txBody>
      </p:sp>
    </p:spTree>
    <p:extLst>
      <p:ext uri="{BB962C8B-B14F-4D97-AF65-F5344CB8AC3E}">
        <p14:creationId xmlns:p14="http://schemas.microsoft.com/office/powerpoint/2010/main" val="67744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788" y="489286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Emerging 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389" y="1536622"/>
            <a:ext cx="100583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A calorie is not a calorie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Macronutrients i.e., carbs, fats and protein, elicit different metabolic effects (food as information)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Quality of macronutrients e.g. sugar and refinement of grains will substantially impact metabolic effects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Quality of calories more important (and interesting) than quantity of calories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Quality fat sources less harmful than thought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Poor-quality carbs and sugar are more harmful than thought</a:t>
            </a:r>
          </a:p>
          <a:p>
            <a:pPr marL="285750" indent="-285750">
              <a:buFont typeface="Arial"/>
              <a:buChar char="•"/>
            </a:pPr>
            <a:r>
              <a:rPr lang="en-US" sz="2800" i="1" dirty="0">
                <a:solidFill>
                  <a:srgbClr val="C00000"/>
                </a:solidFill>
                <a:latin typeface="Times New Roman"/>
                <a:cs typeface="Times New Roman"/>
              </a:rPr>
              <a:t>Metabolic health is a two-way street, driven by environmental-epigenetic mismatch</a:t>
            </a:r>
          </a:p>
        </p:txBody>
      </p:sp>
    </p:spTree>
    <p:extLst>
      <p:ext uri="{BB962C8B-B14F-4D97-AF65-F5344CB8AC3E}">
        <p14:creationId xmlns:p14="http://schemas.microsoft.com/office/powerpoint/2010/main" val="109502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20" y="167640"/>
            <a:ext cx="8905160" cy="652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731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A148A-4346-3E42-AE66-DCCACEB56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196850"/>
            <a:ext cx="68072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5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Baskerville" pitchFamily="-1" charset="0"/>
              <a:ea typeface="ＭＳ Ｐゴシック" pitchFamily="-1" charset="-128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9900">
              <a:buBlip>
                <a:blip r:embed="rId2"/>
              </a:buBlip>
            </a:pPr>
            <a:endParaRPr lang="en-US">
              <a:latin typeface="Times New Roman" pitchFamily="-1" charset="0"/>
              <a:ea typeface="ＭＳ Ｐゴシック" pitchFamily="-1" charset="-128"/>
            </a:endParaRP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2150" y="0"/>
            <a:ext cx="8242300" cy="609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DE83D-9FCC-79D4-5FC9-07A91985CC3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29309998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 and c 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24648"/>
            <a:ext cx="4191000" cy="6313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381000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Times New Roman"/>
                <a:cs typeface="Times New Roman"/>
              </a:rPr>
              <a:t>Limitations of Weight and BMI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BMI of limited value with higher lean body mass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Body composition (lean body mass and fat stores)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VAT vs. SAT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TOFI – “thin outside, fat inside”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800600" y="1905000"/>
            <a:ext cx="205740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6934200" y="29718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Most adipose is VAT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4191000" y="3352800"/>
            <a:ext cx="297180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239000" y="42672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Most adipose is SAT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91300" y="5098702"/>
            <a:ext cx="5173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Same weight and waist circumference:</a:t>
            </a:r>
          </a:p>
          <a:p>
            <a:pPr algn="ctr"/>
            <a:r>
              <a:rPr lang="en-US" sz="2400" dirty="0">
                <a:solidFill>
                  <a:srgbClr val="800000"/>
                </a:solidFill>
              </a:rPr>
              <a:t>Different metabolic risks!</a:t>
            </a:r>
          </a:p>
        </p:txBody>
      </p:sp>
    </p:spTree>
    <p:extLst>
      <p:ext uri="{BB962C8B-B14F-4D97-AF65-F5344CB8AC3E}">
        <p14:creationId xmlns:p14="http://schemas.microsoft.com/office/powerpoint/2010/main" val="173723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878" y="629266"/>
            <a:ext cx="6422849" cy="16766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NAFLD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2800" dirty="0"/>
              <a:t>Non-alcohol fatty liver disease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7352" name="Rectangle 5735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625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5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1" y="803049"/>
            <a:ext cx="2544865" cy="2470743"/>
          </a:xfrm>
          <a:prstGeom prst="rect">
            <a:avLst/>
          </a:prstGeom>
        </p:spPr>
      </p:pic>
      <p:pic>
        <p:nvPicPr>
          <p:cNvPr id="57347" name="Picture 3" descr="766902-figure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2" y="4063861"/>
            <a:ext cx="3026663" cy="1233365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880" y="2438400"/>
            <a:ext cx="6422848" cy="378541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sz="2000"/>
              <a:t>Has become one of the most common diseases in America from not having been described until 1980.</a:t>
            </a:r>
          </a:p>
          <a:p>
            <a:pPr>
              <a:buFont typeface="Arial"/>
              <a:buChar char="•"/>
              <a:defRPr/>
            </a:pPr>
            <a:r>
              <a:rPr lang="en-US" sz="2000"/>
              <a:t>45% of all Latinos</a:t>
            </a:r>
          </a:p>
          <a:p>
            <a:pPr>
              <a:buFont typeface="Arial"/>
              <a:buChar char="•"/>
              <a:defRPr/>
            </a:pPr>
            <a:r>
              <a:rPr lang="en-US" sz="2000"/>
              <a:t>33% of all Caucasians</a:t>
            </a:r>
          </a:p>
          <a:p>
            <a:pPr>
              <a:buFont typeface="Arial"/>
              <a:buChar char="•"/>
              <a:defRPr/>
            </a:pPr>
            <a:r>
              <a:rPr lang="en-US" sz="2000"/>
              <a:t>25% of all African Americans</a:t>
            </a:r>
          </a:p>
          <a:p>
            <a:pPr>
              <a:buFont typeface="Arial"/>
              <a:buChar char="•"/>
              <a:defRPr/>
            </a:pPr>
            <a:r>
              <a:rPr lang="en-US" sz="2000"/>
              <a:t>5% of all progress to NASH</a:t>
            </a:r>
          </a:p>
          <a:p>
            <a:pPr>
              <a:buFont typeface="Arial"/>
              <a:buChar char="•"/>
              <a:defRPr/>
            </a:pPr>
            <a:r>
              <a:rPr lang="en-US" sz="2000"/>
              <a:t>25% NASH progress to cirrhosis</a:t>
            </a:r>
          </a:p>
          <a:p>
            <a:pPr>
              <a:buFont typeface="Arial"/>
              <a:buChar char="•"/>
              <a:defRPr/>
            </a:pPr>
            <a:r>
              <a:rPr lang="en-US" sz="2000"/>
              <a:t>Preventable</a:t>
            </a:r>
          </a:p>
          <a:p>
            <a:pPr>
              <a:buFont typeface="Arial"/>
              <a:buChar char="•"/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051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3" descr="18OBESITY-master4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71800"/>
            <a:ext cx="203835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63119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5562600" y="3733800"/>
            <a:ext cx="4495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Times New Roman"/>
                <a:cs typeface="Times New Roman"/>
              </a:rPr>
              <a:t>“ Are we fat because we eat too much or do we eat too much because we are fat ?”</a:t>
            </a:r>
          </a:p>
        </p:txBody>
      </p:sp>
      <p:pic>
        <p:nvPicPr>
          <p:cNvPr id="2" name="Picture 1" descr="510qoVfTKZL._SY344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921000" cy="43942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546CF-21B5-E024-E6E7-9294DD9774A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20718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0"/>
          <p:cNvSpPr>
            <a:spLocks noChangeArrowheads="1"/>
          </p:cNvSpPr>
          <p:nvPr/>
        </p:nvSpPr>
        <p:spPr bwMode="auto">
          <a:xfrm>
            <a:off x="1524000" y="687388"/>
            <a:ext cx="9144000" cy="9144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202" name="Footer Placeholder 4"/>
          <p:cNvSpPr txBox="1">
            <a:spLocks noGrp="1"/>
          </p:cNvSpPr>
          <p:nvPr/>
        </p:nvSpPr>
        <p:spPr bwMode="auto">
          <a:xfrm>
            <a:off x="4495800" y="6223000"/>
            <a:ext cx="3200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rgbClr val="999999"/>
                </a:solidFill>
                <a:latin typeface="Helvetica" charset="0"/>
              </a:rPr>
              <a:t>Copyright © 2014 American Medical Association. All rights reserved.</a:t>
            </a:r>
          </a:p>
        </p:txBody>
      </p:sp>
      <p:sp>
        <p:nvSpPr>
          <p:cNvPr id="51203" name="Text Placeholder 2"/>
          <p:cNvSpPr txBox="1">
            <a:spLocks/>
          </p:cNvSpPr>
          <p:nvPr/>
        </p:nvSpPr>
        <p:spPr bwMode="auto">
          <a:xfrm>
            <a:off x="1524000" y="69215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latin typeface="Helvetica" charset="0"/>
                <a:cs typeface="Helvetica" charset="0"/>
              </a:rPr>
              <a:t>From: </a:t>
            </a:r>
            <a:r>
              <a:rPr lang="en-US" sz="1300" b="1" dirty="0">
                <a:latin typeface="Helvetica" charset="0"/>
                <a:cs typeface="Helvetica" charset="0"/>
              </a:rPr>
              <a:t>Increasing Adiposity:  Consequence or Cause of Overeating?</a:t>
            </a:r>
          </a:p>
        </p:txBody>
      </p:sp>
      <p:cxnSp>
        <p:nvCxnSpPr>
          <p:cNvPr id="51204" name="Straight Connector 8"/>
          <p:cNvCxnSpPr>
            <a:cxnSpLocks noChangeShapeType="1"/>
          </p:cNvCxnSpPr>
          <p:nvPr/>
        </p:nvCxnSpPr>
        <p:spPr bwMode="auto">
          <a:xfrm flipV="1">
            <a:off x="1524000" y="6215064"/>
            <a:ext cx="9144000" cy="7937"/>
          </a:xfrm>
          <a:prstGeom prst="line">
            <a:avLst/>
          </a:prstGeom>
          <a:noFill/>
          <a:ln w="127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1205" name="Text Placeholder 2"/>
          <p:cNvSpPr txBox="1">
            <a:spLocks/>
          </p:cNvSpPr>
          <p:nvPr/>
        </p:nvSpPr>
        <p:spPr bwMode="auto">
          <a:xfrm>
            <a:off x="1524000" y="12827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JAMA. 2014;():. doi:10.1001/jama.2014.4133</a:t>
            </a:r>
          </a:p>
        </p:txBody>
      </p:sp>
      <p:cxnSp>
        <p:nvCxnSpPr>
          <p:cNvPr id="51206" name="Straight Connector 5"/>
          <p:cNvCxnSpPr>
            <a:cxnSpLocks noChangeShapeType="1"/>
          </p:cNvCxnSpPr>
          <p:nvPr/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120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27000"/>
            <a:ext cx="2641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16100"/>
            <a:ext cx="9078913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ED9E06-5407-1D8F-34C3-FA0B6DD5C8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3728369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286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Poor Quality Carbs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Acellular carbohydrate density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Excess Insulin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3276601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Down-regulation of insulin receptors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4495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Times New Roman"/>
                <a:cs typeface="Times New Roman"/>
              </a:rPr>
              <a:t>Insulin Resistance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4200" y="381000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Times New Roman"/>
                <a:cs typeface="Times New Roman"/>
              </a:rPr>
              <a:t>Inflammation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Stress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Sleep disruption</a:t>
            </a:r>
          </a:p>
          <a:p>
            <a:pPr marL="285750" indent="-285750">
              <a:buFont typeface="Arial"/>
              <a:buChar char="•"/>
            </a:pPr>
            <a:r>
              <a:rPr lang="en-US" i="1" dirty="0"/>
              <a:t>Altered gut-permeability/microbiome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Social isolation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Toxin excess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Sedentary states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VAT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7868" y="2438401"/>
            <a:ext cx="240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VAT Fat storage-lipogenesis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800" y="53340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Times New Roman"/>
                <a:cs typeface="Times New Roman"/>
              </a:rPr>
              <a:t>Leptin resistance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0" y="6248401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/>
                <a:cs typeface="Times New Roman"/>
              </a:rPr>
              <a:t>Eat more and do less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200400" y="9144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2819400" y="1905000"/>
            <a:ext cx="3048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181600" y="3886200"/>
            <a:ext cx="3048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6858000" y="3124200"/>
            <a:ext cx="9144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endCxn id="7" idx="1"/>
          </p:cNvCxnSpPr>
          <p:nvPr/>
        </p:nvCxnSpPr>
        <p:spPr bwMode="auto">
          <a:xfrm>
            <a:off x="2971800" y="3200401"/>
            <a:ext cx="1828800" cy="14954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715000" y="49530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715000" y="57912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733800" y="1905000"/>
            <a:ext cx="1066800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4953000" y="914400"/>
            <a:ext cx="20574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6705600" y="2895600"/>
            <a:ext cx="1676400" cy="2590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0B493-DE1E-1371-8689-074FB589A6C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273480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0"/>
            <a:ext cx="9080500" cy="61722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C8FC2F-851B-F2DA-4D40-7C727870D6F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235869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0" y="1214093"/>
            <a:ext cx="548506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Metabolic Health:</a:t>
            </a:r>
          </a:p>
          <a:p>
            <a:pPr algn="ctr"/>
            <a:endParaRPr lang="en-US" sz="1600" dirty="0"/>
          </a:p>
          <a:p>
            <a:pPr algn="ctr"/>
            <a:r>
              <a:rPr lang="en-US" sz="3200" dirty="0"/>
              <a:t>How to become a member of this exclusive club.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2131" y="4146952"/>
            <a:ext cx="259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Mark Pettus MD</a:t>
            </a:r>
          </a:p>
          <a:p>
            <a:pPr algn="ctr"/>
            <a:r>
              <a:rPr lang="en-US" sz="2400" dirty="0"/>
              <a:t>October 7,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77" y="2152812"/>
            <a:ext cx="5485065" cy="32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81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038"/>
            <a:ext cx="91440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00BC6-DCCE-3F45-4C59-A2DB82D31D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972259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Five hour rule after eating a meal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064782"/>
          </a:xfrm>
        </p:spPr>
        <p:txBody>
          <a:bodyPr/>
          <a:lstStyle/>
          <a:p>
            <a:r>
              <a:rPr lang="en-US" dirty="0"/>
              <a:t>Am I hungry again within a few hours?</a:t>
            </a:r>
          </a:p>
          <a:p>
            <a:r>
              <a:rPr lang="en-US" dirty="0"/>
              <a:t>Am I tired and ready for a nap?</a:t>
            </a:r>
          </a:p>
          <a:p>
            <a:r>
              <a:rPr lang="en-US" dirty="0"/>
              <a:t>Does my mind feel sharp, attentive and focused?</a:t>
            </a:r>
          </a:p>
          <a:p>
            <a:r>
              <a:rPr lang="en-US" dirty="0"/>
              <a:t>Am I experiencing bloating, gas, cramping?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5246623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dirty="0"/>
              <a:t>…</a:t>
            </a:r>
            <a:r>
              <a:rPr lang="en-US" sz="2400" i="1" dirty="0">
                <a:solidFill>
                  <a:srgbClr val="800000"/>
                </a:solidFill>
              </a:rPr>
              <a:t>if the answer to any of these questions is consistently “yes” then there are significant problems with what you are eating!</a:t>
            </a:r>
            <a:endParaRPr lang="en-US" sz="2400" i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D83A5-BF8F-D413-34AB-3018D9C2185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38195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6FB49-430B-4863-AED7-081E8F58406F}"/>
              </a:ext>
            </a:extLst>
          </p:cNvPr>
          <p:cNvSpPr/>
          <p:nvPr/>
        </p:nvSpPr>
        <p:spPr>
          <a:xfrm>
            <a:off x="1218407" y="2212975"/>
            <a:ext cx="1601788" cy="28940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6" name="TextBox 4">
            <a:extLst>
              <a:ext uri="{FF2B5EF4-FFF2-40B4-BE49-F238E27FC236}">
                <a16:creationId xmlns:a16="http://schemas.microsoft.com/office/drawing/2014/main" id="{1371D414-B5FA-9448-972A-192E99927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951" y="2841625"/>
            <a:ext cx="102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Akzidenz-Grotesk BQ Light" pitchFamily="1" charset="0"/>
              </a:rPr>
              <a:t>All Carbs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A5412-AE51-4B71-BDF9-E94C3D0C7032}"/>
              </a:ext>
            </a:extLst>
          </p:cNvPr>
          <p:cNvSpPr/>
          <p:nvPr/>
        </p:nvSpPr>
        <p:spPr>
          <a:xfrm>
            <a:off x="3271044" y="3767138"/>
            <a:ext cx="1179512" cy="13398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8" name="TextBox 6">
            <a:extLst>
              <a:ext uri="{FF2B5EF4-FFF2-40B4-BE49-F238E27FC236}">
                <a16:creationId xmlns:a16="http://schemas.microsoft.com/office/drawing/2014/main" id="{EC82B063-E9A4-224A-ACE2-A87DC78A0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880" y="4036832"/>
            <a:ext cx="1068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Akzidenz-Grotesk BQ Light" pitchFamily="1" charset="0"/>
              </a:rPr>
              <a:t>Low</a:t>
            </a:r>
          </a:p>
          <a:p>
            <a:pPr algn="ctr"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Akzidenz-Grotesk BQ Light" pitchFamily="1" charset="0"/>
              </a:rPr>
              <a:t>Glycemic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93542C1-F8B9-4E73-B13F-4F74A76A2353}"/>
              </a:ext>
            </a:extLst>
          </p:cNvPr>
          <p:cNvSpPr/>
          <p:nvPr/>
        </p:nvSpPr>
        <p:spPr>
          <a:xfrm>
            <a:off x="3571309" y="2433277"/>
            <a:ext cx="525463" cy="1179512"/>
          </a:xfrm>
          <a:prstGeom prst="downArrow">
            <a:avLst/>
          </a:prstGeom>
          <a:solidFill>
            <a:srgbClr val="860D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860D10"/>
              </a:solidFill>
            </a:endParaRPr>
          </a:p>
        </p:txBody>
      </p:sp>
      <p:sp>
        <p:nvSpPr>
          <p:cNvPr id="6150" name="TextBox 8">
            <a:extLst>
              <a:ext uri="{FF2B5EF4-FFF2-40B4-BE49-F238E27FC236}">
                <a16:creationId xmlns:a16="http://schemas.microsoft.com/office/drawing/2014/main" id="{69BE47C9-6794-674E-B15D-9BE996E20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396" y="2486211"/>
            <a:ext cx="547766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kzidenz-Grotesk BQ Light" pitchFamily="1" charset="0"/>
              </a:rPr>
              <a:t>Added Sugar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kzidenz-Grotesk BQ Light" pitchFamily="1" charset="0"/>
              </a:rPr>
              <a:t>Grain-based flour e.g. breads, cereal grains, pasta, pastries, desserts, bagels, chips, pretzels, granola bars.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kzidenz-Grotesk BQ Light" pitchFamily="1" charset="0"/>
              </a:rPr>
              <a:t>Whole grains are still high-glycemic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kzidenz-Grotesk BQ Light" pitchFamily="1" charset="0"/>
              </a:rPr>
              <a:t>Gluten-Free food options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kzidenz-Grotesk BQ Light" pitchFamily="1" charset="0"/>
              </a:rPr>
              <a:t>Dried fruits e.g. raisins, apricots, cherries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kzidenz-Grotesk BQ Light" pitchFamily="1" charset="0"/>
              </a:rPr>
              <a:t>Sweetened soft drinks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kzidenz-Grotesk BQ Light" pitchFamily="1" charset="0"/>
              </a:rPr>
              <a:t>Beer is liquid bread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kzidenz-Grotesk BQ Light" pitchFamily="1" charset="0"/>
              </a:rPr>
              <a:t>Lowered insulin and reduced inflammation “unlock” fat burning</a:t>
            </a:r>
          </a:p>
        </p:txBody>
      </p:sp>
      <p:sp>
        <p:nvSpPr>
          <p:cNvPr id="6151" name="TextBox 9">
            <a:extLst>
              <a:ext uri="{FF2B5EF4-FFF2-40B4-BE49-F238E27FC236}">
                <a16:creationId xmlns:a16="http://schemas.microsoft.com/office/drawing/2014/main" id="{F56AC634-3634-AF44-B531-B4F87C4AB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51705"/>
            <a:ext cx="63862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600" dirty="0">
                <a:solidFill>
                  <a:srgbClr val="860D10"/>
                </a:solidFill>
                <a:latin typeface="+mj-lt"/>
              </a:rPr>
              <a:t>Reduce poor quality, processed, carbohydrate-dense foods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A1D30-ACAA-D828-F66D-612C5D8F3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463" y="151931"/>
            <a:ext cx="3066129" cy="212270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3AF8C-6ADB-B51E-C361-AB1299BFD37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3437390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6971"/>
            <a:ext cx="9144000" cy="45510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E02277-64BC-7461-102B-213B03A4DDD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2934900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hf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9237"/>
            <a:ext cx="9144000" cy="536157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640A34-FD36-B39A-2F16-A60FEDEA22E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1183884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E0E44B-1952-024D-854A-90426108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692"/>
            <a:ext cx="9144000" cy="5744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C7251-0781-1E41-954F-8E2242111FAA}"/>
              </a:ext>
            </a:extLst>
          </p:cNvPr>
          <p:cNvSpPr txBox="1"/>
          <p:nvPr/>
        </p:nvSpPr>
        <p:spPr>
          <a:xfrm>
            <a:off x="3446586" y="6166339"/>
            <a:ext cx="4712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www.dietdoctor.com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076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Relationship-between-insulin-and-fat-metabol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7239000" cy="435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304800"/>
            <a:ext cx="701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Lipolysis vs. Lipogenesis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A9017-03A1-49E4-4EB3-D23E0786BBC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1143759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C00000"/>
                </a:solidFill>
              </a:rPr>
              <a:t>USDA National Nutrient Database. The amount of sugar is higher in the low-fat and fat free foods compared to “regular” full-fat foods. P=0.00001</a:t>
            </a:r>
          </a:p>
        </p:txBody>
      </p:sp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41" y="1312570"/>
            <a:ext cx="8045259" cy="46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3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011" y="274638"/>
            <a:ext cx="5640707" cy="1143000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More quality fat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108" y="1828852"/>
            <a:ext cx="3936039" cy="428607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Pasture-raised eggs</a:t>
            </a:r>
          </a:p>
          <a:p>
            <a:r>
              <a:rPr lang="en-US" dirty="0"/>
              <a:t>Fatty fish e.g. salmon, sardines, mackerel</a:t>
            </a:r>
          </a:p>
          <a:p>
            <a:r>
              <a:rPr lang="en-US" dirty="0"/>
              <a:t>Grass-fed butter</a:t>
            </a:r>
          </a:p>
          <a:p>
            <a:r>
              <a:rPr lang="en-US" dirty="0"/>
              <a:t>Ghee</a:t>
            </a:r>
          </a:p>
          <a:p>
            <a:r>
              <a:rPr lang="en-US" dirty="0"/>
              <a:t>Pasture-raised meats</a:t>
            </a:r>
          </a:p>
          <a:p>
            <a:r>
              <a:rPr lang="en-US" dirty="0"/>
              <a:t>Shellfish</a:t>
            </a:r>
          </a:p>
          <a:p>
            <a:r>
              <a:rPr lang="en-US" dirty="0"/>
              <a:t>Whole fat yogurt, kefir</a:t>
            </a:r>
          </a:p>
          <a:p>
            <a:r>
              <a:rPr lang="en-US" dirty="0"/>
              <a:t>Extra virgin olive oil</a:t>
            </a:r>
          </a:p>
          <a:p>
            <a:r>
              <a:rPr lang="en-US" dirty="0"/>
              <a:t>Extra virgin coconut oil</a:t>
            </a:r>
          </a:p>
          <a:p>
            <a:r>
              <a:rPr lang="en-US" dirty="0"/>
              <a:t>Avocados, olives</a:t>
            </a:r>
          </a:p>
          <a:p>
            <a:r>
              <a:rPr lang="en-US" dirty="0"/>
              <a:t>Nuts - almonds, macadamia, walnuts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156" y="1417638"/>
            <a:ext cx="4454697" cy="2378278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82" y="3933281"/>
            <a:ext cx="2663118" cy="1306592"/>
          </a:xfrm>
          <a:prstGeom prst="rect">
            <a:avLst/>
          </a:prstGeom>
        </p:spPr>
      </p:pic>
      <p:pic>
        <p:nvPicPr>
          <p:cNvPr id="6" name="Picture 5" descr="BUT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83" y="274638"/>
            <a:ext cx="1877011" cy="1407758"/>
          </a:xfrm>
          <a:prstGeom prst="rect">
            <a:avLst/>
          </a:prstGeom>
        </p:spPr>
      </p:pic>
      <p:pic>
        <p:nvPicPr>
          <p:cNvPr id="7" name="Picture 6" descr="Fatty-Fis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93" y="3795917"/>
            <a:ext cx="2289395" cy="1557125"/>
          </a:xfrm>
          <a:prstGeom prst="rect">
            <a:avLst/>
          </a:prstGeom>
        </p:spPr>
      </p:pic>
      <p:pic>
        <p:nvPicPr>
          <p:cNvPr id="8" name="Picture 7" descr="Pasture-Raised-Mea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62" y="5239874"/>
            <a:ext cx="2235939" cy="1504959"/>
          </a:xfrm>
          <a:prstGeom prst="rect">
            <a:avLst/>
          </a:prstGeom>
        </p:spPr>
      </p:pic>
      <p:pic>
        <p:nvPicPr>
          <p:cNvPr id="9" name="Picture 8" descr="Fresh-Brown-White-Coconu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55" y="5485018"/>
            <a:ext cx="2120900" cy="125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3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6925656" cy="80908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>
                <a:solidFill>
                  <a:srgbClr val="800000"/>
                </a:solidFill>
              </a:rPr>
              <a:t>A calorie is not a calorie…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143000"/>
            <a:ext cx="8458200" cy="33528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Effects of Dietary Composition on Energy Expenditure During Weight-Loss Maintenance </a:t>
            </a:r>
          </a:p>
          <a:p>
            <a:pPr>
              <a:defRPr/>
            </a:pPr>
            <a:r>
              <a:rPr lang="en-US" sz="1800" dirty="0"/>
              <a:t>Cara B. </a:t>
            </a:r>
            <a:r>
              <a:rPr lang="en-US" sz="1800" dirty="0" err="1"/>
              <a:t>Ebbeling</a:t>
            </a:r>
            <a:r>
              <a:rPr lang="en-US" sz="1800" dirty="0"/>
              <a:t>, PhD; David S. Ludwig, MD, PhD et al</a:t>
            </a:r>
          </a:p>
          <a:p>
            <a:pPr>
              <a:lnSpc>
                <a:spcPct val="90000"/>
              </a:lnSpc>
              <a:buFont typeface="Wingdings" charset="0"/>
              <a:buChar char="§"/>
              <a:defRPr/>
            </a:pPr>
            <a:endParaRPr lang="en-US" b="1" dirty="0">
              <a:latin typeface="Akzidenz-Grotesk Std Light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b="1" dirty="0"/>
              <a:t>Conclusion: </a:t>
            </a:r>
            <a:r>
              <a:rPr lang="en-US" sz="2000" dirty="0"/>
              <a:t> Among overweight and obese young adults compared with pre–weight-loss energy expenditure, </a:t>
            </a:r>
            <a:r>
              <a:rPr lang="en-US" sz="2000" dirty="0" err="1"/>
              <a:t>isocaloric</a:t>
            </a:r>
            <a:r>
              <a:rPr lang="en-US" sz="2000" dirty="0"/>
              <a:t> feeding following 10% to 15% weight loss resulted in decreases in REE and TEE that were greatest with the low-fat diet, intermediate with the low–glycemic index diet, and least with the very low-carbohydrate diet.</a:t>
            </a:r>
            <a:endParaRPr lang="en-US" sz="2200" dirty="0">
              <a:latin typeface="Akzidenz-Grotesk Std Light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200" dirty="0">
              <a:latin typeface="Akzidenz-Grotesk Std Light" charset="0"/>
            </a:endParaRP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1752600" y="6096000"/>
            <a:ext cx="5943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1600" i="1" dirty="0">
              <a:latin typeface="Times New Roman"/>
              <a:cs typeface="Times New Roman"/>
            </a:endParaRPr>
          </a:p>
          <a:p>
            <a:r>
              <a:rPr lang="en-US" sz="1600" i="1" dirty="0">
                <a:latin typeface="Times New Roman"/>
                <a:cs typeface="Times New Roman"/>
              </a:rPr>
              <a:t>JAMA. </a:t>
            </a:r>
            <a:r>
              <a:rPr lang="en-US" sz="1600" dirty="0">
                <a:latin typeface="Times New Roman"/>
                <a:cs typeface="Times New Roman"/>
              </a:rPr>
              <a:t>2012;307(24):2627-2634. doi:10.1001/jama.2012.6607</a:t>
            </a:r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1981200" y="4419600"/>
            <a:ext cx="8534400" cy="1809726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Remarkable range between individuals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TEE: - 423 [–606 to –239] kcal/d for low fat diet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	- 57 [–281 to 86] kcal/d for low carb diet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Equivalent of 1-hr moderate effort cardio difference</a:t>
            </a:r>
          </a:p>
          <a:p>
            <a:pPr marL="285750" indent="-285750" eaLnBrk="1" hangingPunct="1">
              <a:buFont typeface="Arial"/>
              <a:buChar char="•"/>
            </a:pP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 up of a person&#10;&#10;Description automatically generated">
            <a:extLst>
              <a:ext uri="{FF2B5EF4-FFF2-40B4-BE49-F238E27FC236}">
                <a16:creationId xmlns:a16="http://schemas.microsoft.com/office/drawing/2014/main" id="{E4F6C0BC-2AD0-8844-8CB3-D2A82B209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6" b="30722"/>
          <a:stretch/>
        </p:blipFill>
        <p:spPr>
          <a:xfrm>
            <a:off x="2438400" y="1286272"/>
            <a:ext cx="7620000" cy="428545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BD343-4BF6-35C5-E47F-2FF8B1A5926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1130264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3.tiff">
            <a:extLst>
              <a:ext uri="{FF2B5EF4-FFF2-40B4-BE49-F238E27FC236}">
                <a16:creationId xmlns:a16="http://schemas.microsoft.com/office/drawing/2014/main" id="{D32D131F-7199-F22D-7614-2B761C58F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92376"/>
            <a:ext cx="86868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31A2F1B-8F17-F1FD-3187-5546907FF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1"/>
            <a:ext cx="2395538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2.tiff">
            <a:extLst>
              <a:ext uri="{FF2B5EF4-FFF2-40B4-BE49-F238E27FC236}">
                <a16:creationId xmlns:a16="http://schemas.microsoft.com/office/drawing/2014/main" id="{B89A3034-10CC-DD27-763D-DB3465358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98E0A9-A104-E174-2AFF-F24507F0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2971801"/>
            <a:ext cx="193992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1.tiff">
            <a:extLst>
              <a:ext uri="{FF2B5EF4-FFF2-40B4-BE49-F238E27FC236}">
                <a16:creationId xmlns:a16="http://schemas.microsoft.com/office/drawing/2014/main" id="{9521A04F-E209-7FAB-A2C6-762A1EE78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492125"/>
            <a:ext cx="72009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3.tiff">
            <a:extLst>
              <a:ext uri="{FF2B5EF4-FFF2-40B4-BE49-F238E27FC236}">
                <a16:creationId xmlns:a16="http://schemas.microsoft.com/office/drawing/2014/main" id="{9C38ECD8-7008-10A9-FABD-482DB349A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6191250"/>
            <a:ext cx="4838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5.tiff">
            <a:extLst>
              <a:ext uri="{FF2B5EF4-FFF2-40B4-BE49-F238E27FC236}">
                <a16:creationId xmlns:a16="http://schemas.microsoft.com/office/drawing/2014/main" id="{BB394767-BE0F-91ED-306F-FE1CC39B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"/>
            <a:ext cx="72009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3.tiff">
            <a:extLst>
              <a:ext uri="{FF2B5EF4-FFF2-40B4-BE49-F238E27FC236}">
                <a16:creationId xmlns:a16="http://schemas.microsoft.com/office/drawing/2014/main" id="{95ED1F2E-DEFB-6642-0B78-C1B685D4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134100"/>
            <a:ext cx="4838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1">
            <a:extLst>
              <a:ext uri="{FF2B5EF4-FFF2-40B4-BE49-F238E27FC236}">
                <a16:creationId xmlns:a16="http://schemas.microsoft.com/office/drawing/2014/main" id="{146E90A7-DF26-5042-8659-C87D0233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0"/>
            <a:ext cx="365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srgbClr val="860D10"/>
                </a:solidFill>
                <a:latin typeface="Akzidenz-Grotesk BQ Light" pitchFamily="1" charset="0"/>
              </a:rPr>
              <a:t>Plant-based foods</a:t>
            </a:r>
          </a:p>
        </p:txBody>
      </p:sp>
      <p:sp>
        <p:nvSpPr>
          <p:cNvPr id="8194" name="TextBox 2">
            <a:extLst>
              <a:ext uri="{FF2B5EF4-FFF2-40B4-BE49-F238E27FC236}">
                <a16:creationId xmlns:a16="http://schemas.microsoft.com/office/drawing/2014/main" id="{9EEB034C-9633-9349-9DE9-9496518E7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143000"/>
            <a:ext cx="49037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Fill half of plate with vegetables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2 cups greens/day is a nice goal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Cruciferous e.g. broccoli, cauliflower, collards, cabbage, kale, spinach, asparagus, romaine lettuce, arugula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Allium family e.g. onions, leeks, garlic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Beans and lentils; soaking and pressure cooking can be easier on the gut, reducing lectins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Lower glycemic fruits e.g. berries, grapefruit, kiwi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Anti-inflammatory spices e.g. turmeric, basil, ginger, rosemary, cayenne pepper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Fermentable Fiber essential for gut biome diversity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Fermentable foods e.g. yogurt, sauerkraut</a:t>
            </a:r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A29C84C6-A3B4-FA46-91ED-7FE79BDE9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2012950"/>
            <a:ext cx="3630612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630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39" y="343257"/>
            <a:ext cx="86995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37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6351F2-8002-6225-BB65-5B02CF7AA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25" y="1155613"/>
            <a:ext cx="10406165" cy="51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20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6CEB0-C3DA-0343-93A3-C14A52D47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756" y="213756"/>
            <a:ext cx="6195950" cy="61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90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28BB82-B9D3-0627-EDC2-85B7C1D99713}"/>
              </a:ext>
            </a:extLst>
          </p:cNvPr>
          <p:cNvSpPr txBox="1"/>
          <p:nvPr/>
        </p:nvSpPr>
        <p:spPr>
          <a:xfrm>
            <a:off x="629769" y="239864"/>
            <a:ext cx="4280945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Know your numbers!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1EE14-5077-7E7D-655B-0987A60CA132}"/>
              </a:ext>
            </a:extLst>
          </p:cNvPr>
          <p:cNvSpPr txBox="1"/>
          <p:nvPr/>
        </p:nvSpPr>
        <p:spPr>
          <a:xfrm>
            <a:off x="946563" y="2045894"/>
            <a:ext cx="5149437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Fasting Blood Sugar (&lt; 100)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HOMA IR a test of Insulin Resistance (&lt; 1ideal)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Uric acid (&lt; 5.5 ideal)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Hemoglobin A1c, less than 5.7 ideal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LDL particle #, cardiovascular risk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ApoB</a:t>
            </a:r>
            <a:r>
              <a:rPr lang="en-US" dirty="0"/>
              <a:t>, cardiovascular risk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Vitamin D, want to be &gt; 30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hsCRP</a:t>
            </a:r>
            <a:r>
              <a:rPr lang="en-US" dirty="0"/>
              <a:t>, a measure of inflammation; &lt; 1 is ideal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Triglycerides &lt; 150, lower is ideal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Triglyceride/HDL ratio &lt;2 ideal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Total and free testosterone levels (want to be at-above 25</a:t>
            </a:r>
            <a:r>
              <a:rPr lang="en-US" baseline="30000" dirty="0"/>
              <a:t>th</a:t>
            </a:r>
            <a:r>
              <a:rPr lang="en-US" dirty="0"/>
              <a:t>-50th</a:t>
            </a:r>
            <a:r>
              <a:rPr lang="en-US" baseline="30000" dirty="0"/>
              <a:t> </a:t>
            </a:r>
            <a:r>
              <a:rPr lang="en-US" dirty="0"/>
              <a:t>percentile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A1BE5-2F8B-44CC-6A0C-E1FA7B70B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794" y="1081390"/>
            <a:ext cx="5324094" cy="35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75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270CD-ADFD-2543-9D5C-45DF7F5B2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70039"/>
            <a:ext cx="9144000" cy="57179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4BF2E-E4A5-8880-9380-0CE800FAC629}"/>
              </a:ext>
            </a:extLst>
          </p:cNvPr>
          <p:cNvSpPr txBox="1"/>
          <p:nvPr/>
        </p:nvSpPr>
        <p:spPr>
          <a:xfrm>
            <a:off x="1524000" y="644616"/>
            <a:ext cx="9144000" cy="12263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95FA1-769C-98A7-2CF5-61C4515A48C4}"/>
              </a:ext>
            </a:extLst>
          </p:cNvPr>
          <p:cNvSpPr txBox="1"/>
          <p:nvPr/>
        </p:nvSpPr>
        <p:spPr>
          <a:xfrm>
            <a:off x="1915885" y="900760"/>
            <a:ext cx="8098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Reclaiming and Maintaining ore Metabolic Health and Flexibility</a:t>
            </a:r>
          </a:p>
        </p:txBody>
      </p:sp>
    </p:spTree>
    <p:extLst>
      <p:ext uri="{BB962C8B-B14F-4D97-AF65-F5344CB8AC3E}">
        <p14:creationId xmlns:p14="http://schemas.microsoft.com/office/powerpoint/2010/main" val="156130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05A6FE-2487-521D-EAB6-5CE3AF2188B6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Learning Objectives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7FF53-6B78-F3C0-52DD-3254C11B2ADD}"/>
              </a:ext>
            </a:extLst>
          </p:cNvPr>
          <p:cNvSpPr txBox="1"/>
          <p:nvPr/>
        </p:nvSpPr>
        <p:spPr>
          <a:xfrm>
            <a:off x="255645" y="2899157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Understand the parameters that constitute metabolic health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Understand the connection between poor metabolic health and an increased risk for MOST chronic, complex, contemporary diseases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Understand the lifestyle disrupters of metabolic health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Explore lifestyle medicine strategies to create improved metabolic health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AA5D6-7800-DC05-1808-EC34E6B94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25" r="969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52FE1-294E-2744-0B24-C297A55598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368470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yellow, plant&#10;&#10;Description automatically generated">
            <a:extLst>
              <a:ext uri="{FF2B5EF4-FFF2-40B4-BE49-F238E27FC236}">
                <a16:creationId xmlns:a16="http://schemas.microsoft.com/office/drawing/2014/main" id="{F3540715-565E-BBE5-9FFF-9C36CCE06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61950"/>
            <a:ext cx="7620000" cy="5575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281CE-B735-A660-B8C4-7FDE7D7CFBEB}"/>
              </a:ext>
            </a:extLst>
          </p:cNvPr>
          <p:cNvSpPr txBox="1"/>
          <p:nvPr/>
        </p:nvSpPr>
        <p:spPr>
          <a:xfrm>
            <a:off x="3175000" y="61595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91595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271602"/>
            <a:ext cx="8332732" cy="13716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Summary: Enhancing metabolic efficiency: </a:t>
            </a:r>
            <a:b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en-US" sz="3200" dirty="0">
                <a:latin typeface="Times New Roman"/>
                <a:cs typeface="Times New Roman"/>
              </a:rPr>
              <a:t>…. </a:t>
            </a:r>
            <a:r>
              <a:rPr lang="en-US" sz="3100" dirty="0">
                <a:latin typeface="Times New Roman"/>
                <a:cs typeface="Times New Roman"/>
              </a:rPr>
              <a:t>Reduce inflammation, insulin and leptin resistance</a:t>
            </a:r>
            <a:endParaRPr lang="en-US" sz="31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435" y="1946234"/>
            <a:ext cx="8839200" cy="4343400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  <a:defRPr/>
            </a:pPr>
            <a:r>
              <a:rPr lang="en-US" sz="2400" dirty="0"/>
              <a:t>Eliminate – reduce sugar in all it’s forms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Eliminate-reduce refined grain flours, and carbohydrate-dense processed foods. Try going wheat-free for a month.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Reduce hydrogenated oils and processed seed oils cooked at high temperatures</a:t>
            </a:r>
          </a:p>
          <a:p>
            <a:pPr>
              <a:defRPr/>
            </a:pPr>
            <a:r>
              <a:rPr lang="en-US" sz="2400" dirty="0"/>
              <a:t>OK to consume pasture-raised meats and eggs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More abundant healthy fats sources e.g. extra virgin olive oil, fatty fish, grass-fed butter; eggs; extra virgin coconut oil (MCT Oil); pasture-raised animal fat, ghee, avocados, nuts (almonds, walnuts and macadamia) and nut butters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Plant-based foods with a lot of fiber and nutrient density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FB314-6CA5-0424-F455-77ACD56AB65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10/7/22</a:t>
            </a:r>
          </a:p>
        </p:txBody>
      </p:sp>
    </p:spTree>
    <p:extLst>
      <p:ext uri="{BB962C8B-B14F-4D97-AF65-F5344CB8AC3E}">
        <p14:creationId xmlns:p14="http://schemas.microsoft.com/office/powerpoint/2010/main" val="299668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31D6D-E1FA-6CB8-BA5E-849702B6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en-US" sz="3400">
                <a:solidFill>
                  <a:schemeClr val="bg1"/>
                </a:solidFill>
              </a:rPr>
              <a:t>Epigenetic Clocks and Biologic 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F4879-B978-6642-24FA-D654CD491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>
                    <a:alpha val="60000"/>
                  </a:schemeClr>
                </a:solidFill>
              </a:rPr>
              <a:t>Steven Horvath- EpiAging biologic clock: </a:t>
            </a:r>
            <a:br>
              <a:rPr lang="en-US" sz="2000" b="0" i="0" u="none" strike="noStrike">
                <a:solidFill>
                  <a:schemeClr val="bg1">
                    <a:alpha val="60000"/>
                  </a:schemeClr>
                </a:solidFill>
                <a:effectLst/>
                <a:latin typeface="Roboto" panose="02000000000000000000" pitchFamily="2" charset="0"/>
                <a:hlinkClick r:id="rId2"/>
              </a:rPr>
            </a:br>
            <a:r>
              <a:rPr lang="en-US" sz="2000" b="0" i="0" u="none" strike="noStrike">
                <a:solidFill>
                  <a:schemeClr val="bg1">
                    <a:alpha val="60000"/>
                  </a:schemeClr>
                </a:solidFill>
                <a:effectLst/>
                <a:latin typeface="Roboto" panose="02000000000000000000" pitchFamily="2" charset="0"/>
                <a:hlinkClick r:id="rId2"/>
              </a:rPr>
              <a:t>https://www.epiagingusa.com/</a:t>
            </a:r>
            <a:r>
              <a:rPr lang="en-US" sz="2000">
                <a:solidFill>
                  <a:schemeClr val="bg1">
                    <a:alpha val="60000"/>
                  </a:schemeClr>
                </a:solidFill>
              </a:rPr>
              <a:t>    $169</a:t>
            </a:r>
          </a:p>
          <a:p>
            <a:r>
              <a:rPr lang="en-US" sz="2000">
                <a:solidFill>
                  <a:schemeClr val="bg1">
                    <a:alpha val="60000"/>
                  </a:schemeClr>
                </a:solidFill>
              </a:rPr>
              <a:t>Elysium Index- </a:t>
            </a:r>
            <a:r>
              <a:rPr lang="en-US" sz="2000">
                <a:solidFill>
                  <a:schemeClr val="bg1">
                    <a:alpha val="60000"/>
                  </a:schemeClr>
                </a:solidFill>
                <a:hlinkClick r:id="rId3"/>
              </a:rPr>
              <a:t>https://www.elysiumhealth.com/</a:t>
            </a:r>
            <a:r>
              <a:rPr lang="en-US" sz="2000">
                <a:solidFill>
                  <a:schemeClr val="bg1">
                    <a:alpha val="60000"/>
                  </a:schemeClr>
                </a:solidFill>
              </a:rPr>
              <a:t> $499</a:t>
            </a:r>
          </a:p>
          <a:p>
            <a:r>
              <a:rPr lang="en-US" sz="2000">
                <a:solidFill>
                  <a:schemeClr val="bg1">
                    <a:alpha val="60000"/>
                  </a:schemeClr>
                </a:solidFill>
              </a:rPr>
              <a:t>True Diagnostic- </a:t>
            </a:r>
            <a:r>
              <a:rPr lang="en-US" sz="2000">
                <a:solidFill>
                  <a:schemeClr val="bg1">
                    <a:alpha val="60000"/>
                  </a:schemeClr>
                </a:solidFill>
                <a:hlinkClick r:id="rId4"/>
              </a:rPr>
              <a:t>https://trudiagnostic.com/products/truage-complete-epigenetic-collection</a:t>
            </a:r>
            <a:r>
              <a:rPr lang="en-US" sz="2000">
                <a:solidFill>
                  <a:schemeClr val="bg1">
                    <a:alpha val="60000"/>
                  </a:schemeClr>
                </a:solidFill>
              </a:rPr>
              <a:t> $499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4D8519EC-8523-83D7-7BD9-62AB0BC07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053" y="812829"/>
            <a:ext cx="6014185" cy="52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7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CE6737D-D3FD-F007-A0D2-6BC6D17E3A86}"/>
              </a:ext>
            </a:extLst>
          </p:cNvPr>
          <p:cNvSpPr/>
          <p:nvPr/>
        </p:nvSpPr>
        <p:spPr>
          <a:xfrm>
            <a:off x="188106" y="1051375"/>
            <a:ext cx="3018738" cy="4940300"/>
          </a:xfrm>
          <a:prstGeom prst="roundRect">
            <a:avLst/>
          </a:prstGeom>
          <a:solidFill>
            <a:srgbClr val="FFC000">
              <a:alpha val="7118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48FDF-C616-0258-F4E5-7799433B2254}"/>
              </a:ext>
            </a:extLst>
          </p:cNvPr>
          <p:cNvSpPr txBox="1"/>
          <p:nvPr/>
        </p:nvSpPr>
        <p:spPr>
          <a:xfrm>
            <a:off x="183873" y="1536174"/>
            <a:ext cx="302297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Lifestyle/Environment</a:t>
            </a:r>
          </a:p>
          <a:p>
            <a:pPr algn="ctr"/>
            <a:endParaRPr lang="en-US" b="1" dirty="0"/>
          </a:p>
          <a:p>
            <a:r>
              <a:rPr lang="en-US" b="1" dirty="0"/>
              <a:t>Beliefs/Thoughts</a:t>
            </a:r>
          </a:p>
          <a:p>
            <a:r>
              <a:rPr lang="en-US" b="1" dirty="0"/>
              <a:t>Food quality</a:t>
            </a:r>
          </a:p>
          <a:p>
            <a:r>
              <a:rPr lang="en-US" b="1" dirty="0"/>
              <a:t>Movement</a:t>
            </a:r>
          </a:p>
          <a:p>
            <a:r>
              <a:rPr lang="en-US" b="1" dirty="0"/>
              <a:t>Sleep quality</a:t>
            </a:r>
          </a:p>
          <a:p>
            <a:r>
              <a:rPr lang="en-US" b="1" dirty="0"/>
              <a:t>Stress load</a:t>
            </a:r>
          </a:p>
          <a:p>
            <a:r>
              <a:rPr lang="en-US" b="1" dirty="0"/>
              <a:t>Trauma</a:t>
            </a:r>
          </a:p>
          <a:p>
            <a:r>
              <a:rPr lang="en-US" b="1" dirty="0"/>
              <a:t>Circadian rhythm</a:t>
            </a:r>
          </a:p>
          <a:p>
            <a:r>
              <a:rPr lang="en-US" b="1" dirty="0"/>
              <a:t>Love and connection</a:t>
            </a:r>
          </a:p>
          <a:p>
            <a:r>
              <a:rPr lang="en-US" b="1" dirty="0"/>
              <a:t>Meaning and purpose</a:t>
            </a:r>
          </a:p>
          <a:p>
            <a:r>
              <a:rPr lang="en-US" b="1" dirty="0"/>
              <a:t>Natural light/time outdoors</a:t>
            </a:r>
          </a:p>
          <a:p>
            <a:r>
              <a:rPr lang="en-US" b="1" dirty="0"/>
              <a:t>Beliefs-thoughts</a:t>
            </a:r>
          </a:p>
          <a:p>
            <a:r>
              <a:rPr lang="en-US" b="1" dirty="0"/>
              <a:t>Socioeconomics</a:t>
            </a:r>
          </a:p>
          <a:p>
            <a:r>
              <a:rPr lang="en-US" b="1" dirty="0"/>
              <a:t>Education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681DADB-B8B7-D699-5818-3C5BAB98723B}"/>
              </a:ext>
            </a:extLst>
          </p:cNvPr>
          <p:cNvSpPr/>
          <p:nvPr/>
        </p:nvSpPr>
        <p:spPr>
          <a:xfrm>
            <a:off x="3844212" y="530338"/>
            <a:ext cx="2407298" cy="909735"/>
          </a:xfrm>
          <a:prstGeom prst="roundRect">
            <a:avLst/>
          </a:prstGeom>
          <a:solidFill>
            <a:srgbClr val="00B0F0">
              <a:alpha val="4400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Epigenetics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2E1A675-8E37-3006-DB3C-E6A47BCDDC8C}"/>
              </a:ext>
            </a:extLst>
          </p:cNvPr>
          <p:cNvSpPr/>
          <p:nvPr/>
        </p:nvSpPr>
        <p:spPr>
          <a:xfrm>
            <a:off x="3844212" y="2551141"/>
            <a:ext cx="2407298" cy="970384"/>
          </a:xfrm>
          <a:prstGeom prst="roundRect">
            <a:avLst/>
          </a:prstGeom>
          <a:solidFill>
            <a:srgbClr val="FF0000">
              <a:alpha val="3957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Gene Expression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3AEA0F-DE20-21B3-F63A-E70FF2D7A543}"/>
              </a:ext>
            </a:extLst>
          </p:cNvPr>
          <p:cNvCxnSpPr/>
          <p:nvPr/>
        </p:nvCxnSpPr>
        <p:spPr>
          <a:xfrm flipH="1">
            <a:off x="4960776" y="3781825"/>
            <a:ext cx="27992" cy="788436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A49890A-82E6-F2A7-9A92-2D3C4181780E}"/>
              </a:ext>
            </a:extLst>
          </p:cNvPr>
          <p:cNvSpPr/>
          <p:nvPr/>
        </p:nvSpPr>
        <p:spPr>
          <a:xfrm rot="19320923">
            <a:off x="3194180" y="1775482"/>
            <a:ext cx="650032" cy="18257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2E7F01-034B-3989-1B5B-8982FDB3AC6B}"/>
              </a:ext>
            </a:extLst>
          </p:cNvPr>
          <p:cNvCxnSpPr/>
          <p:nvPr/>
        </p:nvCxnSpPr>
        <p:spPr>
          <a:xfrm flipH="1">
            <a:off x="4932784" y="1566760"/>
            <a:ext cx="27992" cy="788436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A1CD0B6-7BC6-0714-C8E0-0A7FF0039B3F}"/>
              </a:ext>
            </a:extLst>
          </p:cNvPr>
          <p:cNvSpPr/>
          <p:nvPr/>
        </p:nvSpPr>
        <p:spPr>
          <a:xfrm>
            <a:off x="3844212" y="4766206"/>
            <a:ext cx="2407298" cy="858416"/>
          </a:xfrm>
          <a:prstGeom prst="roundRect">
            <a:avLst/>
          </a:prstGeom>
          <a:solidFill>
            <a:srgbClr val="00B050">
              <a:alpha val="625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Microbiome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85A11972-8248-6BAD-1BB0-7D864C4F85F7}"/>
              </a:ext>
            </a:extLst>
          </p:cNvPr>
          <p:cNvSpPr/>
          <p:nvPr/>
        </p:nvSpPr>
        <p:spPr>
          <a:xfrm rot="2045025">
            <a:off x="3225257" y="4454456"/>
            <a:ext cx="650032" cy="18257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1AC5F64-4644-FC9B-674C-4B0D7985D207}"/>
              </a:ext>
            </a:extLst>
          </p:cNvPr>
          <p:cNvSpPr/>
          <p:nvPr/>
        </p:nvSpPr>
        <p:spPr>
          <a:xfrm>
            <a:off x="7455938" y="2806951"/>
            <a:ext cx="1122265" cy="48519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7A18316-5EB4-2471-84D9-FAA32075E376}"/>
              </a:ext>
            </a:extLst>
          </p:cNvPr>
          <p:cNvSpPr/>
          <p:nvPr/>
        </p:nvSpPr>
        <p:spPr>
          <a:xfrm>
            <a:off x="9032034" y="1217290"/>
            <a:ext cx="2631232" cy="4590661"/>
          </a:xfrm>
          <a:prstGeom prst="roundRect">
            <a:avLst/>
          </a:prstGeom>
          <a:solidFill>
            <a:schemeClr val="accent1">
              <a:alpha val="636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68F428-BEA8-970E-320E-1164187947AF}"/>
              </a:ext>
            </a:extLst>
          </p:cNvPr>
          <p:cNvSpPr txBox="1"/>
          <p:nvPr/>
        </p:nvSpPr>
        <p:spPr>
          <a:xfrm>
            <a:off x="9246637" y="1693879"/>
            <a:ext cx="22020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Life</a:t>
            </a:r>
          </a:p>
          <a:p>
            <a:pPr algn="ctr"/>
            <a:endParaRPr lang="en-US" sz="2800" b="1" dirty="0"/>
          </a:p>
          <a:p>
            <a:r>
              <a:rPr lang="en-US" sz="2800" b="1" dirty="0"/>
              <a:t>Metabolic </a:t>
            </a:r>
          </a:p>
          <a:p>
            <a:r>
              <a:rPr lang="en-US" sz="2800" b="1" dirty="0"/>
              <a:t>  Health</a:t>
            </a:r>
          </a:p>
          <a:p>
            <a:r>
              <a:rPr lang="en-US" sz="2800" b="1" dirty="0"/>
              <a:t>Longevity</a:t>
            </a:r>
          </a:p>
          <a:p>
            <a:r>
              <a:rPr lang="en-US" sz="2800" b="1" dirty="0"/>
              <a:t>Health span</a:t>
            </a:r>
          </a:p>
          <a:p>
            <a:r>
              <a:rPr lang="en-US" sz="2800" b="1" dirty="0"/>
              <a:t>Resilience</a:t>
            </a:r>
          </a:p>
        </p:txBody>
      </p:sp>
    </p:spTree>
    <p:extLst>
      <p:ext uri="{BB962C8B-B14F-4D97-AF65-F5344CB8AC3E}">
        <p14:creationId xmlns:p14="http://schemas.microsoft.com/office/powerpoint/2010/main" val="15301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 animBg="1"/>
      <p:bldP spid="12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0E65364-21EE-4F89-14E4-A0C505735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07" y="212755"/>
            <a:ext cx="9779431" cy="3891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794085-9095-56D9-13C8-F3C54E1E2A5F}"/>
              </a:ext>
            </a:extLst>
          </p:cNvPr>
          <p:cNvSpPr txBox="1"/>
          <p:nvPr/>
        </p:nvSpPr>
        <p:spPr>
          <a:xfrm>
            <a:off x="1193800" y="3783739"/>
            <a:ext cx="1014579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8721 individuals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Metabolic Health: </a:t>
            </a:r>
            <a:r>
              <a:rPr lang="en-US" sz="2400" dirty="0">
                <a:solidFill>
                  <a:srgbClr val="C00000"/>
                </a:solidFill>
              </a:rPr>
              <a:t>Waist circumference &lt; 40”; BP 120/80 or less;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     FBS &lt; 100; HbA1c &lt; 5.7; TGA/HDL ratio &lt; 3; No Meds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12.2% individuals met all criteria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E50D4-CE8B-D176-A933-5010BC330E34}"/>
              </a:ext>
            </a:extLst>
          </p:cNvPr>
          <p:cNvSpPr txBox="1"/>
          <p:nvPr/>
        </p:nvSpPr>
        <p:spPr>
          <a:xfrm>
            <a:off x="196850" y="5568027"/>
            <a:ext cx="11798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Disrupted metabolic health greatly accelerates aging, reduces longevity and diminishes health span.   </a:t>
            </a:r>
          </a:p>
        </p:txBody>
      </p:sp>
    </p:spTree>
    <p:extLst>
      <p:ext uri="{BB962C8B-B14F-4D97-AF65-F5344CB8AC3E}">
        <p14:creationId xmlns:p14="http://schemas.microsoft.com/office/powerpoint/2010/main" val="382259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0E65364-21EE-4F89-14E4-A0C505735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07" y="212755"/>
            <a:ext cx="9779431" cy="3891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794085-9095-56D9-13C8-F3C54E1E2A5F}"/>
              </a:ext>
            </a:extLst>
          </p:cNvPr>
          <p:cNvSpPr txBox="1"/>
          <p:nvPr/>
        </p:nvSpPr>
        <p:spPr>
          <a:xfrm>
            <a:off x="1193800" y="2505670"/>
            <a:ext cx="10145793" cy="33239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8721 individuals </a:t>
            </a:r>
          </a:p>
          <a:p>
            <a:r>
              <a:rPr lang="en-US" sz="2400" dirty="0"/>
              <a:t>Metabolic Health as defined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Waist circumference &lt; 40” in men and &lt; 36” women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BP 120/80 or less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FBS &lt; 100; HbA1c &lt; 5.7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TGA/HDL ratio &lt; 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No Meds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Only 12.2% individuals met all criteria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E50D4-CE8B-D176-A933-5010BC330E34}"/>
              </a:ext>
            </a:extLst>
          </p:cNvPr>
          <p:cNvSpPr txBox="1"/>
          <p:nvPr/>
        </p:nvSpPr>
        <p:spPr>
          <a:xfrm>
            <a:off x="196850" y="5568027"/>
            <a:ext cx="11798300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</a:rPr>
              <a:t>Disrupted metabolic health greatly accelerates aging, reduces longevity and diminishes health span.   </a:t>
            </a:r>
          </a:p>
        </p:txBody>
      </p:sp>
    </p:spTree>
    <p:extLst>
      <p:ext uri="{BB962C8B-B14F-4D97-AF65-F5344CB8AC3E}">
        <p14:creationId xmlns:p14="http://schemas.microsoft.com/office/powerpoint/2010/main" val="104793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762001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Prevailing 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0" y="2133600"/>
            <a:ext cx="6324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Obesity occurs when a person consumes more calories from food than he or she burns.</a:t>
            </a:r>
          </a:p>
          <a:p>
            <a:pPr algn="r"/>
            <a:r>
              <a:rPr lang="en-US" sz="2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National Institute of Health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3973417"/>
            <a:ext cx="6436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Overweight is the result of caloric imbalance (too few calories expended for the amount of calories consumed) and is mediated by genetics and health.</a:t>
            </a:r>
          </a:p>
          <a:p>
            <a:pPr algn="r"/>
            <a:r>
              <a:rPr lang="en-US" sz="2400" b="1" i="1" dirty="0">
                <a:latin typeface="Times New Roman"/>
                <a:cs typeface="Times New Roman"/>
              </a:rPr>
              <a:t>US Surgeon General</a:t>
            </a:r>
          </a:p>
        </p:txBody>
      </p:sp>
    </p:spTree>
    <p:extLst>
      <p:ext uri="{BB962C8B-B14F-4D97-AF65-F5344CB8AC3E}">
        <p14:creationId xmlns:p14="http://schemas.microsoft.com/office/powerpoint/2010/main" val="1351605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1458</Words>
  <Application>Microsoft Macintosh PowerPoint</Application>
  <PresentationFormat>Widescreen</PresentationFormat>
  <Paragraphs>211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Akzidenz-Grotesk BQ Light</vt:lpstr>
      <vt:lpstr>Akzidenz-Grotesk Std Light</vt:lpstr>
      <vt:lpstr>Arial</vt:lpstr>
      <vt:lpstr>Baskerville</vt:lpstr>
      <vt:lpstr>Calibri</vt:lpstr>
      <vt:lpstr>Calibri Light</vt:lpstr>
      <vt:lpstr>Helvetica</vt:lpstr>
      <vt:lpstr>Roboto</vt:lpstr>
      <vt:lpstr>Times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Epigenetic Clocks and Biologic 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NAFLD Non-alcohol fatty liver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Five hour rule after eating a meal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quality fat sources</vt:lpstr>
      <vt:lpstr>A calorie is not a calorie…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 Enhancing metabolic efficiency:  …. Reduce inflammation, insulin and leptin resistance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Pettus Mark</dc:creator>
  <cp:lastModifiedBy>Pettus Mark</cp:lastModifiedBy>
  <cp:revision>16</cp:revision>
  <cp:lastPrinted>2022-10-04T20:26:05Z</cp:lastPrinted>
  <dcterms:created xsi:type="dcterms:W3CDTF">2022-08-17T18:31:25Z</dcterms:created>
  <dcterms:modified xsi:type="dcterms:W3CDTF">2022-10-06T21:34:52Z</dcterms:modified>
</cp:coreProperties>
</file>