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1827" r:id="rId2"/>
    <p:sldId id="256" r:id="rId3"/>
    <p:sldId id="1826" r:id="rId4"/>
    <p:sldId id="1835" r:id="rId5"/>
    <p:sldId id="1829" r:id="rId6"/>
    <p:sldId id="510" r:id="rId7"/>
    <p:sldId id="941" r:id="rId8"/>
    <p:sldId id="943" r:id="rId9"/>
    <p:sldId id="939" r:id="rId10"/>
    <p:sldId id="1142" r:id="rId11"/>
    <p:sldId id="1822" r:id="rId12"/>
    <p:sldId id="1834" r:id="rId13"/>
    <p:sldId id="361" r:id="rId14"/>
    <p:sldId id="1192" r:id="rId15"/>
    <p:sldId id="1197" r:id="rId16"/>
    <p:sldId id="576" r:id="rId17"/>
    <p:sldId id="944" r:id="rId18"/>
    <p:sldId id="561" r:id="rId19"/>
    <p:sldId id="959" r:id="rId20"/>
    <p:sldId id="960" r:id="rId21"/>
    <p:sldId id="1836" r:id="rId22"/>
    <p:sldId id="654" r:id="rId23"/>
    <p:sldId id="655" r:id="rId24"/>
    <p:sldId id="656" r:id="rId25"/>
    <p:sldId id="657" r:id="rId26"/>
    <p:sldId id="658" r:id="rId27"/>
    <p:sldId id="1833" r:id="rId28"/>
    <p:sldId id="928" r:id="rId29"/>
    <p:sldId id="659" r:id="rId30"/>
    <p:sldId id="660" r:id="rId31"/>
    <p:sldId id="662" r:id="rId32"/>
    <p:sldId id="1543" r:id="rId33"/>
    <p:sldId id="1194" r:id="rId34"/>
    <p:sldId id="1067" r:id="rId35"/>
    <p:sldId id="1147" r:id="rId36"/>
    <p:sldId id="880" r:id="rId37"/>
    <p:sldId id="1193" r:id="rId38"/>
    <p:sldId id="1196" r:id="rId39"/>
    <p:sldId id="1600" r:id="rId40"/>
    <p:sldId id="981" r:id="rId41"/>
    <p:sldId id="1189" r:id="rId42"/>
    <p:sldId id="1832" r:id="rId43"/>
    <p:sldId id="1665" r:id="rId44"/>
    <p:sldId id="1664" r:id="rId45"/>
    <p:sldId id="1669" r:id="rId46"/>
    <p:sldId id="1672" r:id="rId47"/>
    <p:sldId id="27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ie Swif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6"/>
    <p:restoredTop sz="86408"/>
  </p:normalViewPr>
  <p:slideViewPr>
    <p:cSldViewPr snapToGrid="0">
      <p:cViewPr varScale="1">
        <p:scale>
          <a:sx n="106" d="100"/>
          <a:sy n="106" d="100"/>
        </p:scale>
        <p:origin x="568"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E53061-E273-C0FD-7E2D-DF5900604A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Mark Pettus MD</a:t>
            </a:r>
          </a:p>
        </p:txBody>
      </p:sp>
      <p:sp>
        <p:nvSpPr>
          <p:cNvPr id="3" name="Date Placeholder 2">
            <a:extLst>
              <a:ext uri="{FF2B5EF4-FFF2-40B4-BE49-F238E27FC236}">
                <a16:creationId xmlns:a16="http://schemas.microsoft.com/office/drawing/2014/main" id="{9D3A89E8-5EA8-E975-EC2F-BDCF78FE47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9/23/2022</a:t>
            </a:r>
          </a:p>
        </p:txBody>
      </p:sp>
      <p:sp>
        <p:nvSpPr>
          <p:cNvPr id="4" name="Footer Placeholder 3">
            <a:extLst>
              <a:ext uri="{FF2B5EF4-FFF2-40B4-BE49-F238E27FC236}">
                <a16:creationId xmlns:a16="http://schemas.microsoft.com/office/drawing/2014/main" id="{2F2205D5-BB8A-7B31-34A0-15831E6009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D6EAF9-5872-F836-DE4A-563E3AD57C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0173BB-98B3-E74C-822A-94B531F31B6D}" type="slidenum">
              <a:rPr lang="en-US" smtClean="0"/>
              <a:t>‹#›</a:t>
            </a:fld>
            <a:endParaRPr lang="en-US"/>
          </a:p>
        </p:txBody>
      </p:sp>
    </p:spTree>
    <p:extLst>
      <p:ext uri="{BB962C8B-B14F-4D97-AF65-F5344CB8AC3E}">
        <p14:creationId xmlns:p14="http://schemas.microsoft.com/office/powerpoint/2010/main" val="1947272255"/>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Mark Pettus MD</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9/23/2022</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A3DF7-EB68-E24A-AE52-0AF715519ECC}" type="slidenum">
              <a:rPr lang="en-US" smtClean="0"/>
              <a:t>‹#›</a:t>
            </a:fld>
            <a:endParaRPr lang="en-US"/>
          </a:p>
        </p:txBody>
      </p:sp>
    </p:spTree>
    <p:extLst>
      <p:ext uri="{BB962C8B-B14F-4D97-AF65-F5344CB8AC3E}">
        <p14:creationId xmlns:p14="http://schemas.microsoft.com/office/powerpoint/2010/main" val="2328576342"/>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Mark Pettus MD</a:t>
            </a:r>
          </a:p>
        </p:txBody>
      </p:sp>
      <p:sp>
        <p:nvSpPr>
          <p:cNvPr id="5" name="Date Placeholder 4"/>
          <p:cNvSpPr>
            <a:spLocks noGrp="1"/>
          </p:cNvSpPr>
          <p:nvPr>
            <p:ph type="dt" idx="1"/>
          </p:nvPr>
        </p:nvSpPr>
        <p:spPr/>
        <p:txBody>
          <a:bodyPr/>
          <a:lstStyle/>
          <a:p>
            <a:r>
              <a:rPr lang="en-US"/>
              <a:t>9/23/2022</a:t>
            </a:r>
          </a:p>
        </p:txBody>
      </p:sp>
      <p:sp>
        <p:nvSpPr>
          <p:cNvPr id="6" name="Slide Number Placeholder 5"/>
          <p:cNvSpPr>
            <a:spLocks noGrp="1"/>
          </p:cNvSpPr>
          <p:nvPr>
            <p:ph type="sldNum" sz="quarter" idx="5"/>
          </p:nvPr>
        </p:nvSpPr>
        <p:spPr/>
        <p:txBody>
          <a:bodyPr/>
          <a:lstStyle/>
          <a:p>
            <a:fld id="{2ECA3DF7-EB68-E24A-AE52-0AF715519ECC}" type="slidenum">
              <a:rPr lang="en-US" smtClean="0"/>
              <a:t>5</a:t>
            </a:fld>
            <a:endParaRPr lang="en-US"/>
          </a:p>
        </p:txBody>
      </p:sp>
    </p:spTree>
    <p:extLst>
      <p:ext uri="{BB962C8B-B14F-4D97-AF65-F5344CB8AC3E}">
        <p14:creationId xmlns:p14="http://schemas.microsoft.com/office/powerpoint/2010/main" val="65182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DBB238CA-2228-0FE8-03B1-FE1EB462C747}"/>
              </a:ext>
            </a:extLst>
          </p:cNvPr>
          <p:cNvSpPr>
            <a:spLocks noGrp="1" noRot="1" noChangeAspect="1" noTextEdit="1"/>
          </p:cNvSpPr>
          <p:nvPr>
            <p:ph type="sldImg"/>
          </p:nvPr>
        </p:nvSpPr>
        <p:spPr>
          <a:ln/>
        </p:spPr>
      </p:sp>
      <p:sp>
        <p:nvSpPr>
          <p:cNvPr id="9218" name="Notes Placeholder 2">
            <a:extLst>
              <a:ext uri="{FF2B5EF4-FFF2-40B4-BE49-F238E27FC236}">
                <a16:creationId xmlns:a16="http://schemas.microsoft.com/office/drawing/2014/main" id="{DE2A90F3-BE69-0D87-EAC7-2983563C31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id="{2A347916-8E21-83F7-C0DF-EACF5E7EC6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fld id="{28F1487E-BFE0-1148-984A-650D9A30E989}" type="slidenum">
              <a:rPr lang="en-US" altLang="en-US" sz="1200">
                <a:latin typeface="Times" pitchFamily="2" charset="0"/>
              </a:rPr>
              <a:pPr/>
              <a:t>6</a:t>
            </a:fld>
            <a:endParaRPr lang="en-US" altLang="en-US" sz="1200">
              <a:latin typeface="Times" pitchFamily="2" charset="0"/>
            </a:endParaRPr>
          </a:p>
        </p:txBody>
      </p:sp>
      <p:sp>
        <p:nvSpPr>
          <p:cNvPr id="2" name="Date Placeholder 1">
            <a:extLst>
              <a:ext uri="{FF2B5EF4-FFF2-40B4-BE49-F238E27FC236}">
                <a16:creationId xmlns:a16="http://schemas.microsoft.com/office/drawing/2014/main" id="{C3ACF305-FA73-697C-AB45-7A502A2B91BA}"/>
              </a:ext>
            </a:extLst>
          </p:cNvPr>
          <p:cNvSpPr>
            <a:spLocks noGrp="1"/>
          </p:cNvSpPr>
          <p:nvPr>
            <p:ph type="dt" idx="1"/>
          </p:nvPr>
        </p:nvSpPr>
        <p:spPr/>
        <p:txBody>
          <a:bodyPr/>
          <a:lstStyle/>
          <a:p>
            <a:r>
              <a:rPr lang="en-US"/>
              <a:t>9/23/2022</a:t>
            </a:r>
          </a:p>
        </p:txBody>
      </p:sp>
      <p:sp>
        <p:nvSpPr>
          <p:cNvPr id="3" name="Header Placeholder 2">
            <a:extLst>
              <a:ext uri="{FF2B5EF4-FFF2-40B4-BE49-F238E27FC236}">
                <a16:creationId xmlns:a16="http://schemas.microsoft.com/office/drawing/2014/main" id="{C732C87B-7125-15CE-5447-CDA657AD9E5A}"/>
              </a:ext>
            </a:extLst>
          </p:cNvPr>
          <p:cNvSpPr>
            <a:spLocks noGrp="1"/>
          </p:cNvSpPr>
          <p:nvPr>
            <p:ph type="hdr" sz="quarter"/>
          </p:nvPr>
        </p:nvSpPr>
        <p:spPr/>
        <p:txBody>
          <a:bodyPr/>
          <a:lstStyle/>
          <a:p>
            <a:r>
              <a:rPr lang="en-US"/>
              <a:t>Mark Pettus MD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Rectangularize the health curve</a:t>
            </a:r>
          </a:p>
          <a:p>
            <a:r>
              <a:rPr lang="en-US">
                <a:ea typeface="ＭＳ Ｐゴシック" charset="0"/>
                <a:cs typeface="ＭＳ Ｐゴシック" charset="0"/>
              </a:rPr>
              <a:t>Healthspan…organ reserve</a:t>
            </a: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67383918-EEB7-FC45-A2DE-9731DDCCA30A}" type="slidenum">
              <a:rPr lang="en-US" sz="1200">
                <a:latin typeface="Times" charset="0"/>
              </a:rPr>
              <a:pPr/>
              <a:t>10</a:t>
            </a:fld>
            <a:endParaRPr lang="en-US" sz="120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dirty="0">
                <a:latin typeface="Calibri" charset="0"/>
              </a:rPr>
              <a:t>47 subjects with metabolic syndrome, 12 weeks trial. No </a:t>
            </a:r>
            <a:r>
              <a:rPr lang="en-US" dirty="0" err="1">
                <a:latin typeface="Calibri" charset="0"/>
              </a:rPr>
              <a:t>wt</a:t>
            </a:r>
            <a:r>
              <a:rPr lang="en-US" dirty="0">
                <a:latin typeface="Calibri" charset="0"/>
              </a:rPr>
              <a:t> loss.  </a:t>
            </a:r>
            <a:r>
              <a:rPr lang="en-US" dirty="0" err="1">
                <a:latin typeface="Calibri" charset="0"/>
              </a:rPr>
              <a:t>Isocaloric</a:t>
            </a:r>
            <a:r>
              <a:rPr lang="en-US" dirty="0">
                <a:latin typeface="Calibri" charset="0"/>
              </a:rPr>
              <a:t>.</a:t>
            </a:r>
          </a:p>
          <a:p>
            <a:pPr>
              <a:defRPr/>
            </a:pPr>
            <a:r>
              <a:rPr lang="en-US" dirty="0">
                <a:latin typeface="Calibri" charset="0"/>
              </a:rPr>
              <a:t>II = change in I/change in G</a:t>
            </a:r>
          </a:p>
        </p:txBody>
      </p:sp>
      <p:sp>
        <p:nvSpPr>
          <p:cNvPr id="2" name="Date Placeholder 1">
            <a:extLst>
              <a:ext uri="{FF2B5EF4-FFF2-40B4-BE49-F238E27FC236}">
                <a16:creationId xmlns:a16="http://schemas.microsoft.com/office/drawing/2014/main" id="{370A3CD7-28CB-FA0B-77C2-3C65CA23980E}"/>
              </a:ext>
            </a:extLst>
          </p:cNvPr>
          <p:cNvSpPr>
            <a:spLocks noGrp="1"/>
          </p:cNvSpPr>
          <p:nvPr>
            <p:ph type="dt" idx="1"/>
          </p:nvPr>
        </p:nvSpPr>
        <p:spPr/>
        <p:txBody>
          <a:bodyPr/>
          <a:lstStyle/>
          <a:p>
            <a:r>
              <a:rPr lang="en-US"/>
              <a:t>9/23/2022</a:t>
            </a:r>
          </a:p>
        </p:txBody>
      </p:sp>
      <p:sp>
        <p:nvSpPr>
          <p:cNvPr id="3" name="Header Placeholder 2">
            <a:extLst>
              <a:ext uri="{FF2B5EF4-FFF2-40B4-BE49-F238E27FC236}">
                <a16:creationId xmlns:a16="http://schemas.microsoft.com/office/drawing/2014/main" id="{6DDD505F-8CAF-239B-50BF-B12795BEE5E9}"/>
              </a:ext>
            </a:extLst>
          </p:cNvPr>
          <p:cNvSpPr>
            <a:spLocks noGrp="1"/>
          </p:cNvSpPr>
          <p:nvPr>
            <p:ph type="hdr" sz="quarter"/>
          </p:nvPr>
        </p:nvSpPr>
        <p:spPr/>
        <p:txBody>
          <a:bodyPr/>
          <a:lstStyle/>
          <a:p>
            <a:r>
              <a:rPr lang="en-US"/>
              <a:t>Mark Pettus MD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CA3DF7-EB68-E24A-AE52-0AF715519ECC}" type="slidenum">
              <a:rPr lang="en-US" smtClean="0"/>
              <a:t>41</a:t>
            </a:fld>
            <a:endParaRPr lang="en-US"/>
          </a:p>
        </p:txBody>
      </p:sp>
      <p:sp>
        <p:nvSpPr>
          <p:cNvPr id="5" name="Date Placeholder 4">
            <a:extLst>
              <a:ext uri="{FF2B5EF4-FFF2-40B4-BE49-F238E27FC236}">
                <a16:creationId xmlns:a16="http://schemas.microsoft.com/office/drawing/2014/main" id="{DE1F7EC6-B015-D7A7-3229-BF7DCF4C9E81}"/>
              </a:ext>
            </a:extLst>
          </p:cNvPr>
          <p:cNvSpPr>
            <a:spLocks noGrp="1"/>
          </p:cNvSpPr>
          <p:nvPr>
            <p:ph type="dt" idx="1"/>
          </p:nvPr>
        </p:nvSpPr>
        <p:spPr/>
        <p:txBody>
          <a:bodyPr/>
          <a:lstStyle/>
          <a:p>
            <a:r>
              <a:rPr lang="en-US"/>
              <a:t>9/23/2022</a:t>
            </a:r>
          </a:p>
        </p:txBody>
      </p:sp>
      <p:sp>
        <p:nvSpPr>
          <p:cNvPr id="6" name="Header Placeholder 5">
            <a:extLst>
              <a:ext uri="{FF2B5EF4-FFF2-40B4-BE49-F238E27FC236}">
                <a16:creationId xmlns:a16="http://schemas.microsoft.com/office/drawing/2014/main" id="{6550EE3B-DE19-C837-587C-03247D7C1E35}"/>
              </a:ext>
            </a:extLst>
          </p:cNvPr>
          <p:cNvSpPr>
            <a:spLocks noGrp="1"/>
          </p:cNvSpPr>
          <p:nvPr>
            <p:ph type="hdr" sz="quarter"/>
          </p:nvPr>
        </p:nvSpPr>
        <p:spPr/>
        <p:txBody>
          <a:bodyPr/>
          <a:lstStyle/>
          <a:p>
            <a:r>
              <a:rPr lang="en-US"/>
              <a:t>Mark Pettus MD</a:t>
            </a:r>
          </a:p>
        </p:txBody>
      </p:sp>
    </p:spTree>
    <p:extLst>
      <p:ext uri="{BB962C8B-B14F-4D97-AF65-F5344CB8AC3E}">
        <p14:creationId xmlns:p14="http://schemas.microsoft.com/office/powerpoint/2010/main" val="1413544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31CC01-11DE-1148-82D1-44135F520F86}" type="slidenum">
              <a:rPr lang="en-US" smtClean="0"/>
              <a:t>43</a:t>
            </a:fld>
            <a:endParaRPr lang="en-US"/>
          </a:p>
        </p:txBody>
      </p:sp>
      <p:sp>
        <p:nvSpPr>
          <p:cNvPr id="5" name="Date Placeholder 4">
            <a:extLst>
              <a:ext uri="{FF2B5EF4-FFF2-40B4-BE49-F238E27FC236}">
                <a16:creationId xmlns:a16="http://schemas.microsoft.com/office/drawing/2014/main" id="{315BC61B-931D-76FC-73EF-5A3513C6EEC4}"/>
              </a:ext>
            </a:extLst>
          </p:cNvPr>
          <p:cNvSpPr>
            <a:spLocks noGrp="1"/>
          </p:cNvSpPr>
          <p:nvPr>
            <p:ph type="dt" idx="1"/>
          </p:nvPr>
        </p:nvSpPr>
        <p:spPr/>
        <p:txBody>
          <a:bodyPr/>
          <a:lstStyle/>
          <a:p>
            <a:r>
              <a:rPr lang="en-US"/>
              <a:t>9/23/2022</a:t>
            </a:r>
          </a:p>
        </p:txBody>
      </p:sp>
      <p:sp>
        <p:nvSpPr>
          <p:cNvPr id="6" name="Header Placeholder 5">
            <a:extLst>
              <a:ext uri="{FF2B5EF4-FFF2-40B4-BE49-F238E27FC236}">
                <a16:creationId xmlns:a16="http://schemas.microsoft.com/office/drawing/2014/main" id="{B631E248-D41F-5EAA-E33E-09EA2505C677}"/>
              </a:ext>
            </a:extLst>
          </p:cNvPr>
          <p:cNvSpPr>
            <a:spLocks noGrp="1"/>
          </p:cNvSpPr>
          <p:nvPr>
            <p:ph type="hdr" sz="quarter"/>
          </p:nvPr>
        </p:nvSpPr>
        <p:spPr/>
        <p:txBody>
          <a:bodyPr/>
          <a:lstStyle/>
          <a:p>
            <a:r>
              <a:rPr lang="en-US"/>
              <a:t>Mark Pettus MD</a:t>
            </a:r>
          </a:p>
        </p:txBody>
      </p:sp>
    </p:spTree>
    <p:extLst>
      <p:ext uri="{BB962C8B-B14F-4D97-AF65-F5344CB8AC3E}">
        <p14:creationId xmlns:p14="http://schemas.microsoft.com/office/powerpoint/2010/main" val="1475920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48486-B628-FA0D-CC9C-C64D0652E1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7285AB-87B8-47FD-F7F4-26613931E7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7B3835-29F2-7394-27AF-C9CCF5F22962}"/>
              </a:ext>
            </a:extLst>
          </p:cNvPr>
          <p:cNvSpPr>
            <a:spLocks noGrp="1"/>
          </p:cNvSpPr>
          <p:nvPr>
            <p:ph type="dt" sz="half" idx="10"/>
          </p:nvPr>
        </p:nvSpPr>
        <p:spPr/>
        <p:txBody>
          <a:bodyPr/>
          <a:lstStyle/>
          <a:p>
            <a:fld id="{D3666135-4663-3B48-950E-27562ADE4A28}" type="datetimeFigureOut">
              <a:rPr lang="en-US" smtClean="0"/>
              <a:t>9/23/22</a:t>
            </a:fld>
            <a:endParaRPr lang="en-US"/>
          </a:p>
        </p:txBody>
      </p:sp>
      <p:sp>
        <p:nvSpPr>
          <p:cNvPr id="5" name="Footer Placeholder 4">
            <a:extLst>
              <a:ext uri="{FF2B5EF4-FFF2-40B4-BE49-F238E27FC236}">
                <a16:creationId xmlns:a16="http://schemas.microsoft.com/office/drawing/2014/main" id="{73A39C4E-5C28-9EB2-193D-03E9FBCA0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08BA8-653B-7622-CF39-F8F0CB5AF84B}"/>
              </a:ext>
            </a:extLst>
          </p:cNvPr>
          <p:cNvSpPr>
            <a:spLocks noGrp="1"/>
          </p:cNvSpPr>
          <p:nvPr>
            <p:ph type="sldNum" sz="quarter" idx="12"/>
          </p:nvPr>
        </p:nvSpPr>
        <p:spPr/>
        <p:txBody>
          <a:bodyPr/>
          <a:lstStyle/>
          <a:p>
            <a:fld id="{8DAD99B8-06C8-F641-BB62-68C62AB0C008}" type="slidenum">
              <a:rPr lang="en-US" smtClean="0"/>
              <a:t>‹#›</a:t>
            </a:fld>
            <a:endParaRPr lang="en-US"/>
          </a:p>
        </p:txBody>
      </p:sp>
    </p:spTree>
    <p:extLst>
      <p:ext uri="{BB962C8B-B14F-4D97-AF65-F5344CB8AC3E}">
        <p14:creationId xmlns:p14="http://schemas.microsoft.com/office/powerpoint/2010/main" val="720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F8D11-3AA3-D8A5-2296-42857C8605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E63C35-4B59-3463-215A-47F0FD4E70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096AE-9857-6A43-9D54-D094ACD899E6}"/>
              </a:ext>
            </a:extLst>
          </p:cNvPr>
          <p:cNvSpPr>
            <a:spLocks noGrp="1"/>
          </p:cNvSpPr>
          <p:nvPr>
            <p:ph type="dt" sz="half" idx="10"/>
          </p:nvPr>
        </p:nvSpPr>
        <p:spPr/>
        <p:txBody>
          <a:bodyPr/>
          <a:lstStyle/>
          <a:p>
            <a:fld id="{D3666135-4663-3B48-950E-27562ADE4A28}" type="datetimeFigureOut">
              <a:rPr lang="en-US" smtClean="0"/>
              <a:t>9/23/22</a:t>
            </a:fld>
            <a:endParaRPr lang="en-US"/>
          </a:p>
        </p:txBody>
      </p:sp>
      <p:sp>
        <p:nvSpPr>
          <p:cNvPr id="5" name="Footer Placeholder 4">
            <a:extLst>
              <a:ext uri="{FF2B5EF4-FFF2-40B4-BE49-F238E27FC236}">
                <a16:creationId xmlns:a16="http://schemas.microsoft.com/office/drawing/2014/main" id="{41D32FA4-0C32-153D-05B0-F6D49C96D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4C3B1-B335-F44C-8322-52770DD6649A}"/>
              </a:ext>
            </a:extLst>
          </p:cNvPr>
          <p:cNvSpPr>
            <a:spLocks noGrp="1"/>
          </p:cNvSpPr>
          <p:nvPr>
            <p:ph type="sldNum" sz="quarter" idx="12"/>
          </p:nvPr>
        </p:nvSpPr>
        <p:spPr/>
        <p:txBody>
          <a:bodyPr/>
          <a:lstStyle/>
          <a:p>
            <a:fld id="{8DAD99B8-06C8-F641-BB62-68C62AB0C008}" type="slidenum">
              <a:rPr lang="en-US" smtClean="0"/>
              <a:t>‹#›</a:t>
            </a:fld>
            <a:endParaRPr lang="en-US"/>
          </a:p>
        </p:txBody>
      </p:sp>
    </p:spTree>
    <p:extLst>
      <p:ext uri="{BB962C8B-B14F-4D97-AF65-F5344CB8AC3E}">
        <p14:creationId xmlns:p14="http://schemas.microsoft.com/office/powerpoint/2010/main" val="37132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DDD3A7-0CAA-7AA1-EA6E-921220B8B8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FD79BA-FA3E-B53B-698F-602AD178B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0870C4-6B20-9440-96C9-62A09982D6D7}"/>
              </a:ext>
            </a:extLst>
          </p:cNvPr>
          <p:cNvSpPr>
            <a:spLocks noGrp="1"/>
          </p:cNvSpPr>
          <p:nvPr>
            <p:ph type="dt" sz="half" idx="10"/>
          </p:nvPr>
        </p:nvSpPr>
        <p:spPr/>
        <p:txBody>
          <a:bodyPr/>
          <a:lstStyle/>
          <a:p>
            <a:fld id="{D3666135-4663-3B48-950E-27562ADE4A28}" type="datetimeFigureOut">
              <a:rPr lang="en-US" smtClean="0"/>
              <a:t>9/23/22</a:t>
            </a:fld>
            <a:endParaRPr lang="en-US"/>
          </a:p>
        </p:txBody>
      </p:sp>
      <p:sp>
        <p:nvSpPr>
          <p:cNvPr id="5" name="Footer Placeholder 4">
            <a:extLst>
              <a:ext uri="{FF2B5EF4-FFF2-40B4-BE49-F238E27FC236}">
                <a16:creationId xmlns:a16="http://schemas.microsoft.com/office/drawing/2014/main" id="{F8DE5F2C-93FB-6879-65D2-7E8C580E5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F969E-A919-FC61-6B80-19E8E2D6D885}"/>
              </a:ext>
            </a:extLst>
          </p:cNvPr>
          <p:cNvSpPr>
            <a:spLocks noGrp="1"/>
          </p:cNvSpPr>
          <p:nvPr>
            <p:ph type="sldNum" sz="quarter" idx="12"/>
          </p:nvPr>
        </p:nvSpPr>
        <p:spPr/>
        <p:txBody>
          <a:bodyPr/>
          <a:lstStyle/>
          <a:p>
            <a:fld id="{8DAD99B8-06C8-F641-BB62-68C62AB0C008}" type="slidenum">
              <a:rPr lang="en-US" smtClean="0"/>
              <a:t>‹#›</a:t>
            </a:fld>
            <a:endParaRPr lang="en-US"/>
          </a:p>
        </p:txBody>
      </p:sp>
    </p:spTree>
    <p:extLst>
      <p:ext uri="{BB962C8B-B14F-4D97-AF65-F5344CB8AC3E}">
        <p14:creationId xmlns:p14="http://schemas.microsoft.com/office/powerpoint/2010/main" val="2888886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2209800"/>
            <a:ext cx="5080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2209800"/>
            <a:ext cx="5080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5488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E0044-35C5-8073-3234-7B9F8B79F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1C7599-27CA-B4F0-073A-4BC957DDD0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60E40-CCF0-6D73-7DEE-4854012CF26F}"/>
              </a:ext>
            </a:extLst>
          </p:cNvPr>
          <p:cNvSpPr>
            <a:spLocks noGrp="1"/>
          </p:cNvSpPr>
          <p:nvPr>
            <p:ph type="dt" sz="half" idx="10"/>
          </p:nvPr>
        </p:nvSpPr>
        <p:spPr/>
        <p:txBody>
          <a:bodyPr/>
          <a:lstStyle/>
          <a:p>
            <a:fld id="{D3666135-4663-3B48-950E-27562ADE4A28}" type="datetimeFigureOut">
              <a:rPr lang="en-US" smtClean="0"/>
              <a:t>9/23/22</a:t>
            </a:fld>
            <a:endParaRPr lang="en-US"/>
          </a:p>
        </p:txBody>
      </p:sp>
      <p:sp>
        <p:nvSpPr>
          <p:cNvPr id="5" name="Footer Placeholder 4">
            <a:extLst>
              <a:ext uri="{FF2B5EF4-FFF2-40B4-BE49-F238E27FC236}">
                <a16:creationId xmlns:a16="http://schemas.microsoft.com/office/drawing/2014/main" id="{FB76BC91-E3D9-322C-6778-03F840FBA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7FD9D-4B36-6982-5240-C460B2EDD478}"/>
              </a:ext>
            </a:extLst>
          </p:cNvPr>
          <p:cNvSpPr>
            <a:spLocks noGrp="1"/>
          </p:cNvSpPr>
          <p:nvPr>
            <p:ph type="sldNum" sz="quarter" idx="12"/>
          </p:nvPr>
        </p:nvSpPr>
        <p:spPr/>
        <p:txBody>
          <a:bodyPr/>
          <a:lstStyle/>
          <a:p>
            <a:fld id="{8DAD99B8-06C8-F641-BB62-68C62AB0C008}" type="slidenum">
              <a:rPr lang="en-US" smtClean="0"/>
              <a:t>‹#›</a:t>
            </a:fld>
            <a:endParaRPr lang="en-US"/>
          </a:p>
        </p:txBody>
      </p:sp>
    </p:spTree>
    <p:extLst>
      <p:ext uri="{BB962C8B-B14F-4D97-AF65-F5344CB8AC3E}">
        <p14:creationId xmlns:p14="http://schemas.microsoft.com/office/powerpoint/2010/main" val="160777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63D0-B54D-7256-4C13-C3C99EA074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8FC1AD-B55D-57AC-D4C4-4EA3B80317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E202CD-1C3F-70F9-BD94-928CA003479B}"/>
              </a:ext>
            </a:extLst>
          </p:cNvPr>
          <p:cNvSpPr>
            <a:spLocks noGrp="1"/>
          </p:cNvSpPr>
          <p:nvPr>
            <p:ph type="dt" sz="half" idx="10"/>
          </p:nvPr>
        </p:nvSpPr>
        <p:spPr/>
        <p:txBody>
          <a:bodyPr/>
          <a:lstStyle/>
          <a:p>
            <a:fld id="{D3666135-4663-3B48-950E-27562ADE4A28}" type="datetimeFigureOut">
              <a:rPr lang="en-US" smtClean="0"/>
              <a:t>9/23/22</a:t>
            </a:fld>
            <a:endParaRPr lang="en-US"/>
          </a:p>
        </p:txBody>
      </p:sp>
      <p:sp>
        <p:nvSpPr>
          <p:cNvPr id="5" name="Footer Placeholder 4">
            <a:extLst>
              <a:ext uri="{FF2B5EF4-FFF2-40B4-BE49-F238E27FC236}">
                <a16:creationId xmlns:a16="http://schemas.microsoft.com/office/drawing/2014/main" id="{80E2A8F8-A192-E2E4-8E44-651F9BD5D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40AF9-D964-3458-8B57-0B177D083CA1}"/>
              </a:ext>
            </a:extLst>
          </p:cNvPr>
          <p:cNvSpPr>
            <a:spLocks noGrp="1"/>
          </p:cNvSpPr>
          <p:nvPr>
            <p:ph type="sldNum" sz="quarter" idx="12"/>
          </p:nvPr>
        </p:nvSpPr>
        <p:spPr/>
        <p:txBody>
          <a:bodyPr/>
          <a:lstStyle/>
          <a:p>
            <a:fld id="{8DAD99B8-06C8-F641-BB62-68C62AB0C008}" type="slidenum">
              <a:rPr lang="en-US" smtClean="0"/>
              <a:t>‹#›</a:t>
            </a:fld>
            <a:endParaRPr lang="en-US"/>
          </a:p>
        </p:txBody>
      </p:sp>
    </p:spTree>
    <p:extLst>
      <p:ext uri="{BB962C8B-B14F-4D97-AF65-F5344CB8AC3E}">
        <p14:creationId xmlns:p14="http://schemas.microsoft.com/office/powerpoint/2010/main" val="2672750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AB18-93D9-D716-3A41-003CF2EEE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02C67B-27DA-28CB-BD03-E891A49222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95414A-BDE2-9AE8-2CE0-61C37F598C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565D71-E89B-3C59-193D-82640E2036FB}"/>
              </a:ext>
            </a:extLst>
          </p:cNvPr>
          <p:cNvSpPr>
            <a:spLocks noGrp="1"/>
          </p:cNvSpPr>
          <p:nvPr>
            <p:ph type="dt" sz="half" idx="10"/>
          </p:nvPr>
        </p:nvSpPr>
        <p:spPr/>
        <p:txBody>
          <a:bodyPr/>
          <a:lstStyle/>
          <a:p>
            <a:fld id="{D3666135-4663-3B48-950E-27562ADE4A28}" type="datetimeFigureOut">
              <a:rPr lang="en-US" smtClean="0"/>
              <a:t>9/23/22</a:t>
            </a:fld>
            <a:endParaRPr lang="en-US"/>
          </a:p>
        </p:txBody>
      </p:sp>
      <p:sp>
        <p:nvSpPr>
          <p:cNvPr id="6" name="Footer Placeholder 5">
            <a:extLst>
              <a:ext uri="{FF2B5EF4-FFF2-40B4-BE49-F238E27FC236}">
                <a16:creationId xmlns:a16="http://schemas.microsoft.com/office/drawing/2014/main" id="{A3ACF013-7300-6E76-2102-847D74403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5349D-C442-123A-8EBB-69C21FD0CCBF}"/>
              </a:ext>
            </a:extLst>
          </p:cNvPr>
          <p:cNvSpPr>
            <a:spLocks noGrp="1"/>
          </p:cNvSpPr>
          <p:nvPr>
            <p:ph type="sldNum" sz="quarter" idx="12"/>
          </p:nvPr>
        </p:nvSpPr>
        <p:spPr/>
        <p:txBody>
          <a:bodyPr/>
          <a:lstStyle/>
          <a:p>
            <a:fld id="{8DAD99B8-06C8-F641-BB62-68C62AB0C008}" type="slidenum">
              <a:rPr lang="en-US" smtClean="0"/>
              <a:t>‹#›</a:t>
            </a:fld>
            <a:endParaRPr lang="en-US"/>
          </a:p>
        </p:txBody>
      </p:sp>
    </p:spTree>
    <p:extLst>
      <p:ext uri="{BB962C8B-B14F-4D97-AF65-F5344CB8AC3E}">
        <p14:creationId xmlns:p14="http://schemas.microsoft.com/office/powerpoint/2010/main" val="179920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50959-4993-9CC5-5693-CD0E9C5DBA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FC25A9-1555-F56B-315C-B0A3070FE2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EDB5D7-EA2D-BF7B-3E96-6798F2CEE7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5FD393-AB1F-FF05-D89D-753063DA93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1E6DC0-CBA8-F615-36B9-89C460CBB8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948195-74D4-F6D0-A2B7-40835782CF40}"/>
              </a:ext>
            </a:extLst>
          </p:cNvPr>
          <p:cNvSpPr>
            <a:spLocks noGrp="1"/>
          </p:cNvSpPr>
          <p:nvPr>
            <p:ph type="dt" sz="half" idx="10"/>
          </p:nvPr>
        </p:nvSpPr>
        <p:spPr/>
        <p:txBody>
          <a:bodyPr/>
          <a:lstStyle/>
          <a:p>
            <a:fld id="{D3666135-4663-3B48-950E-27562ADE4A28}" type="datetimeFigureOut">
              <a:rPr lang="en-US" smtClean="0"/>
              <a:t>9/23/22</a:t>
            </a:fld>
            <a:endParaRPr lang="en-US"/>
          </a:p>
        </p:txBody>
      </p:sp>
      <p:sp>
        <p:nvSpPr>
          <p:cNvPr id="8" name="Footer Placeholder 7">
            <a:extLst>
              <a:ext uri="{FF2B5EF4-FFF2-40B4-BE49-F238E27FC236}">
                <a16:creationId xmlns:a16="http://schemas.microsoft.com/office/drawing/2014/main" id="{7C405301-D1F0-0A4F-8CF9-E1521807F5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ACB3D7-0CC7-C010-B5C2-23AE91A36DC7}"/>
              </a:ext>
            </a:extLst>
          </p:cNvPr>
          <p:cNvSpPr>
            <a:spLocks noGrp="1"/>
          </p:cNvSpPr>
          <p:nvPr>
            <p:ph type="sldNum" sz="quarter" idx="12"/>
          </p:nvPr>
        </p:nvSpPr>
        <p:spPr/>
        <p:txBody>
          <a:bodyPr/>
          <a:lstStyle/>
          <a:p>
            <a:fld id="{8DAD99B8-06C8-F641-BB62-68C62AB0C008}" type="slidenum">
              <a:rPr lang="en-US" smtClean="0"/>
              <a:t>‹#›</a:t>
            </a:fld>
            <a:endParaRPr lang="en-US"/>
          </a:p>
        </p:txBody>
      </p:sp>
    </p:spTree>
    <p:extLst>
      <p:ext uri="{BB962C8B-B14F-4D97-AF65-F5344CB8AC3E}">
        <p14:creationId xmlns:p14="http://schemas.microsoft.com/office/powerpoint/2010/main" val="276184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DBBC-7F1A-F3D8-1446-BF37D8B595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08044A-F931-764D-9640-D013F08E9541}"/>
              </a:ext>
            </a:extLst>
          </p:cNvPr>
          <p:cNvSpPr>
            <a:spLocks noGrp="1"/>
          </p:cNvSpPr>
          <p:nvPr>
            <p:ph type="dt" sz="half" idx="10"/>
          </p:nvPr>
        </p:nvSpPr>
        <p:spPr/>
        <p:txBody>
          <a:bodyPr/>
          <a:lstStyle/>
          <a:p>
            <a:fld id="{D3666135-4663-3B48-950E-27562ADE4A28}" type="datetimeFigureOut">
              <a:rPr lang="en-US" smtClean="0"/>
              <a:t>9/23/22</a:t>
            </a:fld>
            <a:endParaRPr lang="en-US"/>
          </a:p>
        </p:txBody>
      </p:sp>
      <p:sp>
        <p:nvSpPr>
          <p:cNvPr id="4" name="Footer Placeholder 3">
            <a:extLst>
              <a:ext uri="{FF2B5EF4-FFF2-40B4-BE49-F238E27FC236}">
                <a16:creationId xmlns:a16="http://schemas.microsoft.com/office/drawing/2014/main" id="{1D2238F2-2D95-339C-2301-3E654F9211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7C4F01-086B-B255-E7ED-77AEBD1BB33C}"/>
              </a:ext>
            </a:extLst>
          </p:cNvPr>
          <p:cNvSpPr>
            <a:spLocks noGrp="1"/>
          </p:cNvSpPr>
          <p:nvPr>
            <p:ph type="sldNum" sz="quarter" idx="12"/>
          </p:nvPr>
        </p:nvSpPr>
        <p:spPr/>
        <p:txBody>
          <a:bodyPr/>
          <a:lstStyle/>
          <a:p>
            <a:fld id="{8DAD99B8-06C8-F641-BB62-68C62AB0C008}" type="slidenum">
              <a:rPr lang="en-US" smtClean="0"/>
              <a:t>‹#›</a:t>
            </a:fld>
            <a:endParaRPr lang="en-US"/>
          </a:p>
        </p:txBody>
      </p:sp>
    </p:spTree>
    <p:extLst>
      <p:ext uri="{BB962C8B-B14F-4D97-AF65-F5344CB8AC3E}">
        <p14:creationId xmlns:p14="http://schemas.microsoft.com/office/powerpoint/2010/main" val="3921974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EF0AA7-6360-2354-BDB7-586F69C0B5C1}"/>
              </a:ext>
            </a:extLst>
          </p:cNvPr>
          <p:cNvSpPr>
            <a:spLocks noGrp="1"/>
          </p:cNvSpPr>
          <p:nvPr>
            <p:ph type="dt" sz="half" idx="10"/>
          </p:nvPr>
        </p:nvSpPr>
        <p:spPr/>
        <p:txBody>
          <a:bodyPr/>
          <a:lstStyle/>
          <a:p>
            <a:fld id="{D3666135-4663-3B48-950E-27562ADE4A28}" type="datetimeFigureOut">
              <a:rPr lang="en-US" smtClean="0"/>
              <a:t>9/23/22</a:t>
            </a:fld>
            <a:endParaRPr lang="en-US"/>
          </a:p>
        </p:txBody>
      </p:sp>
      <p:sp>
        <p:nvSpPr>
          <p:cNvPr id="3" name="Footer Placeholder 2">
            <a:extLst>
              <a:ext uri="{FF2B5EF4-FFF2-40B4-BE49-F238E27FC236}">
                <a16:creationId xmlns:a16="http://schemas.microsoft.com/office/drawing/2014/main" id="{0780A0D9-2CC1-6576-1BBD-356E537593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F31D32-E14B-1DBD-CA46-DB3A50D528C3}"/>
              </a:ext>
            </a:extLst>
          </p:cNvPr>
          <p:cNvSpPr>
            <a:spLocks noGrp="1"/>
          </p:cNvSpPr>
          <p:nvPr>
            <p:ph type="sldNum" sz="quarter" idx="12"/>
          </p:nvPr>
        </p:nvSpPr>
        <p:spPr/>
        <p:txBody>
          <a:bodyPr/>
          <a:lstStyle/>
          <a:p>
            <a:fld id="{8DAD99B8-06C8-F641-BB62-68C62AB0C008}" type="slidenum">
              <a:rPr lang="en-US" smtClean="0"/>
              <a:t>‹#›</a:t>
            </a:fld>
            <a:endParaRPr lang="en-US"/>
          </a:p>
        </p:txBody>
      </p:sp>
    </p:spTree>
    <p:extLst>
      <p:ext uri="{BB962C8B-B14F-4D97-AF65-F5344CB8AC3E}">
        <p14:creationId xmlns:p14="http://schemas.microsoft.com/office/powerpoint/2010/main" val="240908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2D997-BA0F-5518-B604-D4142EAA5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76FD-1456-4029-6B74-63CA8FEA5D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035-ADAE-73A9-B65C-FB8729B33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962BA-271F-222F-A0AE-43FFFB081A85}"/>
              </a:ext>
            </a:extLst>
          </p:cNvPr>
          <p:cNvSpPr>
            <a:spLocks noGrp="1"/>
          </p:cNvSpPr>
          <p:nvPr>
            <p:ph type="dt" sz="half" idx="10"/>
          </p:nvPr>
        </p:nvSpPr>
        <p:spPr/>
        <p:txBody>
          <a:bodyPr/>
          <a:lstStyle/>
          <a:p>
            <a:fld id="{D3666135-4663-3B48-950E-27562ADE4A28}" type="datetimeFigureOut">
              <a:rPr lang="en-US" smtClean="0"/>
              <a:t>9/23/22</a:t>
            </a:fld>
            <a:endParaRPr lang="en-US"/>
          </a:p>
        </p:txBody>
      </p:sp>
      <p:sp>
        <p:nvSpPr>
          <p:cNvPr id="6" name="Footer Placeholder 5">
            <a:extLst>
              <a:ext uri="{FF2B5EF4-FFF2-40B4-BE49-F238E27FC236}">
                <a16:creationId xmlns:a16="http://schemas.microsoft.com/office/drawing/2014/main" id="{AABB7491-DB39-157C-92A1-0FD1FD9B4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58C61-1D5B-B3FA-FC0E-8E202FE9D91C}"/>
              </a:ext>
            </a:extLst>
          </p:cNvPr>
          <p:cNvSpPr>
            <a:spLocks noGrp="1"/>
          </p:cNvSpPr>
          <p:nvPr>
            <p:ph type="sldNum" sz="quarter" idx="12"/>
          </p:nvPr>
        </p:nvSpPr>
        <p:spPr/>
        <p:txBody>
          <a:bodyPr/>
          <a:lstStyle/>
          <a:p>
            <a:fld id="{8DAD99B8-06C8-F641-BB62-68C62AB0C008}" type="slidenum">
              <a:rPr lang="en-US" smtClean="0"/>
              <a:t>‹#›</a:t>
            </a:fld>
            <a:endParaRPr lang="en-US"/>
          </a:p>
        </p:txBody>
      </p:sp>
    </p:spTree>
    <p:extLst>
      <p:ext uri="{BB962C8B-B14F-4D97-AF65-F5344CB8AC3E}">
        <p14:creationId xmlns:p14="http://schemas.microsoft.com/office/powerpoint/2010/main" val="1820864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D867-580B-EBD2-A6EF-BA642C64D9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471CCA-0123-432B-79BB-36283C8D6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AE8587-96FB-6E7E-5618-CA0EEEA4A0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DB8AB9-6B26-C89C-E6C7-5B1142E9FEFA}"/>
              </a:ext>
            </a:extLst>
          </p:cNvPr>
          <p:cNvSpPr>
            <a:spLocks noGrp="1"/>
          </p:cNvSpPr>
          <p:nvPr>
            <p:ph type="dt" sz="half" idx="10"/>
          </p:nvPr>
        </p:nvSpPr>
        <p:spPr/>
        <p:txBody>
          <a:bodyPr/>
          <a:lstStyle/>
          <a:p>
            <a:fld id="{D3666135-4663-3B48-950E-27562ADE4A28}" type="datetimeFigureOut">
              <a:rPr lang="en-US" smtClean="0"/>
              <a:t>9/23/22</a:t>
            </a:fld>
            <a:endParaRPr lang="en-US"/>
          </a:p>
        </p:txBody>
      </p:sp>
      <p:sp>
        <p:nvSpPr>
          <p:cNvPr id="6" name="Footer Placeholder 5">
            <a:extLst>
              <a:ext uri="{FF2B5EF4-FFF2-40B4-BE49-F238E27FC236}">
                <a16:creationId xmlns:a16="http://schemas.microsoft.com/office/drawing/2014/main" id="{8EEC46C5-AB05-6B08-6C0B-FD0482EA3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9769BD-6474-A219-BE72-4FE0EE7A893E}"/>
              </a:ext>
            </a:extLst>
          </p:cNvPr>
          <p:cNvSpPr>
            <a:spLocks noGrp="1"/>
          </p:cNvSpPr>
          <p:nvPr>
            <p:ph type="sldNum" sz="quarter" idx="12"/>
          </p:nvPr>
        </p:nvSpPr>
        <p:spPr/>
        <p:txBody>
          <a:bodyPr/>
          <a:lstStyle/>
          <a:p>
            <a:fld id="{8DAD99B8-06C8-F641-BB62-68C62AB0C008}" type="slidenum">
              <a:rPr lang="en-US" smtClean="0"/>
              <a:t>‹#›</a:t>
            </a:fld>
            <a:endParaRPr lang="en-US"/>
          </a:p>
        </p:txBody>
      </p:sp>
    </p:spTree>
    <p:extLst>
      <p:ext uri="{BB962C8B-B14F-4D97-AF65-F5344CB8AC3E}">
        <p14:creationId xmlns:p14="http://schemas.microsoft.com/office/powerpoint/2010/main" val="4282554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B9109-1E5C-8102-7964-AAEF47DADC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783A17-497F-7A69-3F69-0D9668E4F8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C370B-4EC6-00F9-808B-E078A85FC8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66135-4663-3B48-950E-27562ADE4A28}" type="datetimeFigureOut">
              <a:rPr lang="en-US" smtClean="0"/>
              <a:t>9/23/22</a:t>
            </a:fld>
            <a:endParaRPr lang="en-US"/>
          </a:p>
        </p:txBody>
      </p:sp>
      <p:sp>
        <p:nvSpPr>
          <p:cNvPr id="5" name="Footer Placeholder 4">
            <a:extLst>
              <a:ext uri="{FF2B5EF4-FFF2-40B4-BE49-F238E27FC236}">
                <a16:creationId xmlns:a16="http://schemas.microsoft.com/office/drawing/2014/main" id="{FE845917-CE31-83B1-57AE-59492B3E09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5295F6-7B17-8A5C-3E3A-CA755BF721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D99B8-06C8-F641-BB62-68C62AB0C008}" type="slidenum">
              <a:rPr lang="en-US" smtClean="0"/>
              <a:t>‹#›</a:t>
            </a:fld>
            <a:endParaRPr lang="en-US"/>
          </a:p>
        </p:txBody>
      </p:sp>
    </p:spTree>
    <p:extLst>
      <p:ext uri="{BB962C8B-B14F-4D97-AF65-F5344CB8AC3E}">
        <p14:creationId xmlns:p14="http://schemas.microsoft.com/office/powerpoint/2010/main" val="647316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oleObject" Target="../embeddings/oleObject1.bin"/><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hyperlink" Target="https://www.researchgate.net/journal/Mechanisms-of-Ageing-and-Development-0047-6374"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hyperlink" Target="http://dx.doi.org/10.1016/j.mad.2018.01.002"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A55C93-971F-BA15-BCB5-D410BAD9CDFD}"/>
              </a:ext>
            </a:extLst>
          </p:cNvPr>
          <p:cNvSpPr txBox="1"/>
          <p:nvPr/>
        </p:nvSpPr>
        <p:spPr>
          <a:xfrm>
            <a:off x="1696277" y="198784"/>
            <a:ext cx="8799443" cy="2031325"/>
          </a:xfrm>
          <a:prstGeom prst="rect">
            <a:avLst/>
          </a:prstGeom>
          <a:noFill/>
        </p:spPr>
        <p:txBody>
          <a:bodyPr wrap="square" rtlCol="0">
            <a:spAutoFit/>
          </a:bodyPr>
          <a:lstStyle/>
          <a:p>
            <a:pPr algn="ctr"/>
            <a:r>
              <a:rPr lang="en-US" sz="4000" dirty="0">
                <a:solidFill>
                  <a:srgbClr val="C00000"/>
                </a:solidFill>
              </a:rPr>
              <a:t>Creating Health: Applying the Science of Lifestyle Medicine </a:t>
            </a:r>
            <a:r>
              <a:rPr lang="en-US" sz="4000" dirty="0"/>
              <a:t> </a:t>
            </a:r>
          </a:p>
          <a:p>
            <a:pPr algn="ctr"/>
            <a:r>
              <a:rPr lang="en-US" sz="2800" dirty="0"/>
              <a:t>Mark Pettus MD</a:t>
            </a:r>
            <a:br>
              <a:rPr lang="en-US" dirty="0"/>
            </a:br>
            <a:endParaRPr lang="en-US" dirty="0"/>
          </a:p>
        </p:txBody>
      </p:sp>
      <p:pic>
        <p:nvPicPr>
          <p:cNvPr id="3" name="Picture 2">
            <a:extLst>
              <a:ext uri="{FF2B5EF4-FFF2-40B4-BE49-F238E27FC236}">
                <a16:creationId xmlns:a16="http://schemas.microsoft.com/office/drawing/2014/main" id="{83C8C93B-D7DC-A544-8ECA-EB165A1867FF}"/>
              </a:ext>
            </a:extLst>
          </p:cNvPr>
          <p:cNvPicPr>
            <a:picLocks noChangeAspect="1"/>
          </p:cNvPicPr>
          <p:nvPr/>
        </p:nvPicPr>
        <p:blipFill>
          <a:blip r:embed="rId2"/>
          <a:stretch>
            <a:fillRect/>
          </a:stretch>
        </p:blipFill>
        <p:spPr>
          <a:xfrm>
            <a:off x="1219200" y="5111893"/>
            <a:ext cx="9753599" cy="1560576"/>
          </a:xfrm>
          <a:prstGeom prst="rect">
            <a:avLst/>
          </a:prstGeom>
        </p:spPr>
      </p:pic>
      <p:sp>
        <p:nvSpPr>
          <p:cNvPr id="4" name="TextBox 3">
            <a:extLst>
              <a:ext uri="{FF2B5EF4-FFF2-40B4-BE49-F238E27FC236}">
                <a16:creationId xmlns:a16="http://schemas.microsoft.com/office/drawing/2014/main" id="{4282A87B-9136-6B3B-C2FD-D413F684862C}"/>
              </a:ext>
            </a:extLst>
          </p:cNvPr>
          <p:cNvSpPr txBox="1"/>
          <p:nvPr/>
        </p:nvSpPr>
        <p:spPr>
          <a:xfrm>
            <a:off x="1378226" y="2644170"/>
            <a:ext cx="10084904"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Week 1: Epigenetics and Health: How well do you fit into your genes?</a:t>
            </a:r>
          </a:p>
          <a:p>
            <a:pPr marL="285750" indent="-285750">
              <a:buFont typeface="Arial" panose="020B0604020202020204" pitchFamily="34" charset="0"/>
              <a:buChar char="•"/>
            </a:pPr>
            <a:r>
              <a:rPr lang="en-US" sz="2400" dirty="0"/>
              <a:t>Week 2: Inflammation: The bad gift that keeps giving</a:t>
            </a:r>
          </a:p>
          <a:p>
            <a:pPr marL="285750" indent="-285750">
              <a:buFont typeface="Arial" panose="020B0604020202020204" pitchFamily="34" charset="0"/>
              <a:buChar char="•"/>
            </a:pPr>
            <a:r>
              <a:rPr lang="en-US" sz="2400" dirty="0"/>
              <a:t>Week 3: Metabolic Health: How to become a member of this exclusive club.</a:t>
            </a:r>
          </a:p>
          <a:p>
            <a:pPr marL="285750" indent="-285750">
              <a:buFont typeface="Arial" panose="020B0604020202020204" pitchFamily="34" charset="0"/>
              <a:buChar char="•"/>
            </a:pPr>
            <a:r>
              <a:rPr lang="en-US" sz="2400" dirty="0"/>
              <a:t>Week 4: Circadian Rhythms and Health: Riding the rhythms of life</a:t>
            </a:r>
          </a:p>
        </p:txBody>
      </p:sp>
    </p:spTree>
    <p:extLst>
      <p:ext uri="{BB962C8B-B14F-4D97-AF65-F5344CB8AC3E}">
        <p14:creationId xmlns:p14="http://schemas.microsoft.com/office/powerpoint/2010/main" val="677445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3"/>
          <p:cNvSpPr txBox="1">
            <a:spLocks noChangeArrowheads="1"/>
          </p:cNvSpPr>
          <p:nvPr/>
        </p:nvSpPr>
        <p:spPr bwMode="auto">
          <a:xfrm>
            <a:off x="4724400" y="1828800"/>
            <a:ext cx="563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b="1">
              <a:solidFill>
                <a:schemeClr val="accent2"/>
              </a:solidFill>
              <a:latin typeface="Garamond"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5190" y="1446849"/>
            <a:ext cx="3027480" cy="3964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897" y="1295400"/>
            <a:ext cx="6307138"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a:spLocks noChangeArrowheads="1"/>
          </p:cNvSpPr>
          <p:nvPr/>
        </p:nvSpPr>
        <p:spPr bwMode="auto">
          <a:xfrm>
            <a:off x="557815" y="278538"/>
            <a:ext cx="9144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3200" dirty="0" err="1">
                <a:solidFill>
                  <a:srgbClr val="C00000"/>
                </a:solidFill>
                <a:latin typeface="Times New Roman" charset="0"/>
                <a:cs typeface="Times New Roman" charset="0"/>
              </a:rPr>
              <a:t>Healthspan</a:t>
            </a:r>
            <a:r>
              <a:rPr lang="en-US" sz="3200" dirty="0">
                <a:solidFill>
                  <a:srgbClr val="C00000"/>
                </a:solidFill>
                <a:latin typeface="Times New Roman" charset="0"/>
                <a:cs typeface="Times New Roman" charset="0"/>
              </a:rPr>
              <a:t> and Longevity</a:t>
            </a:r>
          </a:p>
        </p:txBody>
      </p:sp>
      <p:graphicFrame>
        <p:nvGraphicFramePr>
          <p:cNvPr id="8" name="Object 2"/>
          <p:cNvGraphicFramePr>
            <a:graphicFrameLocks noChangeAspect="1"/>
          </p:cNvGraphicFramePr>
          <p:nvPr>
            <p:extLst>
              <p:ext uri="{D42A27DB-BD31-4B8C-83A1-F6EECF244321}">
                <p14:modId xmlns:p14="http://schemas.microsoft.com/office/powerpoint/2010/main" val="1979798763"/>
              </p:ext>
            </p:extLst>
          </p:nvPr>
        </p:nvGraphicFramePr>
        <p:xfrm>
          <a:off x="644525" y="2641600"/>
          <a:ext cx="5814332" cy="4095882"/>
        </p:xfrm>
        <a:graphic>
          <a:graphicData uri="http://schemas.openxmlformats.org/presentationml/2006/ole">
            <mc:AlternateContent xmlns:mc="http://schemas.openxmlformats.org/markup-compatibility/2006">
              <mc:Choice xmlns:v="urn:schemas-microsoft-com:vml" Requires="v">
                <p:oleObj name="Bitmap Image" r:id="rId5" imgW="4495238" imgH="3476190" progId="">
                  <p:embed/>
                </p:oleObj>
              </mc:Choice>
              <mc:Fallback>
                <p:oleObj name="Bitmap Image" r:id="rId5" imgW="4495238" imgH="3476190" progId="">
                  <p:embed/>
                  <p:pic>
                    <p:nvPicPr>
                      <p:cNvPr id="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525" y="2641600"/>
                        <a:ext cx="5814332" cy="409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extBox 1"/>
          <p:cNvSpPr txBox="1">
            <a:spLocks noChangeArrowheads="1"/>
          </p:cNvSpPr>
          <p:nvPr/>
        </p:nvSpPr>
        <p:spPr bwMode="auto">
          <a:xfrm>
            <a:off x="3008586" y="3298825"/>
            <a:ext cx="2133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1800" b="1" dirty="0" err="1">
                <a:solidFill>
                  <a:srgbClr val="000000"/>
                </a:solidFill>
                <a:latin typeface="Times New Roman" charset="0"/>
                <a:cs typeface="Times New Roman" charset="0"/>
              </a:rPr>
              <a:t>Healthspan</a:t>
            </a:r>
            <a:endParaRPr lang="en-US" sz="1800" b="1" dirty="0">
              <a:solidFill>
                <a:srgbClr val="000000"/>
              </a:solidFill>
              <a:latin typeface="Times New Roman" charset="0"/>
              <a:cs typeface="Times New Roman"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earing glasses&#10;&#10;Description automatically generated with medium confidence">
            <a:extLst>
              <a:ext uri="{FF2B5EF4-FFF2-40B4-BE49-F238E27FC236}">
                <a16:creationId xmlns:a16="http://schemas.microsoft.com/office/drawing/2014/main" id="{B09888D5-EB9C-6543-AE83-3FF0D933BA2F}"/>
              </a:ext>
            </a:extLst>
          </p:cNvPr>
          <p:cNvPicPr>
            <a:picLocks noChangeAspect="1"/>
          </p:cNvPicPr>
          <p:nvPr/>
        </p:nvPicPr>
        <p:blipFill rotWithShape="1">
          <a:blip r:embed="rId2"/>
          <a:srcRect t="9154" b="19630"/>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317574-ACBF-BE48-8B82-68BED037E185}"/>
              </a:ext>
            </a:extLst>
          </p:cNvPr>
          <p:cNvSpPr txBox="1"/>
          <p:nvPr/>
        </p:nvSpPr>
        <p:spPr>
          <a:xfrm>
            <a:off x="4569888" y="5008603"/>
            <a:ext cx="6897626" cy="1399223"/>
          </a:xfrm>
          <a:prstGeom prst="rect">
            <a:avLst/>
          </a:prstGeom>
        </p:spPr>
        <p:txBody>
          <a:bodyPr vert="horz" lIns="91440" tIns="45720" rIns="91440" bIns="45720" rtlCol="0" anchor="ctr">
            <a:noAutofit/>
          </a:bodyPr>
          <a:lstStyle/>
          <a:p>
            <a:pPr algn="ctr">
              <a:lnSpc>
                <a:spcPct val="90000"/>
              </a:lnSpc>
              <a:spcAft>
                <a:spcPts val="600"/>
              </a:spcAft>
            </a:pPr>
            <a:r>
              <a:rPr lang="en-US" sz="2000" dirty="0"/>
              <a:t>“Only 8% of what contributes to longevity can be traced to genetics. Over 90% of what contributes to longevity and healthy aging is lifestyle.”</a:t>
            </a:r>
          </a:p>
          <a:p>
            <a:pPr indent="-228600" algn="ctr">
              <a:lnSpc>
                <a:spcPct val="90000"/>
              </a:lnSpc>
              <a:spcAft>
                <a:spcPts val="600"/>
              </a:spcAft>
              <a:buFont typeface="Arial" panose="020B0604020202020204" pitchFamily="34" charset="0"/>
              <a:buChar char="•"/>
            </a:pPr>
            <a:endParaRPr lang="en-US" sz="2000" dirty="0"/>
          </a:p>
          <a:p>
            <a:pPr algn="ctr">
              <a:lnSpc>
                <a:spcPct val="90000"/>
              </a:lnSpc>
              <a:spcAft>
                <a:spcPts val="600"/>
              </a:spcAft>
            </a:pPr>
            <a:r>
              <a:rPr lang="en-US" sz="2000" dirty="0"/>
              <a:t>Eric Verdin MD</a:t>
            </a:r>
          </a:p>
          <a:p>
            <a:pPr algn="ctr">
              <a:lnSpc>
                <a:spcPct val="90000"/>
              </a:lnSpc>
              <a:spcAft>
                <a:spcPts val="600"/>
              </a:spcAft>
            </a:pPr>
            <a:r>
              <a:rPr lang="en-US" sz="2000" dirty="0"/>
              <a:t>President and CEO, Buck Institute</a:t>
            </a:r>
          </a:p>
        </p:txBody>
      </p:sp>
    </p:spTree>
    <p:extLst>
      <p:ext uri="{BB962C8B-B14F-4D97-AF65-F5344CB8AC3E}">
        <p14:creationId xmlns:p14="http://schemas.microsoft.com/office/powerpoint/2010/main" val="2226818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rrowheads="1"/>
          </p:cNvSpPr>
          <p:nvPr/>
        </p:nvSpPr>
        <p:spPr bwMode="auto">
          <a:xfrm>
            <a:off x="4495800" y="533400"/>
            <a:ext cx="3124200" cy="2971800"/>
          </a:xfrm>
          <a:prstGeom prst="ellipse">
            <a:avLst/>
          </a:prstGeom>
          <a:solidFill>
            <a:srgbClr val="FFCE13">
              <a:alpha val="45097"/>
            </a:srgbClr>
          </a:solidFill>
          <a:ln w="9525">
            <a:solidFill>
              <a:schemeClr val="tx1"/>
            </a:solidFill>
            <a:round/>
            <a:headEnd/>
            <a:tailEnd/>
          </a:ln>
        </p:spPr>
        <p:txBody>
          <a:bodyPr/>
          <a:lstStyle/>
          <a:p>
            <a:pPr eaLnBrk="0" hangingPunct="0"/>
            <a:endParaRPr lang="en-US"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a:latin typeface="Times New Roman" charset="0"/>
                <a:cs typeface="Times New Roman" charset="0"/>
              </a:rPr>
              <a:t>Environment</a:t>
            </a:r>
          </a:p>
          <a:p>
            <a:pPr algn="ctr" eaLnBrk="0" hangingPunct="0"/>
            <a:r>
              <a:rPr lang="en-US" b="1" dirty="0">
                <a:latin typeface="Times New Roman" charset="0"/>
                <a:cs typeface="Times New Roman" charset="0"/>
              </a:rPr>
              <a:t>Lifestyle</a:t>
            </a:r>
          </a:p>
        </p:txBody>
      </p:sp>
      <p:sp>
        <p:nvSpPr>
          <p:cNvPr id="3" name="Oval 2"/>
          <p:cNvSpPr>
            <a:spLocks noChangeArrowheads="1"/>
          </p:cNvSpPr>
          <p:nvPr/>
        </p:nvSpPr>
        <p:spPr bwMode="auto">
          <a:xfrm>
            <a:off x="3399906" y="2514600"/>
            <a:ext cx="3048000" cy="3124200"/>
          </a:xfrm>
          <a:prstGeom prst="ellipse">
            <a:avLst/>
          </a:prstGeom>
          <a:solidFill>
            <a:srgbClr val="FF0000">
              <a:alpha val="58038"/>
            </a:srgbClr>
          </a:solidFill>
          <a:ln w="9525">
            <a:solidFill>
              <a:schemeClr val="tx1"/>
            </a:solidFill>
            <a:round/>
            <a:headEnd/>
            <a:tailEnd/>
          </a:ln>
        </p:spPr>
        <p:txBody>
          <a:bodyPr/>
          <a:lstStyle/>
          <a:p>
            <a:pPr eaLnBrk="0" hangingPunct="0"/>
            <a:endParaRPr lang="en-US" b="1" dirty="0">
              <a:latin typeface="Times New Roman" charset="0"/>
              <a:cs typeface="Times New Roman" charset="0"/>
            </a:endParaRPr>
          </a:p>
          <a:p>
            <a:pPr eaLnBrk="0" hangingPunct="0"/>
            <a:endParaRPr lang="en-US"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a:latin typeface="Times New Roman" charset="0"/>
                <a:cs typeface="Times New Roman" charset="0"/>
              </a:rPr>
              <a:t>Epigenetics-</a:t>
            </a:r>
          </a:p>
          <a:p>
            <a:pPr algn="ctr" eaLnBrk="0" hangingPunct="0"/>
            <a:r>
              <a:rPr lang="en-US" b="1" dirty="0">
                <a:latin typeface="Times New Roman" charset="0"/>
                <a:cs typeface="Times New Roman" charset="0"/>
              </a:rPr>
              <a:t>Genetics</a:t>
            </a:r>
          </a:p>
        </p:txBody>
      </p:sp>
      <p:sp>
        <p:nvSpPr>
          <p:cNvPr id="4" name="Oval 3"/>
          <p:cNvSpPr>
            <a:spLocks noChangeArrowheads="1"/>
          </p:cNvSpPr>
          <p:nvPr/>
        </p:nvSpPr>
        <p:spPr bwMode="auto">
          <a:xfrm>
            <a:off x="5867400" y="2514600"/>
            <a:ext cx="3124200" cy="3048000"/>
          </a:xfrm>
          <a:prstGeom prst="ellipse">
            <a:avLst/>
          </a:prstGeom>
          <a:solidFill>
            <a:srgbClr val="0000FF">
              <a:alpha val="52156"/>
            </a:srgbClr>
          </a:solidFill>
          <a:ln w="9525">
            <a:solidFill>
              <a:schemeClr val="tx1"/>
            </a:solidFill>
            <a:round/>
            <a:headEnd/>
            <a:tailEnd/>
          </a:ln>
        </p:spPr>
        <p:txBody>
          <a:bodyPr/>
          <a:lstStyle/>
          <a:p>
            <a:pPr eaLnBrk="0" hangingPunct="0"/>
            <a:endParaRPr lang="en-US" sz="2000" b="1">
              <a:latin typeface="Times New Roman" charset="0"/>
              <a:cs typeface="Times New Roman" charset="0"/>
            </a:endParaRPr>
          </a:p>
          <a:p>
            <a:pPr eaLnBrk="0" hangingPunct="0"/>
            <a:endParaRPr lang="en-US" sz="2000" b="1">
              <a:latin typeface="Times New Roman" charset="0"/>
              <a:cs typeface="Times New Roman" charset="0"/>
            </a:endParaRPr>
          </a:p>
          <a:p>
            <a:pPr algn="ctr" eaLnBrk="0" hangingPunct="0"/>
            <a:endParaRPr lang="en-US" b="1">
              <a:latin typeface="Times New Roman" charset="0"/>
              <a:cs typeface="Times New Roman" charset="0"/>
            </a:endParaRPr>
          </a:p>
          <a:p>
            <a:pPr algn="ctr" eaLnBrk="0" hangingPunct="0"/>
            <a:r>
              <a:rPr lang="en-US" b="1">
                <a:latin typeface="Times New Roman" charset="0"/>
                <a:cs typeface="Times New Roman" charset="0"/>
              </a:rPr>
              <a:t>Microbiome</a:t>
            </a:r>
          </a:p>
        </p:txBody>
      </p:sp>
      <p:cxnSp>
        <p:nvCxnSpPr>
          <p:cNvPr id="8" name="Straight Arrow Connector 7"/>
          <p:cNvCxnSpPr>
            <a:cxnSpLocks noChangeShapeType="1"/>
          </p:cNvCxnSpPr>
          <p:nvPr/>
        </p:nvCxnSpPr>
        <p:spPr bwMode="auto">
          <a:xfrm flipH="1">
            <a:off x="6172200" y="1219200"/>
            <a:ext cx="3048000" cy="2209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9" name="TextBox 8"/>
          <p:cNvSpPr txBox="1">
            <a:spLocks noChangeArrowheads="1"/>
          </p:cNvSpPr>
          <p:nvPr/>
        </p:nvSpPr>
        <p:spPr bwMode="auto">
          <a:xfrm>
            <a:off x="9220199" y="762001"/>
            <a:ext cx="246749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a:solidFill>
                  <a:srgbClr val="C00000"/>
                </a:solidFill>
                <a:latin typeface="Times New Roman" charset="0"/>
                <a:cs typeface="Times New Roman" charset="0"/>
              </a:rPr>
              <a:t>Longevity</a:t>
            </a:r>
          </a:p>
          <a:p>
            <a:pPr eaLnBrk="1" hangingPunct="1"/>
            <a:r>
              <a:rPr lang="en-US" sz="3600" dirty="0" err="1">
                <a:solidFill>
                  <a:srgbClr val="C00000"/>
                </a:solidFill>
                <a:latin typeface="Times New Roman" charset="0"/>
                <a:cs typeface="Times New Roman" charset="0"/>
              </a:rPr>
              <a:t>Healthspan</a:t>
            </a:r>
            <a:endParaRPr lang="en-US" sz="3600" dirty="0">
              <a:solidFill>
                <a:srgbClr val="C00000"/>
              </a:solidFill>
              <a:latin typeface="Times New Roman" charset="0"/>
              <a:cs typeface="Times New Roman" charset="0"/>
            </a:endParaRPr>
          </a:p>
        </p:txBody>
      </p:sp>
      <p:sp>
        <p:nvSpPr>
          <p:cNvPr id="6" name="TextBox 5"/>
          <p:cNvSpPr txBox="1">
            <a:spLocks noChangeArrowheads="1"/>
          </p:cNvSpPr>
          <p:nvPr/>
        </p:nvSpPr>
        <p:spPr bwMode="auto">
          <a:xfrm>
            <a:off x="5105400" y="5638801"/>
            <a:ext cx="2438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latin typeface="Times New Roman" charset="0"/>
                <a:cs typeface="Times New Roman" charset="0"/>
              </a:rPr>
              <a:t>Consciousness-Spirituality-Meaning</a:t>
            </a:r>
          </a:p>
        </p:txBody>
      </p:sp>
      <p:sp>
        <p:nvSpPr>
          <p:cNvPr id="11" name="Oval 10"/>
          <p:cNvSpPr>
            <a:spLocks noChangeArrowheads="1"/>
          </p:cNvSpPr>
          <p:nvPr/>
        </p:nvSpPr>
        <p:spPr bwMode="auto">
          <a:xfrm>
            <a:off x="3162300" y="381000"/>
            <a:ext cx="6019800" cy="6248400"/>
          </a:xfrm>
          <a:prstGeom prst="ellipse">
            <a:avLst/>
          </a:prstGeom>
          <a:solidFill>
            <a:schemeClr val="accent1">
              <a:alpha val="12941"/>
            </a:schemeClr>
          </a:solidFill>
          <a:ln w="9525">
            <a:solidFill>
              <a:schemeClr val="tx1"/>
            </a:solidFill>
            <a:round/>
            <a:headEnd/>
            <a:tailEnd/>
          </a:ln>
        </p:spPr>
        <p:txBody>
          <a:bodyPr/>
          <a:lstStyle/>
          <a:p>
            <a:pPr eaLnBrk="0" hangingPunct="0"/>
            <a:endParaRPr lang="en-US" sz="2400">
              <a:latin typeface="Akzidenz-Grotesk BQ Light" charset="0"/>
            </a:endParaRPr>
          </a:p>
        </p:txBody>
      </p:sp>
    </p:spTree>
    <p:extLst>
      <p:ext uri="{BB962C8B-B14F-4D97-AF65-F5344CB8AC3E}">
        <p14:creationId xmlns:p14="http://schemas.microsoft.com/office/powerpoint/2010/main" val="236259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59" name="Rectangle 2355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TextBox 1">
            <a:extLst>
              <a:ext uri="{FF2B5EF4-FFF2-40B4-BE49-F238E27FC236}">
                <a16:creationId xmlns:a16="http://schemas.microsoft.com/office/drawing/2014/main" id="{4AB55F89-7E52-7B4B-9C01-62115BAA6655}"/>
              </a:ext>
            </a:extLst>
          </p:cNvPr>
          <p:cNvSpPr txBox="1">
            <a:spLocks noChangeArrowheads="1"/>
          </p:cNvSpPr>
          <p:nvPr/>
        </p:nvSpPr>
        <p:spPr bwMode="auto">
          <a:xfrm>
            <a:off x="638882" y="639193"/>
            <a:ext cx="3571810" cy="35735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lnSpc>
                <a:spcPct val="90000"/>
              </a:lnSpc>
              <a:spcBef>
                <a:spcPct val="0"/>
              </a:spcBef>
              <a:spcAft>
                <a:spcPts val="600"/>
              </a:spcAft>
              <a:buNone/>
            </a:pPr>
            <a:r>
              <a:rPr lang="en-US" altLang="en-US" sz="5100" kern="1200" dirty="0">
                <a:solidFill>
                  <a:srgbClr val="C00000"/>
                </a:solidFill>
                <a:latin typeface="+mj-lt"/>
                <a:ea typeface="+mj-ea"/>
                <a:cs typeface="+mj-cs"/>
              </a:rPr>
              <a:t>Epigenetics:</a:t>
            </a:r>
            <a:r>
              <a:rPr lang="en-US" altLang="en-US" sz="5100" kern="1200" dirty="0">
                <a:solidFill>
                  <a:schemeClr val="tx1"/>
                </a:solidFill>
                <a:latin typeface="+mj-lt"/>
                <a:ea typeface="+mj-ea"/>
                <a:cs typeface="+mj-cs"/>
              </a:rPr>
              <a:t> </a:t>
            </a:r>
            <a:r>
              <a:rPr lang="en-US" altLang="en-US" sz="4000" kern="1200" dirty="0">
                <a:solidFill>
                  <a:schemeClr val="tx1"/>
                </a:solidFill>
                <a:latin typeface="+mj-lt"/>
                <a:ea typeface="+mj-ea"/>
                <a:cs typeface="+mj-cs"/>
              </a:rPr>
              <a:t>A life with many possibilities</a:t>
            </a:r>
            <a:r>
              <a:rPr lang="en-US" altLang="en-US" sz="5100" kern="1200" dirty="0">
                <a:solidFill>
                  <a:schemeClr val="tx1"/>
                </a:solidFill>
                <a:latin typeface="+mj-lt"/>
                <a:ea typeface="+mj-ea"/>
                <a:cs typeface="+mj-cs"/>
              </a:rPr>
              <a:t>. </a:t>
            </a:r>
          </a:p>
        </p:txBody>
      </p:sp>
      <p:sp>
        <p:nvSpPr>
          <p:cNvPr id="2356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3" name="Picture 1" descr="ab0b0923b79abed93d7fee4860e9ab36.jpg">
            <a:extLst>
              <a:ext uri="{FF2B5EF4-FFF2-40B4-BE49-F238E27FC236}">
                <a16:creationId xmlns:a16="http://schemas.microsoft.com/office/drawing/2014/main" id="{0A63C564-16C0-2541-BD24-22A48B2284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458319"/>
            <a:ext cx="7214616" cy="39139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919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fcell-02-00049-g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0"/>
            <a:ext cx="7897813" cy="5993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426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2254" y="228600"/>
            <a:ext cx="678026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54" name="TextBox 2"/>
          <p:cNvSpPr txBox="1">
            <a:spLocks noChangeArrowheads="1"/>
          </p:cNvSpPr>
          <p:nvPr/>
        </p:nvSpPr>
        <p:spPr bwMode="auto">
          <a:xfrm>
            <a:off x="3124200" y="914400"/>
            <a:ext cx="5943600" cy="584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3200">
                <a:solidFill>
                  <a:schemeClr val="bg1"/>
                </a:solidFill>
              </a:rPr>
              <a:t> </a:t>
            </a:r>
            <a:r>
              <a:rPr lang="en-US" sz="2800">
                <a:solidFill>
                  <a:schemeClr val="bg1"/>
                </a:solidFill>
              </a:rPr>
              <a:t>Aging has an Epigenetic Signature</a:t>
            </a:r>
          </a:p>
        </p:txBody>
      </p:sp>
    </p:spTree>
    <p:extLst>
      <p:ext uri="{BB962C8B-B14F-4D97-AF65-F5344CB8AC3E}">
        <p14:creationId xmlns:p14="http://schemas.microsoft.com/office/powerpoint/2010/main" val="2502286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FB934B22-F513-C944-453B-1817DB4865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066800"/>
            <a:ext cx="3548063" cy="456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a:extLst>
              <a:ext uri="{FF2B5EF4-FFF2-40B4-BE49-F238E27FC236}">
                <a16:creationId xmlns:a16="http://schemas.microsoft.com/office/drawing/2014/main" id="{31342934-D0FE-A523-048C-272D1F6D588B}"/>
              </a:ext>
            </a:extLst>
          </p:cNvPr>
          <p:cNvSpPr txBox="1">
            <a:spLocks noChangeArrowheads="1"/>
          </p:cNvSpPr>
          <p:nvPr/>
        </p:nvSpPr>
        <p:spPr bwMode="auto">
          <a:xfrm>
            <a:off x="5029199" y="4633912"/>
            <a:ext cx="56388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a:r>
              <a:rPr lang="en-US" altLang="en-US" sz="2000" b="1" u="sng" dirty="0">
                <a:solidFill>
                  <a:srgbClr val="161616"/>
                </a:solidFill>
                <a:latin typeface="Times New Roman" panose="02020603050405020304" pitchFamily="18" charset="0"/>
                <a:cs typeface="Times New Roman" panose="02020603050405020304" pitchFamily="18" charset="0"/>
              </a:rPr>
              <a:t>Root Causes (what are their origins)</a:t>
            </a:r>
          </a:p>
          <a:p>
            <a:pPr algn="ctr"/>
            <a:r>
              <a:rPr lang="en-US" altLang="en-US" sz="2000" i="1" dirty="0">
                <a:solidFill>
                  <a:srgbClr val="C00000"/>
                </a:solidFill>
                <a:latin typeface="Times New Roman" panose="02020603050405020304" pitchFamily="18" charset="0"/>
                <a:cs typeface="Times New Roman" panose="02020603050405020304" pitchFamily="18" charset="0"/>
              </a:rPr>
              <a:t>Genetic-Epigenetic-Lifestyle</a:t>
            </a:r>
          </a:p>
          <a:p>
            <a:pPr algn="ctr"/>
            <a:r>
              <a:rPr lang="en-US" altLang="en-US" sz="1800" dirty="0">
                <a:solidFill>
                  <a:srgbClr val="161616"/>
                </a:solidFill>
                <a:latin typeface="Times New Roman" panose="02020603050405020304" pitchFamily="18" charset="0"/>
                <a:cs typeface="Times New Roman" panose="02020603050405020304" pitchFamily="18" charset="0"/>
              </a:rPr>
              <a:t>Nutrition   Movement   Stress Response  </a:t>
            </a:r>
          </a:p>
          <a:p>
            <a:pPr algn="ctr"/>
            <a:r>
              <a:rPr lang="en-US" altLang="en-US" sz="1800" dirty="0">
                <a:solidFill>
                  <a:srgbClr val="161616"/>
                </a:solidFill>
                <a:latin typeface="Times New Roman" panose="02020603050405020304" pitchFamily="18" charset="0"/>
                <a:cs typeface="Times New Roman" panose="02020603050405020304" pitchFamily="18" charset="0"/>
              </a:rPr>
              <a:t>Environmental toxins   Sleep   Social Connection  Trauma   Conflict Management   Mindfulness   </a:t>
            </a:r>
          </a:p>
          <a:p>
            <a:pPr algn="ctr"/>
            <a:r>
              <a:rPr lang="en-US" altLang="en-US" sz="1800" dirty="0">
                <a:solidFill>
                  <a:srgbClr val="161616"/>
                </a:solidFill>
                <a:latin typeface="Times New Roman" panose="02020603050405020304" pitchFamily="18" charset="0"/>
                <a:cs typeface="Times New Roman" panose="02020603050405020304" pitchFamily="18" charset="0"/>
              </a:rPr>
              <a:t>Meaning in Work, Love, Play</a:t>
            </a:r>
          </a:p>
          <a:p>
            <a:pPr algn="ctr"/>
            <a:r>
              <a:rPr lang="en-US" altLang="en-US" sz="1800" dirty="0">
                <a:solidFill>
                  <a:srgbClr val="161616"/>
                </a:solidFill>
                <a:latin typeface="Times New Roman" panose="02020603050405020304" pitchFamily="18" charset="0"/>
                <a:cs typeface="Times New Roman" panose="02020603050405020304" pitchFamily="18" charset="0"/>
              </a:rPr>
              <a:t>Socioeconomics</a:t>
            </a:r>
          </a:p>
        </p:txBody>
      </p:sp>
      <p:cxnSp>
        <p:nvCxnSpPr>
          <p:cNvPr id="6" name="Straight Arrow Connector 5">
            <a:extLst>
              <a:ext uri="{FF2B5EF4-FFF2-40B4-BE49-F238E27FC236}">
                <a16:creationId xmlns:a16="http://schemas.microsoft.com/office/drawing/2014/main" id="{9FC13E40-C674-AF4D-04C9-57ED5D9FF244}"/>
              </a:ext>
            </a:extLst>
          </p:cNvPr>
          <p:cNvCxnSpPr>
            <a:cxnSpLocks noChangeShapeType="1"/>
          </p:cNvCxnSpPr>
          <p:nvPr/>
        </p:nvCxnSpPr>
        <p:spPr bwMode="auto">
          <a:xfrm flipH="1">
            <a:off x="4343400" y="4938712"/>
            <a:ext cx="1341783" cy="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797" name="TextBox 10">
            <a:extLst>
              <a:ext uri="{FF2B5EF4-FFF2-40B4-BE49-F238E27FC236}">
                <a16:creationId xmlns:a16="http://schemas.microsoft.com/office/drawing/2014/main" id="{7A54E487-120C-B415-F8AC-EDB00B36AC94}"/>
              </a:ext>
            </a:extLst>
          </p:cNvPr>
          <p:cNvSpPr txBox="1">
            <a:spLocks noChangeArrowheads="1"/>
          </p:cNvSpPr>
          <p:nvPr/>
        </p:nvSpPr>
        <p:spPr bwMode="auto">
          <a:xfrm>
            <a:off x="5029200" y="2209800"/>
            <a:ext cx="56388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a:r>
              <a:rPr lang="en-US" altLang="en-US" sz="2000" b="1" u="sng" dirty="0">
                <a:solidFill>
                  <a:srgbClr val="161616"/>
                </a:solidFill>
                <a:latin typeface="Times New Roman" panose="02020603050405020304" pitchFamily="18" charset="0"/>
                <a:cs typeface="Times New Roman" panose="02020603050405020304" pitchFamily="18" charset="0"/>
              </a:rPr>
              <a:t>Core Metabolic Imbalances (what drives them)</a:t>
            </a:r>
          </a:p>
          <a:p>
            <a:r>
              <a:rPr lang="en-US" altLang="en-US" sz="2000" dirty="0">
                <a:solidFill>
                  <a:srgbClr val="161616"/>
                </a:solidFill>
                <a:latin typeface="Times New Roman" panose="02020603050405020304" pitchFamily="18" charset="0"/>
                <a:cs typeface="Times New Roman" panose="02020603050405020304" pitchFamily="18" charset="0"/>
              </a:rPr>
              <a:t>                            </a:t>
            </a:r>
            <a:r>
              <a:rPr lang="en-US" altLang="en-US" sz="1800" i="1" dirty="0">
                <a:solidFill>
                  <a:srgbClr val="C00000"/>
                </a:solidFill>
                <a:latin typeface="Times New Roman" panose="02020603050405020304" pitchFamily="18" charset="0"/>
                <a:cs typeface="Times New Roman" panose="02020603050405020304" pitchFamily="18" charset="0"/>
              </a:rPr>
              <a:t>Inflammation </a:t>
            </a:r>
          </a:p>
          <a:p>
            <a:r>
              <a:rPr lang="en-US" altLang="en-US" sz="1800" i="1" dirty="0">
                <a:solidFill>
                  <a:srgbClr val="C00000"/>
                </a:solidFill>
                <a:latin typeface="Times New Roman" panose="02020603050405020304" pitchFamily="18" charset="0"/>
                <a:cs typeface="Times New Roman" panose="02020603050405020304" pitchFamily="18" charset="0"/>
              </a:rPr>
              <a:t>                           High Insulin Levels   </a:t>
            </a:r>
          </a:p>
          <a:p>
            <a:r>
              <a:rPr lang="en-US" altLang="en-US" sz="1800" dirty="0">
                <a:solidFill>
                  <a:srgbClr val="161616"/>
                </a:solidFill>
                <a:latin typeface="Times New Roman" panose="02020603050405020304" pitchFamily="18" charset="0"/>
                <a:cs typeface="Times New Roman" panose="02020603050405020304" pitchFamily="18" charset="0"/>
              </a:rPr>
              <a:t>                     </a:t>
            </a:r>
            <a:r>
              <a:rPr lang="en-US" altLang="en-US" sz="1800" i="1" dirty="0">
                <a:solidFill>
                  <a:srgbClr val="C00000"/>
                </a:solidFill>
                <a:latin typeface="Times New Roman" panose="02020603050405020304" pitchFamily="18" charset="0"/>
                <a:cs typeface="Times New Roman" panose="02020603050405020304" pitchFamily="18" charset="0"/>
              </a:rPr>
              <a:t>Circadian Cycle Disruption</a:t>
            </a:r>
          </a:p>
        </p:txBody>
      </p:sp>
      <p:sp>
        <p:nvSpPr>
          <p:cNvPr id="33798" name="TextBox 11">
            <a:extLst>
              <a:ext uri="{FF2B5EF4-FFF2-40B4-BE49-F238E27FC236}">
                <a16:creationId xmlns:a16="http://schemas.microsoft.com/office/drawing/2014/main" id="{E9232BAB-8614-23A6-4E5C-B1A029A5F15B}"/>
              </a:ext>
            </a:extLst>
          </p:cNvPr>
          <p:cNvSpPr txBox="1">
            <a:spLocks noChangeArrowheads="1"/>
          </p:cNvSpPr>
          <p:nvPr/>
        </p:nvSpPr>
        <p:spPr bwMode="auto">
          <a:xfrm>
            <a:off x="5181600" y="1"/>
            <a:ext cx="52070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a:r>
              <a:rPr lang="en-US" altLang="en-US" sz="2000" b="1" u="sng">
                <a:solidFill>
                  <a:srgbClr val="161616"/>
                </a:solidFill>
                <a:latin typeface="Times New Roman" panose="02020603050405020304" pitchFamily="18" charset="0"/>
                <a:cs typeface="Times New Roman" panose="02020603050405020304" pitchFamily="18" charset="0"/>
              </a:rPr>
              <a:t>Disease (how things appear)</a:t>
            </a:r>
          </a:p>
          <a:p>
            <a:pPr algn="ctr"/>
            <a:r>
              <a:rPr lang="en-US" altLang="en-US" sz="1800">
                <a:solidFill>
                  <a:srgbClr val="161616"/>
                </a:solidFill>
                <a:latin typeface="Times New Roman" panose="02020603050405020304" pitchFamily="18" charset="0"/>
                <a:cs typeface="Times New Roman" panose="02020603050405020304" pitchFamily="18" charset="0"/>
              </a:rPr>
              <a:t>Pre-diabetes, Diabetes, Obesity, Metabolic Syndrome, Heart Disease, Stroke, Depression, Autoimmunity, Alzheimer</a:t>
            </a:r>
            <a:r>
              <a:rPr lang="ja-JP" altLang="en-US" sz="1800">
                <a:solidFill>
                  <a:srgbClr val="161616"/>
                </a:solidFill>
                <a:latin typeface="Times New Roman" panose="02020603050405020304" pitchFamily="18" charset="0"/>
                <a:cs typeface="Times New Roman" panose="02020603050405020304" pitchFamily="18" charset="0"/>
              </a:rPr>
              <a:t>’</a:t>
            </a:r>
            <a:r>
              <a:rPr lang="en-US" altLang="ja-JP" sz="1800">
                <a:solidFill>
                  <a:srgbClr val="161616"/>
                </a:solidFill>
                <a:latin typeface="Times New Roman" panose="02020603050405020304" pitchFamily="18" charset="0"/>
                <a:cs typeface="Times New Roman" panose="02020603050405020304" pitchFamily="18" charset="0"/>
              </a:rPr>
              <a:t>s, Cancer, Fibromyalgia, Chronic fatigue</a:t>
            </a:r>
            <a:endParaRPr lang="en-US" altLang="en-US" sz="1800">
              <a:solidFill>
                <a:srgbClr val="161616"/>
              </a:solidFill>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ADEE8C43-2E46-A574-DD05-399CE19821B8}"/>
              </a:ext>
            </a:extLst>
          </p:cNvPr>
          <p:cNvCxnSpPr>
            <a:cxnSpLocks noChangeShapeType="1"/>
          </p:cNvCxnSpPr>
          <p:nvPr/>
        </p:nvCxnSpPr>
        <p:spPr bwMode="auto">
          <a:xfrm rot="10800000" flipV="1">
            <a:off x="3429000" y="685800"/>
            <a:ext cx="1828800" cy="10668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 name="Up-Down Arrow 12">
            <a:extLst>
              <a:ext uri="{FF2B5EF4-FFF2-40B4-BE49-F238E27FC236}">
                <a16:creationId xmlns:a16="http://schemas.microsoft.com/office/drawing/2014/main" id="{755BE068-8DB8-1C4A-20FD-D1F667CB6921}"/>
              </a:ext>
            </a:extLst>
          </p:cNvPr>
          <p:cNvSpPr/>
          <p:nvPr/>
        </p:nvSpPr>
        <p:spPr bwMode="auto">
          <a:xfrm>
            <a:off x="7391400" y="3617842"/>
            <a:ext cx="152400" cy="1016069"/>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 name="Up-Down Arrow 14">
            <a:extLst>
              <a:ext uri="{FF2B5EF4-FFF2-40B4-BE49-F238E27FC236}">
                <a16:creationId xmlns:a16="http://schemas.microsoft.com/office/drawing/2014/main" id="{298F19F2-3F6B-0885-D92B-C405061DA998}"/>
              </a:ext>
            </a:extLst>
          </p:cNvPr>
          <p:cNvSpPr/>
          <p:nvPr/>
        </p:nvSpPr>
        <p:spPr bwMode="auto">
          <a:xfrm>
            <a:off x="7391400" y="1219200"/>
            <a:ext cx="152400" cy="99060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2" name="TextBox 1">
            <a:extLst>
              <a:ext uri="{FF2B5EF4-FFF2-40B4-BE49-F238E27FC236}">
                <a16:creationId xmlns:a16="http://schemas.microsoft.com/office/drawing/2014/main" id="{E698AA4D-0E01-D8EA-D356-A28CE827C7B5}"/>
              </a:ext>
            </a:extLst>
          </p:cNvPr>
          <p:cNvSpPr txBox="1"/>
          <p:nvPr/>
        </p:nvSpPr>
        <p:spPr>
          <a:xfrm>
            <a:off x="261257" y="217714"/>
            <a:ext cx="4513943" cy="461665"/>
          </a:xfrm>
          <a:prstGeom prst="rect">
            <a:avLst/>
          </a:prstGeom>
          <a:noFill/>
        </p:spPr>
        <p:txBody>
          <a:bodyPr wrap="square" rtlCol="0">
            <a:spAutoFit/>
          </a:bodyPr>
          <a:lstStyle/>
          <a:p>
            <a:r>
              <a:rPr lang="en-US" sz="2400" dirty="0">
                <a:solidFill>
                  <a:srgbClr val="C00000"/>
                </a:solidFill>
              </a:rPr>
              <a:t>Integrative Medicine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33798" grpId="0"/>
      <p:bldP spid="1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60" name="Rectangle 23559">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62" name="Rectangle 23561">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3554" name="Content Placeholder 3" descr="kswift.tiff">
            <a:extLst>
              <a:ext uri="{FF2B5EF4-FFF2-40B4-BE49-F238E27FC236}">
                <a16:creationId xmlns:a16="http://schemas.microsoft.com/office/drawing/2014/main" id="{B373700E-7A01-9029-1C23-37F9A3AADD2E}"/>
              </a:ext>
            </a:extLst>
          </p:cNvPr>
          <p:cNvPicPr>
            <a:picLocks noGrp="1" noChangeAspect="1"/>
          </p:cNvPicPr>
          <p:nvPr>
            <p:ph idx="4294967295"/>
          </p:nvPr>
        </p:nvPicPr>
        <p:blipFill rotWithShape="1">
          <a:blip r:embed="rId2">
            <a:alphaModFix amt="60000"/>
            <a:extLst>
              <a:ext uri="{28A0092B-C50C-407E-A947-70E740481C1C}">
                <a14:useLocalDpi xmlns:a14="http://schemas.microsoft.com/office/drawing/2010/main" val="0"/>
              </a:ext>
            </a:extLst>
          </a:blip>
          <a:srcRect t="12500" b="12500"/>
          <a:stretch/>
        </p:blipFill>
        <p:spPr>
          <a:xfrm>
            <a:off x="-1" y="10"/>
            <a:ext cx="12192001" cy="6857990"/>
          </a:xfrm>
          <a:prstGeom prst="rect">
            <a:avLst/>
          </a:prstGeom>
        </p:spPr>
      </p:pic>
      <p:sp>
        <p:nvSpPr>
          <p:cNvPr id="23555" name="TextBox 2">
            <a:extLst>
              <a:ext uri="{FF2B5EF4-FFF2-40B4-BE49-F238E27FC236}">
                <a16:creationId xmlns:a16="http://schemas.microsoft.com/office/drawing/2014/main" id="{DA8B53CA-CABF-E5B3-FCFE-05A326B37356}"/>
              </a:ext>
            </a:extLst>
          </p:cNvPr>
          <p:cNvSpPr txBox="1">
            <a:spLocks noChangeArrowheads="1"/>
          </p:cNvSpPr>
          <p:nvPr/>
        </p:nvSpPr>
        <p:spPr bwMode="auto">
          <a:xfrm>
            <a:off x="838200" y="914402"/>
            <a:ext cx="10515600" cy="29859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eaLnBrk="1" hangingPunct="1">
              <a:lnSpc>
                <a:spcPct val="90000"/>
              </a:lnSpc>
              <a:spcBef>
                <a:spcPct val="0"/>
              </a:spcBef>
              <a:spcAft>
                <a:spcPts val="600"/>
              </a:spcAft>
            </a:pPr>
            <a:r>
              <a:rPr lang="en-US" altLang="en-US" sz="5200" dirty="0">
                <a:solidFill>
                  <a:srgbClr val="FFFFFF"/>
                </a:solidFill>
                <a:latin typeface="+mj-lt"/>
                <a:ea typeface="+mj-ea"/>
                <a:cs typeface="+mj-cs"/>
              </a:rPr>
              <a:t>Health as a byproduct of gene-environmental compatibility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1B30E79-9B04-560B-D4B7-6C90534AC73F}"/>
              </a:ext>
            </a:extLst>
          </p:cNvPr>
          <p:cNvSpPr>
            <a:spLocks noGrp="1" noChangeArrowheads="1"/>
          </p:cNvSpPr>
          <p:nvPr>
            <p:ph type="title"/>
          </p:nvPr>
        </p:nvSpPr>
        <p:spPr>
          <a:xfrm>
            <a:off x="489098" y="533401"/>
            <a:ext cx="8213577" cy="1128713"/>
          </a:xfrm>
        </p:spPr>
        <p:txBody>
          <a:bodyPr>
            <a:normAutofit fontScale="90000"/>
          </a:bodyPr>
          <a:lstStyle/>
          <a:p>
            <a:pPr algn="ctr" eaLnBrk="1" hangingPunct="1"/>
            <a:r>
              <a:rPr lang="en-US" altLang="en-US" sz="3600" dirty="0">
                <a:solidFill>
                  <a:srgbClr val="C00000"/>
                </a:solidFill>
                <a:ea typeface="ＭＳ Ｐゴシック" panose="020B0600070205080204" pitchFamily="34" charset="-128"/>
              </a:rPr>
              <a:t>An Ancient Design For Survival in Modern Times</a:t>
            </a:r>
            <a:br>
              <a:rPr lang="en-US" altLang="en-US" sz="1900" dirty="0">
                <a:ea typeface="ＭＳ Ｐゴシック" panose="020B0600070205080204" pitchFamily="34" charset="-128"/>
              </a:rPr>
            </a:br>
            <a:br>
              <a:rPr lang="en-US" altLang="en-US" sz="1900" dirty="0">
                <a:latin typeface="Baskerville" panose="02020502070401020303" pitchFamily="18" charset="0"/>
                <a:ea typeface="ＭＳ Ｐゴシック" panose="020B0600070205080204" pitchFamily="34" charset="-128"/>
              </a:rPr>
            </a:br>
            <a:r>
              <a:rPr lang="en-US" altLang="en-US" sz="2700" dirty="0">
                <a:latin typeface="Baskerville" panose="02020502070401020303" pitchFamily="18" charset="0"/>
                <a:ea typeface="ＭＳ Ｐゴシック" panose="020B0600070205080204" pitchFamily="34" charset="-128"/>
              </a:rPr>
              <a:t>…</a:t>
            </a:r>
            <a:r>
              <a:rPr lang="en-US" altLang="en-US" sz="2700" dirty="0">
                <a:solidFill>
                  <a:srgbClr val="161616"/>
                </a:solidFill>
                <a:latin typeface="Baskerville" panose="02020502070401020303" pitchFamily="18" charset="0"/>
                <a:ea typeface="ＭＳ Ｐゴシック" panose="020B0600070205080204" pitchFamily="34" charset="-128"/>
              </a:rPr>
              <a:t>our design has maintained many of the Stone Age imperatives, but life in the fast lane has not.</a:t>
            </a:r>
          </a:p>
        </p:txBody>
      </p:sp>
      <p:sp>
        <p:nvSpPr>
          <p:cNvPr id="34818" name="Rectangle 3">
            <a:extLst>
              <a:ext uri="{FF2B5EF4-FFF2-40B4-BE49-F238E27FC236}">
                <a16:creationId xmlns:a16="http://schemas.microsoft.com/office/drawing/2014/main" id="{9FA02C9E-12E4-DA8E-78F1-940DE77DBF0C}"/>
              </a:ext>
            </a:extLst>
          </p:cNvPr>
          <p:cNvSpPr>
            <a:spLocks noGrp="1" noChangeArrowheads="1"/>
          </p:cNvSpPr>
          <p:nvPr>
            <p:ph type="body" sz="half" idx="1"/>
          </p:nvPr>
        </p:nvSpPr>
        <p:spPr>
          <a:xfrm>
            <a:off x="2057400" y="3690938"/>
            <a:ext cx="3810000" cy="4114800"/>
          </a:xfrm>
        </p:spPr>
        <p:txBody>
          <a:bodyPr>
            <a:normAutofit/>
          </a:bodyPr>
          <a:lstStyle/>
          <a:p>
            <a:pPr marL="0" indent="0">
              <a:buFontTx/>
              <a:buChar char="•"/>
            </a:pPr>
            <a:r>
              <a:rPr lang="en-US" altLang="en-US" sz="2400" dirty="0">
                <a:latin typeface="Times New Roman" panose="02020603050405020304" pitchFamily="18" charset="0"/>
                <a:ea typeface="ＭＳ Ｐゴシック" panose="020B0600070205080204" pitchFamily="34" charset="-128"/>
              </a:rPr>
              <a:t>Fight-flight</a:t>
            </a:r>
          </a:p>
          <a:p>
            <a:pPr marL="0" indent="0">
              <a:buFontTx/>
              <a:buChar char="•"/>
            </a:pPr>
            <a:r>
              <a:rPr lang="en-US" altLang="en-US" sz="2400" dirty="0">
                <a:latin typeface="Times New Roman" panose="02020603050405020304" pitchFamily="18" charset="0"/>
                <a:ea typeface="ＭＳ Ｐゴシック" panose="020B0600070205080204" pitchFamily="34" charset="-128"/>
              </a:rPr>
              <a:t>Energy conservation</a:t>
            </a:r>
          </a:p>
          <a:p>
            <a:pPr marL="0" indent="0">
              <a:buFontTx/>
              <a:buChar char="•"/>
            </a:pPr>
            <a:r>
              <a:rPr lang="en-US" altLang="en-US" sz="2400" dirty="0">
                <a:latin typeface="Times New Roman" panose="02020603050405020304" pitchFamily="18" charset="0"/>
                <a:ea typeface="ＭＳ Ｐゴシック" panose="020B0600070205080204" pitchFamily="34" charset="-128"/>
              </a:rPr>
              <a:t>Immunity</a:t>
            </a:r>
          </a:p>
          <a:p>
            <a:pPr marL="0" indent="0">
              <a:buFontTx/>
              <a:buChar char="•"/>
            </a:pPr>
            <a:r>
              <a:rPr lang="en-US" altLang="en-US" sz="2400" dirty="0">
                <a:latin typeface="Times New Roman" panose="02020603050405020304" pitchFamily="18" charset="0"/>
                <a:ea typeface="ＭＳ Ｐゴシック" panose="020B0600070205080204" pitchFamily="34" charset="-128"/>
              </a:rPr>
              <a:t>Promotion of clotting</a:t>
            </a:r>
          </a:p>
        </p:txBody>
      </p:sp>
      <p:sp>
        <p:nvSpPr>
          <p:cNvPr id="34819" name="Rectangle 4">
            <a:extLst>
              <a:ext uri="{FF2B5EF4-FFF2-40B4-BE49-F238E27FC236}">
                <a16:creationId xmlns:a16="http://schemas.microsoft.com/office/drawing/2014/main" id="{2296699B-B6A0-52B0-A501-651BE1BF17E8}"/>
              </a:ext>
            </a:extLst>
          </p:cNvPr>
          <p:cNvSpPr>
            <a:spLocks noGrp="1" noChangeArrowheads="1"/>
          </p:cNvSpPr>
          <p:nvPr>
            <p:ph type="body" sz="half" idx="2"/>
          </p:nvPr>
        </p:nvSpPr>
        <p:spPr>
          <a:xfrm>
            <a:off x="5422606" y="3690938"/>
            <a:ext cx="6227134" cy="4114800"/>
          </a:xfrm>
        </p:spPr>
        <p:txBody>
          <a:bodyPr>
            <a:normAutofit/>
          </a:bodyPr>
          <a:lstStyle/>
          <a:p>
            <a:pPr marL="0" indent="0">
              <a:buFontTx/>
              <a:buChar char="•"/>
            </a:pPr>
            <a:r>
              <a:rPr lang="en-US" altLang="en-US" sz="2400" dirty="0">
                <a:latin typeface="Times New Roman" panose="02020603050405020304" pitchFamily="18" charset="0"/>
                <a:ea typeface="ＭＳ Ｐゴシック" panose="020B0600070205080204" pitchFamily="34" charset="-128"/>
              </a:rPr>
              <a:t>Anxiety, PTSD, depression</a:t>
            </a:r>
          </a:p>
          <a:p>
            <a:pPr marL="0" indent="0">
              <a:buFontTx/>
              <a:buChar char="•"/>
            </a:pPr>
            <a:r>
              <a:rPr lang="en-US" altLang="en-US" sz="2400" dirty="0">
                <a:latin typeface="Times New Roman" panose="02020603050405020304" pitchFamily="18" charset="0"/>
                <a:ea typeface="ＭＳ Ｐゴシック" panose="020B0600070205080204" pitchFamily="34" charset="-128"/>
              </a:rPr>
              <a:t>Metabolic Syndrome</a:t>
            </a:r>
          </a:p>
          <a:p>
            <a:pPr marL="0" indent="0">
              <a:buFontTx/>
              <a:buChar char="•"/>
            </a:pPr>
            <a:r>
              <a:rPr lang="en-US" altLang="en-US" sz="2400" dirty="0">
                <a:latin typeface="Times New Roman" panose="02020603050405020304" pitchFamily="18" charset="0"/>
                <a:ea typeface="ＭＳ Ｐゴシック" panose="020B0600070205080204" pitchFamily="34" charset="-128"/>
              </a:rPr>
              <a:t>Autoimmunity and allergy</a:t>
            </a:r>
          </a:p>
          <a:p>
            <a:pPr marL="0" indent="0">
              <a:buFontTx/>
              <a:buChar char="•"/>
            </a:pPr>
            <a:r>
              <a:rPr lang="en-US" altLang="en-US" sz="2400" dirty="0">
                <a:latin typeface="Times New Roman" panose="02020603050405020304" pitchFamily="18" charset="0"/>
                <a:ea typeface="ＭＳ Ｐゴシック" panose="020B0600070205080204" pitchFamily="34" charset="-128"/>
              </a:rPr>
              <a:t>Heart attack and stroke</a:t>
            </a:r>
          </a:p>
        </p:txBody>
      </p:sp>
      <p:sp>
        <p:nvSpPr>
          <p:cNvPr id="34820" name="Text Box 5">
            <a:extLst>
              <a:ext uri="{FF2B5EF4-FFF2-40B4-BE49-F238E27FC236}">
                <a16:creationId xmlns:a16="http://schemas.microsoft.com/office/drawing/2014/main" id="{859E837B-B16B-620C-ADA5-55308BAFAE78}"/>
              </a:ext>
            </a:extLst>
          </p:cNvPr>
          <p:cNvSpPr txBox="1">
            <a:spLocks noChangeArrowheads="1"/>
          </p:cNvSpPr>
          <p:nvPr/>
        </p:nvSpPr>
        <p:spPr bwMode="auto">
          <a:xfrm>
            <a:off x="2057400" y="2874674"/>
            <a:ext cx="1495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spcBef>
                <a:spcPct val="50000"/>
              </a:spcBef>
            </a:pPr>
            <a:r>
              <a:rPr lang="en-US" altLang="en-US" sz="3200" u="sng" dirty="0">
                <a:solidFill>
                  <a:srgbClr val="C00000"/>
                </a:solidFill>
                <a:latin typeface="Times" pitchFamily="2" charset="0"/>
              </a:rPr>
              <a:t>Then</a:t>
            </a:r>
            <a:endParaRPr lang="en-US" altLang="en-US" sz="3200" dirty="0">
              <a:solidFill>
                <a:srgbClr val="C00000"/>
              </a:solidFill>
              <a:latin typeface="Times" pitchFamily="2" charset="0"/>
            </a:endParaRPr>
          </a:p>
        </p:txBody>
      </p:sp>
      <p:sp>
        <p:nvSpPr>
          <p:cNvPr id="34821" name="Text Box 6">
            <a:extLst>
              <a:ext uri="{FF2B5EF4-FFF2-40B4-BE49-F238E27FC236}">
                <a16:creationId xmlns:a16="http://schemas.microsoft.com/office/drawing/2014/main" id="{E1FA0425-A76D-510C-CB9A-3F53E3CEEFF2}"/>
              </a:ext>
            </a:extLst>
          </p:cNvPr>
          <p:cNvSpPr txBox="1">
            <a:spLocks noChangeArrowheads="1"/>
          </p:cNvSpPr>
          <p:nvPr/>
        </p:nvSpPr>
        <p:spPr bwMode="auto">
          <a:xfrm>
            <a:off x="5867400" y="2863850"/>
            <a:ext cx="1981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spcBef>
                <a:spcPct val="50000"/>
              </a:spcBef>
            </a:pPr>
            <a:r>
              <a:rPr lang="en-US" altLang="en-US" sz="3200" u="sng" dirty="0">
                <a:solidFill>
                  <a:srgbClr val="C00000"/>
                </a:solidFill>
                <a:latin typeface="Times" pitchFamily="2" charset="0"/>
              </a:rPr>
              <a:t>Now</a:t>
            </a:r>
            <a:endParaRPr lang="en-US" altLang="en-US" sz="3200" dirty="0">
              <a:solidFill>
                <a:srgbClr val="C00000"/>
              </a:solidFill>
              <a:latin typeface="Times" pitchFamily="2" charset="0"/>
            </a:endParaRPr>
          </a:p>
        </p:txBody>
      </p:sp>
      <p:pic>
        <p:nvPicPr>
          <p:cNvPr id="34822" name="Content Placeholder 3" descr="kswift.tiff">
            <a:extLst>
              <a:ext uri="{FF2B5EF4-FFF2-40B4-BE49-F238E27FC236}">
                <a16:creationId xmlns:a16="http://schemas.microsoft.com/office/drawing/2014/main" id="{8A6320E3-C970-D8BE-4395-568B3106C0A2}"/>
              </a:ext>
            </a:extLst>
          </p:cNvPr>
          <p:cNvPicPr>
            <a:picLocks noChangeAspect="1"/>
          </p:cNvPicPr>
          <p:nvPr/>
        </p:nvPicPr>
        <p:blipFill>
          <a:blip r:embed="rId2">
            <a:extLst>
              <a:ext uri="{28A0092B-C50C-407E-A947-70E740481C1C}">
                <a14:useLocalDpi xmlns:a14="http://schemas.microsoft.com/office/drawing/2010/main" val="0"/>
              </a:ext>
            </a:extLst>
          </a:blip>
          <a:srcRect l="-18114" r="-18114"/>
          <a:stretch>
            <a:fillRect/>
          </a:stretch>
        </p:blipFill>
        <p:spPr bwMode="auto">
          <a:xfrm>
            <a:off x="8505826" y="239714"/>
            <a:ext cx="3783158" cy="178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a:extLst>
              <a:ext uri="{FF2B5EF4-FFF2-40B4-BE49-F238E27FC236}">
                <a16:creationId xmlns:a16="http://schemas.microsoft.com/office/drawing/2014/main" id="{B2C620A1-66AB-7A08-9339-5DE752DC3CD5}"/>
              </a:ext>
            </a:extLst>
          </p:cNvPr>
          <p:cNvSpPr>
            <a:spLocks noGrp="1"/>
          </p:cNvSpPr>
          <p:nvPr>
            <p:ph type="title"/>
          </p:nvPr>
        </p:nvSpPr>
        <p:spPr>
          <a:xfrm>
            <a:off x="1262063" y="774700"/>
            <a:ext cx="5638800" cy="1143000"/>
          </a:xfrm>
        </p:spPr>
        <p:txBody>
          <a:bodyPr>
            <a:normAutofit/>
          </a:bodyPr>
          <a:lstStyle/>
          <a:p>
            <a:pPr algn="ctr"/>
            <a:r>
              <a:rPr lang="en-US" altLang="en-US" sz="2800" dirty="0">
                <a:solidFill>
                  <a:srgbClr val="C00000"/>
                </a:solidFill>
                <a:latin typeface="Times New Roman" panose="02020603050405020304" pitchFamily="18" charset="0"/>
                <a:ea typeface="ＭＳ Ｐゴシック" panose="020B0600070205080204" pitchFamily="34" charset="-128"/>
              </a:rPr>
              <a:t>Representative Clinical Conditions Suggested to Have Epigenetic Origins</a:t>
            </a:r>
          </a:p>
        </p:txBody>
      </p:sp>
      <p:sp>
        <p:nvSpPr>
          <p:cNvPr id="65538" name="Content Placeholder 3">
            <a:extLst>
              <a:ext uri="{FF2B5EF4-FFF2-40B4-BE49-F238E27FC236}">
                <a16:creationId xmlns:a16="http://schemas.microsoft.com/office/drawing/2014/main" id="{A97B5C70-1FCA-B8D0-2004-6412AFC6EDB4}"/>
              </a:ext>
            </a:extLst>
          </p:cNvPr>
          <p:cNvSpPr>
            <a:spLocks noGrp="1"/>
          </p:cNvSpPr>
          <p:nvPr>
            <p:ph idx="1"/>
          </p:nvPr>
        </p:nvSpPr>
        <p:spPr>
          <a:xfrm>
            <a:off x="538163" y="2425700"/>
            <a:ext cx="7086600" cy="3657600"/>
          </a:xfrm>
        </p:spPr>
        <p:txBody>
          <a:bodyPr>
            <a:normAutofit fontScale="92500" lnSpcReduction="20000"/>
          </a:bodyPr>
          <a:lstStyle/>
          <a:p>
            <a:pPr>
              <a:buFontTx/>
              <a:buChar char="•"/>
            </a:pPr>
            <a:r>
              <a:rPr lang="en-US" altLang="en-US" dirty="0">
                <a:latin typeface="Times New Roman" panose="02020603050405020304" pitchFamily="18" charset="0"/>
                <a:ea typeface="ＭＳ Ｐゴシック" panose="020B0600070205080204" pitchFamily="34" charset="-128"/>
              </a:rPr>
              <a:t>Obesity</a:t>
            </a:r>
          </a:p>
          <a:p>
            <a:pPr>
              <a:buFontTx/>
              <a:buChar char="•"/>
            </a:pPr>
            <a:r>
              <a:rPr lang="en-US" altLang="en-US" dirty="0">
                <a:latin typeface="Times New Roman" panose="02020603050405020304" pitchFamily="18" charset="0"/>
                <a:ea typeface="ＭＳ Ｐゴシック" panose="020B0600070205080204" pitchFamily="34" charset="-128"/>
              </a:rPr>
              <a:t>Type 2 DM and Metabolic Syndrome</a:t>
            </a:r>
          </a:p>
          <a:p>
            <a:pPr>
              <a:buFontTx/>
              <a:buChar char="•"/>
            </a:pPr>
            <a:r>
              <a:rPr lang="en-US" altLang="en-US" dirty="0">
                <a:latin typeface="Times New Roman" panose="02020603050405020304" pitchFamily="18" charset="0"/>
                <a:ea typeface="ＭＳ Ｐゴシック" panose="020B0600070205080204" pitchFamily="34" charset="-128"/>
              </a:rPr>
              <a:t>Coronary artery disease</a:t>
            </a:r>
          </a:p>
          <a:p>
            <a:pPr>
              <a:buFontTx/>
              <a:buChar char="•"/>
            </a:pPr>
            <a:r>
              <a:rPr lang="en-US" altLang="en-US" dirty="0">
                <a:latin typeface="Times New Roman" panose="02020603050405020304" pitchFamily="18" charset="0"/>
                <a:ea typeface="ＭＳ Ｐゴシック" panose="020B0600070205080204" pitchFamily="34" charset="-128"/>
              </a:rPr>
              <a:t>Autoimmune Diseases</a:t>
            </a:r>
          </a:p>
          <a:p>
            <a:pPr>
              <a:buFontTx/>
              <a:buChar char="•"/>
            </a:pPr>
            <a:r>
              <a:rPr lang="en-US" altLang="en-US" dirty="0">
                <a:latin typeface="Times New Roman" panose="02020603050405020304" pitchFamily="18" charset="0"/>
                <a:ea typeface="ＭＳ Ｐゴシック" panose="020B0600070205080204" pitchFamily="34" charset="-128"/>
              </a:rPr>
              <a:t>Cancer</a:t>
            </a:r>
          </a:p>
          <a:p>
            <a:pPr>
              <a:buFontTx/>
              <a:buChar char="•"/>
            </a:pPr>
            <a:r>
              <a:rPr lang="en-US" altLang="en-US" dirty="0">
                <a:latin typeface="Times New Roman" panose="02020603050405020304" pitchFamily="18" charset="0"/>
                <a:ea typeface="ＭＳ Ｐゴシック" panose="020B0600070205080204" pitchFamily="34" charset="-128"/>
              </a:rPr>
              <a:t>Allergic Disorders</a:t>
            </a:r>
          </a:p>
          <a:p>
            <a:pPr>
              <a:buFontTx/>
              <a:buChar char="•"/>
            </a:pPr>
            <a:r>
              <a:rPr lang="en-US" altLang="en-US" dirty="0">
                <a:latin typeface="Times New Roman" panose="02020603050405020304" pitchFamily="18" charset="0"/>
                <a:ea typeface="ＭＳ Ｐゴシック" panose="020B0600070205080204" pitchFamily="34" charset="-128"/>
              </a:rPr>
              <a:t>Depression</a:t>
            </a:r>
          </a:p>
          <a:p>
            <a:pPr>
              <a:buFontTx/>
              <a:buChar char="•"/>
            </a:pPr>
            <a:r>
              <a:rPr lang="en-US" altLang="en-US" dirty="0">
                <a:latin typeface="Times New Roman" panose="02020603050405020304" pitchFamily="18" charset="0"/>
                <a:ea typeface="ＭＳ Ｐゴシック" panose="020B0600070205080204" pitchFamily="34" charset="-128"/>
              </a:rPr>
              <a:t>Neurologic: Alzheimer</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s, PD, ALS, Autism</a:t>
            </a:r>
          </a:p>
          <a:p>
            <a:pPr>
              <a:buFontTx/>
              <a:buChar char="•"/>
            </a:pPr>
            <a:r>
              <a:rPr lang="en-US" altLang="en-US" dirty="0">
                <a:latin typeface="Times New Roman" panose="02020603050405020304" pitchFamily="18" charset="0"/>
                <a:ea typeface="ＭＳ Ｐゴシック" panose="020B0600070205080204" pitchFamily="34" charset="-128"/>
              </a:rPr>
              <a:t>Aging</a:t>
            </a:r>
          </a:p>
        </p:txBody>
      </p:sp>
      <p:pic>
        <p:nvPicPr>
          <p:cNvPr id="65539" name="Picture 1">
            <a:extLst>
              <a:ext uri="{FF2B5EF4-FFF2-40B4-BE49-F238E27FC236}">
                <a16:creationId xmlns:a16="http://schemas.microsoft.com/office/drawing/2014/main" id="{9ABD2544-EE55-91B9-71C0-CB064B98BB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15251" y="2233612"/>
            <a:ext cx="3657599" cy="274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F8C9EA-13A2-D2FF-227C-12A58B3C7D57}"/>
              </a:ext>
            </a:extLst>
          </p:cNvPr>
          <p:cNvSpPr/>
          <p:nvPr/>
        </p:nvSpPr>
        <p:spPr>
          <a:xfrm>
            <a:off x="4266783" y="1071877"/>
            <a:ext cx="7684924" cy="1323439"/>
          </a:xfrm>
          <a:prstGeom prst="rect">
            <a:avLst/>
          </a:prstGeom>
          <a:noFill/>
        </p:spPr>
        <p:txBody>
          <a:bodyPr wrap="none" lIns="91440" tIns="45720" rIns="91440" bIns="45720">
            <a:spAutoFit/>
          </a:bodyPr>
          <a:lstStyle/>
          <a:p>
            <a:pPr algn="ctr"/>
            <a:r>
              <a:rPr lang="en-US" sz="4000" b="1" cap="none" spc="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mj-lt"/>
              </a:rPr>
              <a:t>Epigenetics and Health</a:t>
            </a:r>
          </a:p>
          <a:p>
            <a:pPr algn="ctr"/>
            <a:r>
              <a:rPr lang="en-US" sz="40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mj-lt"/>
              </a:rPr>
              <a:t>How well do you fit into your genes?</a:t>
            </a:r>
            <a:endParaRPr lang="en-US" sz="4000" b="1" cap="none" spc="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mj-lt"/>
            </a:endParaRPr>
          </a:p>
        </p:txBody>
      </p:sp>
      <p:sp>
        <p:nvSpPr>
          <p:cNvPr id="3" name="TextBox 2">
            <a:extLst>
              <a:ext uri="{FF2B5EF4-FFF2-40B4-BE49-F238E27FC236}">
                <a16:creationId xmlns:a16="http://schemas.microsoft.com/office/drawing/2014/main" id="{158644B6-787A-D5D2-6E2D-9781CF1D6B36}"/>
              </a:ext>
            </a:extLst>
          </p:cNvPr>
          <p:cNvSpPr txBox="1"/>
          <p:nvPr/>
        </p:nvSpPr>
        <p:spPr>
          <a:xfrm>
            <a:off x="5197340" y="3139246"/>
            <a:ext cx="5911447" cy="1200329"/>
          </a:xfrm>
          <a:prstGeom prst="rect">
            <a:avLst/>
          </a:prstGeom>
          <a:noFill/>
        </p:spPr>
        <p:txBody>
          <a:bodyPr wrap="square" rtlCol="0">
            <a:spAutoFit/>
          </a:bodyPr>
          <a:lstStyle/>
          <a:p>
            <a:pPr algn="ctr"/>
            <a:r>
              <a:rPr lang="en-US" sz="2400" dirty="0"/>
              <a:t>Mark Pettus MD</a:t>
            </a:r>
          </a:p>
          <a:p>
            <a:pPr algn="ctr"/>
            <a:r>
              <a:rPr lang="en-US" sz="2400" dirty="0"/>
              <a:t>Associate Professor of Medicine</a:t>
            </a:r>
          </a:p>
          <a:p>
            <a:pPr algn="ctr"/>
            <a:r>
              <a:rPr lang="en-US" sz="2400" dirty="0"/>
              <a:t>University of Massachusetts Medical School</a:t>
            </a:r>
          </a:p>
        </p:txBody>
      </p:sp>
      <p:sp>
        <p:nvSpPr>
          <p:cNvPr id="4" name="TextBox 3">
            <a:extLst>
              <a:ext uri="{FF2B5EF4-FFF2-40B4-BE49-F238E27FC236}">
                <a16:creationId xmlns:a16="http://schemas.microsoft.com/office/drawing/2014/main" id="{049EA154-B48A-7668-A3A7-0A9E197769C3}"/>
              </a:ext>
            </a:extLst>
          </p:cNvPr>
          <p:cNvSpPr txBox="1"/>
          <p:nvPr/>
        </p:nvSpPr>
        <p:spPr>
          <a:xfrm>
            <a:off x="6677451" y="4898839"/>
            <a:ext cx="2999545" cy="461665"/>
          </a:xfrm>
          <a:prstGeom prst="rect">
            <a:avLst/>
          </a:prstGeom>
          <a:noFill/>
        </p:spPr>
        <p:txBody>
          <a:bodyPr wrap="square" rtlCol="0">
            <a:spAutoFit/>
          </a:bodyPr>
          <a:lstStyle/>
          <a:p>
            <a:pPr algn="ctr"/>
            <a:r>
              <a:rPr lang="en-US" sz="2400" dirty="0"/>
              <a:t>September 23, 2022</a:t>
            </a:r>
          </a:p>
        </p:txBody>
      </p:sp>
      <p:pic>
        <p:nvPicPr>
          <p:cNvPr id="7" name="Picture 6" descr="A picture containing text, porcelain&#10;&#10;Description automatically generated">
            <a:extLst>
              <a:ext uri="{FF2B5EF4-FFF2-40B4-BE49-F238E27FC236}">
                <a16:creationId xmlns:a16="http://schemas.microsoft.com/office/drawing/2014/main" id="{FF96E4EA-9C96-A945-561B-8BC424525293}"/>
              </a:ext>
            </a:extLst>
          </p:cNvPr>
          <p:cNvPicPr>
            <a:picLocks noChangeAspect="1"/>
          </p:cNvPicPr>
          <p:nvPr/>
        </p:nvPicPr>
        <p:blipFill>
          <a:blip r:embed="rId2"/>
          <a:stretch>
            <a:fillRect/>
          </a:stretch>
        </p:blipFill>
        <p:spPr>
          <a:xfrm>
            <a:off x="1083212" y="357708"/>
            <a:ext cx="2999545" cy="5984669"/>
          </a:xfrm>
          <a:prstGeom prst="rect">
            <a:avLst/>
          </a:prstGeom>
        </p:spPr>
      </p:pic>
    </p:spTree>
    <p:extLst>
      <p:ext uri="{BB962C8B-B14F-4D97-AF65-F5344CB8AC3E}">
        <p14:creationId xmlns:p14="http://schemas.microsoft.com/office/powerpoint/2010/main" val="3577528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2">
            <a:extLst>
              <a:ext uri="{FF2B5EF4-FFF2-40B4-BE49-F238E27FC236}">
                <a16:creationId xmlns:a16="http://schemas.microsoft.com/office/drawing/2014/main" id="{2E7CFC0D-C8E0-8A3C-45C0-45750C11BBA3}"/>
              </a:ext>
            </a:extLst>
          </p:cNvPr>
          <p:cNvSpPr>
            <a:spLocks noGrp="1"/>
          </p:cNvSpPr>
          <p:nvPr>
            <p:ph type="title"/>
          </p:nvPr>
        </p:nvSpPr>
        <p:spPr>
          <a:xfrm>
            <a:off x="354806" y="774700"/>
            <a:ext cx="7631907" cy="1143000"/>
          </a:xfrm>
        </p:spPr>
        <p:txBody>
          <a:bodyPr>
            <a:noAutofit/>
          </a:bodyPr>
          <a:lstStyle/>
          <a:p>
            <a:pPr algn="ctr"/>
            <a:r>
              <a:rPr lang="en-US" altLang="en-US" sz="3200" dirty="0">
                <a:solidFill>
                  <a:srgbClr val="C00000"/>
                </a:solidFill>
                <a:latin typeface="Times New Roman" panose="02020603050405020304" pitchFamily="18" charset="0"/>
                <a:ea typeface="ＭＳ Ｐゴシック" panose="020B0600070205080204" pitchFamily="34" charset="-128"/>
              </a:rPr>
              <a:t>Lifestyle-Behavioral Factors Shown to Have Health-Promoting Epigenetic Influences</a:t>
            </a:r>
          </a:p>
        </p:txBody>
      </p:sp>
      <p:sp>
        <p:nvSpPr>
          <p:cNvPr id="66562" name="Content Placeholder 3">
            <a:extLst>
              <a:ext uri="{FF2B5EF4-FFF2-40B4-BE49-F238E27FC236}">
                <a16:creationId xmlns:a16="http://schemas.microsoft.com/office/drawing/2014/main" id="{C3F7330E-22E4-56F8-ACF7-1F35DEB9A6A3}"/>
              </a:ext>
            </a:extLst>
          </p:cNvPr>
          <p:cNvSpPr>
            <a:spLocks noGrp="1"/>
          </p:cNvSpPr>
          <p:nvPr>
            <p:ph idx="1"/>
          </p:nvPr>
        </p:nvSpPr>
        <p:spPr>
          <a:xfrm>
            <a:off x="541598" y="2619375"/>
            <a:ext cx="7086600" cy="3657600"/>
          </a:xfrm>
        </p:spPr>
        <p:txBody>
          <a:bodyPr>
            <a:normAutofit fontScale="92500" lnSpcReduction="10000"/>
          </a:bodyPr>
          <a:lstStyle/>
          <a:p>
            <a:pPr>
              <a:buFontTx/>
              <a:buChar char="•"/>
            </a:pPr>
            <a:r>
              <a:rPr lang="en-US" altLang="en-US" dirty="0">
                <a:latin typeface="Times New Roman" panose="02020603050405020304" pitchFamily="18" charset="0"/>
                <a:ea typeface="ＭＳ Ｐゴシック" panose="020B0600070205080204" pitchFamily="34" charset="-128"/>
              </a:rPr>
              <a:t>Plant-based, unprocessed foods </a:t>
            </a:r>
          </a:p>
          <a:p>
            <a:pPr>
              <a:buFontTx/>
              <a:buChar char="•"/>
            </a:pPr>
            <a:r>
              <a:rPr lang="en-US" altLang="en-US" dirty="0">
                <a:latin typeface="Times New Roman" panose="02020603050405020304" pitchFamily="18" charset="0"/>
                <a:ea typeface="ＭＳ Ｐゴシック" panose="020B0600070205080204" pitchFamily="34" charset="-128"/>
              </a:rPr>
              <a:t>Movement</a:t>
            </a:r>
          </a:p>
          <a:p>
            <a:pPr>
              <a:buFontTx/>
              <a:buChar char="•"/>
            </a:pPr>
            <a:r>
              <a:rPr lang="en-US" altLang="en-US" dirty="0">
                <a:latin typeface="Times New Roman" panose="02020603050405020304" pitchFamily="18" charset="0"/>
                <a:ea typeface="ＭＳ Ｐゴシック" panose="020B0600070205080204" pitchFamily="34" charset="-128"/>
              </a:rPr>
              <a:t>Mindfulness practices</a:t>
            </a:r>
          </a:p>
          <a:p>
            <a:pPr>
              <a:buFontTx/>
              <a:buChar char="•"/>
            </a:pPr>
            <a:r>
              <a:rPr lang="en-US" altLang="en-US" dirty="0">
                <a:latin typeface="Times New Roman" panose="02020603050405020304" pitchFamily="18" charset="0"/>
                <a:ea typeface="ＭＳ Ｐゴシック" panose="020B0600070205080204" pitchFamily="34" charset="-128"/>
              </a:rPr>
              <a:t>Bonding-social connection</a:t>
            </a:r>
          </a:p>
          <a:p>
            <a:pPr>
              <a:buFontTx/>
              <a:buChar char="•"/>
            </a:pPr>
            <a:r>
              <a:rPr lang="en-US" altLang="en-US" dirty="0">
                <a:latin typeface="Times New Roman" panose="02020603050405020304" pitchFamily="18" charset="0"/>
                <a:ea typeface="ＭＳ Ｐゴシック" panose="020B0600070205080204" pitchFamily="34" charset="-128"/>
              </a:rPr>
              <a:t>Reduction in Environmental Toxin exposure</a:t>
            </a:r>
          </a:p>
          <a:p>
            <a:pPr>
              <a:buFontTx/>
              <a:buChar char="•"/>
            </a:pPr>
            <a:r>
              <a:rPr lang="en-US" altLang="en-US" dirty="0">
                <a:latin typeface="Times New Roman" panose="02020603050405020304" pitchFamily="18" charset="0"/>
                <a:ea typeface="ＭＳ Ｐゴシック" panose="020B0600070205080204" pitchFamily="34" charset="-128"/>
              </a:rPr>
              <a:t>Microbiome diversity</a:t>
            </a:r>
          </a:p>
          <a:p>
            <a:pPr>
              <a:buFontTx/>
              <a:buChar char="•"/>
            </a:pPr>
            <a:r>
              <a:rPr lang="en-US" altLang="en-US" dirty="0">
                <a:latin typeface="Times New Roman" panose="02020603050405020304" pitchFamily="18" charset="0"/>
                <a:ea typeface="ＭＳ Ｐゴシック" panose="020B0600070205080204" pitchFamily="34" charset="-128"/>
              </a:rPr>
              <a:t>Natural environments</a:t>
            </a:r>
          </a:p>
          <a:p>
            <a:pPr>
              <a:buFontTx/>
              <a:buChar char="•"/>
            </a:pPr>
            <a:r>
              <a:rPr lang="en-US" altLang="en-US" dirty="0">
                <a:latin typeface="Times New Roman" panose="02020603050405020304" pitchFamily="18" charset="0"/>
                <a:ea typeface="ＭＳ Ｐゴシック" panose="020B0600070205080204" pitchFamily="34" charset="-128"/>
              </a:rPr>
              <a:t>Purpose-meaning</a:t>
            </a:r>
          </a:p>
          <a:p>
            <a:pPr>
              <a:buFontTx/>
              <a:buChar char="•"/>
            </a:pPr>
            <a:endParaRPr lang="en-US" altLang="en-US" dirty="0">
              <a:latin typeface="Times New Roman" panose="02020603050405020304" pitchFamily="18" charset="0"/>
              <a:ea typeface="ＭＳ Ｐゴシック" panose="020B0600070205080204" pitchFamily="34" charset="-128"/>
            </a:endParaRPr>
          </a:p>
        </p:txBody>
      </p:sp>
      <p:pic>
        <p:nvPicPr>
          <p:cNvPr id="66563" name="Picture 1">
            <a:extLst>
              <a:ext uri="{FF2B5EF4-FFF2-40B4-BE49-F238E27FC236}">
                <a16:creationId xmlns:a16="http://schemas.microsoft.com/office/drawing/2014/main" id="{1783EB2F-3DAE-BB3B-F78A-00A6A3D7C2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5339" y="2216150"/>
            <a:ext cx="3235063"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8CC66E84-2B42-463F-8329-75BA0D521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CFCE9F-900B-3FED-0D29-BF92CCD00908}"/>
              </a:ext>
            </a:extLst>
          </p:cNvPr>
          <p:cNvSpPr txBox="1"/>
          <p:nvPr/>
        </p:nvSpPr>
        <p:spPr>
          <a:xfrm>
            <a:off x="1152653" y="2633977"/>
            <a:ext cx="4036334" cy="2387600"/>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5400" dirty="0">
                <a:solidFill>
                  <a:srgbClr val="C00000"/>
                </a:solidFill>
                <a:latin typeface="+mj-lt"/>
                <a:ea typeface="+mj-ea"/>
                <a:cs typeface="+mj-cs"/>
              </a:rPr>
              <a:t>Epigenetics in Primates</a:t>
            </a:r>
          </a:p>
        </p:txBody>
      </p:sp>
      <p:grpSp>
        <p:nvGrpSpPr>
          <p:cNvPr id="36" name="Group 3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37" name="Rectangle 3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679732"/>
            <a:ext cx="600936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erson with a beard and mustache sitting in a river with a monkey&#10;&#10;Description automatically generated with low confidence">
            <a:extLst>
              <a:ext uri="{FF2B5EF4-FFF2-40B4-BE49-F238E27FC236}">
                <a16:creationId xmlns:a16="http://schemas.microsoft.com/office/drawing/2014/main" id="{5DE5AB7F-C1BB-5CC0-3344-564D6C09C994}"/>
              </a:ext>
            </a:extLst>
          </p:cNvPr>
          <p:cNvPicPr>
            <a:picLocks noChangeAspect="1"/>
          </p:cNvPicPr>
          <p:nvPr/>
        </p:nvPicPr>
        <p:blipFill rotWithShape="1">
          <a:blip r:embed="rId2">
            <a:extLst>
              <a:ext uri="{28A0092B-C50C-407E-A947-70E740481C1C}">
                <a14:useLocalDpi xmlns:a14="http://schemas.microsoft.com/office/drawing/2010/main" val="0"/>
              </a:ext>
            </a:extLst>
          </a:blip>
          <a:srcRect l="14011" r="10786"/>
          <a:stretch/>
        </p:blipFill>
        <p:spPr bwMode="auto">
          <a:xfrm>
            <a:off x="5922492" y="928201"/>
            <a:ext cx="5536001" cy="492694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Rectangle 4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AE5A43-77CE-7BA3-0BD2-8467B20E37F2}"/>
              </a:ext>
            </a:extLst>
          </p:cNvPr>
          <p:cNvSpPr/>
          <p:nvPr/>
        </p:nvSpPr>
        <p:spPr>
          <a:xfrm>
            <a:off x="365760" y="6216126"/>
            <a:ext cx="4572000" cy="369332"/>
          </a:xfrm>
          <a:prstGeom prst="rect">
            <a:avLst/>
          </a:prstGeom>
        </p:spPr>
        <p:txBody>
          <a:bodyPr>
            <a:spAutoFit/>
          </a:bodyPr>
          <a:lstStyle/>
          <a:p>
            <a:pPr>
              <a:defRPr/>
            </a:pPr>
            <a:r>
              <a:rPr lang="en-US" dirty="0">
                <a:solidFill>
                  <a:schemeClr val="accent4">
                    <a:lumMod val="10000"/>
                  </a:schemeClr>
                </a:solidFill>
                <a:latin typeface="Times New Roman"/>
                <a:ea typeface="ＭＳ Ｐゴシック" pitchFamily="34" charset="-128"/>
                <a:cs typeface="Times New Roman"/>
              </a:rPr>
              <a:t>Robert </a:t>
            </a:r>
            <a:r>
              <a:rPr lang="en-US" dirty="0" err="1">
                <a:solidFill>
                  <a:schemeClr val="accent4">
                    <a:lumMod val="10000"/>
                  </a:schemeClr>
                </a:solidFill>
                <a:latin typeface="Times New Roman"/>
                <a:ea typeface="ＭＳ Ｐゴシック" pitchFamily="34" charset="-128"/>
                <a:cs typeface="Times New Roman"/>
              </a:rPr>
              <a:t>Sapolsky</a:t>
            </a:r>
            <a:r>
              <a:rPr lang="en-US" dirty="0">
                <a:solidFill>
                  <a:schemeClr val="accent4">
                    <a:lumMod val="10000"/>
                  </a:schemeClr>
                </a:solidFill>
                <a:latin typeface="Times New Roman"/>
                <a:ea typeface="ＭＳ Ｐゴシック" pitchFamily="34" charset="-128"/>
                <a:cs typeface="Times New Roman"/>
              </a:rPr>
              <a:t> PhD  Stanford</a:t>
            </a:r>
          </a:p>
        </p:txBody>
      </p:sp>
    </p:spTree>
    <p:extLst>
      <p:ext uri="{BB962C8B-B14F-4D97-AF65-F5344CB8AC3E}">
        <p14:creationId xmlns:p14="http://schemas.microsoft.com/office/powerpoint/2010/main" val="2210929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6.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3300" y="211138"/>
            <a:ext cx="7289800" cy="544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2" name="TextBox 2"/>
          <p:cNvSpPr txBox="1">
            <a:spLocks noChangeArrowheads="1"/>
          </p:cNvSpPr>
          <p:nvPr/>
        </p:nvSpPr>
        <p:spPr bwMode="auto">
          <a:xfrm>
            <a:off x="2273300" y="6134100"/>
            <a:ext cx="47005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From Robert Sapolsky PhD</a:t>
            </a:r>
          </a:p>
        </p:txBody>
      </p:sp>
    </p:spTree>
    <p:extLst>
      <p:ext uri="{BB962C8B-B14F-4D97-AF65-F5344CB8AC3E}">
        <p14:creationId xmlns:p14="http://schemas.microsoft.com/office/powerpoint/2010/main" val="2457048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17.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4800"/>
            <a:ext cx="7277100" cy="543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981200" y="6248400"/>
            <a:ext cx="4572000" cy="369332"/>
          </a:xfrm>
          <a:prstGeom prst="rect">
            <a:avLst/>
          </a:prstGeom>
        </p:spPr>
        <p:txBody>
          <a:bodyPr>
            <a:spAutoFit/>
          </a:bodyPr>
          <a:lstStyle/>
          <a:p>
            <a:pPr>
              <a:defRPr/>
            </a:pPr>
            <a:r>
              <a:rPr lang="en-US" dirty="0">
                <a:solidFill>
                  <a:schemeClr val="accent4">
                    <a:lumMod val="10000"/>
                  </a:schemeClr>
                </a:solidFill>
                <a:latin typeface="Times New Roman"/>
                <a:ea typeface="ＭＳ Ｐゴシック" pitchFamily="34" charset="-128"/>
                <a:cs typeface="Times New Roman"/>
              </a:rPr>
              <a:t>Robert </a:t>
            </a:r>
            <a:r>
              <a:rPr lang="en-US" dirty="0" err="1">
                <a:solidFill>
                  <a:schemeClr val="accent4">
                    <a:lumMod val="10000"/>
                  </a:schemeClr>
                </a:solidFill>
                <a:latin typeface="Times New Roman"/>
                <a:ea typeface="ＭＳ Ｐゴシック" pitchFamily="34" charset="-128"/>
                <a:cs typeface="Times New Roman"/>
              </a:rPr>
              <a:t>Sapolsky</a:t>
            </a:r>
            <a:r>
              <a:rPr lang="en-US" dirty="0">
                <a:solidFill>
                  <a:schemeClr val="accent4">
                    <a:lumMod val="10000"/>
                  </a:schemeClr>
                </a:solidFill>
                <a:latin typeface="Times New Roman"/>
                <a:ea typeface="ＭＳ Ｐゴシック" pitchFamily="34" charset="-128"/>
                <a:cs typeface="Times New Roman"/>
              </a:rPr>
              <a:t> PhD  Stanford</a:t>
            </a:r>
          </a:p>
        </p:txBody>
      </p:sp>
    </p:spTree>
    <p:extLst>
      <p:ext uri="{BB962C8B-B14F-4D97-AF65-F5344CB8AC3E}">
        <p14:creationId xmlns:p14="http://schemas.microsoft.com/office/powerpoint/2010/main" val="708287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1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33400"/>
            <a:ext cx="6718300" cy="547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981200" y="6248400"/>
            <a:ext cx="4572000" cy="369332"/>
          </a:xfrm>
          <a:prstGeom prst="rect">
            <a:avLst/>
          </a:prstGeom>
        </p:spPr>
        <p:txBody>
          <a:bodyPr>
            <a:spAutoFit/>
          </a:bodyPr>
          <a:lstStyle/>
          <a:p>
            <a:pPr>
              <a:defRPr/>
            </a:pPr>
            <a:r>
              <a:rPr lang="en-US" dirty="0">
                <a:solidFill>
                  <a:schemeClr val="accent4">
                    <a:lumMod val="10000"/>
                  </a:schemeClr>
                </a:solidFill>
                <a:latin typeface="Times New Roman"/>
                <a:ea typeface="ＭＳ Ｐゴシック" pitchFamily="34" charset="-128"/>
                <a:cs typeface="Times New Roman"/>
              </a:rPr>
              <a:t>Robert </a:t>
            </a:r>
            <a:r>
              <a:rPr lang="en-US" dirty="0" err="1">
                <a:solidFill>
                  <a:schemeClr val="accent4">
                    <a:lumMod val="10000"/>
                  </a:schemeClr>
                </a:solidFill>
                <a:latin typeface="Times New Roman"/>
                <a:ea typeface="ＭＳ Ｐゴシック" pitchFamily="34" charset="-128"/>
                <a:cs typeface="Times New Roman"/>
              </a:rPr>
              <a:t>Sapolsky</a:t>
            </a:r>
            <a:r>
              <a:rPr lang="en-US" dirty="0">
                <a:solidFill>
                  <a:schemeClr val="accent4">
                    <a:lumMod val="10000"/>
                  </a:schemeClr>
                </a:solidFill>
                <a:latin typeface="Times New Roman"/>
                <a:ea typeface="ＭＳ Ｐゴシック" pitchFamily="34" charset="-128"/>
                <a:cs typeface="Times New Roman"/>
              </a:rPr>
              <a:t> PhD  Stanford</a:t>
            </a:r>
          </a:p>
        </p:txBody>
      </p:sp>
    </p:spTree>
    <p:extLst>
      <p:ext uri="{BB962C8B-B14F-4D97-AF65-F5344CB8AC3E}">
        <p14:creationId xmlns:p14="http://schemas.microsoft.com/office/powerpoint/2010/main" val="1543379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7138" y="552450"/>
            <a:ext cx="7734300"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TextBox 2"/>
          <p:cNvSpPr txBox="1">
            <a:spLocks noChangeArrowheads="1"/>
          </p:cNvSpPr>
          <p:nvPr/>
        </p:nvSpPr>
        <p:spPr bwMode="auto">
          <a:xfrm>
            <a:off x="2497138" y="6078539"/>
            <a:ext cx="57467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From Robert </a:t>
            </a:r>
            <a:r>
              <a:rPr lang="en-US" sz="1800" dirty="0" err="1"/>
              <a:t>Sapolsky</a:t>
            </a:r>
            <a:r>
              <a:rPr lang="en-US" sz="1800" dirty="0"/>
              <a:t> PhD</a:t>
            </a:r>
          </a:p>
        </p:txBody>
      </p:sp>
    </p:spTree>
    <p:extLst>
      <p:ext uri="{BB962C8B-B14F-4D97-AF65-F5344CB8AC3E}">
        <p14:creationId xmlns:p14="http://schemas.microsoft.com/office/powerpoint/2010/main" val="3874449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0"/>
            <a:ext cx="3949700" cy="394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extBox 3"/>
          <p:cNvSpPr txBox="1">
            <a:spLocks noChangeArrowheads="1"/>
          </p:cNvSpPr>
          <p:nvPr/>
        </p:nvSpPr>
        <p:spPr bwMode="auto">
          <a:xfrm>
            <a:off x="6096000" y="1720840"/>
            <a:ext cx="5521568"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dirty="0"/>
              <a:t> Much heavier with more body fat</a:t>
            </a:r>
          </a:p>
          <a:p>
            <a:pPr eaLnBrk="1" hangingPunct="1">
              <a:buFont typeface="Arial" charset="0"/>
              <a:buChar char="•"/>
            </a:pPr>
            <a:r>
              <a:rPr lang="en-US" dirty="0"/>
              <a:t> Metabolic Syndrome</a:t>
            </a:r>
          </a:p>
          <a:p>
            <a:pPr eaLnBrk="1" hangingPunct="1">
              <a:buFont typeface="Arial" charset="0"/>
              <a:buChar char="•"/>
            </a:pPr>
            <a:r>
              <a:rPr lang="en-US" dirty="0"/>
              <a:t> Insulin resistant with elevated fasting</a:t>
            </a:r>
          </a:p>
          <a:p>
            <a:pPr eaLnBrk="1" hangingPunct="1"/>
            <a:r>
              <a:rPr lang="en-US" dirty="0"/>
              <a:t>  and post-prandial insulin levels</a:t>
            </a:r>
          </a:p>
          <a:p>
            <a:pPr eaLnBrk="1" hangingPunct="1">
              <a:buFont typeface="Arial" charset="0"/>
              <a:buChar char="•"/>
            </a:pPr>
            <a:r>
              <a:rPr lang="en-US" dirty="0"/>
              <a:t> Increased TGAs</a:t>
            </a:r>
          </a:p>
          <a:p>
            <a:pPr eaLnBrk="1" hangingPunct="1">
              <a:buFont typeface="Arial" charset="0"/>
              <a:buChar char="•"/>
            </a:pPr>
            <a:r>
              <a:rPr lang="en-US" dirty="0"/>
              <a:t> Move a lot less</a:t>
            </a:r>
          </a:p>
          <a:p>
            <a:pPr eaLnBrk="1" hangingPunct="1">
              <a:buFont typeface="Arial" charset="0"/>
              <a:buChar char="•"/>
            </a:pPr>
            <a:r>
              <a:rPr lang="en-US" dirty="0"/>
              <a:t> Socialized and play less</a:t>
            </a:r>
          </a:p>
          <a:p>
            <a:pPr eaLnBrk="1" hangingPunct="1">
              <a:buFont typeface="Arial" charset="0"/>
              <a:buChar char="•"/>
            </a:pPr>
            <a:r>
              <a:rPr lang="en-US" dirty="0"/>
              <a:t> High Infertility</a:t>
            </a:r>
          </a:p>
          <a:p>
            <a:pPr eaLnBrk="1" hangingPunct="1">
              <a:buFont typeface="Arial" charset="0"/>
              <a:buChar char="•"/>
            </a:pPr>
            <a:r>
              <a:rPr lang="en-US" dirty="0"/>
              <a:t> Die younger</a:t>
            </a:r>
          </a:p>
        </p:txBody>
      </p:sp>
      <p:sp>
        <p:nvSpPr>
          <p:cNvPr id="2" name="Rectangle 1"/>
          <p:cNvSpPr/>
          <p:nvPr/>
        </p:nvSpPr>
        <p:spPr>
          <a:xfrm>
            <a:off x="1687547" y="6304429"/>
            <a:ext cx="2672526" cy="369332"/>
          </a:xfrm>
          <a:prstGeom prst="rect">
            <a:avLst/>
          </a:prstGeom>
        </p:spPr>
        <p:txBody>
          <a:bodyPr wrap="none">
            <a:spAutoFit/>
          </a:bodyPr>
          <a:lstStyle/>
          <a:p>
            <a:r>
              <a:rPr lang="en-US" dirty="0"/>
              <a:t>From Robert </a:t>
            </a:r>
            <a:r>
              <a:rPr lang="en-US" dirty="0" err="1"/>
              <a:t>Sapolsky</a:t>
            </a:r>
            <a:r>
              <a:rPr lang="en-US" dirty="0"/>
              <a:t> PhD</a:t>
            </a:r>
          </a:p>
        </p:txBody>
      </p:sp>
      <p:sp>
        <p:nvSpPr>
          <p:cNvPr id="3" name="TextBox 2"/>
          <p:cNvSpPr txBox="1"/>
          <p:nvPr/>
        </p:nvSpPr>
        <p:spPr>
          <a:xfrm>
            <a:off x="2590800" y="381001"/>
            <a:ext cx="6553200" cy="707886"/>
          </a:xfrm>
          <a:prstGeom prst="rect">
            <a:avLst/>
          </a:prstGeom>
          <a:noFill/>
        </p:spPr>
        <p:txBody>
          <a:bodyPr wrap="square" rtlCol="0">
            <a:spAutoFit/>
          </a:bodyPr>
          <a:lstStyle/>
          <a:p>
            <a:pPr algn="ctr"/>
            <a:r>
              <a:rPr lang="en-US" sz="4000" dirty="0">
                <a:solidFill>
                  <a:srgbClr val="800000"/>
                </a:solidFill>
                <a:latin typeface="Times New Roman"/>
                <a:cs typeface="Times New Roman"/>
              </a:rPr>
              <a:t>Junk Food Monkeys</a:t>
            </a:r>
          </a:p>
        </p:txBody>
      </p:sp>
    </p:spTree>
    <p:extLst>
      <p:ext uri="{BB962C8B-B14F-4D97-AF65-F5344CB8AC3E}">
        <p14:creationId xmlns:p14="http://schemas.microsoft.com/office/powerpoint/2010/main" val="1823987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1.tiff">
            <a:extLst>
              <a:ext uri="{FF2B5EF4-FFF2-40B4-BE49-F238E27FC236}">
                <a16:creationId xmlns:a16="http://schemas.microsoft.com/office/drawing/2014/main" id="{9EFF7C19-C769-E6F1-46DF-C9266D34FA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7726" y="184150"/>
            <a:ext cx="5383213"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5.tiff">
            <a:extLst>
              <a:ext uri="{FF2B5EF4-FFF2-40B4-BE49-F238E27FC236}">
                <a16:creationId xmlns:a16="http://schemas.microsoft.com/office/drawing/2014/main" id="{6C1D1206-7B1B-DB50-A753-4FE94B7670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377825"/>
            <a:ext cx="76581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5410201"/>
            <a:ext cx="4724400" cy="461665"/>
          </a:xfrm>
          <a:prstGeom prst="rect">
            <a:avLst/>
          </a:prstGeom>
          <a:noFill/>
        </p:spPr>
        <p:txBody>
          <a:bodyPr wrap="square" rtlCol="0">
            <a:spAutoFit/>
          </a:bodyPr>
          <a:lstStyle/>
          <a:p>
            <a:pPr algn="ctr"/>
            <a:r>
              <a:rPr lang="en-US" sz="2400" dirty="0">
                <a:solidFill>
                  <a:srgbClr val="000000"/>
                </a:solidFill>
                <a:latin typeface="Times New Roman"/>
                <a:cs typeface="Times New Roman"/>
              </a:rPr>
              <a:t>Epigenetics in humans</a:t>
            </a:r>
          </a:p>
        </p:txBody>
      </p:sp>
      <p:pic>
        <p:nvPicPr>
          <p:cNvPr id="3" name="Picture 1" descr="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533400"/>
            <a:ext cx="6194425" cy="445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149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D6AD7-CA73-D5B6-4055-D2E12DED45AF}"/>
              </a:ext>
            </a:extLst>
          </p:cNvPr>
          <p:cNvSpPr txBox="1"/>
          <p:nvPr/>
        </p:nvSpPr>
        <p:spPr>
          <a:xfrm>
            <a:off x="3431865" y="703787"/>
            <a:ext cx="5804899" cy="769441"/>
          </a:xfrm>
          <a:prstGeom prst="rect">
            <a:avLst/>
          </a:prstGeom>
          <a:noFill/>
        </p:spPr>
        <p:txBody>
          <a:bodyPr wrap="square" rtlCol="0">
            <a:spAutoFit/>
          </a:bodyPr>
          <a:lstStyle/>
          <a:p>
            <a:pPr algn="ctr"/>
            <a:r>
              <a:rPr lang="en-US" sz="4400" dirty="0">
                <a:solidFill>
                  <a:srgbClr val="C00000"/>
                </a:solidFill>
                <a:latin typeface="+mj-lt"/>
              </a:rPr>
              <a:t>Disclosures</a:t>
            </a:r>
          </a:p>
        </p:txBody>
      </p:sp>
      <p:pic>
        <p:nvPicPr>
          <p:cNvPr id="4" name="Picture 3">
            <a:extLst>
              <a:ext uri="{FF2B5EF4-FFF2-40B4-BE49-F238E27FC236}">
                <a16:creationId xmlns:a16="http://schemas.microsoft.com/office/drawing/2014/main" id="{0EB272D2-511A-A1A6-D8E4-505836E93B73}"/>
              </a:ext>
            </a:extLst>
          </p:cNvPr>
          <p:cNvPicPr>
            <a:picLocks noChangeAspect="1"/>
          </p:cNvPicPr>
          <p:nvPr/>
        </p:nvPicPr>
        <p:blipFill>
          <a:blip r:embed="rId2"/>
          <a:stretch>
            <a:fillRect/>
          </a:stretch>
        </p:blipFill>
        <p:spPr>
          <a:xfrm>
            <a:off x="1377674" y="1839567"/>
            <a:ext cx="1829352" cy="974098"/>
          </a:xfrm>
          <a:prstGeom prst="rect">
            <a:avLst/>
          </a:prstGeom>
        </p:spPr>
      </p:pic>
      <p:sp>
        <p:nvSpPr>
          <p:cNvPr id="5" name="TextBox 4">
            <a:extLst>
              <a:ext uri="{FF2B5EF4-FFF2-40B4-BE49-F238E27FC236}">
                <a16:creationId xmlns:a16="http://schemas.microsoft.com/office/drawing/2014/main" id="{240D7293-94D3-1895-33A8-8B1670CA9B0E}"/>
              </a:ext>
            </a:extLst>
          </p:cNvPr>
          <p:cNvSpPr txBox="1"/>
          <p:nvPr/>
        </p:nvSpPr>
        <p:spPr>
          <a:xfrm>
            <a:off x="4664764" y="2371027"/>
            <a:ext cx="4572000" cy="646331"/>
          </a:xfrm>
          <a:prstGeom prst="rect">
            <a:avLst/>
          </a:prstGeom>
          <a:noFill/>
        </p:spPr>
        <p:txBody>
          <a:bodyPr wrap="square" rtlCol="0">
            <a:spAutoFit/>
          </a:bodyPr>
          <a:lstStyle/>
          <a:p>
            <a:pPr algn="ctr"/>
            <a:r>
              <a:rPr lang="en-US" sz="3600" dirty="0"/>
              <a:t>Chief Medical Officer</a:t>
            </a:r>
          </a:p>
        </p:txBody>
      </p:sp>
      <p:pic>
        <p:nvPicPr>
          <p:cNvPr id="6" name="Picture 5">
            <a:extLst>
              <a:ext uri="{FF2B5EF4-FFF2-40B4-BE49-F238E27FC236}">
                <a16:creationId xmlns:a16="http://schemas.microsoft.com/office/drawing/2014/main" id="{4AE4A690-A531-9345-21EF-1FF3BFF1AE63}"/>
              </a:ext>
            </a:extLst>
          </p:cNvPr>
          <p:cNvPicPr>
            <a:picLocks noChangeAspect="1"/>
          </p:cNvPicPr>
          <p:nvPr/>
        </p:nvPicPr>
        <p:blipFill>
          <a:blip r:embed="rId3"/>
          <a:stretch>
            <a:fillRect/>
          </a:stretch>
        </p:blipFill>
        <p:spPr>
          <a:xfrm>
            <a:off x="1377674" y="3068739"/>
            <a:ext cx="1478541" cy="1182833"/>
          </a:xfrm>
          <a:prstGeom prst="rect">
            <a:avLst/>
          </a:prstGeom>
          <a:solidFill>
            <a:schemeClr val="accent1"/>
          </a:solidFill>
        </p:spPr>
      </p:pic>
      <p:sp>
        <p:nvSpPr>
          <p:cNvPr id="7" name="TextBox 6">
            <a:extLst>
              <a:ext uri="{FF2B5EF4-FFF2-40B4-BE49-F238E27FC236}">
                <a16:creationId xmlns:a16="http://schemas.microsoft.com/office/drawing/2014/main" id="{11BB5C90-F48D-DC9B-8922-56A48D0EF64D}"/>
              </a:ext>
            </a:extLst>
          </p:cNvPr>
          <p:cNvSpPr txBox="1"/>
          <p:nvPr/>
        </p:nvSpPr>
        <p:spPr>
          <a:xfrm>
            <a:off x="4399721" y="3517477"/>
            <a:ext cx="5300869" cy="646331"/>
          </a:xfrm>
          <a:prstGeom prst="rect">
            <a:avLst/>
          </a:prstGeom>
          <a:noFill/>
        </p:spPr>
        <p:txBody>
          <a:bodyPr wrap="square" rtlCol="0">
            <a:spAutoFit/>
          </a:bodyPr>
          <a:lstStyle/>
          <a:p>
            <a:pPr algn="ctr"/>
            <a:r>
              <a:rPr lang="en-US" sz="3600" dirty="0"/>
              <a:t>Chief Innovation Officer</a:t>
            </a:r>
          </a:p>
        </p:txBody>
      </p:sp>
      <p:pic>
        <p:nvPicPr>
          <p:cNvPr id="8" name="Picture 7">
            <a:extLst>
              <a:ext uri="{FF2B5EF4-FFF2-40B4-BE49-F238E27FC236}">
                <a16:creationId xmlns:a16="http://schemas.microsoft.com/office/drawing/2014/main" id="{06C4E325-170C-141A-6726-FDABB3A3F359}"/>
              </a:ext>
            </a:extLst>
          </p:cNvPr>
          <p:cNvPicPr>
            <a:picLocks noChangeAspect="1"/>
          </p:cNvPicPr>
          <p:nvPr/>
        </p:nvPicPr>
        <p:blipFill>
          <a:blip r:embed="rId4"/>
          <a:stretch>
            <a:fillRect/>
          </a:stretch>
        </p:blipFill>
        <p:spPr>
          <a:xfrm>
            <a:off x="468615" y="4609262"/>
            <a:ext cx="3692568" cy="1198120"/>
          </a:xfrm>
          <a:prstGeom prst="rect">
            <a:avLst/>
          </a:prstGeom>
        </p:spPr>
      </p:pic>
      <p:sp>
        <p:nvSpPr>
          <p:cNvPr id="9" name="TextBox 8">
            <a:extLst>
              <a:ext uri="{FF2B5EF4-FFF2-40B4-BE49-F238E27FC236}">
                <a16:creationId xmlns:a16="http://schemas.microsoft.com/office/drawing/2014/main" id="{3FDA55F0-2B03-507F-9D3E-7285A78427F2}"/>
              </a:ext>
            </a:extLst>
          </p:cNvPr>
          <p:cNvSpPr txBox="1"/>
          <p:nvPr/>
        </p:nvSpPr>
        <p:spPr>
          <a:xfrm>
            <a:off x="4399721" y="4706169"/>
            <a:ext cx="5426765" cy="646331"/>
          </a:xfrm>
          <a:prstGeom prst="rect">
            <a:avLst/>
          </a:prstGeom>
          <a:noFill/>
        </p:spPr>
        <p:txBody>
          <a:bodyPr wrap="square" rtlCol="0">
            <a:spAutoFit/>
          </a:bodyPr>
          <a:lstStyle/>
          <a:p>
            <a:pPr algn="ctr"/>
            <a:r>
              <a:rPr lang="en-US" sz="3600" dirty="0"/>
              <a:t>President Board of Directors</a:t>
            </a:r>
          </a:p>
        </p:txBody>
      </p:sp>
    </p:spTree>
    <p:extLst>
      <p:ext uri="{BB962C8B-B14F-4D97-AF65-F5344CB8AC3E}">
        <p14:creationId xmlns:p14="http://schemas.microsoft.com/office/powerpoint/2010/main" val="3171343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314325"/>
            <a:ext cx="666750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3181350"/>
            <a:ext cx="654050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TextBox 3"/>
          <p:cNvSpPr txBox="1">
            <a:spLocks noChangeArrowheads="1"/>
          </p:cNvSpPr>
          <p:nvPr/>
        </p:nvSpPr>
        <p:spPr bwMode="auto">
          <a:xfrm>
            <a:off x="2576514" y="4749801"/>
            <a:ext cx="7305675" cy="830263"/>
          </a:xfrm>
          <a:prstGeom prst="rect">
            <a:avLst/>
          </a:prstGeom>
          <a:solidFill>
            <a:srgbClr val="520101"/>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chemeClr val="bg1"/>
                </a:solidFill>
                <a:latin typeface="Times New Roman"/>
                <a:cs typeface="Times New Roman"/>
              </a:rPr>
              <a:t>Prevalence of type 2 DM 5 times higher in Arizona Pima’s compared to Mexican Pima’s.</a:t>
            </a:r>
          </a:p>
        </p:txBody>
      </p:sp>
      <p:sp>
        <p:nvSpPr>
          <p:cNvPr id="24580" name="TextBox 4"/>
          <p:cNvSpPr txBox="1">
            <a:spLocks noChangeArrowheads="1"/>
          </p:cNvSpPr>
          <p:nvPr/>
        </p:nvSpPr>
        <p:spPr bwMode="auto">
          <a:xfrm>
            <a:off x="2438400" y="6096000"/>
            <a:ext cx="55621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t>Diabetes Care August 2006 vol. 29 no. 8 1866-1871 </a:t>
            </a:r>
            <a:endParaRPr lang="en-US" sz="1800"/>
          </a:p>
        </p:txBody>
      </p:sp>
    </p:spTree>
    <p:extLst>
      <p:ext uri="{BB962C8B-B14F-4D97-AF65-F5344CB8AC3E}">
        <p14:creationId xmlns:p14="http://schemas.microsoft.com/office/powerpoint/2010/main" val="2106381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ma+Indian+Peop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381000"/>
            <a:ext cx="3040063"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pima+gord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228600"/>
            <a:ext cx="3705225" cy="494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obesemcdonal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8338" y="3681414"/>
            <a:ext cx="3090862" cy="218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2889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160"/>
          <a:stretch/>
        </p:blipFill>
        <p:spPr bwMode="auto">
          <a:xfrm>
            <a:off x="1143006" y="643466"/>
            <a:ext cx="9905987" cy="55710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84128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2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880295"/>
            <a:ext cx="5294716" cy="3097408"/>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descr="newsweek2005jan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220" y="643467"/>
            <a:ext cx="4145909" cy="5571066"/>
          </a:xfrm>
          <a:prstGeom prst="rect">
            <a:avLst/>
          </a:prstGeom>
        </p:spPr>
      </p:pic>
    </p:spTree>
    <p:extLst>
      <p:ext uri="{BB962C8B-B14F-4D97-AF65-F5344CB8AC3E}">
        <p14:creationId xmlns:p14="http://schemas.microsoft.com/office/powerpoint/2010/main" val="2585380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Nutritional Epigenetics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0080" y="2872899"/>
            <a:ext cx="4243589" cy="3320668"/>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200"/>
              <a:t>Randy Jirtle PhD</a:t>
            </a:r>
          </a:p>
          <a:p>
            <a:pPr marL="342900" indent="-228600">
              <a:lnSpc>
                <a:spcPct val="90000"/>
              </a:lnSpc>
              <a:spcAft>
                <a:spcPts val="600"/>
              </a:spcAft>
              <a:buFont typeface="Arial" panose="020B0604020202020204" pitchFamily="34" charset="0"/>
              <a:buChar char="•"/>
            </a:pPr>
            <a:r>
              <a:rPr lang="en-US" sz="2200"/>
              <a:t>Relationship between nutrition, methylation and gene expression</a:t>
            </a:r>
          </a:p>
          <a:p>
            <a:pPr marL="342900" indent="-228600">
              <a:lnSpc>
                <a:spcPct val="90000"/>
              </a:lnSpc>
              <a:spcAft>
                <a:spcPts val="600"/>
              </a:spcAft>
              <a:buFont typeface="Arial" panose="020B0604020202020204" pitchFamily="34" charset="0"/>
              <a:buChar char="•"/>
            </a:pPr>
            <a:r>
              <a:rPr lang="en-US" sz="2200"/>
              <a:t>Protection against BPA toxicity in nutrient-methylation models</a:t>
            </a:r>
          </a:p>
        </p:txBody>
      </p:sp>
      <p:pic>
        <p:nvPicPr>
          <p:cNvPr id="4" name="Picture 3" descr="09augEpiJirtL.jpg"/>
          <p:cNvPicPr>
            <a:picLocks noChangeAspect="1"/>
          </p:cNvPicPr>
          <p:nvPr/>
        </p:nvPicPr>
        <p:blipFill rotWithShape="1">
          <a:blip r:embed="rId2">
            <a:extLst>
              <a:ext uri="{28A0092B-C50C-407E-A947-70E740481C1C}">
                <a14:useLocalDpi xmlns:a14="http://schemas.microsoft.com/office/drawing/2010/main" val="0"/>
              </a:ext>
            </a:extLst>
          </a:blip>
          <a:srcRect t="1885" r="-1" b="3288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04602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p:txBody>
          <a:bodyPr/>
          <a:lstStyle/>
          <a:p>
            <a:pPr eaLnBrk="1" hangingPunct="1"/>
            <a:endParaRPr lang="en-US">
              <a:latin typeface="Baskerville" charset="0"/>
              <a:ea typeface="ＭＳ Ｐゴシック" charset="0"/>
              <a:cs typeface="ＭＳ Ｐゴシック" charset="0"/>
            </a:endParaRPr>
          </a:p>
        </p:txBody>
      </p:sp>
      <p:sp>
        <p:nvSpPr>
          <p:cNvPr id="84994" name="Rectangle 2"/>
          <p:cNvSpPr>
            <a:spLocks noGrp="1" noChangeArrowheads="1"/>
          </p:cNvSpPr>
          <p:nvPr>
            <p:ph type="body" idx="1"/>
          </p:nvPr>
        </p:nvSpPr>
        <p:spPr/>
        <p:txBody>
          <a:bodyPr/>
          <a:lstStyle/>
          <a:p>
            <a:pPr marL="469900">
              <a:buBlip>
                <a:blip r:embed="rId2"/>
              </a:buBlip>
            </a:pPr>
            <a:endParaRPr lang="en-US">
              <a:latin typeface="Times New Roman" charset="0"/>
              <a:ea typeface="ＭＳ Ｐゴシック" charset="0"/>
              <a:cs typeface="ＭＳ Ｐゴシック" charset="0"/>
            </a:endParaRPr>
          </a:p>
        </p:txBody>
      </p:sp>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4" y="152400"/>
            <a:ext cx="7850187" cy="576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1.tiff"/>
          <p:cNvPicPr>
            <a:picLocks noChangeAspect="1"/>
          </p:cNvPicPr>
          <p:nvPr/>
        </p:nvPicPr>
        <p:blipFill>
          <a:blip r:embed="rId2"/>
          <a:srcRect/>
          <a:stretch>
            <a:fillRect/>
          </a:stretch>
        </p:blipFill>
        <p:spPr bwMode="auto">
          <a:xfrm>
            <a:off x="2514600" y="365125"/>
            <a:ext cx="7646988" cy="562768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Bildschirmfoto-2015-01-21-um-09.45.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1287" y="838200"/>
            <a:ext cx="6002568"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a:srcRect/>
          <a:stretch>
            <a:fillRect/>
          </a:stretch>
        </p:blipFill>
        <p:spPr bwMode="auto">
          <a:xfrm>
            <a:off x="1752601" y="1143000"/>
            <a:ext cx="2822575" cy="3810000"/>
          </a:xfrm>
          <a:prstGeom prst="rect">
            <a:avLst/>
          </a:prstGeom>
          <a:noFill/>
          <a:ln w="9525">
            <a:noFill/>
            <a:miter lim="800000"/>
            <a:headEnd/>
            <a:tailEnd/>
          </a:ln>
        </p:spPr>
      </p:pic>
    </p:spTree>
    <p:extLst>
      <p:ext uri="{BB962C8B-B14F-4D97-AF65-F5344CB8AC3E}">
        <p14:creationId xmlns:p14="http://schemas.microsoft.com/office/powerpoint/2010/main" val="3286963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1981200" y="304800"/>
            <a:ext cx="7086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600" dirty="0">
                <a:solidFill>
                  <a:srgbClr val="800000"/>
                </a:solidFill>
                <a:latin typeface="Akzidenz-Grotesk Std Med" charset="0"/>
              </a:rPr>
              <a:t>Different carbohydrates produce unique metabolic responses</a:t>
            </a:r>
          </a:p>
        </p:txBody>
      </p:sp>
      <p:sp>
        <p:nvSpPr>
          <p:cNvPr id="39938" name="Text Box 3"/>
          <p:cNvSpPr txBox="1">
            <a:spLocks noChangeArrowheads="1"/>
          </p:cNvSpPr>
          <p:nvPr/>
        </p:nvSpPr>
        <p:spPr bwMode="auto">
          <a:xfrm>
            <a:off x="2057400" y="3886200"/>
            <a:ext cx="8610600" cy="2923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a:solidFill>
                  <a:srgbClr val="800000"/>
                </a:solidFill>
                <a:latin typeface="Akzidenz-Grotesk Std Med" charset="0"/>
              </a:rPr>
              <a:t>high glycemic carbs                  </a:t>
            </a:r>
            <a:r>
              <a:rPr lang="en-US" sz="1800" dirty="0">
                <a:solidFill>
                  <a:srgbClr val="800000"/>
                </a:solidFill>
                <a:latin typeface="Akzidenz-Grotesk Std Med" charset="0"/>
              </a:rPr>
              <a:t>	</a:t>
            </a:r>
            <a:r>
              <a:rPr lang="en-US" dirty="0">
                <a:solidFill>
                  <a:srgbClr val="800000"/>
                </a:solidFill>
                <a:latin typeface="Akzidenz-Grotesk Std Med" charset="0"/>
              </a:rPr>
              <a:t>              low glycemic carbs</a:t>
            </a:r>
          </a:p>
          <a:p>
            <a:pPr eaLnBrk="1" hangingPunct="1">
              <a:lnSpc>
                <a:spcPct val="90000"/>
              </a:lnSpc>
              <a:spcBef>
                <a:spcPct val="20000"/>
              </a:spcBef>
            </a:pPr>
            <a:r>
              <a:rPr lang="en-US" sz="2000" dirty="0">
                <a:latin typeface="Akzidenz-Grotesk Std Light" charset="0"/>
              </a:rPr>
              <a:t>62 genes up-regulated                                          71 genes down-regulated</a:t>
            </a:r>
          </a:p>
          <a:p>
            <a:pPr eaLnBrk="1" hangingPunct="1">
              <a:lnSpc>
                <a:spcPct val="90000"/>
              </a:lnSpc>
              <a:spcBef>
                <a:spcPct val="20000"/>
              </a:spcBef>
            </a:pPr>
            <a:r>
              <a:rPr lang="en-US" sz="2000" dirty="0">
                <a:latin typeface="Akzidenz-Grotesk Std Light" charset="0"/>
              </a:rPr>
              <a:t>linked to oxidative stress, 	         	                   regulating insulin signaling</a:t>
            </a:r>
          </a:p>
          <a:p>
            <a:pPr eaLnBrk="1" hangingPunct="1">
              <a:lnSpc>
                <a:spcPct val="90000"/>
              </a:lnSpc>
              <a:spcBef>
                <a:spcPct val="20000"/>
              </a:spcBef>
            </a:pPr>
            <a:r>
              <a:rPr lang="en-US" sz="2000" dirty="0">
                <a:latin typeface="Akzidenz-Grotesk Std Light" charset="0"/>
              </a:rPr>
              <a:t>Inflammatory</a:t>
            </a:r>
            <a:r>
              <a:rPr lang="en-US" sz="2000" dirty="0">
                <a:latin typeface="Akzidenz-Grotesk Std Light" charset="0"/>
                <a:sym typeface="Symbol" charset="0"/>
              </a:rPr>
              <a:t>	                                                   and adipocyte cell size</a:t>
            </a:r>
          </a:p>
          <a:p>
            <a:pPr eaLnBrk="1" hangingPunct="1">
              <a:lnSpc>
                <a:spcPct val="90000"/>
              </a:lnSpc>
              <a:spcBef>
                <a:spcPct val="20000"/>
              </a:spcBef>
            </a:pPr>
            <a:r>
              <a:rPr lang="en-US" sz="2000" dirty="0">
                <a:latin typeface="Akzidenz-Grotesk Std Light" charset="0"/>
                <a:sym typeface="Symbol" charset="0"/>
              </a:rPr>
              <a:t>			                                   Lower insulin levels </a:t>
            </a:r>
            <a:endParaRPr lang="en-US" sz="1800" b="1" dirty="0">
              <a:latin typeface="Times" charset="0"/>
            </a:endParaRPr>
          </a:p>
          <a:p>
            <a:pPr eaLnBrk="1" hangingPunct="1">
              <a:spcBef>
                <a:spcPct val="50000"/>
              </a:spcBef>
            </a:pPr>
            <a:endParaRPr lang="en-US" sz="1600" dirty="0">
              <a:latin typeface="Akzidenz-Grotesk Std Light" charset="0"/>
            </a:endParaRPr>
          </a:p>
          <a:p>
            <a:pPr eaLnBrk="1" hangingPunct="1">
              <a:spcBef>
                <a:spcPct val="50000"/>
              </a:spcBef>
            </a:pPr>
            <a:endParaRPr lang="en-US" sz="1600" dirty="0">
              <a:latin typeface="Akzidenz-Grotesk Std Light" charset="0"/>
            </a:endParaRPr>
          </a:p>
          <a:p>
            <a:pPr eaLnBrk="1" hangingPunct="1">
              <a:spcBef>
                <a:spcPct val="50000"/>
              </a:spcBef>
            </a:pPr>
            <a:r>
              <a:rPr lang="en-US" sz="1600" dirty="0">
                <a:latin typeface="Akzidenz-Grotesk Std Light" charset="0"/>
              </a:rPr>
              <a:t>Source:  </a:t>
            </a:r>
            <a:r>
              <a:rPr lang="en-US" sz="1600" dirty="0" err="1">
                <a:latin typeface="Akzidenz-Grotesk Std Light" charset="0"/>
              </a:rPr>
              <a:t>Kallio</a:t>
            </a:r>
            <a:r>
              <a:rPr lang="en-US" sz="1600" dirty="0">
                <a:latin typeface="Akzidenz-Grotesk Std Light" charset="0"/>
              </a:rPr>
              <a:t> et al. Am J </a:t>
            </a:r>
            <a:r>
              <a:rPr lang="en-US" sz="1600" dirty="0" err="1">
                <a:latin typeface="Akzidenz-Grotesk Std Light" charset="0"/>
              </a:rPr>
              <a:t>Clin</a:t>
            </a:r>
            <a:r>
              <a:rPr lang="en-US" sz="1600" dirty="0">
                <a:latin typeface="Akzidenz-Grotesk Std Light" charset="0"/>
              </a:rPr>
              <a:t> Nutr;2007:851:1417-27</a:t>
            </a:r>
          </a:p>
        </p:txBody>
      </p:sp>
      <p:pic>
        <p:nvPicPr>
          <p:cNvPr id="399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76400"/>
            <a:ext cx="32512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00201"/>
            <a:ext cx="3124200" cy="233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564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4376C66-79AF-1142-9C56-F3D219BE5A7D}"/>
              </a:ext>
            </a:extLst>
          </p:cNvPr>
          <p:cNvSpPr/>
          <p:nvPr/>
        </p:nvSpPr>
        <p:spPr bwMode="auto">
          <a:xfrm>
            <a:off x="4724400" y="3270095"/>
            <a:ext cx="2590800" cy="990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a:latin typeface="Akzidenz-Grotesk BQ Light" pitchFamily="1" charset="0"/>
            </a:endParaRPr>
          </a:p>
        </p:txBody>
      </p:sp>
      <p:sp>
        <p:nvSpPr>
          <p:cNvPr id="4" name="TextBox 3">
            <a:extLst>
              <a:ext uri="{FF2B5EF4-FFF2-40B4-BE49-F238E27FC236}">
                <a16:creationId xmlns:a16="http://schemas.microsoft.com/office/drawing/2014/main" id="{AE76D178-1769-894B-8658-6564B4F1465E}"/>
              </a:ext>
            </a:extLst>
          </p:cNvPr>
          <p:cNvSpPr txBox="1"/>
          <p:nvPr/>
        </p:nvSpPr>
        <p:spPr>
          <a:xfrm>
            <a:off x="5125379" y="3503785"/>
            <a:ext cx="1752600" cy="523220"/>
          </a:xfrm>
          <a:prstGeom prst="rect">
            <a:avLst/>
          </a:prstGeom>
          <a:noFill/>
        </p:spPr>
        <p:txBody>
          <a:bodyPr wrap="square" rtlCol="0">
            <a:spAutoFit/>
          </a:bodyPr>
          <a:lstStyle/>
          <a:p>
            <a:pPr algn="ctr"/>
            <a:r>
              <a:rPr lang="en-US" sz="2800" dirty="0">
                <a:solidFill>
                  <a:srgbClr val="C00000"/>
                </a:solidFill>
              </a:rPr>
              <a:t>BDNF</a:t>
            </a:r>
          </a:p>
        </p:txBody>
      </p:sp>
      <p:sp>
        <p:nvSpPr>
          <p:cNvPr id="5" name="TextBox 4">
            <a:extLst>
              <a:ext uri="{FF2B5EF4-FFF2-40B4-BE49-F238E27FC236}">
                <a16:creationId xmlns:a16="http://schemas.microsoft.com/office/drawing/2014/main" id="{6AD2F457-D0CF-204A-820B-B4439BCDCCAB}"/>
              </a:ext>
            </a:extLst>
          </p:cNvPr>
          <p:cNvSpPr txBox="1"/>
          <p:nvPr/>
        </p:nvSpPr>
        <p:spPr>
          <a:xfrm>
            <a:off x="342915" y="367245"/>
            <a:ext cx="7429485" cy="584775"/>
          </a:xfrm>
          <a:prstGeom prst="rect">
            <a:avLst/>
          </a:prstGeom>
          <a:noFill/>
        </p:spPr>
        <p:txBody>
          <a:bodyPr wrap="square" rtlCol="0">
            <a:spAutoFit/>
          </a:bodyPr>
          <a:lstStyle/>
          <a:p>
            <a:r>
              <a:rPr lang="en-US" sz="3200" dirty="0">
                <a:solidFill>
                  <a:srgbClr val="9B0003"/>
                </a:solidFill>
                <a:latin typeface="Times New Roman" panose="02020603050405020304" pitchFamily="18" charset="0"/>
                <a:cs typeface="Times New Roman" panose="02020603050405020304" pitchFamily="18" charset="0"/>
              </a:rPr>
              <a:t>Brain Derived Neurotropic Factor (BDNF)</a:t>
            </a:r>
          </a:p>
        </p:txBody>
      </p:sp>
      <p:pic>
        <p:nvPicPr>
          <p:cNvPr id="6" name="Picture 5">
            <a:extLst>
              <a:ext uri="{FF2B5EF4-FFF2-40B4-BE49-F238E27FC236}">
                <a16:creationId xmlns:a16="http://schemas.microsoft.com/office/drawing/2014/main" id="{A2CBEC5C-BEAE-DA4E-A048-E37FDCC042D5}"/>
              </a:ext>
            </a:extLst>
          </p:cNvPr>
          <p:cNvPicPr>
            <a:picLocks noChangeAspect="1"/>
          </p:cNvPicPr>
          <p:nvPr/>
        </p:nvPicPr>
        <p:blipFill>
          <a:blip r:embed="rId2"/>
          <a:stretch>
            <a:fillRect/>
          </a:stretch>
        </p:blipFill>
        <p:spPr>
          <a:xfrm>
            <a:off x="5257800" y="1234396"/>
            <a:ext cx="1524000" cy="1939636"/>
          </a:xfrm>
          <a:prstGeom prst="rect">
            <a:avLst/>
          </a:prstGeom>
        </p:spPr>
      </p:pic>
      <p:sp>
        <p:nvSpPr>
          <p:cNvPr id="7" name="TextBox 6">
            <a:extLst>
              <a:ext uri="{FF2B5EF4-FFF2-40B4-BE49-F238E27FC236}">
                <a16:creationId xmlns:a16="http://schemas.microsoft.com/office/drawing/2014/main" id="{4A5680AE-9737-0B4D-8169-A5C0A10A2A85}"/>
              </a:ext>
            </a:extLst>
          </p:cNvPr>
          <p:cNvSpPr txBox="1"/>
          <p:nvPr/>
        </p:nvSpPr>
        <p:spPr>
          <a:xfrm>
            <a:off x="1638300" y="2194679"/>
            <a:ext cx="2057400" cy="341632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Arial" panose="020B0604020202020204" pitchFamily="34" charset="0"/>
              <a:buChar char="•"/>
            </a:pPr>
            <a:r>
              <a:rPr lang="en-US" dirty="0"/>
              <a:t>Exercise</a:t>
            </a:r>
          </a:p>
          <a:p>
            <a:pPr marL="342900" indent="-342900">
              <a:buFont typeface="Arial" panose="020B0604020202020204" pitchFamily="34" charset="0"/>
              <a:buChar char="•"/>
            </a:pPr>
            <a:r>
              <a:rPr lang="en-US" dirty="0"/>
              <a:t>Caloric Restriction</a:t>
            </a:r>
          </a:p>
          <a:p>
            <a:pPr marL="342900" indent="-342900">
              <a:buFont typeface="Arial" panose="020B0604020202020204" pitchFamily="34" charset="0"/>
              <a:buChar char="•"/>
            </a:pPr>
            <a:r>
              <a:rPr lang="en-US" dirty="0"/>
              <a:t>Meditation</a:t>
            </a:r>
          </a:p>
          <a:p>
            <a:pPr marL="342900" indent="-342900">
              <a:buFont typeface="Arial" panose="020B0604020202020204" pitchFamily="34" charset="0"/>
              <a:buChar char="•"/>
            </a:pPr>
            <a:r>
              <a:rPr lang="en-US" dirty="0"/>
              <a:t>Curcumin</a:t>
            </a:r>
          </a:p>
          <a:p>
            <a:pPr marL="342900" indent="-342900">
              <a:buFont typeface="Arial" panose="020B0604020202020204" pitchFamily="34" charset="0"/>
              <a:buChar char="•"/>
            </a:pPr>
            <a:r>
              <a:rPr lang="en-US" dirty="0"/>
              <a:t>Green tea</a:t>
            </a:r>
          </a:p>
          <a:p>
            <a:pPr marL="342900" indent="-342900">
              <a:buFont typeface="Arial" panose="020B0604020202020204" pitchFamily="34" charset="0"/>
              <a:buChar char="•"/>
            </a:pPr>
            <a:r>
              <a:rPr lang="en-US" dirty="0"/>
              <a:t>Coffee</a:t>
            </a:r>
          </a:p>
          <a:p>
            <a:pPr marL="342900" indent="-342900">
              <a:buFont typeface="Arial" panose="020B0604020202020204" pitchFamily="34" charset="0"/>
              <a:buChar char="•"/>
            </a:pPr>
            <a:r>
              <a:rPr lang="en-US" dirty="0"/>
              <a:t>DHA</a:t>
            </a:r>
          </a:p>
          <a:p>
            <a:pPr marL="342900" indent="-342900">
              <a:buFont typeface="Arial" panose="020B0604020202020204" pitchFamily="34" charset="0"/>
              <a:buChar char="•"/>
            </a:pPr>
            <a:r>
              <a:rPr lang="en-US" dirty="0"/>
              <a:t>Intermittent Fasting/TRE</a:t>
            </a:r>
          </a:p>
          <a:p>
            <a:pPr marL="342900" indent="-342900">
              <a:buFont typeface="Arial" panose="020B0604020202020204" pitchFamily="34" charset="0"/>
              <a:buChar char="•"/>
            </a:pPr>
            <a:r>
              <a:rPr lang="en-US" dirty="0"/>
              <a:t>Probiotics</a:t>
            </a:r>
          </a:p>
          <a:p>
            <a:pPr marL="342900" indent="-342900">
              <a:buFont typeface="Arial" panose="020B0604020202020204" pitchFamily="34" charset="0"/>
              <a:buChar char="•"/>
            </a:pPr>
            <a:endParaRPr lang="en-US" dirty="0"/>
          </a:p>
        </p:txBody>
      </p:sp>
      <p:sp>
        <p:nvSpPr>
          <p:cNvPr id="8" name="Right Arrow 7">
            <a:extLst>
              <a:ext uri="{FF2B5EF4-FFF2-40B4-BE49-F238E27FC236}">
                <a16:creationId xmlns:a16="http://schemas.microsoft.com/office/drawing/2014/main" id="{BBAA500C-8A91-7442-806C-BBA1A4A31484}"/>
              </a:ext>
            </a:extLst>
          </p:cNvPr>
          <p:cNvSpPr/>
          <p:nvPr/>
        </p:nvSpPr>
        <p:spPr bwMode="auto">
          <a:xfrm>
            <a:off x="4000500" y="3765395"/>
            <a:ext cx="609600" cy="22860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kzidenz-Grotesk BQ Light" pitchFamily="1" charset="0"/>
            </a:endParaRPr>
          </a:p>
        </p:txBody>
      </p:sp>
      <p:sp>
        <p:nvSpPr>
          <p:cNvPr id="9" name="Rounded Rectangle 8">
            <a:extLst>
              <a:ext uri="{FF2B5EF4-FFF2-40B4-BE49-F238E27FC236}">
                <a16:creationId xmlns:a16="http://schemas.microsoft.com/office/drawing/2014/main" id="{5FFC93F7-F20D-0744-A6EB-0C3D61DDF559}"/>
              </a:ext>
            </a:extLst>
          </p:cNvPr>
          <p:cNvSpPr/>
          <p:nvPr/>
        </p:nvSpPr>
        <p:spPr bwMode="auto">
          <a:xfrm>
            <a:off x="1371603" y="1945206"/>
            <a:ext cx="2438398" cy="3644161"/>
          </a:xfrm>
          <a:prstGeom prst="round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kzidenz-Grotesk BQ Light" pitchFamily="1" charset="0"/>
            </a:endParaRPr>
          </a:p>
        </p:txBody>
      </p:sp>
      <p:sp>
        <p:nvSpPr>
          <p:cNvPr id="10" name="TextBox 9">
            <a:extLst>
              <a:ext uri="{FF2B5EF4-FFF2-40B4-BE49-F238E27FC236}">
                <a16:creationId xmlns:a16="http://schemas.microsoft.com/office/drawing/2014/main" id="{6D25260E-03E0-0445-955A-BB31E4A56086}"/>
              </a:ext>
            </a:extLst>
          </p:cNvPr>
          <p:cNvSpPr txBox="1"/>
          <p:nvPr/>
        </p:nvSpPr>
        <p:spPr>
          <a:xfrm>
            <a:off x="8153400" y="2748677"/>
            <a:ext cx="2209800" cy="2585323"/>
          </a:xfrm>
          <a:prstGeom prst="rect">
            <a:avLst/>
          </a:prstGeom>
          <a:noFill/>
        </p:spPr>
        <p:txBody>
          <a:bodyPr wrap="square" rtlCol="0">
            <a:spAutoFit/>
          </a:bodyPr>
          <a:lstStyle/>
          <a:p>
            <a:pPr marL="342900" indent="-342900">
              <a:buFont typeface="Arial" panose="020B0604020202020204" pitchFamily="34" charset="0"/>
              <a:buChar char="•"/>
            </a:pPr>
            <a:r>
              <a:rPr lang="en-US" dirty="0"/>
              <a:t>SAD</a:t>
            </a:r>
          </a:p>
          <a:p>
            <a:pPr marL="342900" indent="-342900">
              <a:buFont typeface="Arial" panose="020B0604020202020204" pitchFamily="34" charset="0"/>
              <a:buChar char="•"/>
            </a:pPr>
            <a:r>
              <a:rPr lang="en-US" dirty="0"/>
              <a:t>Stress</a:t>
            </a:r>
          </a:p>
          <a:p>
            <a:pPr marL="342900" indent="-342900">
              <a:buFont typeface="Arial" panose="020B0604020202020204" pitchFamily="34" charset="0"/>
              <a:buChar char="•"/>
            </a:pPr>
            <a:r>
              <a:rPr lang="en-US" dirty="0"/>
              <a:t>Inflammation</a:t>
            </a:r>
          </a:p>
          <a:p>
            <a:pPr marL="342900" indent="-342900">
              <a:buFont typeface="Arial" panose="020B0604020202020204" pitchFamily="34" charset="0"/>
              <a:buChar char="•"/>
            </a:pPr>
            <a:r>
              <a:rPr lang="en-US" dirty="0"/>
              <a:t>Insulin resistance</a:t>
            </a:r>
          </a:p>
          <a:p>
            <a:pPr marL="342900" indent="-342900">
              <a:buFont typeface="Arial" panose="020B0604020202020204" pitchFamily="34" charset="0"/>
              <a:buChar char="•"/>
            </a:pPr>
            <a:r>
              <a:rPr lang="en-US" dirty="0"/>
              <a:t>Circadian Disruption</a:t>
            </a:r>
          </a:p>
          <a:p>
            <a:pPr marL="342900" indent="-342900">
              <a:buFont typeface="Arial" panose="020B0604020202020204" pitchFamily="34" charset="0"/>
              <a:buChar char="•"/>
            </a:pPr>
            <a:r>
              <a:rPr lang="en-US" dirty="0"/>
              <a:t>Sedentary states</a:t>
            </a:r>
          </a:p>
          <a:p>
            <a:pPr marL="342900" indent="-342900">
              <a:buFont typeface="Arial" panose="020B0604020202020204" pitchFamily="34" charset="0"/>
              <a:buChar char="•"/>
            </a:pPr>
            <a:r>
              <a:rPr lang="en-US" dirty="0"/>
              <a:t>Social Isolation/trauma</a:t>
            </a:r>
          </a:p>
        </p:txBody>
      </p:sp>
      <p:sp>
        <p:nvSpPr>
          <p:cNvPr id="11" name="Left Arrow 10">
            <a:extLst>
              <a:ext uri="{FF2B5EF4-FFF2-40B4-BE49-F238E27FC236}">
                <a16:creationId xmlns:a16="http://schemas.microsoft.com/office/drawing/2014/main" id="{0EB909A2-6780-1E4F-81B0-A4C77BA8DD77}"/>
              </a:ext>
            </a:extLst>
          </p:cNvPr>
          <p:cNvSpPr/>
          <p:nvPr/>
        </p:nvSpPr>
        <p:spPr bwMode="auto">
          <a:xfrm>
            <a:off x="7543800" y="3765396"/>
            <a:ext cx="457200" cy="197005"/>
          </a:xfrm>
          <a:prstGeom prst="leftArrow">
            <a:avLst/>
          </a:prstGeom>
          <a:solidFill>
            <a:schemeClr val="tx1"/>
          </a:solidFill>
          <a:ln w="9525" cap="flat" cmpd="sng" algn="ctr">
            <a:solidFill>
              <a:srgbClr val="0202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kzidenz-Grotesk BQ Light" pitchFamily="1" charset="0"/>
            </a:endParaRPr>
          </a:p>
        </p:txBody>
      </p:sp>
      <p:cxnSp>
        <p:nvCxnSpPr>
          <p:cNvPr id="13" name="Straight Connector 12">
            <a:extLst>
              <a:ext uri="{FF2B5EF4-FFF2-40B4-BE49-F238E27FC236}">
                <a16:creationId xmlns:a16="http://schemas.microsoft.com/office/drawing/2014/main" id="{795A5C58-3560-3949-861D-4C57B56DABA3}"/>
              </a:ext>
            </a:extLst>
          </p:cNvPr>
          <p:cNvCxnSpPr/>
          <p:nvPr/>
        </p:nvCxnSpPr>
        <p:spPr bwMode="auto">
          <a:xfrm>
            <a:off x="7543800" y="3657600"/>
            <a:ext cx="0" cy="383738"/>
          </a:xfrm>
          <a:prstGeom prst="line">
            <a:avLst/>
          </a:prstGeom>
          <a:solidFill>
            <a:schemeClr val="accent1"/>
          </a:solidFill>
          <a:ln w="41275" cap="flat" cmpd="sng" algn="ctr">
            <a:solidFill>
              <a:schemeClr val="tx1"/>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40C4AB27-BD57-0F42-8585-80565B95B0A6}"/>
              </a:ext>
            </a:extLst>
          </p:cNvPr>
          <p:cNvSpPr/>
          <p:nvPr/>
        </p:nvSpPr>
        <p:spPr>
          <a:xfrm>
            <a:off x="251433" y="6154118"/>
            <a:ext cx="4468531" cy="400110"/>
          </a:xfrm>
          <a:prstGeom prst="rect">
            <a:avLst/>
          </a:prstGeom>
        </p:spPr>
        <p:txBody>
          <a:bodyPr wrap="none">
            <a:spAutoFit/>
          </a:bodyPr>
          <a:lstStyle/>
          <a:p>
            <a:r>
              <a:rPr lang="en-US" dirty="0"/>
              <a:t> </a:t>
            </a:r>
            <a:r>
              <a:rPr lang="en-US" sz="2000" dirty="0" err="1"/>
              <a:t>Bredesen</a:t>
            </a:r>
            <a:r>
              <a:rPr lang="en-US" sz="2000" dirty="0"/>
              <a:t>. </a:t>
            </a:r>
            <a:r>
              <a:rPr lang="en-US" sz="2000" i="1" dirty="0"/>
              <a:t>AGING</a:t>
            </a:r>
            <a:r>
              <a:rPr lang="en-US" sz="2000" dirty="0"/>
              <a:t>, June 2016, Vol. 8 No.6</a:t>
            </a:r>
          </a:p>
        </p:txBody>
      </p:sp>
      <p:sp>
        <p:nvSpPr>
          <p:cNvPr id="15" name="Rounded Rectangle 14">
            <a:extLst>
              <a:ext uri="{FF2B5EF4-FFF2-40B4-BE49-F238E27FC236}">
                <a16:creationId xmlns:a16="http://schemas.microsoft.com/office/drawing/2014/main" id="{CFE35C16-F135-A44F-91E3-B6300C07F6E9}"/>
              </a:ext>
            </a:extLst>
          </p:cNvPr>
          <p:cNvSpPr/>
          <p:nvPr/>
        </p:nvSpPr>
        <p:spPr bwMode="auto">
          <a:xfrm>
            <a:off x="8153400" y="2509284"/>
            <a:ext cx="2438400" cy="2977116"/>
          </a:xfrm>
          <a:prstGeom prst="round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kzidenz-Grotesk BQ Light" pitchFamily="1" charset="0"/>
            </a:endParaRPr>
          </a:p>
        </p:txBody>
      </p:sp>
    </p:spTree>
    <p:extLst>
      <p:ext uri="{BB962C8B-B14F-4D97-AF65-F5344CB8AC3E}">
        <p14:creationId xmlns:p14="http://schemas.microsoft.com/office/powerpoint/2010/main" val="461225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7B005D7-5D05-97BF-E5AA-6FE35A43B936}"/>
              </a:ext>
            </a:extLst>
          </p:cNvPr>
          <p:cNvPicPr>
            <a:picLocks noChangeAspect="1"/>
          </p:cNvPicPr>
          <p:nvPr/>
        </p:nvPicPr>
        <p:blipFill>
          <a:blip r:embed="rId2"/>
          <a:stretch>
            <a:fillRect/>
          </a:stretch>
        </p:blipFill>
        <p:spPr>
          <a:xfrm>
            <a:off x="1230439" y="155786"/>
            <a:ext cx="9731121" cy="5571067"/>
          </a:xfrm>
          <a:prstGeom prst="rect">
            <a:avLst/>
          </a:prstGeom>
        </p:spPr>
      </p:pic>
      <p:sp>
        <p:nvSpPr>
          <p:cNvPr id="4" name="TextBox 3">
            <a:extLst>
              <a:ext uri="{FF2B5EF4-FFF2-40B4-BE49-F238E27FC236}">
                <a16:creationId xmlns:a16="http://schemas.microsoft.com/office/drawing/2014/main" id="{84E0EA8C-7300-207C-DFE2-EC9A5C1DEF58}"/>
              </a:ext>
            </a:extLst>
          </p:cNvPr>
          <p:cNvSpPr txBox="1"/>
          <p:nvPr/>
        </p:nvSpPr>
        <p:spPr>
          <a:xfrm>
            <a:off x="3088640" y="6116320"/>
            <a:ext cx="5730240" cy="369332"/>
          </a:xfrm>
          <a:prstGeom prst="rect">
            <a:avLst/>
          </a:prstGeom>
          <a:noFill/>
        </p:spPr>
        <p:txBody>
          <a:bodyPr wrap="square" rtlCol="0">
            <a:spAutoFit/>
          </a:bodyPr>
          <a:lstStyle/>
          <a:p>
            <a:pPr algn="ctr"/>
            <a:r>
              <a:rPr lang="en-US" dirty="0" err="1"/>
              <a:t>www.thehealthedgepodcast.com</a:t>
            </a:r>
            <a:endParaRPr lang="en-US" dirty="0"/>
          </a:p>
        </p:txBody>
      </p:sp>
      <p:sp>
        <p:nvSpPr>
          <p:cNvPr id="5" name="Oval 4">
            <a:extLst>
              <a:ext uri="{FF2B5EF4-FFF2-40B4-BE49-F238E27FC236}">
                <a16:creationId xmlns:a16="http://schemas.microsoft.com/office/drawing/2014/main" id="{E5E57C12-64D4-30E5-BE30-CEF907CBFAB8}"/>
              </a:ext>
            </a:extLst>
          </p:cNvPr>
          <p:cNvSpPr/>
          <p:nvPr/>
        </p:nvSpPr>
        <p:spPr>
          <a:xfrm>
            <a:off x="9156032" y="5390147"/>
            <a:ext cx="1973179" cy="505327"/>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646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4">
            <a:extLst>
              <a:ext uri="{FF2B5EF4-FFF2-40B4-BE49-F238E27FC236}">
                <a16:creationId xmlns:a16="http://schemas.microsoft.com/office/drawing/2014/main" id="{4A525971-AE91-50EE-728F-998016BDCA99}"/>
              </a:ext>
            </a:extLst>
          </p:cNvPr>
          <p:cNvSpPr txBox="1">
            <a:spLocks noChangeArrowheads="1"/>
          </p:cNvSpPr>
          <p:nvPr/>
        </p:nvSpPr>
        <p:spPr bwMode="auto">
          <a:xfrm>
            <a:off x="4465639" y="327818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eaLnBrk="1" hangingPunct="1"/>
            <a:endParaRPr lang="en-US" altLang="en-US"/>
          </a:p>
        </p:txBody>
      </p:sp>
      <p:sp>
        <p:nvSpPr>
          <p:cNvPr id="60419" name="TextBox 3">
            <a:extLst>
              <a:ext uri="{FF2B5EF4-FFF2-40B4-BE49-F238E27FC236}">
                <a16:creationId xmlns:a16="http://schemas.microsoft.com/office/drawing/2014/main" id="{DA86A820-C8E6-BED7-60C9-0FD656767261}"/>
              </a:ext>
            </a:extLst>
          </p:cNvPr>
          <p:cNvSpPr txBox="1">
            <a:spLocks noChangeArrowheads="1"/>
          </p:cNvSpPr>
          <p:nvPr/>
        </p:nvSpPr>
        <p:spPr bwMode="auto">
          <a:xfrm>
            <a:off x="1905000" y="5181601"/>
            <a:ext cx="8320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eaLnBrk="1" hangingPunct="1"/>
            <a:r>
              <a:rPr lang="en-US" altLang="en-US" sz="1600"/>
              <a:t>McGowan PO, Sasaki A, D’Alessio AC, Dymov S, Labonte B, Szyf M, Turecki G, Meaney MJ. Epigenetic regulation of the glucocorticoid receptor in human brain associates with childhood abuse. Nat Neurosci. 2009;12(3):342-348.</a:t>
            </a:r>
          </a:p>
        </p:txBody>
      </p:sp>
      <p:sp>
        <p:nvSpPr>
          <p:cNvPr id="60420" name="TextBox 5">
            <a:extLst>
              <a:ext uri="{FF2B5EF4-FFF2-40B4-BE49-F238E27FC236}">
                <a16:creationId xmlns:a16="http://schemas.microsoft.com/office/drawing/2014/main" id="{03E88D54-FDD0-B824-FA17-1CFE09F2C93A}"/>
              </a:ext>
            </a:extLst>
          </p:cNvPr>
          <p:cNvSpPr txBox="1">
            <a:spLocks noChangeArrowheads="1"/>
          </p:cNvSpPr>
          <p:nvPr/>
        </p:nvSpPr>
        <p:spPr bwMode="auto">
          <a:xfrm>
            <a:off x="4465638" y="2439989"/>
            <a:ext cx="438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eaLnBrk="1" hangingPunct="1"/>
            <a:endParaRPr lang="en-US" altLang="en-US"/>
          </a:p>
        </p:txBody>
      </p:sp>
      <p:sp>
        <p:nvSpPr>
          <p:cNvPr id="60421" name="TextBox 6">
            <a:extLst>
              <a:ext uri="{FF2B5EF4-FFF2-40B4-BE49-F238E27FC236}">
                <a16:creationId xmlns:a16="http://schemas.microsoft.com/office/drawing/2014/main" id="{B7B5B302-72A2-E05F-51C4-37810B62A56B}"/>
              </a:ext>
            </a:extLst>
          </p:cNvPr>
          <p:cNvSpPr txBox="1">
            <a:spLocks noChangeArrowheads="1"/>
          </p:cNvSpPr>
          <p:nvPr/>
        </p:nvSpPr>
        <p:spPr bwMode="auto">
          <a:xfrm>
            <a:off x="2663826" y="381001"/>
            <a:ext cx="800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eaLnBrk="1" hangingPunct="1"/>
            <a:r>
              <a:rPr lang="en-US" altLang="en-US" dirty="0">
                <a:solidFill>
                  <a:srgbClr val="C00000"/>
                </a:solidFill>
                <a:latin typeface="Times New Roman" panose="02020603050405020304" pitchFamily="18" charset="0"/>
                <a:cs typeface="Times New Roman" panose="02020603050405020304" pitchFamily="18" charset="0"/>
              </a:rPr>
              <a:t>Environmental Programming of Gene Activity- Bonding</a:t>
            </a:r>
          </a:p>
        </p:txBody>
      </p:sp>
      <p:pic>
        <p:nvPicPr>
          <p:cNvPr id="60422" name="Picture 3">
            <a:extLst>
              <a:ext uri="{FF2B5EF4-FFF2-40B4-BE49-F238E27FC236}">
                <a16:creationId xmlns:a16="http://schemas.microsoft.com/office/drawing/2014/main" id="{96215939-265E-481C-5BEE-F3D604E0F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4614"/>
            <a:ext cx="9731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Box 10">
            <a:extLst>
              <a:ext uri="{FF2B5EF4-FFF2-40B4-BE49-F238E27FC236}">
                <a16:creationId xmlns:a16="http://schemas.microsoft.com/office/drawing/2014/main" id="{4BF86BA9-171E-BAFA-EAA1-D86780C21E11}"/>
              </a:ext>
            </a:extLst>
          </p:cNvPr>
          <p:cNvSpPr txBox="1">
            <a:spLocks noChangeArrowheads="1"/>
          </p:cNvSpPr>
          <p:nvPr/>
        </p:nvSpPr>
        <p:spPr bwMode="auto">
          <a:xfrm>
            <a:off x="3733800" y="1219201"/>
            <a:ext cx="422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eaLnBrk="1" hangingPunct="1"/>
            <a:r>
              <a:rPr lang="en-US" altLang="en-US">
                <a:latin typeface="Times New Roman" panose="02020603050405020304" pitchFamily="18" charset="0"/>
                <a:cs typeface="Times New Roman" panose="02020603050405020304" pitchFamily="18" charset="0"/>
              </a:rPr>
              <a:t>Glucocorticoid Receptor Gene</a:t>
            </a:r>
          </a:p>
        </p:txBody>
      </p:sp>
      <p:sp>
        <p:nvSpPr>
          <p:cNvPr id="60424" name="TextBox 11">
            <a:extLst>
              <a:ext uri="{FF2B5EF4-FFF2-40B4-BE49-F238E27FC236}">
                <a16:creationId xmlns:a16="http://schemas.microsoft.com/office/drawing/2014/main" id="{4DBCDF32-EFFC-5ED3-2D1E-16D3F6B2E1DB}"/>
              </a:ext>
            </a:extLst>
          </p:cNvPr>
          <p:cNvSpPr txBox="1">
            <a:spLocks noChangeArrowheads="1"/>
          </p:cNvSpPr>
          <p:nvPr/>
        </p:nvSpPr>
        <p:spPr bwMode="auto">
          <a:xfrm>
            <a:off x="1885950" y="2416175"/>
            <a:ext cx="32019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eaLnBrk="1" hangingPunct="1"/>
            <a:r>
              <a:rPr lang="en-US" altLang="en-US" sz="2000" dirty="0"/>
              <a:t>Traumatic Childhood Events</a:t>
            </a:r>
          </a:p>
        </p:txBody>
      </p:sp>
      <p:sp>
        <p:nvSpPr>
          <p:cNvPr id="60425" name="TextBox 12">
            <a:extLst>
              <a:ext uri="{FF2B5EF4-FFF2-40B4-BE49-F238E27FC236}">
                <a16:creationId xmlns:a16="http://schemas.microsoft.com/office/drawing/2014/main" id="{17679D44-5990-1C08-C316-B91D40510315}"/>
              </a:ext>
            </a:extLst>
          </p:cNvPr>
          <p:cNvSpPr txBox="1">
            <a:spLocks noChangeArrowheads="1"/>
          </p:cNvSpPr>
          <p:nvPr/>
        </p:nvSpPr>
        <p:spPr bwMode="auto">
          <a:xfrm>
            <a:off x="7391400" y="2438400"/>
            <a:ext cx="227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eaLnBrk="1" hangingPunct="1"/>
            <a:r>
              <a:rPr lang="en-US" altLang="en-US" sz="2000"/>
              <a:t>Bonding</a:t>
            </a:r>
          </a:p>
        </p:txBody>
      </p:sp>
      <p:sp>
        <p:nvSpPr>
          <p:cNvPr id="60426" name="TextBox 13">
            <a:extLst>
              <a:ext uri="{FF2B5EF4-FFF2-40B4-BE49-F238E27FC236}">
                <a16:creationId xmlns:a16="http://schemas.microsoft.com/office/drawing/2014/main" id="{77065B4C-0E87-1CD4-F384-54F30AA35B1B}"/>
              </a:ext>
            </a:extLst>
          </p:cNvPr>
          <p:cNvSpPr txBox="1">
            <a:spLocks noChangeArrowheads="1"/>
          </p:cNvSpPr>
          <p:nvPr/>
        </p:nvSpPr>
        <p:spPr bwMode="auto">
          <a:xfrm>
            <a:off x="2590801" y="3276601"/>
            <a:ext cx="29384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eaLnBrk="1" hangingPunct="1"/>
            <a:r>
              <a:rPr lang="en-US" altLang="en-US"/>
              <a:t>GR Gene</a:t>
            </a:r>
          </a:p>
        </p:txBody>
      </p:sp>
      <p:sp>
        <p:nvSpPr>
          <p:cNvPr id="15" name="Down Arrow 14">
            <a:extLst>
              <a:ext uri="{FF2B5EF4-FFF2-40B4-BE49-F238E27FC236}">
                <a16:creationId xmlns:a16="http://schemas.microsoft.com/office/drawing/2014/main" id="{0F5E23C2-1203-F24C-EE72-36B9B0B5F3E8}"/>
              </a:ext>
            </a:extLst>
          </p:cNvPr>
          <p:cNvSpPr>
            <a:spLocks noChangeArrowheads="1"/>
          </p:cNvSpPr>
          <p:nvPr/>
        </p:nvSpPr>
        <p:spPr bwMode="auto">
          <a:xfrm>
            <a:off x="2286000" y="3276600"/>
            <a:ext cx="179388" cy="369888"/>
          </a:xfrm>
          <a:prstGeom prst="downArrow">
            <a:avLst>
              <a:gd name="adj1" fmla="val 50000"/>
              <a:gd name="adj2" fmla="val 50002"/>
            </a:avLst>
          </a:prstGeom>
          <a:solidFill>
            <a:schemeClr val="tx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60428" name="TextBox 15">
            <a:extLst>
              <a:ext uri="{FF2B5EF4-FFF2-40B4-BE49-F238E27FC236}">
                <a16:creationId xmlns:a16="http://schemas.microsoft.com/office/drawing/2014/main" id="{C43A9968-8886-FB7E-FCD0-B55C3265A56F}"/>
              </a:ext>
            </a:extLst>
          </p:cNvPr>
          <p:cNvSpPr txBox="1">
            <a:spLocks noChangeArrowheads="1"/>
          </p:cNvSpPr>
          <p:nvPr/>
        </p:nvSpPr>
        <p:spPr bwMode="auto">
          <a:xfrm>
            <a:off x="2667001" y="3886201"/>
            <a:ext cx="29384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eaLnBrk="1" hangingPunct="1"/>
            <a:r>
              <a:rPr lang="en-US" altLang="en-US"/>
              <a:t>GR Receptors</a:t>
            </a:r>
          </a:p>
        </p:txBody>
      </p:sp>
      <p:sp>
        <p:nvSpPr>
          <p:cNvPr id="17" name="Down Arrow 16">
            <a:extLst>
              <a:ext uri="{FF2B5EF4-FFF2-40B4-BE49-F238E27FC236}">
                <a16:creationId xmlns:a16="http://schemas.microsoft.com/office/drawing/2014/main" id="{0237426F-2AB6-B036-2840-4CEF52555882}"/>
              </a:ext>
            </a:extLst>
          </p:cNvPr>
          <p:cNvSpPr>
            <a:spLocks noChangeArrowheads="1"/>
          </p:cNvSpPr>
          <p:nvPr/>
        </p:nvSpPr>
        <p:spPr bwMode="auto">
          <a:xfrm>
            <a:off x="2286000" y="3886200"/>
            <a:ext cx="179388" cy="368300"/>
          </a:xfrm>
          <a:prstGeom prst="downArrow">
            <a:avLst>
              <a:gd name="adj1" fmla="val 50000"/>
              <a:gd name="adj2" fmla="val 49997"/>
            </a:avLst>
          </a:prstGeom>
          <a:solidFill>
            <a:schemeClr val="tx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60430" name="TextBox 17">
            <a:extLst>
              <a:ext uri="{FF2B5EF4-FFF2-40B4-BE49-F238E27FC236}">
                <a16:creationId xmlns:a16="http://schemas.microsoft.com/office/drawing/2014/main" id="{96694B66-5563-EF4B-0709-67B8407C0180}"/>
              </a:ext>
            </a:extLst>
          </p:cNvPr>
          <p:cNvSpPr txBox="1">
            <a:spLocks noChangeArrowheads="1"/>
          </p:cNvSpPr>
          <p:nvPr/>
        </p:nvSpPr>
        <p:spPr bwMode="auto">
          <a:xfrm>
            <a:off x="2743200" y="4572001"/>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eaLnBrk="1" hangingPunct="1"/>
            <a:r>
              <a:rPr lang="en-US" altLang="en-US"/>
              <a:t>Stress Response</a:t>
            </a:r>
          </a:p>
        </p:txBody>
      </p:sp>
      <p:sp>
        <p:nvSpPr>
          <p:cNvPr id="19" name="Up Arrow 18">
            <a:extLst>
              <a:ext uri="{FF2B5EF4-FFF2-40B4-BE49-F238E27FC236}">
                <a16:creationId xmlns:a16="http://schemas.microsoft.com/office/drawing/2014/main" id="{B17BAB6B-F357-3BCE-45B9-CF646E787B4D}"/>
              </a:ext>
            </a:extLst>
          </p:cNvPr>
          <p:cNvSpPr>
            <a:spLocks noChangeArrowheads="1"/>
          </p:cNvSpPr>
          <p:nvPr/>
        </p:nvSpPr>
        <p:spPr bwMode="auto">
          <a:xfrm>
            <a:off x="2286000" y="4572000"/>
            <a:ext cx="179388" cy="369888"/>
          </a:xfrm>
          <a:prstGeom prst="upArrow">
            <a:avLst>
              <a:gd name="adj1" fmla="val 50000"/>
              <a:gd name="adj2" fmla="val 50002"/>
            </a:avLst>
          </a:prstGeom>
          <a:solidFill>
            <a:schemeClr val="tx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60432" name="TextBox 19">
            <a:extLst>
              <a:ext uri="{FF2B5EF4-FFF2-40B4-BE49-F238E27FC236}">
                <a16:creationId xmlns:a16="http://schemas.microsoft.com/office/drawing/2014/main" id="{D096BBE3-BE2B-F055-7706-FE89B124F71D}"/>
              </a:ext>
            </a:extLst>
          </p:cNvPr>
          <p:cNvSpPr txBox="1">
            <a:spLocks noChangeArrowheads="1"/>
          </p:cNvSpPr>
          <p:nvPr/>
        </p:nvSpPr>
        <p:spPr bwMode="auto">
          <a:xfrm>
            <a:off x="7391400" y="3200401"/>
            <a:ext cx="1924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eaLnBrk="1" hangingPunct="1"/>
            <a:r>
              <a:rPr lang="en-US" altLang="en-US"/>
              <a:t>GR Gene</a:t>
            </a:r>
          </a:p>
        </p:txBody>
      </p:sp>
      <p:sp>
        <p:nvSpPr>
          <p:cNvPr id="21" name="Up Arrow 20">
            <a:extLst>
              <a:ext uri="{FF2B5EF4-FFF2-40B4-BE49-F238E27FC236}">
                <a16:creationId xmlns:a16="http://schemas.microsoft.com/office/drawing/2014/main" id="{3702EC1F-E678-9C32-FCF4-E8D74408CD5C}"/>
              </a:ext>
            </a:extLst>
          </p:cNvPr>
          <p:cNvSpPr>
            <a:spLocks noChangeArrowheads="1"/>
          </p:cNvSpPr>
          <p:nvPr/>
        </p:nvSpPr>
        <p:spPr bwMode="auto">
          <a:xfrm>
            <a:off x="7239000" y="3200400"/>
            <a:ext cx="215900" cy="368300"/>
          </a:xfrm>
          <a:prstGeom prst="upArrow">
            <a:avLst>
              <a:gd name="adj1" fmla="val 50000"/>
              <a:gd name="adj2" fmla="val 50000"/>
            </a:avLst>
          </a:prstGeom>
          <a:solidFill>
            <a:schemeClr val="tx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60434" name="TextBox 21">
            <a:extLst>
              <a:ext uri="{FF2B5EF4-FFF2-40B4-BE49-F238E27FC236}">
                <a16:creationId xmlns:a16="http://schemas.microsoft.com/office/drawing/2014/main" id="{8C7BDABF-B2FF-86D6-E531-28632BC3EFA3}"/>
              </a:ext>
            </a:extLst>
          </p:cNvPr>
          <p:cNvSpPr txBox="1">
            <a:spLocks noChangeArrowheads="1"/>
          </p:cNvSpPr>
          <p:nvPr/>
        </p:nvSpPr>
        <p:spPr bwMode="auto">
          <a:xfrm>
            <a:off x="7467601" y="3810001"/>
            <a:ext cx="2193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eaLnBrk="1" hangingPunct="1"/>
            <a:r>
              <a:rPr lang="en-US" altLang="en-US"/>
              <a:t>GR Receptors</a:t>
            </a:r>
          </a:p>
        </p:txBody>
      </p:sp>
      <p:sp>
        <p:nvSpPr>
          <p:cNvPr id="23" name="Up Arrow 22">
            <a:extLst>
              <a:ext uri="{FF2B5EF4-FFF2-40B4-BE49-F238E27FC236}">
                <a16:creationId xmlns:a16="http://schemas.microsoft.com/office/drawing/2014/main" id="{1949E996-F1AD-8C5D-F500-243F19133851}"/>
              </a:ext>
            </a:extLst>
          </p:cNvPr>
          <p:cNvSpPr>
            <a:spLocks noChangeArrowheads="1"/>
          </p:cNvSpPr>
          <p:nvPr/>
        </p:nvSpPr>
        <p:spPr bwMode="auto">
          <a:xfrm>
            <a:off x="7239000" y="3810000"/>
            <a:ext cx="215900" cy="368300"/>
          </a:xfrm>
          <a:prstGeom prst="upArrow">
            <a:avLst>
              <a:gd name="adj1" fmla="val 50000"/>
              <a:gd name="adj2" fmla="val 50000"/>
            </a:avLst>
          </a:prstGeom>
          <a:solidFill>
            <a:schemeClr val="tx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60436" name="TextBox 23">
            <a:extLst>
              <a:ext uri="{FF2B5EF4-FFF2-40B4-BE49-F238E27FC236}">
                <a16:creationId xmlns:a16="http://schemas.microsoft.com/office/drawing/2014/main" id="{B0B2E960-92BD-1279-E551-F9994C77F573}"/>
              </a:ext>
            </a:extLst>
          </p:cNvPr>
          <p:cNvSpPr txBox="1">
            <a:spLocks noChangeArrowheads="1"/>
          </p:cNvSpPr>
          <p:nvPr/>
        </p:nvSpPr>
        <p:spPr bwMode="auto">
          <a:xfrm>
            <a:off x="7391400" y="4419601"/>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eaLnBrk="1" hangingPunct="1"/>
            <a:r>
              <a:rPr lang="en-US" altLang="en-US"/>
              <a:t>Stress Response</a:t>
            </a:r>
          </a:p>
        </p:txBody>
      </p:sp>
      <p:pic>
        <p:nvPicPr>
          <p:cNvPr id="64534" name="Picture 25">
            <a:extLst>
              <a:ext uri="{FF2B5EF4-FFF2-40B4-BE49-F238E27FC236}">
                <a16:creationId xmlns:a16="http://schemas.microsoft.com/office/drawing/2014/main" id="{4E1AB24E-FE5F-C778-CB18-E7089D1107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0938" y="1436688"/>
            <a:ext cx="14668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28">
            <a:extLst>
              <a:ext uri="{FF2B5EF4-FFF2-40B4-BE49-F238E27FC236}">
                <a16:creationId xmlns:a16="http://schemas.microsoft.com/office/drawing/2014/main" id="{2C50979B-EDB9-4EEF-8661-9FFDC831D0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70938" y="2382839"/>
            <a:ext cx="15351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a:extLst>
              <a:ext uri="{FF2B5EF4-FFF2-40B4-BE49-F238E27FC236}">
                <a16:creationId xmlns:a16="http://schemas.microsoft.com/office/drawing/2014/main" id="{6F5B2632-C2FE-61BD-E11C-5F6FB7DF93A8}"/>
              </a:ext>
            </a:extLst>
          </p:cNvPr>
          <p:cNvCxnSpPr>
            <a:cxnSpLocks noChangeShapeType="1"/>
          </p:cNvCxnSpPr>
          <p:nvPr/>
        </p:nvCxnSpPr>
        <p:spPr bwMode="auto">
          <a:xfrm rot="10800000" flipV="1">
            <a:off x="3657600" y="1676401"/>
            <a:ext cx="1625600" cy="728663"/>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Arrow Connector 28">
            <a:extLst>
              <a:ext uri="{FF2B5EF4-FFF2-40B4-BE49-F238E27FC236}">
                <a16:creationId xmlns:a16="http://schemas.microsoft.com/office/drawing/2014/main" id="{E67A80E5-A978-0B21-5825-011DC20EA8C2}"/>
              </a:ext>
            </a:extLst>
          </p:cNvPr>
          <p:cNvCxnSpPr>
            <a:cxnSpLocks noChangeShapeType="1"/>
            <a:stCxn id="60423" idx="2"/>
          </p:cNvCxnSpPr>
          <p:nvPr/>
        </p:nvCxnSpPr>
        <p:spPr bwMode="auto">
          <a:xfrm rot="16200000" flipH="1">
            <a:off x="6211888" y="1317626"/>
            <a:ext cx="800100" cy="1527175"/>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Arrow Connector 32">
            <a:extLst>
              <a:ext uri="{FF2B5EF4-FFF2-40B4-BE49-F238E27FC236}">
                <a16:creationId xmlns:a16="http://schemas.microsoft.com/office/drawing/2014/main" id="{AA9F9DBB-152A-84DC-30D3-AB573A4571B0}"/>
              </a:ext>
            </a:extLst>
          </p:cNvPr>
          <p:cNvCxnSpPr>
            <a:cxnSpLocks noChangeShapeType="1"/>
          </p:cNvCxnSpPr>
          <p:nvPr/>
        </p:nvCxnSpPr>
        <p:spPr bwMode="auto">
          <a:xfrm rot="5400000">
            <a:off x="2867026" y="3046414"/>
            <a:ext cx="461963" cy="1587"/>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Arrow Connector 34">
            <a:extLst>
              <a:ext uri="{FF2B5EF4-FFF2-40B4-BE49-F238E27FC236}">
                <a16:creationId xmlns:a16="http://schemas.microsoft.com/office/drawing/2014/main" id="{60DB76B4-84C8-F64F-0213-4A4E64B0C0E3}"/>
              </a:ext>
            </a:extLst>
          </p:cNvPr>
          <p:cNvCxnSpPr>
            <a:cxnSpLocks noChangeShapeType="1"/>
          </p:cNvCxnSpPr>
          <p:nvPr/>
        </p:nvCxnSpPr>
        <p:spPr bwMode="auto">
          <a:xfrm rot="5400000">
            <a:off x="7770813" y="3049588"/>
            <a:ext cx="461963" cy="158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6" name="Down Arrow 35">
            <a:extLst>
              <a:ext uri="{FF2B5EF4-FFF2-40B4-BE49-F238E27FC236}">
                <a16:creationId xmlns:a16="http://schemas.microsoft.com/office/drawing/2014/main" id="{47AEC272-CCE3-9B9C-8AB9-19FF4CF48641}"/>
              </a:ext>
            </a:extLst>
          </p:cNvPr>
          <p:cNvSpPr>
            <a:spLocks noChangeArrowheads="1"/>
          </p:cNvSpPr>
          <p:nvPr/>
        </p:nvSpPr>
        <p:spPr bwMode="auto">
          <a:xfrm>
            <a:off x="7239000" y="4495800"/>
            <a:ext cx="215900" cy="369888"/>
          </a:xfrm>
          <a:prstGeom prst="downArrow">
            <a:avLst>
              <a:gd name="adj1" fmla="val 50000"/>
              <a:gd name="adj2" fmla="val 50001"/>
            </a:avLst>
          </a:prstGeom>
          <a:solidFill>
            <a:schemeClr val="tx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534"/>
                                        </p:tgtEl>
                                        <p:attrNameLst>
                                          <p:attrName>style.visibility</p:attrName>
                                        </p:attrNameLst>
                                      </p:cBhvr>
                                      <p:to>
                                        <p:strVal val="visible"/>
                                      </p:to>
                                    </p:set>
                                    <p:animEffect transition="in" filter="fade">
                                      <p:cBhvr>
                                        <p:cTn id="7" dur="2000"/>
                                        <p:tgtEl>
                                          <p:spTgt spid="64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4535"/>
                                        </p:tgtEl>
                                        <p:attrNameLst>
                                          <p:attrName>style.visibility</p:attrName>
                                        </p:attrNameLst>
                                      </p:cBhvr>
                                      <p:to>
                                        <p:strVal val="visible"/>
                                      </p:to>
                                    </p:set>
                                    <p:animEffect transition="in" filter="fade">
                                      <p:cBhvr>
                                        <p:cTn id="12" dur="2000"/>
                                        <p:tgtEl>
                                          <p:spTgt spid="64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4790" name="Rectangle 37478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79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9A6E51-FC8F-CE07-D0BA-50C794E12968}"/>
              </a:ext>
            </a:extLst>
          </p:cNvPr>
          <p:cNvSpPr txBox="1">
            <a:spLocks noChangeArrowheads="1"/>
          </p:cNvSpPr>
          <p:nvPr/>
        </p:nvSpPr>
        <p:spPr bwMode="auto">
          <a:xfrm>
            <a:off x="640080" y="2706624"/>
            <a:ext cx="6894576" cy="34838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indent="-228600">
              <a:lnSpc>
                <a:spcPct val="90000"/>
              </a:lnSpc>
              <a:spcAft>
                <a:spcPts val="600"/>
              </a:spcAft>
              <a:buFont typeface="Arial" panose="020B0604020202020204" pitchFamily="34" charset="0"/>
              <a:buChar char="•"/>
            </a:pPr>
            <a:endParaRPr lang="en-US" altLang="en-US" sz="2200" dirty="0">
              <a:latin typeface="+mn-lt"/>
              <a:ea typeface="+mn-ea"/>
            </a:endParaRPr>
          </a:p>
          <a:p>
            <a:pPr algn="ctr">
              <a:lnSpc>
                <a:spcPct val="90000"/>
              </a:lnSpc>
              <a:spcAft>
                <a:spcPts val="600"/>
              </a:spcAft>
            </a:pPr>
            <a:r>
              <a:rPr lang="en-US" altLang="en-US" sz="2800" dirty="0">
                <a:latin typeface="+mn-lt"/>
                <a:ea typeface="+mn-ea"/>
              </a:rPr>
              <a:t>Conclusions</a:t>
            </a:r>
          </a:p>
          <a:p>
            <a:pPr>
              <a:lnSpc>
                <a:spcPct val="90000"/>
              </a:lnSpc>
              <a:spcAft>
                <a:spcPts val="600"/>
              </a:spcAft>
            </a:pPr>
            <a:endParaRPr lang="en-US" altLang="en-US" sz="2200" b="1" dirty="0">
              <a:latin typeface="+mn-lt"/>
              <a:ea typeface="+mn-ea"/>
            </a:endParaRPr>
          </a:p>
          <a:p>
            <a:pPr algn="ctr">
              <a:lnSpc>
                <a:spcPct val="90000"/>
              </a:lnSpc>
              <a:spcAft>
                <a:spcPts val="600"/>
              </a:spcAft>
            </a:pPr>
            <a:r>
              <a:rPr lang="en-US" altLang="en-US" dirty="0">
                <a:solidFill>
                  <a:srgbClr val="C00000"/>
                </a:solidFill>
                <a:latin typeface="+mn-lt"/>
                <a:ea typeface="+mn-ea"/>
              </a:rPr>
              <a:t>“</a:t>
            </a:r>
            <a:r>
              <a:rPr lang="en-US" altLang="en-US" sz="2200" i="1" dirty="0">
                <a:solidFill>
                  <a:srgbClr val="C00000"/>
                </a:solidFill>
                <a:latin typeface="+mn-lt"/>
                <a:ea typeface="+mn-ea"/>
              </a:rPr>
              <a:t>These data provide first evidence in humans supporting the conclusion that PNMS results in a lasting, broad, and functionally organized DNA methylation signature in several tissues in offspring. We can infer that the epigenetic effects found in Project Ice Storm are due to objective levels of hardship experienced by the pregnant women.”</a:t>
            </a:r>
          </a:p>
        </p:txBody>
      </p:sp>
      <p:pic>
        <p:nvPicPr>
          <p:cNvPr id="2" name="Picture 1">
            <a:extLst>
              <a:ext uri="{FF2B5EF4-FFF2-40B4-BE49-F238E27FC236}">
                <a16:creationId xmlns:a16="http://schemas.microsoft.com/office/drawing/2014/main" id="{C2F2650E-BB4B-4256-1763-DDF4A17BBED3}"/>
              </a:ext>
            </a:extLst>
          </p:cNvPr>
          <p:cNvPicPr>
            <a:picLocks noChangeAspect="1"/>
          </p:cNvPicPr>
          <p:nvPr/>
        </p:nvPicPr>
        <p:blipFill>
          <a:blip r:embed="rId3"/>
          <a:stretch>
            <a:fillRect/>
          </a:stretch>
        </p:blipFill>
        <p:spPr>
          <a:xfrm>
            <a:off x="6744454" y="523761"/>
            <a:ext cx="5214184" cy="2685304"/>
          </a:xfrm>
          <a:prstGeom prst="rect">
            <a:avLst/>
          </a:prstGeom>
        </p:spPr>
      </p:pic>
      <p:pic>
        <p:nvPicPr>
          <p:cNvPr id="374785" name="Picture 1" descr="1.tiff">
            <a:extLst>
              <a:ext uri="{FF2B5EF4-FFF2-40B4-BE49-F238E27FC236}">
                <a16:creationId xmlns:a16="http://schemas.microsoft.com/office/drawing/2014/main" id="{1DEC2385-C7D8-B158-5176-E2FA0F279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1649" y="589703"/>
            <a:ext cx="6582392" cy="13396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1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85217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954" name="Picture 2" descr="telome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819401"/>
            <a:ext cx="3824288" cy="322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653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58C708-341E-3044-B224-07F82C605D8D}"/>
              </a:ext>
            </a:extLst>
          </p:cNvPr>
          <p:cNvPicPr>
            <a:picLocks noChangeAspect="1"/>
          </p:cNvPicPr>
          <p:nvPr/>
        </p:nvPicPr>
        <p:blipFill>
          <a:blip r:embed="rId3"/>
          <a:stretch>
            <a:fillRect/>
          </a:stretch>
        </p:blipFill>
        <p:spPr>
          <a:xfrm>
            <a:off x="3238003" y="3252429"/>
            <a:ext cx="4572000" cy="3462421"/>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DE70B10D-BA7E-5F46-A473-44FFFDA94074}"/>
              </a:ext>
            </a:extLst>
          </p:cNvPr>
          <p:cNvPicPr>
            <a:picLocks noChangeAspect="1"/>
          </p:cNvPicPr>
          <p:nvPr/>
        </p:nvPicPr>
        <p:blipFill>
          <a:blip r:embed="rId4"/>
          <a:stretch>
            <a:fillRect/>
          </a:stretch>
        </p:blipFill>
        <p:spPr>
          <a:xfrm>
            <a:off x="2252546" y="221820"/>
            <a:ext cx="7738947" cy="3025293"/>
          </a:xfrm>
          <a:prstGeom prst="rect">
            <a:avLst/>
          </a:prstGeom>
        </p:spPr>
      </p:pic>
    </p:spTree>
    <p:extLst>
      <p:ext uri="{BB962C8B-B14F-4D97-AF65-F5344CB8AC3E}">
        <p14:creationId xmlns:p14="http://schemas.microsoft.com/office/powerpoint/2010/main" val="3462388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4631C-9C8B-7A47-92D8-DDA753D1C640}"/>
              </a:ext>
            </a:extLst>
          </p:cNvPr>
          <p:cNvPicPr>
            <a:picLocks noChangeAspect="1"/>
          </p:cNvPicPr>
          <p:nvPr/>
        </p:nvPicPr>
        <p:blipFill>
          <a:blip r:embed="rId2"/>
          <a:stretch>
            <a:fillRect/>
          </a:stretch>
        </p:blipFill>
        <p:spPr>
          <a:xfrm>
            <a:off x="1834255" y="289931"/>
            <a:ext cx="8523490" cy="4977719"/>
          </a:xfrm>
          <a:prstGeom prst="rect">
            <a:avLst/>
          </a:prstGeom>
        </p:spPr>
      </p:pic>
      <p:sp>
        <p:nvSpPr>
          <p:cNvPr id="4" name="TextBox 3">
            <a:extLst>
              <a:ext uri="{FF2B5EF4-FFF2-40B4-BE49-F238E27FC236}">
                <a16:creationId xmlns:a16="http://schemas.microsoft.com/office/drawing/2014/main" id="{EBA62285-5EEB-6348-BDBD-A6C8C1AE81EB}"/>
              </a:ext>
            </a:extLst>
          </p:cNvPr>
          <p:cNvSpPr txBox="1"/>
          <p:nvPr/>
        </p:nvSpPr>
        <p:spPr>
          <a:xfrm>
            <a:off x="262054" y="5780783"/>
            <a:ext cx="10837367" cy="584775"/>
          </a:xfrm>
          <a:prstGeom prst="rect">
            <a:avLst/>
          </a:prstGeom>
          <a:noFill/>
        </p:spPr>
        <p:txBody>
          <a:bodyPr wrap="square">
            <a:spAutoFit/>
          </a:bodyPr>
          <a:lstStyle/>
          <a:p>
            <a:pPr algn="l"/>
            <a:r>
              <a:rPr lang="en-US" sz="1600" b="1" i="0" dirty="0">
                <a:effectLst/>
                <a:latin typeface="Times" pitchFamily="2" charset="0"/>
              </a:rPr>
              <a:t>Back to the future: Epigenetic clock plasticity towards healthy aging</a:t>
            </a:r>
          </a:p>
          <a:p>
            <a:pPr algn="l">
              <a:buFont typeface="Arial" panose="020B0604020202020204" pitchFamily="34" charset="0"/>
              <a:buChar char="•"/>
            </a:pPr>
            <a:r>
              <a:rPr lang="en-US" sz="1600" b="1" i="0" dirty="0">
                <a:effectLst/>
                <a:latin typeface="Times" pitchFamily="2" charset="0"/>
              </a:rPr>
              <a:t>January 2018  </a:t>
            </a:r>
            <a:r>
              <a:rPr lang="en-US" sz="1600" b="1" i="0" u="sng" dirty="0">
                <a:effectLst/>
                <a:latin typeface="Times" pitchFamily="2" charset="0"/>
                <a:hlinkClick r:id="rId3">
                  <a:extLst>
                    <a:ext uri="{A12FA001-AC4F-418D-AE19-62706E023703}">
                      <ahyp:hlinkClr xmlns:ahyp="http://schemas.microsoft.com/office/drawing/2018/hyperlinkcolor" val="tx"/>
                    </a:ext>
                  </a:extLst>
                </a:hlinkClick>
              </a:rPr>
              <a:t>Mechanisms of Ageing and Development</a:t>
            </a:r>
            <a:r>
              <a:rPr lang="en-US" sz="1600" b="1" i="0" dirty="0">
                <a:effectLst/>
                <a:latin typeface="Times" pitchFamily="2" charset="0"/>
              </a:rPr>
              <a:t> </a:t>
            </a:r>
            <a:r>
              <a:rPr lang="en-US" sz="1600" b="1" dirty="0">
                <a:latin typeface="Times" pitchFamily="2" charset="0"/>
              </a:rPr>
              <a:t>  </a:t>
            </a:r>
            <a:r>
              <a:rPr lang="en-US" sz="1600" b="1" i="0" dirty="0">
                <a:effectLst/>
                <a:latin typeface="Times" pitchFamily="2" charset="0"/>
              </a:rPr>
              <a:t>DOI:</a:t>
            </a:r>
            <a:r>
              <a:rPr lang="en-US" sz="1600" b="1" i="0" u="sng" dirty="0">
                <a:effectLst/>
                <a:latin typeface="Times" pitchFamily="2" charset="0"/>
                <a:hlinkClick r:id="rId4">
                  <a:extLst>
                    <a:ext uri="{A12FA001-AC4F-418D-AE19-62706E023703}">
                      <ahyp:hlinkClr xmlns:ahyp="http://schemas.microsoft.com/office/drawing/2018/hyperlinkcolor" val="tx"/>
                    </a:ext>
                  </a:extLst>
                </a:hlinkClick>
              </a:rPr>
              <a:t>10.1016/j.mad.2018.01.002</a:t>
            </a:r>
            <a:endParaRPr lang="en-US" sz="1600" b="1" i="0" dirty="0">
              <a:effectLst/>
              <a:latin typeface="Times" pitchFamily="2" charset="0"/>
            </a:endParaRPr>
          </a:p>
        </p:txBody>
      </p:sp>
    </p:spTree>
    <p:extLst>
      <p:ext uri="{BB962C8B-B14F-4D97-AF65-F5344CB8AC3E}">
        <p14:creationId xmlns:p14="http://schemas.microsoft.com/office/powerpoint/2010/main" val="1485578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Graphical user interface&#10;&#10;Description automatically generated">
            <a:extLst>
              <a:ext uri="{FF2B5EF4-FFF2-40B4-BE49-F238E27FC236}">
                <a16:creationId xmlns:a16="http://schemas.microsoft.com/office/drawing/2014/main" id="{5477BBF4-068B-0C4F-B0DF-5E8646AB8C27}"/>
              </a:ext>
            </a:extLst>
          </p:cNvPr>
          <p:cNvPicPr>
            <a:picLocks noChangeAspect="1"/>
          </p:cNvPicPr>
          <p:nvPr/>
        </p:nvPicPr>
        <p:blipFill rotWithShape="1">
          <a:blip r:embed="rId2"/>
          <a:srcRect r="24431" b="1"/>
          <a:stretch/>
        </p:blipFill>
        <p:spPr>
          <a:xfrm>
            <a:off x="20" y="1282"/>
            <a:ext cx="12191980" cy="6856718"/>
          </a:xfrm>
          <a:prstGeom prst="rect">
            <a:avLst/>
          </a:prstGeom>
        </p:spPr>
      </p:pic>
    </p:spTree>
    <p:extLst>
      <p:ext uri="{BB962C8B-B14F-4D97-AF65-F5344CB8AC3E}">
        <p14:creationId xmlns:p14="http://schemas.microsoft.com/office/powerpoint/2010/main" val="1480717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C5A2DB6E-8FC5-634D-BCAA-9275D2EA8EEE}"/>
              </a:ext>
            </a:extLst>
          </p:cNvPr>
          <p:cNvPicPr>
            <a:picLocks noChangeAspect="1"/>
          </p:cNvPicPr>
          <p:nvPr/>
        </p:nvPicPr>
        <p:blipFill>
          <a:blip r:embed="rId2"/>
          <a:stretch>
            <a:fillRect/>
          </a:stretch>
        </p:blipFill>
        <p:spPr>
          <a:xfrm>
            <a:off x="105962" y="320039"/>
            <a:ext cx="12086038" cy="6272917"/>
          </a:xfrm>
          <a:prstGeom prst="rect">
            <a:avLst/>
          </a:prstGeom>
        </p:spPr>
      </p:pic>
    </p:spTree>
    <p:extLst>
      <p:ext uri="{BB962C8B-B14F-4D97-AF65-F5344CB8AC3E}">
        <p14:creationId xmlns:p14="http://schemas.microsoft.com/office/powerpoint/2010/main" val="41847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person, sky, outdoor&#10;&#10;Description automatically generated">
            <a:extLst>
              <a:ext uri="{FF2B5EF4-FFF2-40B4-BE49-F238E27FC236}">
                <a16:creationId xmlns:a16="http://schemas.microsoft.com/office/drawing/2014/main" id="{921FDC3B-CB6D-FC46-9DFC-D2C7B5B8E7D3}"/>
              </a:ext>
            </a:extLst>
          </p:cNvPr>
          <p:cNvPicPr>
            <a:picLocks noChangeAspect="1"/>
          </p:cNvPicPr>
          <p:nvPr/>
        </p:nvPicPr>
        <p:blipFill>
          <a:blip r:embed="rId2"/>
          <a:stretch>
            <a:fillRect/>
          </a:stretch>
        </p:blipFill>
        <p:spPr>
          <a:xfrm>
            <a:off x="1334404" y="643466"/>
            <a:ext cx="9523191" cy="5571067"/>
          </a:xfrm>
          <a:prstGeom prst="rect">
            <a:avLst/>
          </a:prstGeom>
        </p:spPr>
      </p:pic>
    </p:spTree>
    <p:extLst>
      <p:ext uri="{BB962C8B-B14F-4D97-AF65-F5344CB8AC3E}">
        <p14:creationId xmlns:p14="http://schemas.microsoft.com/office/powerpoint/2010/main" val="870599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5065A-A2B5-3413-7482-CE75F64C8C99}"/>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solidFill>
                  <a:srgbClr val="C00000"/>
                </a:solidFill>
              </a:rPr>
              <a:t>Learning Objectives</a:t>
            </a:r>
          </a:p>
        </p:txBody>
      </p:sp>
      <p:sp>
        <p:nvSpPr>
          <p:cNvPr id="3" name="Content Placeholder 2">
            <a:extLst>
              <a:ext uri="{FF2B5EF4-FFF2-40B4-BE49-F238E27FC236}">
                <a16:creationId xmlns:a16="http://schemas.microsoft.com/office/drawing/2014/main" id="{C043BDA2-03D9-0708-6F3D-2A0DC7604E33}"/>
              </a:ext>
            </a:extLst>
          </p:cNvPr>
          <p:cNvSpPr>
            <a:spLocks noGrp="1"/>
          </p:cNvSpPr>
          <p:nvPr>
            <p:ph type="body" sz="half" idx="2"/>
          </p:nvPr>
        </p:nvSpPr>
        <p:spPr>
          <a:xfrm>
            <a:off x="4965432" y="2850173"/>
            <a:ext cx="6586489" cy="3785419"/>
          </a:xfrm>
        </p:spPr>
        <p:txBody>
          <a:bodyPr vert="horz" lIns="91440" tIns="45720" rIns="91440" bIns="45720" rtlCol="0">
            <a:normAutofit/>
          </a:bodyPr>
          <a:lstStyle/>
          <a:p>
            <a:r>
              <a:rPr lang="en-US" sz="2000" dirty="0"/>
              <a:t>Participant will understand the implication of epigenetics i.e., how lifestyle-environment influence </a:t>
            </a:r>
            <a:r>
              <a:rPr lang="en-US" sz="2000" dirty="0" err="1"/>
              <a:t>healthspan</a:t>
            </a:r>
            <a:r>
              <a:rPr lang="en-US" sz="2000" dirty="0"/>
              <a:t> and longevity.</a:t>
            </a:r>
          </a:p>
          <a:p>
            <a:r>
              <a:rPr lang="en-US" sz="2000" dirty="0"/>
              <a:t>Participant will understand some examples of nutritional epigenetics i.e., how food influences changes in our gene expression patterns and overall health.</a:t>
            </a:r>
          </a:p>
          <a:p>
            <a:r>
              <a:rPr lang="en-US" sz="2000" dirty="0"/>
              <a:t>Participant will understand how social connection-bonding alters epigenetic patterns and health throughout the life continuum.</a:t>
            </a:r>
          </a:p>
        </p:txBody>
      </p:sp>
      <p:pic>
        <p:nvPicPr>
          <p:cNvPr id="5" name="Picture 4" descr="A picture containing text, porcelain&#10;&#10;Description automatically generated">
            <a:extLst>
              <a:ext uri="{FF2B5EF4-FFF2-40B4-BE49-F238E27FC236}">
                <a16:creationId xmlns:a16="http://schemas.microsoft.com/office/drawing/2014/main" id="{2C2F462D-2874-4B85-9300-226638617D5A}"/>
              </a:ext>
            </a:extLst>
          </p:cNvPr>
          <p:cNvPicPr>
            <a:picLocks noChangeAspect="1"/>
          </p:cNvPicPr>
          <p:nvPr/>
        </p:nvPicPr>
        <p:blipFill rotWithShape="1">
          <a:blip r:embed="rId3"/>
          <a:srcRect t="7123" r="1" b="18906"/>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A92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TextBox 5">
            <a:extLst>
              <a:ext uri="{FF2B5EF4-FFF2-40B4-BE49-F238E27FC236}">
                <a16:creationId xmlns:a16="http://schemas.microsoft.com/office/drawing/2014/main" id="{6B63CD79-2283-B9CF-1A96-65AA4D150B37}"/>
              </a:ext>
            </a:extLst>
          </p:cNvPr>
          <p:cNvSpPr txBox="1">
            <a:spLocks noChangeArrowheads="1"/>
          </p:cNvSpPr>
          <p:nvPr/>
        </p:nvSpPr>
        <p:spPr bwMode="auto">
          <a:xfrm>
            <a:off x="640080" y="2872899"/>
            <a:ext cx="4243589" cy="332066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defRPr sz="2400">
                <a:solidFill>
                  <a:schemeClr val="tx1"/>
                </a:solidFill>
                <a:latin typeface="Akzidenz-Grotesk BQ Light" pitchFamily="1" charset="0"/>
                <a:ea typeface="ＭＳ Ｐゴシック" panose="020B0600070205080204" pitchFamily="34" charset="-128"/>
              </a:defRPr>
            </a:lvl1pPr>
            <a:lvl2pPr marL="742950" indent="-285750">
              <a:defRPr sz="2400">
                <a:solidFill>
                  <a:schemeClr val="tx1"/>
                </a:solidFill>
                <a:latin typeface="Akzidenz-Grotesk BQ Light" pitchFamily="1" charset="0"/>
                <a:ea typeface="ＭＳ Ｐゴシック" panose="020B0600070205080204" pitchFamily="34" charset="-128"/>
              </a:defRPr>
            </a:lvl2pPr>
            <a:lvl3pPr marL="1143000" indent="-228600">
              <a:defRPr sz="2400">
                <a:solidFill>
                  <a:schemeClr val="tx1"/>
                </a:solidFill>
                <a:latin typeface="Akzidenz-Grotesk BQ Light" pitchFamily="1" charset="0"/>
                <a:ea typeface="ＭＳ Ｐゴシック" panose="020B0600070205080204" pitchFamily="34" charset="-128"/>
              </a:defRPr>
            </a:lvl3pPr>
            <a:lvl4pPr marL="1600200" indent="-228600">
              <a:defRPr sz="2400">
                <a:solidFill>
                  <a:schemeClr val="tx1"/>
                </a:solidFill>
                <a:latin typeface="Akzidenz-Grotesk BQ Light" pitchFamily="1" charset="0"/>
                <a:ea typeface="ＭＳ Ｐゴシック" panose="020B0600070205080204" pitchFamily="34" charset="-128"/>
              </a:defRPr>
            </a:lvl4pPr>
            <a:lvl5pPr marL="2057400" indent="-228600">
              <a:defRPr sz="2400">
                <a:solidFill>
                  <a:schemeClr val="tx1"/>
                </a:solidFill>
                <a:latin typeface="Akzidenz-Grotesk BQ Light"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a:lnSpc>
                <a:spcPct val="90000"/>
              </a:lnSpc>
              <a:spcAft>
                <a:spcPts val="600"/>
              </a:spcAft>
            </a:pPr>
            <a:r>
              <a:rPr lang="en-US" altLang="ja-JP" sz="2200" dirty="0">
                <a:latin typeface="+mn-lt"/>
                <a:ea typeface="+mn-ea"/>
              </a:rPr>
              <a:t>“It’s not what we don’t know that gets us into trouble, it’s what we know that </a:t>
            </a:r>
            <a:r>
              <a:rPr lang="en-US" altLang="ja-JP" sz="2200" dirty="0" err="1">
                <a:latin typeface="+mn-lt"/>
                <a:ea typeface="+mn-ea"/>
              </a:rPr>
              <a:t>ain’t</a:t>
            </a:r>
            <a:r>
              <a:rPr lang="en-US" altLang="ja-JP" sz="2200" dirty="0">
                <a:latin typeface="+mn-lt"/>
                <a:ea typeface="+mn-ea"/>
              </a:rPr>
              <a:t> so”   </a:t>
            </a:r>
          </a:p>
          <a:p>
            <a:pPr indent="-228600" algn="ctr">
              <a:lnSpc>
                <a:spcPct val="90000"/>
              </a:lnSpc>
              <a:spcAft>
                <a:spcPts val="600"/>
              </a:spcAft>
              <a:buFont typeface="Arial" panose="020B0604020202020204" pitchFamily="34" charset="0"/>
              <a:buChar char="•"/>
            </a:pPr>
            <a:endParaRPr lang="en-US" altLang="en-US" sz="2200" dirty="0">
              <a:latin typeface="+mn-lt"/>
              <a:ea typeface="+mn-ea"/>
            </a:endParaRPr>
          </a:p>
          <a:p>
            <a:pPr algn="ctr">
              <a:lnSpc>
                <a:spcPct val="90000"/>
              </a:lnSpc>
              <a:spcAft>
                <a:spcPts val="600"/>
              </a:spcAft>
            </a:pPr>
            <a:r>
              <a:rPr lang="en-US" altLang="en-US" sz="2200" dirty="0">
                <a:latin typeface="+mn-lt"/>
                <a:ea typeface="+mn-ea"/>
              </a:rPr>
              <a:t>Mark Twain</a:t>
            </a:r>
          </a:p>
        </p:txBody>
      </p:sp>
      <p:pic>
        <p:nvPicPr>
          <p:cNvPr id="8193" name="Picture 4">
            <a:extLst>
              <a:ext uri="{FF2B5EF4-FFF2-40B4-BE49-F238E27FC236}">
                <a16:creationId xmlns:a16="http://schemas.microsoft.com/office/drawing/2014/main" id="{54A4474D-DD23-D306-4F6C-0D49915107A5}"/>
              </a:ext>
            </a:extLst>
          </p:cNvPr>
          <p:cNvPicPr>
            <a:picLocks noChangeAspect="1"/>
          </p:cNvPicPr>
          <p:nvPr/>
        </p:nvPicPr>
        <p:blipFill rotWithShape="1">
          <a:blip r:embed="rId3">
            <a:extLst>
              <a:ext uri="{28A0092B-C50C-407E-A947-70E740481C1C}">
                <a14:useLocalDpi xmlns:a14="http://schemas.microsoft.com/office/drawing/2010/main" val="0"/>
              </a:ext>
            </a:extLst>
          </a:blip>
          <a:srcRect t="4980" b="2597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V-AG867_RIDLEY_D_20120511184517.jpg">
            <a:extLst>
              <a:ext uri="{FF2B5EF4-FFF2-40B4-BE49-F238E27FC236}">
                <a16:creationId xmlns:a16="http://schemas.microsoft.com/office/drawing/2014/main" id="{21F28B41-D352-EB10-CCD8-8ADBEFE832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1279" y="1311364"/>
            <a:ext cx="6184118" cy="410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C5EF87A-A279-5B1E-D5E3-A274818C1A59}"/>
              </a:ext>
            </a:extLst>
          </p:cNvPr>
          <p:cNvSpPr txBox="1">
            <a:spLocks noChangeArrowheads="1"/>
          </p:cNvSpPr>
          <p:nvPr/>
        </p:nvSpPr>
        <p:spPr bwMode="auto">
          <a:xfrm>
            <a:off x="2268538" y="334206"/>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eaLnBrk="1" hangingPunct="1"/>
            <a:r>
              <a:rPr lang="en-US" altLang="en-US" sz="3200" dirty="0">
                <a:solidFill>
                  <a:srgbClr val="C00000"/>
                </a:solidFill>
                <a:latin typeface="Times New Roman" panose="02020603050405020304" pitchFamily="18" charset="0"/>
                <a:cs typeface="Times New Roman" panose="02020603050405020304" pitchFamily="18" charset="0"/>
              </a:rPr>
              <a:t>So what do we know that </a:t>
            </a:r>
            <a:r>
              <a:rPr lang="en-US" altLang="en-US" sz="3200" dirty="0" err="1">
                <a:solidFill>
                  <a:srgbClr val="C00000"/>
                </a:solidFill>
                <a:latin typeface="Times New Roman" panose="02020603050405020304" pitchFamily="18" charset="0"/>
                <a:cs typeface="Times New Roman" panose="02020603050405020304" pitchFamily="18" charset="0"/>
              </a:rPr>
              <a:t>ain’t</a:t>
            </a:r>
            <a:r>
              <a:rPr lang="en-US" altLang="en-US" sz="3200" dirty="0">
                <a:solidFill>
                  <a:srgbClr val="C00000"/>
                </a:solidFill>
                <a:latin typeface="Times New Roman" panose="02020603050405020304" pitchFamily="18" charset="0"/>
                <a:cs typeface="Times New Roman" panose="02020603050405020304" pitchFamily="18" charset="0"/>
              </a:rPr>
              <a:t> so?</a:t>
            </a:r>
          </a:p>
        </p:txBody>
      </p:sp>
      <p:sp>
        <p:nvSpPr>
          <p:cNvPr id="5" name="TextBox 4">
            <a:extLst>
              <a:ext uri="{FF2B5EF4-FFF2-40B4-BE49-F238E27FC236}">
                <a16:creationId xmlns:a16="http://schemas.microsoft.com/office/drawing/2014/main" id="{E53E73BB-87AF-4C55-A1BE-38C496B2C333}"/>
              </a:ext>
            </a:extLst>
          </p:cNvPr>
          <p:cNvSpPr txBox="1">
            <a:spLocks noChangeArrowheads="1"/>
          </p:cNvSpPr>
          <p:nvPr/>
        </p:nvSpPr>
        <p:spPr bwMode="auto">
          <a:xfrm>
            <a:off x="3448441" y="5810758"/>
            <a:ext cx="6184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eaLnBrk="1" hangingPunct="1"/>
            <a:r>
              <a:rPr lang="en-US" altLang="en-US" sz="3200" dirty="0">
                <a:latin typeface="Times New Roman" panose="02020603050405020304" pitchFamily="18" charset="0"/>
                <a:cs typeface="Times New Roman" panose="02020603050405020304" pitchFamily="18" charset="0"/>
              </a:rPr>
              <a:t>You are not a prisoner of your DNA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6" name="Rectangle 2253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1" name="TextBox 3">
            <a:extLst>
              <a:ext uri="{FF2B5EF4-FFF2-40B4-BE49-F238E27FC236}">
                <a16:creationId xmlns:a16="http://schemas.microsoft.com/office/drawing/2014/main" id="{44035C7D-2CD0-5EE8-3A47-D0C64DCEDD5F}"/>
              </a:ext>
            </a:extLst>
          </p:cNvPr>
          <p:cNvSpPr txBox="1">
            <a:spLocks noChangeArrowheads="1"/>
          </p:cNvSpPr>
          <p:nvPr/>
        </p:nvSpPr>
        <p:spPr bwMode="auto">
          <a:xfrm>
            <a:off x="484920" y="1182532"/>
            <a:ext cx="3571810" cy="27997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sz="2400">
                <a:solidFill>
                  <a:schemeClr val="tx1"/>
                </a:solidFill>
                <a:latin typeface="Akzidenz-Grotesk BQ Light" pitchFamily="1" charset="0"/>
                <a:ea typeface="ＭＳ Ｐゴシック" panose="020B0600070205080204" pitchFamily="34" charset="-128"/>
              </a:defRPr>
            </a:lvl1pPr>
            <a:lvl2pPr marL="37931725" indent="-37474525" eaLnBrk="0" hangingPunct="0">
              <a:defRPr sz="2400">
                <a:solidFill>
                  <a:schemeClr val="tx1"/>
                </a:solidFill>
                <a:latin typeface="Akzidenz-Grotesk BQ Light" pitchFamily="1" charset="0"/>
                <a:ea typeface="ＭＳ Ｐゴシック" panose="020B0600070205080204" pitchFamily="34" charset="-128"/>
              </a:defRPr>
            </a:lvl2pPr>
            <a:lvl3pPr eaLnBrk="0" hangingPunct="0">
              <a:defRPr sz="2400">
                <a:solidFill>
                  <a:schemeClr val="tx1"/>
                </a:solidFill>
                <a:latin typeface="Akzidenz-Grotesk BQ Light" pitchFamily="1" charset="0"/>
                <a:ea typeface="ＭＳ Ｐゴシック" panose="020B0600070205080204" pitchFamily="34" charset="-128"/>
              </a:defRPr>
            </a:lvl3pPr>
            <a:lvl4pPr eaLnBrk="0" hangingPunct="0">
              <a:defRPr sz="2400">
                <a:solidFill>
                  <a:schemeClr val="tx1"/>
                </a:solidFill>
                <a:latin typeface="Akzidenz-Grotesk BQ Light" pitchFamily="1" charset="0"/>
                <a:ea typeface="ＭＳ Ｐゴシック" panose="020B0600070205080204" pitchFamily="34" charset="-128"/>
              </a:defRPr>
            </a:lvl4pPr>
            <a:lvl5pPr eaLnBrk="0" hangingPunct="0">
              <a:defRPr sz="2400">
                <a:solidFill>
                  <a:schemeClr val="tx1"/>
                </a:solidFill>
                <a:latin typeface="Akzidenz-Grotesk BQ Light" pitchFamily="1"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kzidenz-Grotesk BQ Light" pitchFamily="1" charset="0"/>
                <a:ea typeface="ＭＳ Ｐゴシック" panose="020B0600070205080204" pitchFamily="34" charset="-128"/>
              </a:defRPr>
            </a:lvl9pPr>
          </a:lstStyle>
          <a:p>
            <a:pPr algn="ctr" eaLnBrk="1" hangingPunct="1">
              <a:lnSpc>
                <a:spcPct val="90000"/>
              </a:lnSpc>
              <a:spcBef>
                <a:spcPct val="0"/>
              </a:spcBef>
              <a:spcAft>
                <a:spcPts val="600"/>
              </a:spcAft>
            </a:pPr>
            <a:r>
              <a:rPr lang="en-US" altLang="en-US" sz="4000" kern="1200" dirty="0">
                <a:solidFill>
                  <a:srgbClr val="C00000"/>
                </a:solidFill>
                <a:latin typeface="+mj-lt"/>
                <a:ea typeface="+mj-ea"/>
                <a:cs typeface="+mj-cs"/>
              </a:rPr>
              <a:t>Your </a:t>
            </a:r>
          </a:p>
          <a:p>
            <a:pPr algn="ctr" eaLnBrk="1" hangingPunct="1">
              <a:lnSpc>
                <a:spcPct val="90000"/>
              </a:lnSpc>
              <a:spcBef>
                <a:spcPct val="0"/>
              </a:spcBef>
              <a:spcAft>
                <a:spcPts val="600"/>
              </a:spcAft>
            </a:pPr>
            <a:r>
              <a:rPr lang="en-US" altLang="en-US" sz="4000" kern="1200" dirty="0">
                <a:solidFill>
                  <a:srgbClr val="C00000"/>
                </a:solidFill>
                <a:latin typeface="+mj-lt"/>
                <a:ea typeface="+mj-ea"/>
                <a:cs typeface="+mj-cs"/>
              </a:rPr>
              <a:t>“Book of Life” </a:t>
            </a:r>
          </a:p>
          <a:p>
            <a:pPr algn="ctr" eaLnBrk="1" hangingPunct="1">
              <a:lnSpc>
                <a:spcPct val="90000"/>
              </a:lnSpc>
              <a:spcBef>
                <a:spcPct val="0"/>
              </a:spcBef>
              <a:spcAft>
                <a:spcPts val="600"/>
              </a:spcAft>
            </a:pPr>
            <a:r>
              <a:rPr lang="en-US" altLang="en-US" sz="4000" kern="1200" dirty="0">
                <a:solidFill>
                  <a:srgbClr val="C00000"/>
                </a:solidFill>
                <a:latin typeface="+mj-lt"/>
                <a:ea typeface="+mj-ea"/>
                <a:cs typeface="+mj-cs"/>
              </a:rPr>
              <a:t>in </a:t>
            </a:r>
          </a:p>
          <a:p>
            <a:pPr algn="ctr" eaLnBrk="1" hangingPunct="1">
              <a:lnSpc>
                <a:spcPct val="90000"/>
              </a:lnSpc>
              <a:spcBef>
                <a:spcPct val="0"/>
              </a:spcBef>
              <a:spcAft>
                <a:spcPts val="600"/>
              </a:spcAft>
            </a:pPr>
            <a:r>
              <a:rPr lang="en-US" altLang="en-US" sz="4000" kern="1200" dirty="0">
                <a:solidFill>
                  <a:srgbClr val="C00000"/>
                </a:solidFill>
                <a:latin typeface="+mj-lt"/>
                <a:ea typeface="+mj-ea"/>
                <a:cs typeface="+mj-cs"/>
              </a:rPr>
              <a:t>23 Chapters</a:t>
            </a:r>
          </a:p>
        </p:txBody>
      </p:sp>
      <p:sp>
        <p:nvSpPr>
          <p:cNvPr id="2253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A screenshot of a video game&#10;&#10;Description automatically generated with medium confidence">
            <a:extLst>
              <a:ext uri="{FF2B5EF4-FFF2-40B4-BE49-F238E27FC236}">
                <a16:creationId xmlns:a16="http://schemas.microsoft.com/office/drawing/2014/main" id="{285EFF3E-79BE-BDF7-7E8A-D92B45E26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54296" y="1007406"/>
            <a:ext cx="7214616" cy="48157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8F9DC75-4FC9-B1F0-0AE5-F2267867B59F}"/>
              </a:ext>
            </a:extLst>
          </p:cNvPr>
          <p:cNvSpPr>
            <a:spLocks noGrp="1" noChangeArrowheads="1"/>
          </p:cNvSpPr>
          <p:nvPr>
            <p:ph type="title"/>
          </p:nvPr>
        </p:nvSpPr>
        <p:spPr>
          <a:xfrm>
            <a:off x="5080934" y="347519"/>
            <a:ext cx="6586491" cy="1286160"/>
          </a:xfrm>
        </p:spPr>
        <p:txBody>
          <a:bodyPr anchor="b">
            <a:normAutofit/>
          </a:bodyPr>
          <a:lstStyle/>
          <a:p>
            <a:pPr eaLnBrk="1" hangingPunct="1"/>
            <a:r>
              <a:rPr lang="en-US" altLang="en-US" dirty="0">
                <a:solidFill>
                  <a:srgbClr val="C00000"/>
                </a:solidFill>
                <a:latin typeface="Baskerville" panose="02020502070401020303" pitchFamily="18" charset="0"/>
                <a:ea typeface="ＭＳ Ｐゴシック" panose="020B0600070205080204" pitchFamily="34" charset="-128"/>
              </a:rPr>
              <a:t>The Emerging Evidence</a:t>
            </a:r>
          </a:p>
        </p:txBody>
      </p:sp>
      <p:sp>
        <p:nvSpPr>
          <p:cNvPr id="19459" name="Rectangle 3">
            <a:extLst>
              <a:ext uri="{FF2B5EF4-FFF2-40B4-BE49-F238E27FC236}">
                <a16:creationId xmlns:a16="http://schemas.microsoft.com/office/drawing/2014/main" id="{35B650E5-015B-5E77-1D11-5B9765656676}"/>
              </a:ext>
            </a:extLst>
          </p:cNvPr>
          <p:cNvSpPr>
            <a:spLocks noGrp="1" noChangeArrowheads="1"/>
          </p:cNvSpPr>
          <p:nvPr>
            <p:ph type="body" idx="1"/>
          </p:nvPr>
        </p:nvSpPr>
        <p:spPr>
          <a:xfrm>
            <a:off x="4965431" y="2235200"/>
            <a:ext cx="7226549" cy="3785419"/>
          </a:xfrm>
        </p:spPr>
        <p:txBody>
          <a:bodyPr>
            <a:noAutofit/>
          </a:bodyPr>
          <a:lstStyle/>
          <a:p>
            <a:pPr eaLnBrk="1" hangingPunct="1">
              <a:buFontTx/>
              <a:buChar char="•"/>
            </a:pPr>
            <a:r>
              <a:rPr lang="en-US" altLang="en-US" sz="2000" dirty="0">
                <a:latin typeface="Times New Roman" panose="02020603050405020304" pitchFamily="18" charset="0"/>
                <a:ea typeface="ＭＳ Ｐゴシック" panose="020B0600070205080204" pitchFamily="34" charset="-128"/>
              </a:rPr>
              <a:t>All health and disease are byproducts of complex </a:t>
            </a:r>
            <a:r>
              <a:rPr lang="en-US" altLang="en-US" sz="2000" i="1" dirty="0">
                <a:latin typeface="Times New Roman" panose="02020603050405020304" pitchFamily="18" charset="0"/>
                <a:ea typeface="ＭＳ Ｐゴシック" panose="020B0600070205080204" pitchFamily="34" charset="-128"/>
              </a:rPr>
              <a:t>individualized</a:t>
            </a:r>
            <a:r>
              <a:rPr lang="en-US" altLang="en-US" sz="2000" dirty="0">
                <a:latin typeface="Times New Roman" panose="02020603050405020304" pitchFamily="18" charset="0"/>
                <a:ea typeface="ＭＳ Ｐゴシック" panose="020B0600070205080204" pitchFamily="34" charset="-128"/>
              </a:rPr>
              <a:t> gene-environment interactions that may go back more than a generation before conception and continue throughout our lives.</a:t>
            </a:r>
          </a:p>
          <a:p>
            <a:pPr eaLnBrk="1" hangingPunct="1">
              <a:buFontTx/>
              <a:buChar char="•"/>
            </a:pPr>
            <a:r>
              <a:rPr lang="en-US" altLang="en-US" sz="2000" dirty="0">
                <a:latin typeface="Times New Roman" panose="02020603050405020304" pitchFamily="18" charset="0"/>
                <a:ea typeface="ＭＳ Ｐゴシック" panose="020B0600070205080204" pitchFamily="34" charset="-128"/>
              </a:rPr>
              <a:t>Your DNA i.e., your “Book of Life” has a Stone Age imperative, not often compatible with 21</a:t>
            </a:r>
            <a:r>
              <a:rPr lang="en-US" altLang="en-US" sz="2000" baseline="30000" dirty="0">
                <a:latin typeface="Times New Roman" panose="02020603050405020304" pitchFamily="18" charset="0"/>
                <a:ea typeface="ＭＳ Ｐゴシック" panose="020B0600070205080204" pitchFamily="34" charset="-128"/>
              </a:rPr>
              <a:t>st</a:t>
            </a:r>
            <a:r>
              <a:rPr lang="en-US" altLang="en-US" sz="2000" dirty="0">
                <a:latin typeface="Times New Roman" panose="02020603050405020304" pitchFamily="18" charset="0"/>
                <a:ea typeface="ＭＳ Ｐゴシック" panose="020B0600070205080204" pitchFamily="34" charset="-128"/>
              </a:rPr>
              <a:t> century environmental inputs.</a:t>
            </a:r>
          </a:p>
          <a:p>
            <a:pPr eaLnBrk="1" hangingPunct="1">
              <a:buFontTx/>
              <a:buChar char="•"/>
            </a:pPr>
            <a:r>
              <a:rPr lang="en-US" altLang="en-US" sz="2000" dirty="0">
                <a:latin typeface="Times New Roman" panose="02020603050405020304" pitchFamily="18" charset="0"/>
                <a:ea typeface="ＭＳ Ｐゴシック" panose="020B0600070205080204" pitchFamily="34" charset="-128"/>
              </a:rPr>
              <a:t>This incompatibility creates a disrupted metabolic trajectory that forms the basis of chronic complex disease.</a:t>
            </a:r>
          </a:p>
          <a:p>
            <a:pPr eaLnBrk="1" hangingPunct="1">
              <a:buFontTx/>
              <a:buChar char="•"/>
            </a:pPr>
            <a:r>
              <a:rPr lang="en-US" altLang="en-US" sz="2000" dirty="0">
                <a:latin typeface="Times New Roman" panose="02020603050405020304" pitchFamily="18" charset="0"/>
                <a:ea typeface="ＭＳ Ｐゴシック" panose="020B0600070205080204" pitchFamily="34" charset="-128"/>
              </a:rPr>
              <a:t>Through </a:t>
            </a:r>
            <a:r>
              <a:rPr lang="en-US" altLang="en-US" sz="2000" b="1" i="1" dirty="0">
                <a:latin typeface="Times New Roman" panose="02020603050405020304" pitchFamily="18" charset="0"/>
                <a:ea typeface="ＭＳ Ｐゴシック" panose="020B0600070205080204" pitchFamily="34" charset="-128"/>
              </a:rPr>
              <a:t>proven lifestyle medicine interventions</a:t>
            </a:r>
            <a:r>
              <a:rPr lang="en-US" altLang="en-US" sz="2000" dirty="0">
                <a:latin typeface="Times New Roman" panose="02020603050405020304" pitchFamily="18" charset="0"/>
                <a:ea typeface="ＭＳ Ｐゴシック" panose="020B0600070205080204" pitchFamily="34" charset="-128"/>
              </a:rPr>
              <a:t>, our gene expression patterns can be transformed to promote optimal function and health.</a:t>
            </a:r>
          </a:p>
          <a:p>
            <a:pPr eaLnBrk="1" hangingPunct="1">
              <a:buFontTx/>
              <a:buChar char="•"/>
            </a:pPr>
            <a:r>
              <a:rPr lang="en-US" altLang="en-US" sz="2000" dirty="0">
                <a:latin typeface="Times New Roman" panose="02020603050405020304" pitchFamily="18" charset="0"/>
                <a:ea typeface="ＭＳ Ｐゴシック" panose="020B0600070205080204" pitchFamily="34" charset="-128"/>
              </a:rPr>
              <a:t>Re-writing ones Book of Life remains possible throughout the age continuum by aligning one’s environmental inputs with that which one’s Book of Life are best suited for.</a:t>
            </a:r>
          </a:p>
        </p:txBody>
      </p:sp>
      <p:pic>
        <p:nvPicPr>
          <p:cNvPr id="18436" name="Picture 3">
            <a:extLst>
              <a:ext uri="{FF2B5EF4-FFF2-40B4-BE49-F238E27FC236}">
                <a16:creationId xmlns:a16="http://schemas.microsoft.com/office/drawing/2014/main" id="{5ADE3611-86C0-4927-07BE-D393678957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95" r="2269"/>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464" name="Straight Connector 1946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A0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1056</TotalTime>
  <Words>1056</Words>
  <Application>Microsoft Macintosh PowerPoint</Application>
  <PresentationFormat>Widescreen</PresentationFormat>
  <Paragraphs>192</Paragraphs>
  <Slides>47</Slides>
  <Notes>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9" baseType="lpstr">
      <vt:lpstr>Akzidenz-Grotesk BQ Light</vt:lpstr>
      <vt:lpstr>Akzidenz-Grotesk Std Light</vt:lpstr>
      <vt:lpstr>Akzidenz-Grotesk Std Med</vt:lpstr>
      <vt:lpstr>Arial</vt:lpstr>
      <vt:lpstr>Baskerville</vt:lpstr>
      <vt:lpstr>Calibri</vt:lpstr>
      <vt:lpstr>Calibri Light</vt:lpstr>
      <vt:lpstr>Garamond</vt:lpstr>
      <vt:lpstr>Times</vt:lpstr>
      <vt:lpstr>Times New Roman</vt:lpstr>
      <vt:lpstr>Office Theme</vt:lpstr>
      <vt:lpstr>Bitmap Image</vt:lpstr>
      <vt:lpstr>PowerPoint Presentation</vt:lpstr>
      <vt:lpstr>PowerPoint Presentation</vt:lpstr>
      <vt:lpstr>PowerPoint Presentation</vt:lpstr>
      <vt:lpstr>PowerPoint Presentation</vt:lpstr>
      <vt:lpstr>Learning Objectives</vt:lpstr>
      <vt:lpstr>PowerPoint Presentation</vt:lpstr>
      <vt:lpstr>PowerPoint Presentation</vt:lpstr>
      <vt:lpstr>PowerPoint Presentation</vt:lpstr>
      <vt:lpstr>The Emerging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Ancient Design For Survival in Modern Times  …our design has maintained many of the Stone Age imperatives, but life in the fast lane has not.</vt:lpstr>
      <vt:lpstr>Representative Clinical Conditions Suggested to Have Epigenetic Origins</vt:lpstr>
      <vt:lpstr>Lifestyle-Behavioral Factors Shown to Have Health-Promoting Epigenetic Influences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Pettus Mark</dc:creator>
  <cp:lastModifiedBy>Pettus Mark</cp:lastModifiedBy>
  <cp:revision>25</cp:revision>
  <cp:lastPrinted>2022-09-23T12:29:43Z</cp:lastPrinted>
  <dcterms:created xsi:type="dcterms:W3CDTF">2022-08-14T16:41:30Z</dcterms:created>
  <dcterms:modified xsi:type="dcterms:W3CDTF">2022-09-23T18:59:08Z</dcterms:modified>
</cp:coreProperties>
</file>