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handoutMasterIdLst>
    <p:handoutMasterId r:id="rId52"/>
  </p:handoutMasterIdLst>
  <p:sldIdLst>
    <p:sldId id="1827" r:id="rId2"/>
    <p:sldId id="984" r:id="rId3"/>
    <p:sldId id="1835" r:id="rId4"/>
    <p:sldId id="1829" r:id="rId5"/>
    <p:sldId id="361" r:id="rId6"/>
    <p:sldId id="1831" r:id="rId7"/>
    <p:sldId id="1354" r:id="rId8"/>
    <p:sldId id="1359" r:id="rId9"/>
    <p:sldId id="576" r:id="rId10"/>
    <p:sldId id="1360" r:id="rId11"/>
    <p:sldId id="1266" r:id="rId12"/>
    <p:sldId id="1230" r:id="rId13"/>
    <p:sldId id="1197" r:id="rId14"/>
    <p:sldId id="1351" r:id="rId15"/>
    <p:sldId id="1352" r:id="rId16"/>
    <p:sldId id="1055" r:id="rId17"/>
    <p:sldId id="1056" r:id="rId18"/>
    <p:sldId id="1252" r:id="rId19"/>
    <p:sldId id="1259" r:id="rId20"/>
    <p:sldId id="1233" r:id="rId21"/>
    <p:sldId id="965" r:id="rId22"/>
    <p:sldId id="1260" r:id="rId23"/>
    <p:sldId id="1358" r:id="rId24"/>
    <p:sldId id="1269" r:id="rId25"/>
    <p:sldId id="1342" r:id="rId26"/>
    <p:sldId id="1150" r:id="rId27"/>
    <p:sldId id="1830" r:id="rId28"/>
    <p:sldId id="1356" r:id="rId29"/>
    <p:sldId id="1357" r:id="rId30"/>
    <p:sldId id="981" r:id="rId31"/>
    <p:sldId id="1369" r:id="rId32"/>
    <p:sldId id="1372" r:id="rId33"/>
    <p:sldId id="1327" r:id="rId34"/>
    <p:sldId id="1374" r:id="rId35"/>
    <p:sldId id="1836" r:id="rId36"/>
    <p:sldId id="1366" r:id="rId37"/>
    <p:sldId id="1363" r:id="rId38"/>
    <p:sldId id="1364" r:id="rId39"/>
    <p:sldId id="1365" r:id="rId40"/>
    <p:sldId id="1367" r:id="rId41"/>
    <p:sldId id="1375" r:id="rId42"/>
    <p:sldId id="369" r:id="rId43"/>
    <p:sldId id="1362" r:id="rId44"/>
    <p:sldId id="1620" r:id="rId45"/>
    <p:sldId id="1247" r:id="rId46"/>
    <p:sldId id="1325" r:id="rId47"/>
    <p:sldId id="901" r:id="rId48"/>
    <p:sldId id="1161" r:id="rId49"/>
    <p:sldId id="1346"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kzidenz-Grotesk BQ Light" pitchFamily="1" charset="0"/>
        <a:ea typeface="+mn-ea"/>
        <a:cs typeface="+mn-cs"/>
      </a:defRPr>
    </a:lvl1pPr>
    <a:lvl2pPr marL="4572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2pPr>
    <a:lvl3pPr marL="9144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5pPr>
    <a:lvl6pPr marL="2286000" algn="l" defTabSz="457200" rtl="0" eaLnBrk="1" latinLnBrk="0" hangingPunct="1">
      <a:defRPr sz="2400" kern="1200">
        <a:solidFill>
          <a:schemeClr val="tx1"/>
        </a:solidFill>
        <a:latin typeface="Akzidenz-Grotesk BQ Light" pitchFamily="1" charset="0"/>
        <a:ea typeface="+mn-ea"/>
        <a:cs typeface="+mn-cs"/>
      </a:defRPr>
    </a:lvl6pPr>
    <a:lvl7pPr marL="2743200" algn="l" defTabSz="457200" rtl="0" eaLnBrk="1" latinLnBrk="0" hangingPunct="1">
      <a:defRPr sz="2400" kern="1200">
        <a:solidFill>
          <a:schemeClr val="tx1"/>
        </a:solidFill>
        <a:latin typeface="Akzidenz-Grotesk BQ Light" pitchFamily="1" charset="0"/>
        <a:ea typeface="+mn-ea"/>
        <a:cs typeface="+mn-cs"/>
      </a:defRPr>
    </a:lvl7pPr>
    <a:lvl8pPr marL="3200400" algn="l" defTabSz="457200" rtl="0" eaLnBrk="1" latinLnBrk="0" hangingPunct="1">
      <a:defRPr sz="2400" kern="1200">
        <a:solidFill>
          <a:schemeClr val="tx1"/>
        </a:solidFill>
        <a:latin typeface="Akzidenz-Grotesk BQ Light" pitchFamily="1" charset="0"/>
        <a:ea typeface="+mn-ea"/>
        <a:cs typeface="+mn-cs"/>
      </a:defRPr>
    </a:lvl8pPr>
    <a:lvl9pPr marL="3657600" algn="l" defTabSz="457200" rtl="0" eaLnBrk="1" latinLnBrk="0" hangingPunct="1">
      <a:defRPr sz="2400" kern="1200">
        <a:solidFill>
          <a:schemeClr val="tx1"/>
        </a:solidFill>
        <a:latin typeface="Akzidenz-Grotesk BQ Light"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ie Swift"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CE13"/>
    <a:srgbClr val="16225D"/>
    <a:srgbClr val="02024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94"/>
    <p:restoredTop sz="94648"/>
  </p:normalViewPr>
  <p:slideViewPr>
    <p:cSldViewPr>
      <p:cViewPr varScale="1">
        <p:scale>
          <a:sx n="117" d="100"/>
          <a:sy n="117" d="100"/>
        </p:scale>
        <p:origin x="11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dirty="0"/>
              <a:t>Mark Pettus MD</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r>
              <a:rPr lang="en-US" dirty="0"/>
              <a:t>9/30/2022</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2D3B7C3-6291-8A40-980A-5E9C7DB9781F}" type="slidenum">
              <a:rPr lang="en-US"/>
              <a:pPr>
                <a:defRPr/>
              </a:pPr>
              <a:t>‹#›</a:t>
            </a:fld>
            <a:endParaRPr lang="en-US" dirty="0"/>
          </a:p>
        </p:txBody>
      </p:sp>
    </p:spTree>
    <p:extLst>
      <p:ext uri="{BB962C8B-B14F-4D97-AF65-F5344CB8AC3E}">
        <p14:creationId xmlns:p14="http://schemas.microsoft.com/office/powerpoint/2010/main" val="37684964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r>
              <a:rPr lang="en-US" dirty="0"/>
              <a:t>Mark Pettus MD</a:t>
            </a:r>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r>
              <a:rPr lang="en-US" dirty="0"/>
              <a:t>9/30/2022</a:t>
            </a:r>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dirty="0"/>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A892FD3A-07AF-7E4B-945C-82BD0912AC8E}" type="slidenum">
              <a:rPr lang="en-US"/>
              <a:pPr>
                <a:defRPr/>
              </a:pPr>
              <a:t>‹#›</a:t>
            </a:fld>
            <a:endParaRPr lang="en-US" dirty="0"/>
          </a:p>
        </p:txBody>
      </p:sp>
    </p:spTree>
    <p:extLst>
      <p:ext uri="{BB962C8B-B14F-4D97-AF65-F5344CB8AC3E}">
        <p14:creationId xmlns:p14="http://schemas.microsoft.com/office/powerpoint/2010/main" val="206358391"/>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2FD3A-07AF-7E4B-945C-82BD0912AC8E}" type="slidenum">
              <a:rPr lang="en-US" smtClean="0"/>
              <a:pPr>
                <a:defRPr/>
              </a:pPr>
              <a:t>2</a:t>
            </a:fld>
            <a:endParaRPr lang="en-US" dirty="0"/>
          </a:p>
        </p:txBody>
      </p:sp>
      <p:sp>
        <p:nvSpPr>
          <p:cNvPr id="5" name="Date Placeholder 4"/>
          <p:cNvSpPr>
            <a:spLocks noGrp="1"/>
          </p:cNvSpPr>
          <p:nvPr>
            <p:ph type="dt" idx="11"/>
          </p:nvPr>
        </p:nvSpPr>
        <p:spPr/>
        <p:txBody>
          <a:bodyPr/>
          <a:lstStyle/>
          <a:p>
            <a:pPr>
              <a:defRPr/>
            </a:pPr>
            <a:r>
              <a:rPr lang="en-US" dirty="0"/>
              <a:t>9/30/2022</a:t>
            </a:r>
          </a:p>
        </p:txBody>
      </p:sp>
      <p:sp>
        <p:nvSpPr>
          <p:cNvPr id="6" name="Header Placeholder 5"/>
          <p:cNvSpPr>
            <a:spLocks noGrp="1"/>
          </p:cNvSpPr>
          <p:nvPr>
            <p:ph type="hdr" sz="quarter" idx="12"/>
          </p:nvPr>
        </p:nvSpPr>
        <p:spPr/>
        <p:txBody>
          <a:bodyPr/>
          <a:lstStyle/>
          <a:p>
            <a:pPr>
              <a:defRPr/>
            </a:pPr>
            <a:r>
              <a:rPr lang="en-US" dirty="0"/>
              <a:t>Mark Pettus MD</a:t>
            </a:r>
          </a:p>
        </p:txBody>
      </p:sp>
    </p:spTree>
    <p:extLst>
      <p:ext uri="{BB962C8B-B14F-4D97-AF65-F5344CB8AC3E}">
        <p14:creationId xmlns:p14="http://schemas.microsoft.com/office/powerpoint/2010/main" val="350326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B978A0-33CB-E843-97DD-1EA7AD5DDE52}" type="slidenum">
              <a:rPr lang="en-US" sz="1200">
                <a:latin typeface="Calibri" charset="0"/>
              </a:rPr>
              <a:pPr eaLnBrk="1" hangingPunct="1"/>
              <a:t>7</a:t>
            </a:fld>
            <a:endParaRPr lang="en-US" sz="1200" dirty="0">
              <a:latin typeface="Calibri" charset="0"/>
            </a:endParaRPr>
          </a:p>
        </p:txBody>
      </p:sp>
      <p:sp>
        <p:nvSpPr>
          <p:cNvPr id="2560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60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A8D2EE46-A1B5-984E-AB5C-53A5271A6BD2}" type="slidenum">
              <a:rPr lang="en-US" smtClean="0">
                <a:latin typeface="Times" pitchFamily="-111" charset="0"/>
                <a:ea typeface="ＭＳ Ｐゴシック" pitchFamily="-111" charset="-128"/>
                <a:cs typeface="ＭＳ Ｐゴシック" pitchFamily="-111" charset="-128"/>
              </a:rPr>
              <a:pPr/>
              <a:t>11</a:t>
            </a:fld>
            <a:endParaRPr lang="en-US" dirty="0">
              <a:latin typeface="Times" pitchFamily="-111" charset="0"/>
              <a:ea typeface="ＭＳ Ｐゴシック" pitchFamily="-111" charset="-128"/>
              <a:cs typeface="ＭＳ Ｐゴシック" pitchFamily="-111" charset="-128"/>
            </a:endParaRPr>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dirty="0">
              <a:latin typeface="Times" pitchFamily="-111" charset="0"/>
              <a:ea typeface="ＭＳ Ｐゴシック" pitchFamily="-111" charset="-128"/>
              <a:cs typeface="ＭＳ Ｐゴシック" pitchFamily="-11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pPr eaLnBrk="1" hangingPunct="1">
              <a:lnSpc>
                <a:spcPct val="90000"/>
              </a:lnSpc>
              <a:spcBef>
                <a:spcPct val="0"/>
              </a:spcBef>
            </a:pPr>
            <a:r>
              <a:rPr lang="en-US">
                <a:latin typeface="Times" pitchFamily="-111" charset="0"/>
                <a:ea typeface="ＭＳ Ｐゴシック" pitchFamily="-111" charset="-128"/>
                <a:cs typeface="ＭＳ Ｐゴシック" pitchFamily="-111" charset="-128"/>
              </a:rPr>
              <a:t>References:(i) Ludvigsson JF, Montgomery SM, Ekbom A, Brandt L, Granath F. Small-intestinal histopathology and mortality risk in celiac disease. JAMA. 2009 Sep 16;302(11):1171-8.(ii) Rubio-Tapia A, Kyle RA, Kaplan EL, Johnson DR, Page W, Erdtmann F, Brantner TL, Kim WR, Phelps TK, Lahr BD, Zinsmeister AR, Melton LJ 3rd, Murray JA. Increased prevalence and mortality in undiagnosed celiac disease. Gastroenterology. 2009 Jul;137(1):88-93(iii) Green PH, Neugut AI, Naiyer AJ, Edwards ZC, Gabinelle S, Chinburapa V. Economic benefits of increased diagnosis of celiac disease in a national managed care population in the United States. J Insur Med. 2008;40(3-4):218-28.(iv) Farrell RJ, Kelly CP. Celiac sprue. N Engl J Med. 2002 Jan 17;346(3):180-8. Review.(v) Sedghizadeh PP, Shuler CF, Allen CM, Beck FM, Kalmar JR. Celiac disease and recurrent aphthous stomatitis: a report and review of the literature. Oral Surg Oral Med Oral Pathol Oral Radiol Endod. 2002;94(4):474-478.(vi) Margutti P, Delunardo F, Ortona E. Autoantibodies associated with psychiatric disorders. Curr Neurovasc Res. 2006 May;3(2):149-57. Review.(vii) Ludvigsson JF, Reutfors J, Osby U, Ekbom A, Montgomery SM. Coeliac disease and risk of mood disorders–a general population-based cohort study. J Affect Disord. 2007 Apr;99(1-3):117-26. Epub 2006 Oct 6.(viii) Ludvigsson JF, Osby U, Ekbom A, Montgomery SM. Coeliac disease and risk of schizophrenia and other psychosis: a general population cohort study. Scand J Gastroenterol. 2007 Feb;42(2):179-85.(ix) Hu WT, Murray JA, Greenaway MC, Parisi JE, Josephs KA. Cognitive impairment and celiac disease. Arch Neurol. 2006 Oct;63(10):1440-6.(x) Bushara KO. Neurologic presentation of celiac disease. Gastroenterology. 2005 Apr;128(4 Suppl 1):S92-7. Review.(xi) Millward C, Ferriter M, Calver S, Connell-Jones G. Gluten- and casein-free diets for autistic spectrum disorder. Cochrane Database Syst Rev. 2004;(2):CD003498. Review.</a:t>
            </a:r>
          </a:p>
        </p:txBody>
      </p:sp>
      <p:sp>
        <p:nvSpPr>
          <p:cNvPr id="91140" name="Slide Number Placeholder 3"/>
          <p:cNvSpPr>
            <a:spLocks noGrp="1"/>
          </p:cNvSpPr>
          <p:nvPr>
            <p:ph type="sldNum" sz="quarter" idx="5"/>
          </p:nvPr>
        </p:nvSpPr>
        <p:spPr>
          <a:noFill/>
        </p:spPr>
        <p:txBody>
          <a:bodyPr/>
          <a:lstStyle/>
          <a:p>
            <a:fld id="{8BBA27C7-FD2A-5740-BC49-B1FD361A4FFC}" type="slidenum">
              <a:rPr lang="en-US" smtClean="0">
                <a:latin typeface="Times" pitchFamily="-111" charset="0"/>
                <a:ea typeface="ＭＳ Ｐゴシック" pitchFamily="-111" charset="-128"/>
                <a:cs typeface="ＭＳ Ｐゴシック" pitchFamily="-111" charset="-128"/>
              </a:rPr>
              <a:pPr/>
              <a:t>22</a:t>
            </a:fld>
            <a:endParaRPr lang="en-US">
              <a:latin typeface="Times" pitchFamily="-111" charset="0"/>
              <a:ea typeface="ＭＳ Ｐゴシック" pitchFamily="-111" charset="-128"/>
              <a:cs typeface="ＭＳ Ｐゴシック" pitchFamily="-11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02687EC-10D3-DD48-8012-D90721F839F9}" type="slidenum">
              <a:rPr lang="en-US" smtClean="0">
                <a:latin typeface="Times" pitchFamily="-1" charset="0"/>
                <a:ea typeface="ＭＳ Ｐゴシック" pitchFamily="-1" charset="-128"/>
                <a:cs typeface="ＭＳ Ｐゴシック" pitchFamily="-1" charset="-128"/>
              </a:rPr>
              <a:pPr/>
              <a:t>24</a:t>
            </a:fld>
            <a:endParaRPr lang="en-US">
              <a:latin typeface="Times" pitchFamily="-1" charset="0"/>
              <a:ea typeface="ＭＳ Ｐゴシック" pitchFamily="-1" charset="-128"/>
              <a:cs typeface="ＭＳ Ｐゴシック" pitchFamily="-1" charset="-128"/>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7E4FFA6-ECF4-6541-9673-7EA27805D1FD}" type="slidenum">
              <a:rPr lang="en-US" smtClean="0">
                <a:latin typeface="Times" pitchFamily="-1" charset="0"/>
                <a:ea typeface="ＭＳ Ｐゴシック" pitchFamily="-1" charset="-128"/>
                <a:cs typeface="ＭＳ Ｐゴシック" pitchFamily="-1" charset="-128"/>
              </a:rPr>
              <a:pPr/>
              <a:t>33</a:t>
            </a:fld>
            <a:endParaRPr lang="en-US" dirty="0">
              <a:latin typeface="Times" pitchFamily="-1" charset="0"/>
              <a:ea typeface="ＭＳ Ｐゴシック" pitchFamily="-1" charset="-128"/>
              <a:cs typeface="ＭＳ Ｐゴシック" pitchFamily="-1" charset="-128"/>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dirty="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Mark Pettus MD</a:t>
            </a:r>
          </a:p>
        </p:txBody>
      </p:sp>
      <p:sp>
        <p:nvSpPr>
          <p:cNvPr id="5" name="Date Placeholder 4"/>
          <p:cNvSpPr>
            <a:spLocks noGrp="1"/>
          </p:cNvSpPr>
          <p:nvPr>
            <p:ph type="dt" idx="1"/>
          </p:nvPr>
        </p:nvSpPr>
        <p:spPr/>
        <p:txBody>
          <a:bodyPr/>
          <a:lstStyle/>
          <a:p>
            <a:pPr>
              <a:defRPr/>
            </a:pPr>
            <a:r>
              <a:rPr lang="en-US"/>
              <a:t>9/30/2022</a:t>
            </a:r>
          </a:p>
        </p:txBody>
      </p:sp>
      <p:sp>
        <p:nvSpPr>
          <p:cNvPr id="6" name="Slide Number Placeholder 5"/>
          <p:cNvSpPr>
            <a:spLocks noGrp="1"/>
          </p:cNvSpPr>
          <p:nvPr>
            <p:ph type="sldNum" sz="quarter" idx="5"/>
          </p:nvPr>
        </p:nvSpPr>
        <p:spPr/>
        <p:txBody>
          <a:bodyPr/>
          <a:lstStyle/>
          <a:p>
            <a:pPr>
              <a:defRPr/>
            </a:pPr>
            <a:fld id="{A892FD3A-07AF-7E4B-945C-82BD0912AC8E}" type="slidenum">
              <a:rPr lang="en-US" smtClean="0"/>
              <a:pPr>
                <a:defRPr/>
              </a:pPr>
              <a:t>43</a:t>
            </a:fld>
            <a:endParaRPr lang="en-US"/>
          </a:p>
        </p:txBody>
      </p:sp>
    </p:spTree>
    <p:extLst>
      <p:ext uri="{BB962C8B-B14F-4D97-AF65-F5344CB8AC3E}">
        <p14:creationId xmlns:p14="http://schemas.microsoft.com/office/powerpoint/2010/main" val="218721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Times New Roman" charset="0"/>
                <a:ea typeface="ＭＳ Ｐゴシック" charset="0"/>
                <a:cs typeface="Times New Roman" charset="0"/>
              </a:rPr>
              <a:t>(Stephanie Senef PhD:  </a:t>
            </a:r>
            <a:r>
              <a:rPr lang="en-US" i="1" dirty="0">
                <a:latin typeface="Times New Roman" charset="0"/>
                <a:ea typeface="ＭＳ Ｐゴシック" charset="0"/>
                <a:cs typeface="Times New Roman" charset="0"/>
              </a:rPr>
              <a:t>Entropy </a:t>
            </a:r>
            <a:r>
              <a:rPr lang="en-US" b="1" dirty="0">
                <a:latin typeface="Times New Roman" charset="0"/>
                <a:ea typeface="ＭＳ Ｐゴシック" charset="0"/>
                <a:cs typeface="Times New Roman" charset="0"/>
              </a:rPr>
              <a:t>2012</a:t>
            </a:r>
            <a:r>
              <a:rPr lang="en-US" dirty="0">
                <a:latin typeface="Times New Roman" charset="0"/>
                <a:ea typeface="ＭＳ Ｐゴシック" charset="0"/>
                <a:cs typeface="Times New Roman" charset="0"/>
              </a:rPr>
              <a:t>, </a:t>
            </a:r>
            <a:r>
              <a:rPr lang="en-US" i="1" dirty="0">
                <a:latin typeface="Times New Roman" charset="0"/>
                <a:ea typeface="ＭＳ Ｐゴシック" charset="0"/>
                <a:cs typeface="Times New Roman" charset="0"/>
              </a:rPr>
              <a:t>14</a:t>
            </a:r>
            <a:r>
              <a:rPr lang="en-US" dirty="0">
                <a:latin typeface="Times New Roman" charset="0"/>
                <a:ea typeface="ＭＳ Ｐゴシック" charset="0"/>
                <a:cs typeface="Times New Roman" charset="0"/>
              </a:rPr>
              <a:t>, 2265-2290; doi:10.3390/e14112265)  GMO</a:t>
            </a:r>
            <a:endParaRPr lang="en-US" dirty="0">
              <a:latin typeface="Calibri" charset="0"/>
              <a:ea typeface="ＭＳ Ｐゴシック" charset="0"/>
              <a:cs typeface="ＭＳ Ｐゴシック" charset="0"/>
            </a:endParaRPr>
          </a:p>
        </p:txBody>
      </p:sp>
      <p:sp>
        <p:nvSpPr>
          <p:cNvPr id="952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53FC12-08ED-184F-AE76-F8FBB454C5EF}" type="slidenum">
              <a:rPr lang="en-US" sz="1200">
                <a:latin typeface="Calibri" charset="0"/>
              </a:rPr>
              <a:pPr eaLnBrk="1" hangingPunct="1"/>
              <a:t>48</a:t>
            </a:fld>
            <a:endParaRPr lang="en-US" sz="1200" dirty="0">
              <a:latin typeface="Calibri" charset="0"/>
            </a:endParaRPr>
          </a:p>
        </p:txBody>
      </p:sp>
      <p:sp>
        <p:nvSpPr>
          <p:cNvPr id="2" name="Date Placeholder 1"/>
          <p:cNvSpPr>
            <a:spLocks noGrp="1"/>
          </p:cNvSpPr>
          <p:nvPr>
            <p:ph type="dt" idx="10"/>
          </p:nvPr>
        </p:nvSpPr>
        <p:spPr/>
        <p:txBody>
          <a:bodyPr/>
          <a:lstStyle/>
          <a:p>
            <a:pPr>
              <a:defRPr/>
            </a:pPr>
            <a:r>
              <a:rPr lang="en-US" dirty="0"/>
              <a:t>9/30/2022</a:t>
            </a:r>
          </a:p>
        </p:txBody>
      </p:sp>
      <p:sp>
        <p:nvSpPr>
          <p:cNvPr id="3" name="Header Placeholder 2"/>
          <p:cNvSpPr>
            <a:spLocks noGrp="1"/>
          </p:cNvSpPr>
          <p:nvPr>
            <p:ph type="hdr" sz="quarter" idx="11"/>
          </p:nvPr>
        </p:nvSpPr>
        <p:spPr/>
        <p:txBody>
          <a:bodyPr/>
          <a:lstStyle/>
          <a:p>
            <a:pPr>
              <a:defRPr/>
            </a:pPr>
            <a:r>
              <a:rPr lang="en-US" dirty="0"/>
              <a:t>Mark Pettus MD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2209800"/>
            <a:ext cx="381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2209800"/>
            <a:ext cx="381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8382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2209800"/>
            <a:ext cx="77724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spcBef>
          <a:spcPct val="0"/>
        </a:spcBef>
        <a:spcAft>
          <a:spcPct val="0"/>
        </a:spcAft>
        <a:defRPr sz="2800">
          <a:solidFill>
            <a:schemeClr val="tx1"/>
          </a:solidFill>
          <a:latin typeface="Baskerville"/>
          <a:ea typeface="ＭＳ Ｐゴシック" charset="-128"/>
          <a:cs typeface="Baskerville"/>
        </a:defRPr>
      </a:lvl1pPr>
      <a:lvl2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2pPr>
      <a:lvl3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3pPr>
      <a:lvl4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4pPr>
      <a:lvl5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5pPr>
      <a:lvl6pPr marL="457200" algn="l" rtl="0" fontAlgn="base">
        <a:spcBef>
          <a:spcPct val="0"/>
        </a:spcBef>
        <a:spcAft>
          <a:spcPct val="0"/>
        </a:spcAft>
        <a:defRPr sz="2800">
          <a:solidFill>
            <a:schemeClr val="tx1"/>
          </a:solidFill>
          <a:latin typeface="Akzidenz-Grotesk Std Med" pitchFamily="1" charset="0"/>
        </a:defRPr>
      </a:lvl6pPr>
      <a:lvl7pPr marL="914400" algn="l" rtl="0" fontAlgn="base">
        <a:spcBef>
          <a:spcPct val="0"/>
        </a:spcBef>
        <a:spcAft>
          <a:spcPct val="0"/>
        </a:spcAft>
        <a:defRPr sz="2800">
          <a:solidFill>
            <a:schemeClr val="tx1"/>
          </a:solidFill>
          <a:latin typeface="Akzidenz-Grotesk Std Med" pitchFamily="1" charset="0"/>
        </a:defRPr>
      </a:lvl7pPr>
      <a:lvl8pPr marL="1371600" algn="l" rtl="0" fontAlgn="base">
        <a:spcBef>
          <a:spcPct val="0"/>
        </a:spcBef>
        <a:spcAft>
          <a:spcPct val="0"/>
        </a:spcAft>
        <a:defRPr sz="2800">
          <a:solidFill>
            <a:schemeClr val="tx1"/>
          </a:solidFill>
          <a:latin typeface="Akzidenz-Grotesk Std Med" pitchFamily="1" charset="0"/>
        </a:defRPr>
      </a:lvl8pPr>
      <a:lvl9pPr marL="1828800" algn="l" rtl="0" fontAlgn="base">
        <a:spcBef>
          <a:spcPct val="0"/>
        </a:spcBef>
        <a:spcAft>
          <a:spcPct val="0"/>
        </a:spcAft>
        <a:defRPr sz="2800">
          <a:solidFill>
            <a:schemeClr val="tx1"/>
          </a:solidFill>
          <a:latin typeface="Akzidenz-Grotesk Std Med" pitchFamily="1"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128"/>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www.survivingmold.com/"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60.jpg"/><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A55C93-971F-BA15-BCB5-D410BAD9CDFD}"/>
              </a:ext>
            </a:extLst>
          </p:cNvPr>
          <p:cNvSpPr txBox="1"/>
          <p:nvPr/>
        </p:nvSpPr>
        <p:spPr>
          <a:xfrm>
            <a:off x="1272208" y="1006339"/>
            <a:ext cx="6599582" cy="1615827"/>
          </a:xfrm>
          <a:prstGeom prst="rect">
            <a:avLst/>
          </a:prstGeom>
          <a:noFill/>
        </p:spPr>
        <p:txBody>
          <a:bodyPr wrap="square" rtlCol="0">
            <a:spAutoFit/>
          </a:bodyPr>
          <a:lstStyle/>
          <a:p>
            <a:pPr algn="ctr"/>
            <a:r>
              <a:rPr lang="en-US" sz="3000" dirty="0">
                <a:solidFill>
                  <a:srgbClr val="C00000"/>
                </a:solidFill>
              </a:rPr>
              <a:t>Creating Health: Applying the Science of Lifestyle Medicine </a:t>
            </a:r>
            <a:r>
              <a:rPr lang="en-US" sz="3000" dirty="0"/>
              <a:t> </a:t>
            </a:r>
          </a:p>
          <a:p>
            <a:pPr algn="ctr"/>
            <a:r>
              <a:rPr lang="en-US" sz="2100" dirty="0"/>
              <a:t>Mark Pettus MD</a:t>
            </a:r>
            <a:br>
              <a:rPr lang="en-US" sz="1800" dirty="0"/>
            </a:br>
            <a:endParaRPr lang="en-US" sz="1800" dirty="0"/>
          </a:p>
        </p:txBody>
      </p:sp>
      <p:pic>
        <p:nvPicPr>
          <p:cNvPr id="3" name="Picture 2">
            <a:extLst>
              <a:ext uri="{FF2B5EF4-FFF2-40B4-BE49-F238E27FC236}">
                <a16:creationId xmlns:a16="http://schemas.microsoft.com/office/drawing/2014/main" id="{83C8C93B-D7DC-A544-8ECA-EB165A1867FF}"/>
              </a:ext>
            </a:extLst>
          </p:cNvPr>
          <p:cNvPicPr>
            <a:picLocks noChangeAspect="1"/>
          </p:cNvPicPr>
          <p:nvPr/>
        </p:nvPicPr>
        <p:blipFill>
          <a:blip r:embed="rId2"/>
          <a:stretch>
            <a:fillRect/>
          </a:stretch>
        </p:blipFill>
        <p:spPr>
          <a:xfrm>
            <a:off x="914401" y="4691170"/>
            <a:ext cx="7315199" cy="1170432"/>
          </a:xfrm>
          <a:prstGeom prst="rect">
            <a:avLst/>
          </a:prstGeom>
        </p:spPr>
      </p:pic>
      <p:sp>
        <p:nvSpPr>
          <p:cNvPr id="4" name="TextBox 3">
            <a:extLst>
              <a:ext uri="{FF2B5EF4-FFF2-40B4-BE49-F238E27FC236}">
                <a16:creationId xmlns:a16="http://schemas.microsoft.com/office/drawing/2014/main" id="{4282A87B-9136-6B3B-C2FD-D413F684862C}"/>
              </a:ext>
            </a:extLst>
          </p:cNvPr>
          <p:cNvSpPr txBox="1"/>
          <p:nvPr/>
        </p:nvSpPr>
        <p:spPr>
          <a:xfrm>
            <a:off x="1033670" y="2840378"/>
            <a:ext cx="7563678" cy="1200329"/>
          </a:xfrm>
          <a:prstGeom prst="rect">
            <a:avLst/>
          </a:prstGeom>
          <a:noFill/>
        </p:spPr>
        <p:txBody>
          <a:bodyPr wrap="square" rtlCol="0">
            <a:spAutoFit/>
          </a:bodyPr>
          <a:lstStyle/>
          <a:p>
            <a:pPr marL="214313" indent="-214313">
              <a:buFont typeface="Arial" panose="020B0604020202020204" pitchFamily="34" charset="0"/>
              <a:buChar char="•"/>
            </a:pPr>
            <a:r>
              <a:rPr lang="en-US" sz="1800" dirty="0"/>
              <a:t>Week 1: Epigenetics and Health: How well do you fit into your genes?</a:t>
            </a:r>
          </a:p>
          <a:p>
            <a:pPr marL="214313" indent="-214313">
              <a:buFont typeface="Arial" panose="020B0604020202020204" pitchFamily="34" charset="0"/>
              <a:buChar char="•"/>
            </a:pPr>
            <a:r>
              <a:rPr lang="en-US" sz="1800" dirty="0"/>
              <a:t>Week 2: </a:t>
            </a:r>
            <a:r>
              <a:rPr lang="en-US" sz="1800" dirty="0">
                <a:solidFill>
                  <a:srgbClr val="C00000"/>
                </a:solidFill>
              </a:rPr>
              <a:t>Inflammation and Health: Are you playing with fire?</a:t>
            </a:r>
          </a:p>
          <a:p>
            <a:pPr marL="214313" indent="-214313">
              <a:buFont typeface="Arial" panose="020B0604020202020204" pitchFamily="34" charset="0"/>
              <a:buChar char="•"/>
            </a:pPr>
            <a:r>
              <a:rPr lang="en-US" sz="1800" dirty="0"/>
              <a:t>Week 3: Metabolic Health: How to become a member of this exclusive club.</a:t>
            </a:r>
          </a:p>
          <a:p>
            <a:pPr marL="214313" indent="-214313">
              <a:buFont typeface="Arial" panose="020B0604020202020204" pitchFamily="34" charset="0"/>
              <a:buChar char="•"/>
            </a:pPr>
            <a:r>
              <a:rPr lang="en-US" sz="1800" dirty="0"/>
              <a:t>Week 4: Circadian Rhythms and Health: Riding the rhythms of life</a:t>
            </a:r>
          </a:p>
        </p:txBody>
      </p:sp>
    </p:spTree>
    <p:extLst>
      <p:ext uri="{BB962C8B-B14F-4D97-AF65-F5344CB8AC3E}">
        <p14:creationId xmlns:p14="http://schemas.microsoft.com/office/powerpoint/2010/main" val="677445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3"/>
          <p:cNvSpPr>
            <a:spLocks noGrp="1"/>
          </p:cNvSpPr>
          <p:nvPr>
            <p:ph type="title"/>
          </p:nvPr>
        </p:nvSpPr>
        <p:spPr>
          <a:xfrm>
            <a:off x="609600" y="838200"/>
            <a:ext cx="7772400" cy="1143000"/>
          </a:xfrm>
        </p:spPr>
        <p:txBody>
          <a:bodyPr wrap="square" anchor="t">
            <a:normAutofit/>
          </a:bodyPr>
          <a:lstStyle/>
          <a:p>
            <a:r>
              <a:rPr lang="en-US" sz="3600" dirty="0">
                <a:solidFill>
                  <a:srgbClr val="C00000"/>
                </a:solidFill>
              </a:rPr>
              <a:t>Causes of Inflammation</a:t>
            </a:r>
          </a:p>
        </p:txBody>
      </p:sp>
      <p:pic>
        <p:nvPicPr>
          <p:cNvPr id="2" name="Picture 1" descr="chronic-inflammation-fire-in-the-bel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24635"/>
            <a:ext cx="3962400" cy="3080765"/>
          </a:xfrm>
          <a:prstGeom prst="rect">
            <a:avLst/>
          </a:prstGeom>
          <a:noFill/>
        </p:spPr>
      </p:pic>
      <p:sp>
        <p:nvSpPr>
          <p:cNvPr id="8194" name="Content Placeholder 4"/>
          <p:cNvSpPr>
            <a:spLocks noGrp="1"/>
          </p:cNvSpPr>
          <p:nvPr>
            <p:ph sz="half" idx="2"/>
          </p:nvPr>
        </p:nvSpPr>
        <p:spPr>
          <a:xfrm>
            <a:off x="4223657" y="1828800"/>
            <a:ext cx="4953000" cy="4572000"/>
          </a:xfrm>
        </p:spPr>
        <p:txBody>
          <a:bodyPr wrap="square" anchor="t">
            <a:noAutofit/>
          </a:bodyPr>
          <a:lstStyle/>
          <a:p>
            <a:pPr marL="457200" indent="-457200">
              <a:lnSpc>
                <a:spcPct val="90000"/>
              </a:lnSpc>
              <a:buFont typeface="Times" charset="0"/>
              <a:buAutoNum type="arabicPeriod"/>
            </a:pPr>
            <a:r>
              <a:rPr lang="en-US" sz="2000" dirty="0"/>
              <a:t> Standard American Diet</a:t>
            </a:r>
          </a:p>
          <a:p>
            <a:pPr marL="457200" indent="-457200">
              <a:lnSpc>
                <a:spcPct val="90000"/>
              </a:lnSpc>
              <a:buFont typeface="Times" charset="0"/>
              <a:buAutoNum type="arabicPeriod"/>
            </a:pPr>
            <a:r>
              <a:rPr lang="en-US" sz="2000" dirty="0"/>
              <a:t> Lack of Movement</a:t>
            </a:r>
          </a:p>
          <a:p>
            <a:pPr marL="457200" indent="-457200">
              <a:lnSpc>
                <a:spcPct val="90000"/>
              </a:lnSpc>
              <a:buFont typeface="Times" charset="0"/>
              <a:buAutoNum type="arabicPeriod"/>
            </a:pPr>
            <a:r>
              <a:rPr lang="en-US" sz="2000" dirty="0"/>
              <a:t> Chronic stress i.e., allostatic load</a:t>
            </a:r>
          </a:p>
          <a:p>
            <a:pPr marL="457200" indent="-457200">
              <a:lnSpc>
                <a:spcPct val="90000"/>
              </a:lnSpc>
              <a:buFont typeface="Times" charset="0"/>
              <a:buAutoNum type="arabicPeriod"/>
            </a:pPr>
            <a:r>
              <a:rPr lang="en-US" sz="2000" dirty="0"/>
              <a:t> Waistline 36+” in women </a:t>
            </a:r>
          </a:p>
          <a:p>
            <a:pPr marL="0" indent="0">
              <a:lnSpc>
                <a:spcPct val="90000"/>
              </a:lnSpc>
            </a:pPr>
            <a:r>
              <a:rPr lang="en-US" sz="2000" dirty="0"/>
              <a:t>                         40+” in men</a:t>
            </a:r>
          </a:p>
          <a:p>
            <a:pPr marL="0" indent="0">
              <a:lnSpc>
                <a:spcPct val="90000"/>
              </a:lnSpc>
            </a:pPr>
            <a:r>
              <a:rPr lang="en-US" sz="2000" dirty="0"/>
              <a:t>5.     Imbalanced Gut ecosystem-barrier</a:t>
            </a:r>
          </a:p>
          <a:p>
            <a:pPr marL="0" indent="0">
              <a:lnSpc>
                <a:spcPct val="90000"/>
              </a:lnSpc>
            </a:pPr>
            <a:r>
              <a:rPr lang="en-US" sz="2000" dirty="0"/>
              <a:t>6.     Disrupted sleep (circadian rhythm)</a:t>
            </a:r>
          </a:p>
          <a:p>
            <a:pPr marL="0" indent="0">
              <a:lnSpc>
                <a:spcPct val="90000"/>
              </a:lnSpc>
            </a:pPr>
            <a:r>
              <a:rPr lang="en-US" sz="2000" dirty="0"/>
              <a:t>7.     Social isolation</a:t>
            </a:r>
          </a:p>
          <a:p>
            <a:pPr marL="0" indent="0">
              <a:lnSpc>
                <a:spcPct val="90000"/>
              </a:lnSpc>
            </a:pPr>
            <a:r>
              <a:rPr lang="en-US" sz="2000" dirty="0"/>
              <a:t>8.     Environmental toxins e.g. mold, </a:t>
            </a:r>
          </a:p>
          <a:p>
            <a:pPr marL="0" indent="0">
              <a:lnSpc>
                <a:spcPct val="90000"/>
              </a:lnSpc>
            </a:pPr>
            <a:r>
              <a:rPr lang="en-US" sz="2000" dirty="0"/>
              <a:t>            plastics, glyphosate</a:t>
            </a:r>
          </a:p>
          <a:p>
            <a:pPr marL="0" indent="0">
              <a:lnSpc>
                <a:spcPct val="90000"/>
              </a:lnSpc>
            </a:pPr>
            <a:r>
              <a:rPr lang="en-US" sz="2000" dirty="0"/>
              <a:t>9.      ? Low vitamin D</a:t>
            </a:r>
          </a:p>
          <a:p>
            <a:pPr marL="457200" indent="-457200">
              <a:lnSpc>
                <a:spcPct val="90000"/>
              </a:lnSpc>
              <a:buAutoNum type="arabicPeriod" startAt="10"/>
            </a:pPr>
            <a:r>
              <a:rPr lang="en-US" sz="2000" dirty="0"/>
              <a:t> Infections e.g. Lyme, covid-19;</a:t>
            </a:r>
          </a:p>
          <a:p>
            <a:pPr marL="0" indent="0">
              <a:lnSpc>
                <a:spcPct val="90000"/>
              </a:lnSpc>
            </a:pPr>
            <a:r>
              <a:rPr lang="en-US" sz="2000" dirty="0"/>
              <a:t>         periodontal disease</a:t>
            </a:r>
          </a:p>
        </p:txBody>
      </p:sp>
    </p:spTree>
    <p:extLst>
      <p:ext uri="{BB962C8B-B14F-4D97-AF65-F5344CB8AC3E}">
        <p14:creationId xmlns:p14="http://schemas.microsoft.com/office/powerpoint/2010/main" val="165166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9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9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9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19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Picture 2_pptX"/>
          <p:cNvPicPr>
            <a:picLocks noChangeAspect="1" noChangeArrowheads="1"/>
          </p:cNvPicPr>
          <p:nvPr>
            <p:custDataLst>
              <p:tags r:id="rId1"/>
            </p:custDataLst>
          </p:nvPr>
        </p:nvPicPr>
        <p:blipFill>
          <a:blip r:embed="rId4"/>
          <a:srcRect/>
          <a:stretch>
            <a:fillRect/>
          </a:stretch>
        </p:blipFill>
        <p:spPr bwMode="invGray">
          <a:xfrm>
            <a:off x="533400" y="644525"/>
            <a:ext cx="3873500" cy="5127625"/>
          </a:xfrm>
          <a:prstGeom prst="rect">
            <a:avLst/>
          </a:prstGeom>
          <a:noFill/>
          <a:ln w="9525">
            <a:noFill/>
            <a:miter lim="800000"/>
            <a:headEnd/>
            <a:tailEnd/>
          </a:ln>
        </p:spPr>
      </p:pic>
      <p:sp>
        <p:nvSpPr>
          <p:cNvPr id="96259" name="Text Box 3"/>
          <p:cNvSpPr txBox="1">
            <a:spLocks noChangeArrowheads="1"/>
          </p:cNvSpPr>
          <p:nvPr/>
        </p:nvSpPr>
        <p:spPr bwMode="auto">
          <a:xfrm>
            <a:off x="4572000" y="853846"/>
            <a:ext cx="4343400" cy="4708981"/>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rgbClr val="CC0000"/>
                </a:solidFill>
                <a:latin typeface="Times New Roman" pitchFamily="-111" charset="0"/>
                <a:ea typeface="MS PGothic" pitchFamily="34" charset="-128"/>
                <a:cs typeface="MS PGothic" pitchFamily="34" charset="-128"/>
              </a:rPr>
              <a:t>Evidence for increased inflammation in</a:t>
            </a:r>
            <a:r>
              <a:rPr lang="en-US" dirty="0">
                <a:solidFill>
                  <a:srgbClr val="000000"/>
                </a:solidFill>
                <a:latin typeface="Times New Roman" pitchFamily="-111" charset="0"/>
                <a:ea typeface="MS PGothic" pitchFamily="34" charset="-128"/>
                <a:cs typeface="MS PGothic" pitchFamily="34" charset="-128"/>
              </a:rPr>
              <a:t>:</a:t>
            </a:r>
          </a:p>
          <a:p>
            <a:pPr>
              <a:spcBef>
                <a:spcPct val="50000"/>
              </a:spcBef>
            </a:pPr>
            <a:endParaRPr lang="en-US" dirty="0">
              <a:solidFill>
                <a:srgbClr val="CC0000"/>
              </a:solidFill>
              <a:latin typeface="Times New Roman" pitchFamily="-111" charset="0"/>
              <a:ea typeface="MS PGothic" pitchFamily="34" charset="-128"/>
              <a:cs typeface="MS PGothic" pitchFamily="34" charset="-128"/>
            </a:endParaRP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 Alzheimer’s disease</a:t>
            </a: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 Depression </a:t>
            </a: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 Chronic Pain</a:t>
            </a: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 Parkinson’s Disease</a:t>
            </a: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 Multiple Sclerosis</a:t>
            </a: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 ADD and ADDHD</a:t>
            </a: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Anxiety and Panic</a:t>
            </a:r>
          </a:p>
          <a:p>
            <a:pPr>
              <a:spcBef>
                <a:spcPct val="50000"/>
              </a:spcBef>
              <a:buFont typeface="Times" pitchFamily="-111" charset="0"/>
              <a:buChar char="•"/>
            </a:pPr>
            <a:r>
              <a:rPr lang="en-US" sz="2000" dirty="0">
                <a:latin typeface="Times New Roman" pitchFamily="-111" charset="0"/>
                <a:ea typeface="MS PGothic" pitchFamily="34" charset="-128"/>
                <a:cs typeface="MS PGothic" pitchFamily="34" charset="-128"/>
              </a:rPr>
              <a:t> Autism spectrum</a:t>
            </a:r>
          </a:p>
        </p:txBody>
      </p:sp>
    </p:spTree>
    <p:extLst>
      <p:ext uri="{BB962C8B-B14F-4D97-AF65-F5344CB8AC3E}">
        <p14:creationId xmlns:p14="http://schemas.microsoft.com/office/powerpoint/2010/main" val="262681333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3"/>
          <p:cNvSpPr txBox="1">
            <a:spLocks noChangeArrowheads="1"/>
          </p:cNvSpPr>
          <p:nvPr/>
        </p:nvSpPr>
        <p:spPr bwMode="auto">
          <a:xfrm>
            <a:off x="1600200" y="4724400"/>
            <a:ext cx="5410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3200" dirty="0">
                <a:latin typeface="Times New Roman" charset="0"/>
                <a:cs typeface="Times New Roman" charset="0"/>
              </a:rPr>
              <a:t>Food and Inflammation</a:t>
            </a:r>
          </a:p>
        </p:txBody>
      </p:sp>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5930900"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67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cessed-fo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0961"/>
            <a:ext cx="7467600" cy="5903872"/>
          </a:xfrm>
          <a:prstGeom prst="rect">
            <a:avLst/>
          </a:prstGeom>
        </p:spPr>
      </p:pic>
    </p:spTree>
    <p:extLst>
      <p:ext uri="{BB962C8B-B14F-4D97-AF65-F5344CB8AC3E}">
        <p14:creationId xmlns:p14="http://schemas.microsoft.com/office/powerpoint/2010/main" val="3613338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rmany420-4e095ce9e32abfe0941dceb548f87559e3909988-s6-c30.jpg"/>
          <p:cNvPicPr>
            <a:picLocks noChangeAspect="1"/>
          </p:cNvPicPr>
          <p:nvPr/>
        </p:nvPicPr>
        <p:blipFill>
          <a:blip r:embed="rId2"/>
          <a:stretch>
            <a:fillRect/>
          </a:stretch>
        </p:blipFill>
        <p:spPr>
          <a:xfrm>
            <a:off x="476250" y="166688"/>
            <a:ext cx="8667750" cy="5753100"/>
          </a:xfrm>
          <a:prstGeom prst="rect">
            <a:avLst/>
          </a:prstGeom>
        </p:spPr>
      </p:pic>
    </p:spTree>
    <p:extLst>
      <p:ext uri="{BB962C8B-B14F-4D97-AF65-F5344CB8AC3E}">
        <p14:creationId xmlns:p14="http://schemas.microsoft.com/office/powerpoint/2010/main" val="3573476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ngry_planet_what_the_world_eats_part_ii.jpg"/>
          <p:cNvPicPr>
            <a:picLocks noChangeAspect="1"/>
          </p:cNvPicPr>
          <p:nvPr/>
        </p:nvPicPr>
        <p:blipFill>
          <a:blip r:embed="rId2"/>
          <a:stretch>
            <a:fillRect/>
          </a:stretch>
        </p:blipFill>
        <p:spPr>
          <a:xfrm>
            <a:off x="1046910" y="990600"/>
            <a:ext cx="6877890" cy="4802241"/>
          </a:xfrm>
          <a:prstGeom prst="rect">
            <a:avLst/>
          </a:prstGeom>
        </p:spPr>
      </p:pic>
    </p:spTree>
    <p:extLst>
      <p:ext uri="{BB962C8B-B14F-4D97-AF65-F5344CB8AC3E}">
        <p14:creationId xmlns:p14="http://schemas.microsoft.com/office/powerpoint/2010/main" val="1983835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dirty="0">
              <a:solidFill>
                <a:schemeClr val="bg1"/>
              </a:solidFill>
              <a:latin typeface="Times New Roman" pitchFamily="-111" charset="0"/>
              <a:ea typeface="ＭＳ Ｐゴシック" pitchFamily="-111" charset="-128"/>
            </a:endParaRPr>
          </a:p>
        </p:txBody>
      </p:sp>
      <p:pic>
        <p:nvPicPr>
          <p:cNvPr id="74755" name="Picture 3" descr="nchicken"/>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192.tiff"/>
          <p:cNvPicPr>
            <a:picLocks noChangeAspect="1"/>
          </p:cNvPicPr>
          <p:nvPr/>
        </p:nvPicPr>
        <p:blipFill>
          <a:blip r:embed="rId2"/>
          <a:srcRect/>
          <a:stretch>
            <a:fillRect/>
          </a:stretch>
        </p:blipFill>
        <p:spPr bwMode="auto">
          <a:xfrm>
            <a:off x="33338" y="292100"/>
            <a:ext cx="8577262" cy="5816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74638"/>
            <a:ext cx="8686800" cy="1143000"/>
          </a:xfrm>
        </p:spPr>
        <p:txBody>
          <a:bodyPr/>
          <a:lstStyle/>
          <a:p>
            <a:pPr algn="ctr"/>
            <a:r>
              <a:rPr lang="en-US" sz="1600" b="1" dirty="0">
                <a:latin typeface="Times" pitchFamily="-1" charset="0"/>
                <a:ea typeface="ＭＳ Ｐゴシック" pitchFamily="-1" charset="-128"/>
              </a:rPr>
              <a:t>CHANGES IN HUMAN DIETS WITH INTENSIFIED AGRICULTURE, COOKING, AND FOOD PROCESSING</a:t>
            </a:r>
            <a:endParaRPr lang="en-US" sz="1600" b="1" dirty="0">
              <a:solidFill>
                <a:srgbClr val="FFFF00"/>
              </a:solidFill>
              <a:latin typeface="Baskerville" pitchFamily="-1" charset="0"/>
              <a:ea typeface="ＭＳ Ｐゴシック" pitchFamily="-1" charset="-128"/>
            </a:endParaRPr>
          </a:p>
        </p:txBody>
      </p:sp>
      <p:sp>
        <p:nvSpPr>
          <p:cNvPr id="31747" name="Rectangle 3"/>
          <p:cNvSpPr>
            <a:spLocks noGrp="1" noChangeArrowheads="1"/>
          </p:cNvSpPr>
          <p:nvPr>
            <p:ph type="body" idx="1"/>
          </p:nvPr>
        </p:nvSpPr>
        <p:spPr>
          <a:xfrm>
            <a:off x="1752600" y="2819400"/>
            <a:ext cx="6248400" cy="3287713"/>
          </a:xfrm>
        </p:spPr>
        <p:txBody>
          <a:bodyPr/>
          <a:lstStyle/>
          <a:p>
            <a:pPr marL="609600" indent="-609600">
              <a:lnSpc>
                <a:spcPct val="125000"/>
              </a:lnSpc>
              <a:buFontTx/>
              <a:buChar char="•"/>
            </a:pPr>
            <a:r>
              <a:rPr lang="en-US" sz="1800" b="1" dirty="0">
                <a:latin typeface="Times New Roman" pitchFamily="-1" charset="0"/>
                <a:ea typeface="ＭＳ Ｐゴシック" pitchFamily="-1" charset="-128"/>
              </a:rPr>
              <a:t>Glycemic Load: More sugar, fructose, flour</a:t>
            </a:r>
          </a:p>
          <a:p>
            <a:pPr marL="609600" indent="-609600">
              <a:lnSpc>
                <a:spcPct val="125000"/>
              </a:lnSpc>
              <a:buFontTx/>
              <a:buChar char="•"/>
            </a:pPr>
            <a:r>
              <a:rPr lang="en-US" sz="1800" b="1" dirty="0">
                <a:latin typeface="Times New Roman" pitchFamily="-1" charset="0"/>
                <a:ea typeface="ＭＳ Ｐゴシック" pitchFamily="-1" charset="-128"/>
              </a:rPr>
              <a:t>Fatty Acid Composition: Omega 3/6 ratio</a:t>
            </a:r>
          </a:p>
          <a:p>
            <a:pPr marL="609600" indent="-609600">
              <a:lnSpc>
                <a:spcPct val="125000"/>
              </a:lnSpc>
              <a:buFontTx/>
              <a:buChar char="•"/>
            </a:pPr>
            <a:r>
              <a:rPr lang="en-US" sz="1800" b="1" dirty="0">
                <a:latin typeface="Times New Roman" pitchFamily="-1" charset="0"/>
                <a:ea typeface="ＭＳ Ｐゴシック" pitchFamily="-1" charset="-128"/>
              </a:rPr>
              <a:t>Macronutrient Composition</a:t>
            </a:r>
          </a:p>
          <a:p>
            <a:pPr marL="609600" indent="-609600">
              <a:lnSpc>
                <a:spcPct val="125000"/>
              </a:lnSpc>
              <a:buFontTx/>
              <a:buChar char="•"/>
            </a:pPr>
            <a:r>
              <a:rPr lang="en-US" sz="1800" b="1" dirty="0">
                <a:latin typeface="Times New Roman" pitchFamily="-1" charset="0"/>
                <a:ea typeface="ＭＳ Ｐゴシック" pitchFamily="-1" charset="-128"/>
              </a:rPr>
              <a:t>Micronutrient Density: Processed foods remove</a:t>
            </a:r>
          </a:p>
          <a:p>
            <a:pPr marL="609600" indent="-609600">
              <a:lnSpc>
                <a:spcPct val="125000"/>
              </a:lnSpc>
              <a:buFontTx/>
              <a:buChar char="•"/>
            </a:pPr>
            <a:r>
              <a:rPr lang="en-US" sz="1800" b="1" dirty="0">
                <a:latin typeface="Times New Roman" pitchFamily="-1" charset="0"/>
                <a:ea typeface="ＭＳ Ｐゴシック" pitchFamily="-1" charset="-128"/>
              </a:rPr>
              <a:t>Sodium-Potassium Ratio: Much too high</a:t>
            </a:r>
          </a:p>
          <a:p>
            <a:pPr marL="609600" indent="-609600">
              <a:lnSpc>
                <a:spcPct val="125000"/>
              </a:lnSpc>
              <a:buFontTx/>
              <a:buChar char="•"/>
            </a:pPr>
            <a:r>
              <a:rPr lang="en-US" sz="1800" b="1" dirty="0">
                <a:latin typeface="Times New Roman" pitchFamily="-1" charset="0"/>
                <a:ea typeface="ＭＳ Ｐゴシック" pitchFamily="-1" charset="-128"/>
              </a:rPr>
              <a:t>Fiber Content: very low- gut microbiome</a:t>
            </a:r>
          </a:p>
        </p:txBody>
      </p:sp>
      <p:pic>
        <p:nvPicPr>
          <p:cNvPr id="31748" name="Picture 4"/>
          <p:cNvPicPr>
            <a:picLocks noChangeAspect="1" noChangeArrowheads="1"/>
          </p:cNvPicPr>
          <p:nvPr/>
        </p:nvPicPr>
        <p:blipFill>
          <a:blip r:embed="rId2"/>
          <a:srcRect/>
          <a:stretch>
            <a:fillRect/>
          </a:stretch>
        </p:blipFill>
        <p:spPr bwMode="auto">
          <a:xfrm>
            <a:off x="609600" y="1219200"/>
            <a:ext cx="1612900" cy="1295400"/>
          </a:xfrm>
          <a:prstGeom prst="rect">
            <a:avLst/>
          </a:prstGeom>
          <a:noFill/>
          <a:ln w="9525">
            <a:noFill/>
            <a:miter lim="800000"/>
            <a:headEnd/>
            <a:tailEnd/>
          </a:ln>
        </p:spPr>
      </p:pic>
      <p:pic>
        <p:nvPicPr>
          <p:cNvPr id="31749" name="Picture 5"/>
          <p:cNvPicPr>
            <a:picLocks noChangeAspect="1" noChangeArrowheads="1"/>
          </p:cNvPicPr>
          <p:nvPr/>
        </p:nvPicPr>
        <p:blipFill>
          <a:blip r:embed="rId3"/>
          <a:srcRect/>
          <a:stretch>
            <a:fillRect/>
          </a:stretch>
        </p:blipFill>
        <p:spPr bwMode="auto">
          <a:xfrm>
            <a:off x="2362200" y="1066800"/>
            <a:ext cx="1181100" cy="1574800"/>
          </a:xfrm>
          <a:prstGeom prst="rect">
            <a:avLst/>
          </a:prstGeom>
          <a:noFill/>
          <a:ln w="9525">
            <a:noFill/>
            <a:miter lim="800000"/>
            <a:headEnd/>
            <a:tailEnd/>
          </a:ln>
        </p:spPr>
      </p:pic>
      <p:pic>
        <p:nvPicPr>
          <p:cNvPr id="31750" name="Picture 6"/>
          <p:cNvPicPr>
            <a:picLocks noChangeAspect="1" noChangeArrowheads="1"/>
          </p:cNvPicPr>
          <p:nvPr/>
        </p:nvPicPr>
        <p:blipFill>
          <a:blip r:embed="rId4"/>
          <a:srcRect/>
          <a:stretch>
            <a:fillRect/>
          </a:stretch>
        </p:blipFill>
        <p:spPr bwMode="auto">
          <a:xfrm>
            <a:off x="3429000" y="1371600"/>
            <a:ext cx="1473200" cy="1092200"/>
          </a:xfrm>
          <a:prstGeom prst="rect">
            <a:avLst/>
          </a:prstGeom>
          <a:noFill/>
          <a:ln w="9525">
            <a:noFill/>
            <a:miter lim="800000"/>
            <a:headEnd/>
            <a:tailEnd/>
          </a:ln>
        </p:spPr>
      </p:pic>
      <p:pic>
        <p:nvPicPr>
          <p:cNvPr id="31751" name="Picture 7"/>
          <p:cNvPicPr>
            <a:picLocks noChangeAspect="1" noChangeArrowheads="1"/>
          </p:cNvPicPr>
          <p:nvPr/>
        </p:nvPicPr>
        <p:blipFill>
          <a:blip r:embed="rId5"/>
          <a:srcRect/>
          <a:stretch>
            <a:fillRect/>
          </a:stretch>
        </p:blipFill>
        <p:spPr bwMode="auto">
          <a:xfrm>
            <a:off x="5105400" y="1295400"/>
            <a:ext cx="1460500" cy="1384300"/>
          </a:xfrm>
          <a:prstGeom prst="rect">
            <a:avLst/>
          </a:prstGeom>
          <a:noFill/>
          <a:ln w="9525">
            <a:noFill/>
            <a:miter lim="800000"/>
            <a:headEnd/>
            <a:tailEnd/>
          </a:ln>
        </p:spPr>
      </p:pic>
      <p:pic>
        <p:nvPicPr>
          <p:cNvPr id="31752" name="Picture 8"/>
          <p:cNvPicPr>
            <a:picLocks noChangeAspect="1" noChangeArrowheads="1"/>
          </p:cNvPicPr>
          <p:nvPr/>
        </p:nvPicPr>
        <p:blipFill>
          <a:blip r:embed="rId6"/>
          <a:srcRect/>
          <a:stretch>
            <a:fillRect/>
          </a:stretch>
        </p:blipFill>
        <p:spPr bwMode="auto">
          <a:xfrm>
            <a:off x="6553200" y="914400"/>
            <a:ext cx="1727200" cy="1803400"/>
          </a:xfrm>
          <a:prstGeom prst="rect">
            <a:avLst/>
          </a:prstGeom>
          <a:noFill/>
          <a:ln w="9525">
            <a:noFill/>
            <a:miter lim="800000"/>
            <a:headEnd/>
            <a:tailEnd/>
          </a:ln>
        </p:spPr>
      </p:pic>
    </p:spTree>
    <p:extLst>
      <p:ext uri="{BB962C8B-B14F-4D97-AF65-F5344CB8AC3E}">
        <p14:creationId xmlns:p14="http://schemas.microsoft.com/office/powerpoint/2010/main" val="1249163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800" dirty="0">
                <a:solidFill>
                  <a:srgbClr val="800000"/>
                </a:solidFill>
                <a:latin typeface="Times" pitchFamily="-111" charset="0"/>
              </a:rPr>
              <a:t>Different carbohydrates produce unique genomic responses!</a:t>
            </a:r>
          </a:p>
        </p:txBody>
      </p:sp>
      <p:sp>
        <p:nvSpPr>
          <p:cNvPr id="89091" name="Text Box 3"/>
          <p:cNvSpPr txBox="1">
            <a:spLocks noChangeArrowheads="1"/>
          </p:cNvSpPr>
          <p:nvPr/>
        </p:nvSpPr>
        <p:spPr bwMode="auto">
          <a:xfrm>
            <a:off x="914400" y="3048000"/>
            <a:ext cx="7543800" cy="3323987"/>
          </a:xfrm>
          <a:prstGeom prst="rect">
            <a:avLst/>
          </a:prstGeom>
          <a:noFill/>
          <a:ln w="9525">
            <a:noFill/>
            <a:miter lim="800000"/>
            <a:headEnd/>
            <a:tailEnd/>
          </a:ln>
        </p:spPr>
        <p:txBody>
          <a:bodyPr>
            <a:prstTxWarp prst="textNoShape">
              <a:avLst/>
            </a:prstTxWarp>
            <a:spAutoFit/>
          </a:bodyPr>
          <a:lstStyle/>
          <a:p>
            <a:pPr>
              <a:spcBef>
                <a:spcPct val="50000"/>
              </a:spcBef>
            </a:pPr>
            <a:r>
              <a:rPr lang="en-US" i="1" u="sng" dirty="0">
                <a:solidFill>
                  <a:srgbClr val="800000"/>
                </a:solidFill>
                <a:latin typeface="Times" pitchFamily="-111" charset="0"/>
              </a:rPr>
              <a:t>High Glycemic Carbs                    Low Glycemic Carbs</a:t>
            </a:r>
          </a:p>
          <a:p>
            <a:pPr>
              <a:spcBef>
                <a:spcPct val="50000"/>
              </a:spcBef>
            </a:pPr>
            <a:r>
              <a:rPr lang="en-US" dirty="0">
                <a:solidFill>
                  <a:srgbClr val="161616"/>
                </a:solidFill>
                <a:latin typeface="Times" pitchFamily="-111" charset="0"/>
              </a:rPr>
              <a:t>62 genes regulating                         Same genes turned off;</a:t>
            </a:r>
          </a:p>
          <a:p>
            <a:pPr>
              <a:spcBef>
                <a:spcPct val="50000"/>
              </a:spcBef>
            </a:pPr>
            <a:r>
              <a:rPr lang="en-US" dirty="0">
                <a:solidFill>
                  <a:srgbClr val="161616"/>
                </a:solidFill>
                <a:latin typeface="Times" pitchFamily="-111" charset="0"/>
              </a:rPr>
              <a:t>Inflammation, stress,                       Genes regulating same insulin signaling                              production turned off.  gene responses activated.</a:t>
            </a:r>
          </a:p>
          <a:p>
            <a:pPr>
              <a:spcBef>
                <a:spcPct val="50000"/>
              </a:spcBef>
            </a:pPr>
            <a:endParaRPr lang="en-US" dirty="0">
              <a:solidFill>
                <a:srgbClr val="161616"/>
              </a:solidFill>
              <a:latin typeface="Times" pitchFamily="-111" charset="0"/>
            </a:endParaRPr>
          </a:p>
          <a:p>
            <a:pPr>
              <a:spcBef>
                <a:spcPct val="50000"/>
              </a:spcBef>
            </a:pPr>
            <a:r>
              <a:rPr lang="en-US" sz="2000" i="1" dirty="0" err="1">
                <a:solidFill>
                  <a:srgbClr val="161616"/>
                </a:solidFill>
                <a:latin typeface="Times" pitchFamily="-111" charset="0"/>
              </a:rPr>
              <a:t>Kalle</a:t>
            </a:r>
            <a:r>
              <a:rPr lang="en-US" sz="2000" i="1" dirty="0">
                <a:solidFill>
                  <a:srgbClr val="161616"/>
                </a:solidFill>
                <a:latin typeface="Times" pitchFamily="-111" charset="0"/>
              </a:rPr>
              <a:t> et al. Am J Clin Nutr;2007:851:1417-27</a:t>
            </a:r>
          </a:p>
        </p:txBody>
      </p:sp>
      <p:pic>
        <p:nvPicPr>
          <p:cNvPr id="89092" name="Picture 4"/>
          <p:cNvPicPr>
            <a:picLocks noChangeAspect="1" noChangeArrowheads="1"/>
          </p:cNvPicPr>
          <p:nvPr/>
        </p:nvPicPr>
        <p:blipFill>
          <a:blip r:embed="rId2"/>
          <a:srcRect/>
          <a:stretch>
            <a:fillRect/>
          </a:stretch>
        </p:blipFill>
        <p:spPr bwMode="auto">
          <a:xfrm>
            <a:off x="5105400" y="914400"/>
            <a:ext cx="2971800" cy="2012950"/>
          </a:xfrm>
          <a:prstGeom prst="rect">
            <a:avLst/>
          </a:prstGeom>
          <a:noFill/>
          <a:ln w="9525">
            <a:noFill/>
            <a:miter lim="800000"/>
            <a:headEnd/>
            <a:tailEnd/>
          </a:ln>
        </p:spPr>
      </p:pic>
      <p:pic>
        <p:nvPicPr>
          <p:cNvPr id="89093" name="Picture 5"/>
          <p:cNvPicPr>
            <a:picLocks noChangeAspect="1" noChangeArrowheads="1"/>
          </p:cNvPicPr>
          <p:nvPr/>
        </p:nvPicPr>
        <p:blipFill>
          <a:blip r:embed="rId3"/>
          <a:srcRect/>
          <a:stretch>
            <a:fillRect/>
          </a:stretch>
        </p:blipFill>
        <p:spPr bwMode="auto">
          <a:xfrm>
            <a:off x="838200" y="1066800"/>
            <a:ext cx="2540000" cy="1905000"/>
          </a:xfrm>
          <a:prstGeom prst="rect">
            <a:avLst/>
          </a:prstGeom>
          <a:noFill/>
          <a:ln w="9525">
            <a:noFill/>
            <a:miter lim="800000"/>
            <a:headEnd/>
            <a:tailEnd/>
          </a:ln>
        </p:spPr>
      </p:pic>
    </p:spTree>
    <p:extLst>
      <p:ext uri="{BB962C8B-B14F-4D97-AF65-F5344CB8AC3E}">
        <p14:creationId xmlns:p14="http://schemas.microsoft.com/office/powerpoint/2010/main" val="389213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TextBox 3"/>
          <p:cNvSpPr txBox="1">
            <a:spLocks noChangeArrowheads="1"/>
          </p:cNvSpPr>
          <p:nvPr/>
        </p:nvSpPr>
        <p:spPr bwMode="auto">
          <a:xfrm>
            <a:off x="0" y="533400"/>
            <a:ext cx="9144000" cy="1077218"/>
          </a:xfrm>
          <a:prstGeom prst="rect">
            <a:avLst/>
          </a:prstGeom>
          <a:noFill/>
          <a:ln w="9525">
            <a:noFill/>
            <a:miter lim="800000"/>
            <a:headEnd/>
            <a:tailEnd/>
          </a:ln>
        </p:spPr>
        <p:txBody>
          <a:bodyPr wrap="square">
            <a:prstTxWarp prst="textNoShape">
              <a:avLst/>
            </a:prstTxWarp>
            <a:spAutoFit/>
          </a:bodyPr>
          <a:lstStyle/>
          <a:p>
            <a:pPr algn="ctr"/>
            <a:r>
              <a:rPr lang="en-US" sz="3200" dirty="0">
                <a:solidFill>
                  <a:srgbClr val="800000"/>
                </a:solidFill>
                <a:latin typeface="Times New Roman" charset="0"/>
                <a:ea typeface="Times New Roman" charset="0"/>
                <a:cs typeface="Times New Roman" charset="0"/>
              </a:rPr>
              <a:t>Inflammation and Health:</a:t>
            </a:r>
          </a:p>
          <a:p>
            <a:pPr algn="ctr"/>
            <a:r>
              <a:rPr lang="en-US" sz="3200" dirty="0">
                <a:solidFill>
                  <a:srgbClr val="800000"/>
                </a:solidFill>
                <a:latin typeface="Times New Roman" charset="0"/>
                <a:ea typeface="Times New Roman" charset="0"/>
                <a:cs typeface="Times New Roman" charset="0"/>
              </a:rPr>
              <a:t>Are you playing with fire?</a:t>
            </a:r>
          </a:p>
        </p:txBody>
      </p:sp>
      <p:sp>
        <p:nvSpPr>
          <p:cNvPr id="676869" name="TextBox 7"/>
          <p:cNvSpPr txBox="1">
            <a:spLocks noChangeArrowheads="1"/>
          </p:cNvSpPr>
          <p:nvPr/>
        </p:nvSpPr>
        <p:spPr bwMode="auto">
          <a:xfrm>
            <a:off x="1143000" y="5029200"/>
            <a:ext cx="2209800" cy="385763"/>
          </a:xfrm>
          <a:prstGeom prst="rect">
            <a:avLst/>
          </a:prstGeom>
          <a:solidFill>
            <a:schemeClr val="bg1"/>
          </a:solidFill>
          <a:ln w="9525">
            <a:noFill/>
            <a:miter lim="800000"/>
            <a:headEnd/>
            <a:tailEnd/>
          </a:ln>
        </p:spPr>
        <p:txBody>
          <a:bodyPr>
            <a:prstTxWarp prst="textNoShape">
              <a:avLst/>
            </a:prstTxWarp>
            <a:spAutoFit/>
          </a:bodyPr>
          <a:lstStyle/>
          <a:p>
            <a:endParaRPr lang="en-US" dirty="0"/>
          </a:p>
        </p:txBody>
      </p:sp>
      <p:sp>
        <p:nvSpPr>
          <p:cNvPr id="676870" name="TextBox 8"/>
          <p:cNvSpPr txBox="1">
            <a:spLocks noChangeArrowheads="1"/>
          </p:cNvSpPr>
          <p:nvPr/>
        </p:nvSpPr>
        <p:spPr bwMode="auto">
          <a:xfrm>
            <a:off x="1143000" y="2362200"/>
            <a:ext cx="1143000" cy="1447800"/>
          </a:xfrm>
          <a:prstGeom prst="rect">
            <a:avLst/>
          </a:prstGeom>
          <a:solidFill>
            <a:schemeClr val="bg1"/>
          </a:solidFill>
          <a:ln w="9525">
            <a:noFill/>
            <a:miter lim="800000"/>
            <a:headEnd/>
            <a:tailEnd/>
          </a:ln>
        </p:spPr>
        <p:txBody>
          <a:bodyPr>
            <a:prstTxWarp prst="textNoShape">
              <a:avLst/>
            </a:prstTxWarp>
            <a:spAutoFit/>
          </a:bodyPr>
          <a:lstStyle/>
          <a:p>
            <a:endParaRPr lang="en-US" dirty="0"/>
          </a:p>
        </p:txBody>
      </p:sp>
      <p:sp>
        <p:nvSpPr>
          <p:cNvPr id="676871" name="TextBox 9"/>
          <p:cNvSpPr txBox="1">
            <a:spLocks noChangeArrowheads="1"/>
          </p:cNvSpPr>
          <p:nvPr/>
        </p:nvSpPr>
        <p:spPr bwMode="auto">
          <a:xfrm>
            <a:off x="4114800" y="2384367"/>
            <a:ext cx="4495800" cy="2185214"/>
          </a:xfrm>
          <a:prstGeom prst="rect">
            <a:avLst/>
          </a:prstGeom>
          <a:noFill/>
          <a:ln w="9525">
            <a:noFill/>
            <a:miter lim="800000"/>
            <a:headEnd/>
            <a:tailEnd/>
          </a:ln>
        </p:spPr>
        <p:txBody>
          <a:bodyPr wrap="square">
            <a:prstTxWarp prst="textNoShape">
              <a:avLst/>
            </a:prstTxWarp>
            <a:spAutoFit/>
          </a:bodyPr>
          <a:lstStyle/>
          <a:p>
            <a:pPr algn="ctr"/>
            <a:r>
              <a:rPr lang="en-US" dirty="0">
                <a:latin typeface="Times New Roman" charset="0"/>
                <a:ea typeface="Times New Roman" charset="0"/>
                <a:cs typeface="Times New Roman" charset="0"/>
              </a:rPr>
              <a:t>Mark Pettus MD</a:t>
            </a:r>
          </a:p>
          <a:p>
            <a:pPr algn="ctr"/>
            <a:endParaRPr lang="en-US" dirty="0">
              <a:latin typeface="Times New Roman" charset="0"/>
              <a:ea typeface="Times New Roman" charset="0"/>
              <a:cs typeface="Times New Roman" charset="0"/>
            </a:endParaRPr>
          </a:p>
          <a:p>
            <a:pPr algn="ctr"/>
            <a:r>
              <a:rPr lang="en-US" dirty="0">
                <a:latin typeface="Times New Roman" charset="0"/>
                <a:ea typeface="Times New Roman" charset="0"/>
                <a:cs typeface="Times New Roman" charset="0"/>
              </a:rPr>
              <a:t>Associate Professor of Medicine</a:t>
            </a:r>
          </a:p>
          <a:p>
            <a:pPr algn="ctr"/>
            <a:r>
              <a:rPr lang="en-US" dirty="0">
                <a:latin typeface="Times New Roman" charset="0"/>
                <a:ea typeface="Times New Roman" charset="0"/>
                <a:cs typeface="Times New Roman" charset="0"/>
              </a:rPr>
              <a:t>University of Massachusetts Medical School</a:t>
            </a:r>
          </a:p>
          <a:p>
            <a:pPr algn="ctr"/>
            <a:endParaRPr lang="en-US" sz="1600" dirty="0">
              <a:latin typeface="Times New Roman" charset="0"/>
              <a:ea typeface="Times New Roman" charset="0"/>
              <a:cs typeface="Times New Roman" charset="0"/>
            </a:endParaRPr>
          </a:p>
        </p:txBody>
      </p:sp>
      <p:pic>
        <p:nvPicPr>
          <p:cNvPr id="7" name="Picture 6" descr="Yoga-D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209800"/>
            <a:ext cx="2840182" cy="3124200"/>
          </a:xfrm>
          <a:prstGeom prst="rect">
            <a:avLst/>
          </a:prstGeom>
        </p:spPr>
      </p:pic>
      <p:sp>
        <p:nvSpPr>
          <p:cNvPr id="2" name="TextBox 1">
            <a:extLst>
              <a:ext uri="{FF2B5EF4-FFF2-40B4-BE49-F238E27FC236}">
                <a16:creationId xmlns:a16="http://schemas.microsoft.com/office/drawing/2014/main" id="{164CBBF1-36A2-2356-4B6B-DB2CEFC19556}"/>
              </a:ext>
            </a:extLst>
          </p:cNvPr>
          <p:cNvSpPr txBox="1"/>
          <p:nvPr/>
        </p:nvSpPr>
        <p:spPr>
          <a:xfrm>
            <a:off x="4410077" y="4569581"/>
            <a:ext cx="4191000" cy="461665"/>
          </a:xfrm>
          <a:prstGeom prst="rect">
            <a:avLst/>
          </a:prstGeom>
          <a:noFill/>
        </p:spPr>
        <p:txBody>
          <a:bodyPr wrap="square" rtlCol="0">
            <a:spAutoFit/>
          </a:bodyPr>
          <a:lstStyle/>
          <a:p>
            <a:r>
              <a:rPr lang="en-US" dirty="0"/>
              <a:t>        September 30,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8473"/>
            <a:ext cx="3378200" cy="707886"/>
          </a:xfrm>
          <a:prstGeom prst="rect">
            <a:avLst/>
          </a:prstGeom>
          <a:noFill/>
        </p:spPr>
        <p:txBody>
          <a:bodyPr wrap="square" rtlCol="0">
            <a:spAutoFit/>
          </a:bodyPr>
          <a:lstStyle/>
          <a:p>
            <a:pPr algn="ctr"/>
            <a:r>
              <a:rPr lang="en-US" sz="2000">
                <a:solidFill>
                  <a:srgbClr val="800000"/>
                </a:solidFill>
              </a:rPr>
              <a:t>Sugar, Fructose and Carbohydrate-Dense Grains</a:t>
            </a:r>
          </a:p>
        </p:txBody>
      </p:sp>
      <p:sp>
        <p:nvSpPr>
          <p:cNvPr id="4" name="Oval 3"/>
          <p:cNvSpPr/>
          <p:nvPr/>
        </p:nvSpPr>
        <p:spPr>
          <a:xfrm>
            <a:off x="3581400" y="2456814"/>
            <a:ext cx="2438400" cy="2089786"/>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t>Oral and Gut </a:t>
            </a:r>
          </a:p>
          <a:p>
            <a:pPr algn="ctr"/>
            <a:r>
              <a:rPr lang="en-US" sz="2000"/>
              <a:t>Microbiome</a:t>
            </a:r>
          </a:p>
        </p:txBody>
      </p:sp>
      <p:sp>
        <p:nvSpPr>
          <p:cNvPr id="5" name="Curved Left Arrow 4"/>
          <p:cNvSpPr/>
          <p:nvPr/>
        </p:nvSpPr>
        <p:spPr>
          <a:xfrm>
            <a:off x="2819400" y="2628900"/>
            <a:ext cx="762000" cy="1803400"/>
          </a:xfrm>
          <a:prstGeom prst="curvedLef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381000" y="4191000"/>
            <a:ext cx="3517901" cy="2246769"/>
          </a:xfrm>
          <a:prstGeom prst="rect">
            <a:avLst/>
          </a:prstGeom>
          <a:noFill/>
        </p:spPr>
        <p:txBody>
          <a:bodyPr wrap="square" rtlCol="0">
            <a:spAutoFit/>
          </a:bodyPr>
          <a:lstStyle/>
          <a:p>
            <a:r>
              <a:rPr lang="en-US" sz="2000"/>
              <a:t>Inflammation</a:t>
            </a:r>
          </a:p>
          <a:p>
            <a:r>
              <a:rPr lang="en-US" sz="2000"/>
              <a:t>Altered neurotransmitters</a:t>
            </a:r>
          </a:p>
          <a:p>
            <a:r>
              <a:rPr lang="en-US" sz="2000"/>
              <a:t>Insulin Resistance</a:t>
            </a:r>
          </a:p>
          <a:p>
            <a:r>
              <a:rPr lang="en-US" sz="2000"/>
              <a:t>Weight and Metabolism</a:t>
            </a:r>
          </a:p>
          <a:p>
            <a:r>
              <a:rPr lang="en-US" sz="2000"/>
              <a:t>Mitochondria-Oxidative stress</a:t>
            </a:r>
          </a:p>
          <a:p>
            <a:r>
              <a:rPr lang="en-US" sz="2000"/>
              <a:t>HPA axis </a:t>
            </a:r>
            <a:r>
              <a:rPr lang="mr-IN" sz="2000"/>
              <a:t>–</a:t>
            </a:r>
            <a:r>
              <a:rPr lang="en-US" sz="2000"/>
              <a:t>Stress Response</a:t>
            </a:r>
          </a:p>
        </p:txBody>
      </p:sp>
      <p:sp>
        <p:nvSpPr>
          <p:cNvPr id="7" name="TextBox 6"/>
          <p:cNvSpPr txBox="1"/>
          <p:nvPr/>
        </p:nvSpPr>
        <p:spPr>
          <a:xfrm>
            <a:off x="5360555" y="228600"/>
            <a:ext cx="3771900" cy="400110"/>
          </a:xfrm>
          <a:prstGeom prst="rect">
            <a:avLst/>
          </a:prstGeom>
          <a:noFill/>
        </p:spPr>
        <p:txBody>
          <a:bodyPr wrap="square" rtlCol="0">
            <a:spAutoFit/>
          </a:bodyPr>
          <a:lstStyle/>
          <a:p>
            <a:r>
              <a:rPr lang="en-US" sz="2000">
                <a:solidFill>
                  <a:srgbClr val="800000"/>
                </a:solidFill>
              </a:rPr>
              <a:t>High-Quality Plant-Based Carbs</a:t>
            </a:r>
          </a:p>
        </p:txBody>
      </p:sp>
      <p:pic>
        <p:nvPicPr>
          <p:cNvPr id="8" name="Picture 7" descr="Vegetab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857" y="1090830"/>
            <a:ext cx="1365983" cy="1365983"/>
          </a:xfrm>
          <a:prstGeom prst="rect">
            <a:avLst/>
          </a:prstGeom>
        </p:spPr>
      </p:pic>
      <p:pic>
        <p:nvPicPr>
          <p:cNvPr id="9" name="Picture 8" descr="landscape-1445904648-g-onions-garlic-145661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193799"/>
            <a:ext cx="1930400" cy="965200"/>
          </a:xfrm>
          <a:prstGeom prst="rect">
            <a:avLst/>
          </a:prstGeom>
        </p:spPr>
      </p:pic>
      <p:sp>
        <p:nvSpPr>
          <p:cNvPr id="10" name="Curved Right Arrow 9"/>
          <p:cNvSpPr/>
          <p:nvPr/>
        </p:nvSpPr>
        <p:spPr>
          <a:xfrm>
            <a:off x="6019800" y="2628900"/>
            <a:ext cx="777040" cy="1803400"/>
          </a:xfrm>
          <a:prstGeom prst="curv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796840" y="3955870"/>
            <a:ext cx="2347160" cy="1938992"/>
          </a:xfrm>
          <a:prstGeom prst="rect">
            <a:avLst/>
          </a:prstGeom>
          <a:noFill/>
        </p:spPr>
        <p:txBody>
          <a:bodyPr wrap="square" rtlCol="0">
            <a:spAutoFit/>
          </a:bodyPr>
          <a:lstStyle/>
          <a:p>
            <a:r>
              <a:rPr lang="en-US"/>
              <a:t>Protection from:</a:t>
            </a:r>
          </a:p>
          <a:p>
            <a:r>
              <a:rPr lang="en-US"/>
              <a:t> Inflammation</a:t>
            </a:r>
          </a:p>
          <a:p>
            <a:r>
              <a:rPr lang="en-US"/>
              <a:t> Diabetes</a:t>
            </a:r>
          </a:p>
          <a:p>
            <a:r>
              <a:rPr lang="en-US"/>
              <a:t> Cancer</a:t>
            </a:r>
          </a:p>
          <a:p>
            <a:r>
              <a:rPr lang="en-US"/>
              <a:t> Obesity</a:t>
            </a:r>
          </a:p>
        </p:txBody>
      </p:sp>
      <p:pic>
        <p:nvPicPr>
          <p:cNvPr id="12" name="Picture 11"/>
          <p:cNvPicPr>
            <a:picLocks noChangeAspect="1"/>
          </p:cNvPicPr>
          <p:nvPr/>
        </p:nvPicPr>
        <p:blipFill>
          <a:blip r:embed="rId4"/>
          <a:stretch>
            <a:fillRect/>
          </a:stretch>
        </p:blipFill>
        <p:spPr>
          <a:xfrm>
            <a:off x="381000" y="762000"/>
            <a:ext cx="2362200" cy="3034947"/>
          </a:xfrm>
          <a:prstGeom prst="rect">
            <a:avLst/>
          </a:prstGeom>
        </p:spPr>
      </p:pic>
    </p:spTree>
    <p:extLst>
      <p:ext uri="{BB962C8B-B14F-4D97-AF65-F5344CB8AC3E}">
        <p14:creationId xmlns:p14="http://schemas.microsoft.com/office/powerpoint/2010/main" val="10993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4 copy.tiff">
            <a:extLst>
              <a:ext uri="{FF2B5EF4-FFF2-40B4-BE49-F238E27FC236}">
                <a16:creationId xmlns:a16="http://schemas.microsoft.com/office/drawing/2014/main" id="{64B33365-88AA-2195-66A8-1AF232E89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257300"/>
            <a:ext cx="397192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1">
            <a:extLst>
              <a:ext uri="{FF2B5EF4-FFF2-40B4-BE49-F238E27FC236}">
                <a16:creationId xmlns:a16="http://schemas.microsoft.com/office/drawing/2014/main" id="{57981108-CA47-AABF-853D-EEF1767114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571751"/>
            <a:ext cx="2638425" cy="133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tech_villi[1].PNG                                              0001894BMacintosh HD                   C0FFAB30:"/>
          <p:cNvPicPr>
            <a:picLocks noChangeAspect="1" noChangeArrowheads="1"/>
          </p:cNvPicPr>
          <p:nvPr/>
        </p:nvPicPr>
        <p:blipFill>
          <a:blip r:embed="rId3"/>
          <a:srcRect/>
          <a:stretch>
            <a:fillRect/>
          </a:stretch>
        </p:blipFill>
        <p:spPr bwMode="auto">
          <a:xfrm>
            <a:off x="4038600" y="1219200"/>
            <a:ext cx="3586162" cy="2420937"/>
          </a:xfrm>
          <a:prstGeom prst="rect">
            <a:avLst/>
          </a:prstGeom>
          <a:noFill/>
          <a:ln w="9525">
            <a:noFill/>
            <a:miter lim="800000"/>
            <a:headEnd/>
            <a:tailEnd/>
          </a:ln>
        </p:spPr>
      </p:pic>
      <p:pic>
        <p:nvPicPr>
          <p:cNvPr id="6" name="Picture 5" descr="gluten 2.tiff"/>
          <p:cNvPicPr>
            <a:picLocks noChangeAspect="1"/>
          </p:cNvPicPr>
          <p:nvPr/>
        </p:nvPicPr>
        <p:blipFill>
          <a:blip r:embed="rId4"/>
          <a:srcRect/>
          <a:stretch>
            <a:fillRect/>
          </a:stretch>
        </p:blipFill>
        <p:spPr bwMode="auto">
          <a:xfrm>
            <a:off x="304800" y="1295400"/>
            <a:ext cx="2590800" cy="2345189"/>
          </a:xfrm>
          <a:prstGeom prst="rect">
            <a:avLst/>
          </a:prstGeom>
          <a:noFill/>
          <a:ln w="9525">
            <a:noFill/>
            <a:miter lim="800000"/>
            <a:headEnd/>
            <a:tailEnd/>
          </a:ln>
        </p:spPr>
      </p:pic>
      <p:sp>
        <p:nvSpPr>
          <p:cNvPr id="90117" name="TextBox 6"/>
          <p:cNvSpPr txBox="1">
            <a:spLocks noChangeArrowheads="1"/>
          </p:cNvSpPr>
          <p:nvPr/>
        </p:nvSpPr>
        <p:spPr bwMode="auto">
          <a:xfrm>
            <a:off x="317500" y="546100"/>
            <a:ext cx="4851400" cy="523875"/>
          </a:xfrm>
          <a:prstGeom prst="rect">
            <a:avLst/>
          </a:prstGeom>
          <a:noFill/>
          <a:ln w="9525">
            <a:noFill/>
            <a:miter lim="800000"/>
            <a:headEnd/>
            <a:tailEnd/>
          </a:ln>
        </p:spPr>
        <p:txBody>
          <a:bodyPr>
            <a:prstTxWarp prst="textNoShape">
              <a:avLst/>
            </a:prstTxWarp>
            <a:spAutoFit/>
          </a:bodyPr>
          <a:lstStyle/>
          <a:p>
            <a:r>
              <a:rPr lang="en-US" sz="2800">
                <a:solidFill>
                  <a:srgbClr val="800000"/>
                </a:solidFill>
                <a:latin typeface="Times New Roman" pitchFamily="-111" charset="0"/>
                <a:ea typeface="Times New Roman" pitchFamily="-111" charset="0"/>
                <a:cs typeface="Times New Roman" pitchFamily="-111" charset="0"/>
              </a:rPr>
              <a:t>Wheat: Health Considerations</a:t>
            </a:r>
          </a:p>
        </p:txBody>
      </p:sp>
      <p:sp>
        <p:nvSpPr>
          <p:cNvPr id="2" name="TextBox 1"/>
          <p:cNvSpPr txBox="1"/>
          <p:nvPr/>
        </p:nvSpPr>
        <p:spPr>
          <a:xfrm>
            <a:off x="990600" y="4038600"/>
            <a:ext cx="8001000" cy="2677656"/>
          </a:xfrm>
          <a:prstGeom prst="rect">
            <a:avLst/>
          </a:prstGeom>
          <a:noFill/>
        </p:spPr>
        <p:txBody>
          <a:bodyPr wrap="square" rtlCol="0">
            <a:spAutoFit/>
          </a:bodyPr>
          <a:lstStyle/>
          <a:p>
            <a:r>
              <a:rPr lang="en-US">
                <a:solidFill>
                  <a:srgbClr val="800000"/>
                </a:solidFill>
              </a:rPr>
              <a:t>Modern cultivars:</a:t>
            </a:r>
          </a:p>
          <a:p>
            <a:pPr marL="342900" indent="-342900">
              <a:buFont typeface="Arial"/>
              <a:buChar char="•"/>
            </a:pPr>
            <a:r>
              <a:rPr lang="en-US">
                <a:solidFill>
                  <a:srgbClr val="000000"/>
                </a:solidFill>
              </a:rPr>
              <a:t>High-Glycemic amylopectin</a:t>
            </a:r>
          </a:p>
          <a:p>
            <a:pPr marL="342900" indent="-342900">
              <a:buFont typeface="Arial"/>
              <a:buChar char="•"/>
            </a:pPr>
            <a:r>
              <a:rPr lang="en-US">
                <a:solidFill>
                  <a:srgbClr val="000000"/>
                </a:solidFill>
              </a:rPr>
              <a:t>Changes in </a:t>
            </a:r>
            <a:r>
              <a:rPr lang="en-US" err="1">
                <a:solidFill>
                  <a:srgbClr val="000000"/>
                </a:solidFill>
              </a:rPr>
              <a:t>Gliadin</a:t>
            </a:r>
            <a:endParaRPr lang="en-US">
              <a:solidFill>
                <a:srgbClr val="000000"/>
              </a:solidFill>
            </a:endParaRPr>
          </a:p>
          <a:p>
            <a:pPr marL="342900" indent="-342900">
              <a:buFont typeface="Arial"/>
              <a:buChar char="•"/>
            </a:pPr>
            <a:r>
              <a:rPr lang="en-US">
                <a:solidFill>
                  <a:srgbClr val="000000"/>
                </a:solidFill>
              </a:rPr>
              <a:t>Anti-nutrients e.g. lectins wheat germ agglutinin (WGA)</a:t>
            </a:r>
          </a:p>
          <a:p>
            <a:pPr marL="342900" indent="-342900">
              <a:buFont typeface="Arial"/>
              <a:buChar char="•"/>
            </a:pPr>
            <a:r>
              <a:rPr lang="en-US">
                <a:solidFill>
                  <a:srgbClr val="000000"/>
                </a:solidFill>
              </a:rPr>
              <a:t>Glyphosate “Round Up” browning </a:t>
            </a:r>
            <a:r>
              <a:rPr lang="mr-IN">
                <a:solidFill>
                  <a:srgbClr val="000000"/>
                </a:solidFill>
              </a:rPr>
              <a:t>–</a:t>
            </a:r>
            <a:r>
              <a:rPr lang="en-US">
                <a:solidFill>
                  <a:srgbClr val="000000"/>
                </a:solidFill>
              </a:rPr>
              <a:t> </a:t>
            </a:r>
            <a:r>
              <a:rPr lang="en-US" err="1">
                <a:solidFill>
                  <a:srgbClr val="000000"/>
                </a:solidFill>
              </a:rPr>
              <a:t>dessication</a:t>
            </a:r>
            <a:endParaRPr lang="en-US">
              <a:solidFill>
                <a:srgbClr val="000000"/>
              </a:solidFill>
            </a:endParaRPr>
          </a:p>
          <a:p>
            <a:pPr marL="342900" indent="-342900">
              <a:buFont typeface="Arial"/>
              <a:buChar char="•"/>
            </a:pPr>
            <a:r>
              <a:rPr lang="en-US">
                <a:solidFill>
                  <a:srgbClr val="000000"/>
                </a:solidFill>
              </a:rPr>
              <a:t>Effects on microbiome</a:t>
            </a:r>
          </a:p>
          <a:p>
            <a:pPr marL="342900" indent="-342900">
              <a:buFont typeface="Arial"/>
              <a:buChar char="•"/>
            </a:pPr>
            <a:r>
              <a:rPr lang="en-US">
                <a:solidFill>
                  <a:srgbClr val="000000"/>
                </a:solidFill>
              </a:rPr>
              <a:t>Deception of “whole grain” labeling</a:t>
            </a:r>
          </a:p>
        </p:txBody>
      </p:sp>
    </p:spTree>
    <p:extLst>
      <p:ext uri="{BB962C8B-B14F-4D97-AF65-F5344CB8AC3E}">
        <p14:creationId xmlns:p14="http://schemas.microsoft.com/office/powerpoint/2010/main" val="33356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107"/>
                                        </p:tgtEl>
                                        <p:attrNameLst>
                                          <p:attrName>style.visibility</p:attrName>
                                        </p:attrNameLst>
                                      </p:cBhvr>
                                      <p:to>
                                        <p:strVal val="visible"/>
                                      </p:to>
                                    </p:set>
                                    <p:animEffect transition="in" filter="fade">
                                      <p:cBhvr>
                                        <p:cTn id="15" dur="10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yphosates-and-gluten-the-perfect-sto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81000"/>
            <a:ext cx="5943600" cy="5943600"/>
          </a:xfrm>
          <a:prstGeom prst="rect">
            <a:avLst/>
          </a:prstGeom>
        </p:spPr>
      </p:pic>
    </p:spTree>
    <p:extLst>
      <p:ext uri="{BB962C8B-B14F-4D97-AF65-F5344CB8AC3E}">
        <p14:creationId xmlns:p14="http://schemas.microsoft.com/office/powerpoint/2010/main" val="3657129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icture 2_pptX"/>
          <p:cNvPicPr>
            <a:picLocks noChangeAspect="1" noChangeArrowheads="1"/>
          </p:cNvPicPr>
          <p:nvPr>
            <p:custDataLst>
              <p:tags r:id="rId1"/>
            </p:custDataLst>
          </p:nvPr>
        </p:nvPicPr>
        <p:blipFill>
          <a:blip r:embed="rId5"/>
          <a:srcRect/>
          <a:stretch>
            <a:fillRect/>
          </a:stretch>
        </p:blipFill>
        <p:spPr bwMode="invGray">
          <a:xfrm>
            <a:off x="4635910" y="457200"/>
            <a:ext cx="4154077" cy="5334000"/>
          </a:xfrm>
          <a:prstGeom prst="rect">
            <a:avLst/>
          </a:prstGeom>
          <a:noFill/>
          <a:ln w="9525">
            <a:noFill/>
            <a:miter lim="800000"/>
            <a:headEnd/>
            <a:tailEnd/>
          </a:ln>
        </p:spPr>
      </p:pic>
      <p:pic>
        <p:nvPicPr>
          <p:cNvPr id="236547" name="Picture 3" descr="Picture 3_pptX"/>
          <p:cNvPicPr>
            <a:picLocks noChangeAspect="1" noChangeArrowheads="1"/>
          </p:cNvPicPr>
          <p:nvPr>
            <p:custDataLst>
              <p:tags r:id="rId2"/>
            </p:custDataLst>
          </p:nvPr>
        </p:nvPicPr>
        <p:blipFill>
          <a:blip r:embed="rId6"/>
          <a:srcRect/>
          <a:stretch>
            <a:fillRect/>
          </a:stretch>
        </p:blipFill>
        <p:spPr bwMode="invGray">
          <a:xfrm>
            <a:off x="823913" y="849313"/>
            <a:ext cx="2743200" cy="3452812"/>
          </a:xfrm>
          <a:prstGeom prst="rect">
            <a:avLst/>
          </a:prstGeom>
          <a:noFill/>
          <a:ln w="9525">
            <a:noFill/>
            <a:miter lim="800000"/>
            <a:headEnd/>
            <a:tailEnd/>
          </a:ln>
        </p:spPr>
      </p:pic>
      <p:sp>
        <p:nvSpPr>
          <p:cNvPr id="35844" name="Text Box 4"/>
          <p:cNvSpPr txBox="1">
            <a:spLocks noChangeArrowheads="1"/>
          </p:cNvSpPr>
          <p:nvPr/>
        </p:nvSpPr>
        <p:spPr bwMode="auto">
          <a:xfrm>
            <a:off x="152400" y="4419600"/>
            <a:ext cx="4605338" cy="212365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1" i="1">
                <a:ea typeface="MS PGothic" pitchFamily="34" charset="-128"/>
                <a:cs typeface="MS PGothic" pitchFamily="34" charset="-128"/>
              </a:rPr>
              <a:t>Ideal:</a:t>
            </a:r>
            <a:endParaRPr lang="en-US">
              <a:ea typeface="MS PGothic" pitchFamily="34" charset="-128"/>
              <a:cs typeface="MS PGothic" pitchFamily="34" charset="-128"/>
            </a:endParaRPr>
          </a:p>
          <a:p>
            <a:pPr>
              <a:spcBef>
                <a:spcPct val="50000"/>
              </a:spcBef>
            </a:pPr>
            <a:r>
              <a:rPr lang="en-US">
                <a:ea typeface="MS PGothic" pitchFamily="34" charset="-128"/>
                <a:cs typeface="MS PGothic" pitchFamily="34" charset="-128"/>
              </a:rPr>
              <a:t>Waist/Hip ratio &lt; 0.9</a:t>
            </a:r>
          </a:p>
          <a:p>
            <a:pPr>
              <a:spcBef>
                <a:spcPct val="50000"/>
              </a:spcBef>
            </a:pPr>
            <a:r>
              <a:rPr lang="en-US">
                <a:ea typeface="MS PGothic" pitchFamily="34" charset="-128"/>
                <a:cs typeface="MS PGothic" pitchFamily="34" charset="-128"/>
              </a:rPr>
              <a:t>%Body fat &lt; 25-30%</a:t>
            </a:r>
          </a:p>
          <a:p>
            <a:pPr>
              <a:spcBef>
                <a:spcPct val="50000"/>
              </a:spcBef>
            </a:pPr>
            <a:r>
              <a:rPr lang="en-US">
                <a:ea typeface="MS PGothic" pitchFamily="34" charset="-128"/>
                <a:cs typeface="MS PGothic" pitchFamily="34" charset="-128"/>
              </a:rPr>
              <a:t>Waist circumference &lt; 40” or &lt; 36”</a:t>
            </a:r>
          </a:p>
        </p:txBody>
      </p:sp>
    </p:spTree>
    <p:extLst>
      <p:ext uri="{BB962C8B-B14F-4D97-AF65-F5344CB8AC3E}">
        <p14:creationId xmlns:p14="http://schemas.microsoft.com/office/powerpoint/2010/main" val="3471913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36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p:txBody>
          <a:bodyPr/>
          <a:lstStyle/>
          <a:p>
            <a:endParaRPr lang="en-US">
              <a:latin typeface="Baskerville" pitchFamily="-1" charset="0"/>
              <a:ea typeface="ＭＳ Ｐゴシック" pitchFamily="-1" charset="-128"/>
            </a:endParaRPr>
          </a:p>
        </p:txBody>
      </p:sp>
      <p:sp>
        <p:nvSpPr>
          <p:cNvPr id="37891" name="Rectangle 2"/>
          <p:cNvSpPr>
            <a:spLocks noGrp="1" noChangeArrowheads="1"/>
          </p:cNvSpPr>
          <p:nvPr>
            <p:ph type="body" idx="1"/>
          </p:nvPr>
        </p:nvSpPr>
        <p:spPr/>
        <p:txBody>
          <a:bodyPr/>
          <a:lstStyle/>
          <a:p>
            <a:pPr marL="469900">
              <a:buFontTx/>
              <a:buBlip>
                <a:blip r:embed="rId2"/>
              </a:buBlip>
            </a:pPr>
            <a:endParaRPr lang="en-US">
              <a:latin typeface="Times New Roman" pitchFamily="-1" charset="0"/>
              <a:ea typeface="ＭＳ Ｐゴシック" pitchFamily="-1" charset="-128"/>
            </a:endParaRPr>
          </a:p>
        </p:txBody>
      </p:sp>
      <p:pic>
        <p:nvPicPr>
          <p:cNvPr id="37892" name="Picture 3"/>
          <p:cNvPicPr>
            <a:picLocks noChangeAspect="1" noChangeArrowheads="1"/>
          </p:cNvPicPr>
          <p:nvPr/>
        </p:nvPicPr>
        <p:blipFill>
          <a:blip r:embed="rId3"/>
          <a:srcRect/>
          <a:stretch>
            <a:fillRect/>
          </a:stretch>
        </p:blipFill>
        <p:spPr bwMode="auto">
          <a:xfrm>
            <a:off x="438150" y="0"/>
            <a:ext cx="8242300" cy="6096000"/>
          </a:xfrm>
          <a:prstGeom prst="rect">
            <a:avLst/>
          </a:prstGeom>
          <a:noFill/>
          <a:ln w="12700">
            <a:noFill/>
            <a:miter lim="800000"/>
            <a:headEnd/>
            <a:tailEnd/>
          </a:ln>
        </p:spPr>
      </p:pic>
    </p:spTree>
    <p:extLst>
      <p:ext uri="{BB962C8B-B14F-4D97-AF65-F5344CB8AC3E}">
        <p14:creationId xmlns:p14="http://schemas.microsoft.com/office/powerpoint/2010/main" val="29309998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64" y="274638"/>
            <a:ext cx="5640707" cy="1143000"/>
          </a:xfrm>
        </p:spPr>
        <p:txBody>
          <a:bodyPr>
            <a:normAutofit/>
          </a:bodyPr>
          <a:lstStyle/>
          <a:p>
            <a:r>
              <a:rPr lang="en-US">
                <a:solidFill>
                  <a:srgbClr val="800000"/>
                </a:solidFill>
              </a:rPr>
              <a:t>More Quality Fat Sources:</a:t>
            </a:r>
            <a:br>
              <a:rPr lang="en-US">
                <a:solidFill>
                  <a:srgbClr val="800000"/>
                </a:solidFill>
              </a:rPr>
            </a:br>
            <a:r>
              <a:rPr lang="en-US">
                <a:solidFill>
                  <a:srgbClr val="800000"/>
                </a:solidFill>
              </a:rPr>
              <a:t>The Omega 6:3 Ratio</a:t>
            </a:r>
          </a:p>
        </p:txBody>
      </p:sp>
      <p:sp>
        <p:nvSpPr>
          <p:cNvPr id="3" name="Content Placeholder 2"/>
          <p:cNvSpPr>
            <a:spLocks noGrp="1"/>
          </p:cNvSpPr>
          <p:nvPr>
            <p:ph idx="1"/>
          </p:nvPr>
        </p:nvSpPr>
        <p:spPr>
          <a:xfrm>
            <a:off x="304800" y="1752600"/>
            <a:ext cx="3936039" cy="4191000"/>
          </a:xfrm>
        </p:spPr>
        <p:txBody>
          <a:bodyPr>
            <a:normAutofit fontScale="92500" lnSpcReduction="20000"/>
          </a:bodyPr>
          <a:lstStyle/>
          <a:p>
            <a:r>
              <a:rPr lang="en-US" dirty="0"/>
              <a:t>Pasture-raised eggs</a:t>
            </a:r>
          </a:p>
          <a:p>
            <a:r>
              <a:rPr lang="en-US" dirty="0"/>
              <a:t>Fatty fish e.g. salmon, sardines, anchovies, mackerel, trout</a:t>
            </a:r>
          </a:p>
          <a:p>
            <a:r>
              <a:rPr lang="en-US" dirty="0"/>
              <a:t>Ghee</a:t>
            </a:r>
          </a:p>
          <a:p>
            <a:r>
              <a:rPr lang="en-US" dirty="0"/>
              <a:t>Grass-fed butter</a:t>
            </a:r>
          </a:p>
          <a:p>
            <a:r>
              <a:rPr lang="en-US" dirty="0"/>
              <a:t>Whole fat dairy, yogurt</a:t>
            </a:r>
          </a:p>
          <a:p>
            <a:r>
              <a:rPr lang="en-US" dirty="0"/>
              <a:t>Extra virgin olive oil</a:t>
            </a:r>
          </a:p>
          <a:p>
            <a:r>
              <a:rPr lang="en-US" dirty="0"/>
              <a:t>Extra virgin coconut oil</a:t>
            </a:r>
          </a:p>
          <a:p>
            <a:r>
              <a:rPr lang="en-US" dirty="0"/>
              <a:t>Avocados, olives</a:t>
            </a:r>
          </a:p>
          <a:p>
            <a:r>
              <a:rPr lang="en-US" dirty="0"/>
              <a:t>Nuts - almonds, macadamia, walnuts</a:t>
            </a:r>
          </a:p>
          <a:p>
            <a:r>
              <a:rPr lang="en-US" dirty="0"/>
              <a:t>Pasture-raised and uncured meats</a:t>
            </a:r>
          </a:p>
        </p:txBody>
      </p:sp>
      <p:pic>
        <p:nvPicPr>
          <p:cNvPr id="4" name="Picture 3"/>
          <p:cNvPicPr>
            <a:picLocks noChangeAspect="1"/>
          </p:cNvPicPr>
          <p:nvPr/>
        </p:nvPicPr>
        <p:blipFill>
          <a:blip r:embed="rId2"/>
          <a:stretch>
            <a:fillRect/>
          </a:stretch>
        </p:blipFill>
        <p:spPr>
          <a:xfrm>
            <a:off x="4419600" y="3352800"/>
            <a:ext cx="4454697" cy="2378278"/>
          </a:xfrm>
          <a:prstGeom prst="rect">
            <a:avLst/>
          </a:prstGeom>
        </p:spPr>
      </p:pic>
      <p:pic>
        <p:nvPicPr>
          <p:cNvPr id="5" name="Picture 4" descr="Gh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685800"/>
            <a:ext cx="2971800" cy="2229243"/>
          </a:xfrm>
          <a:prstGeom prst="rect">
            <a:avLst/>
          </a:prstGeom>
        </p:spPr>
      </p:pic>
    </p:spTree>
    <p:extLst>
      <p:ext uri="{BB962C8B-B14F-4D97-AF65-F5344CB8AC3E}">
        <p14:creationId xmlns:p14="http://schemas.microsoft.com/office/powerpoint/2010/main" val="27044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1D0E-956A-4C20-E862-359E926C039D}"/>
              </a:ext>
            </a:extLst>
          </p:cNvPr>
          <p:cNvSpPr>
            <a:spLocks noGrp="1"/>
          </p:cNvSpPr>
          <p:nvPr>
            <p:ph type="title"/>
          </p:nvPr>
        </p:nvSpPr>
        <p:spPr>
          <a:xfrm>
            <a:off x="609600" y="419100"/>
            <a:ext cx="7772400" cy="1143000"/>
          </a:xfrm>
        </p:spPr>
        <p:txBody>
          <a:bodyPr/>
          <a:lstStyle/>
          <a:p>
            <a:pPr algn="ctr"/>
            <a:r>
              <a:rPr lang="en-US" sz="3200" dirty="0">
                <a:solidFill>
                  <a:srgbClr val="C00000"/>
                </a:solidFill>
              </a:rPr>
              <a:t>Processed Omega-6 Fats are more inflammatory and prone to oxidative stress</a:t>
            </a:r>
          </a:p>
        </p:txBody>
      </p:sp>
      <p:sp>
        <p:nvSpPr>
          <p:cNvPr id="3" name="Content Placeholder 2">
            <a:extLst>
              <a:ext uri="{FF2B5EF4-FFF2-40B4-BE49-F238E27FC236}">
                <a16:creationId xmlns:a16="http://schemas.microsoft.com/office/drawing/2014/main" id="{C088622B-93B3-21D6-3527-1AC37E536E3C}"/>
              </a:ext>
            </a:extLst>
          </p:cNvPr>
          <p:cNvSpPr>
            <a:spLocks noGrp="1"/>
          </p:cNvSpPr>
          <p:nvPr>
            <p:ph idx="1"/>
          </p:nvPr>
        </p:nvSpPr>
        <p:spPr>
          <a:xfrm>
            <a:off x="1008743" y="2362200"/>
            <a:ext cx="3581400" cy="3657600"/>
          </a:xfrm>
        </p:spPr>
        <p:txBody>
          <a:bodyPr/>
          <a:lstStyle/>
          <a:p>
            <a:pPr>
              <a:buFont typeface="Arial" panose="020B0604020202020204" pitchFamily="34" charset="0"/>
              <a:buChar char="•"/>
            </a:pPr>
            <a:r>
              <a:rPr lang="en-US" dirty="0"/>
              <a:t>Corn oil</a:t>
            </a:r>
          </a:p>
          <a:p>
            <a:pPr>
              <a:buFont typeface="Arial" panose="020B0604020202020204" pitchFamily="34" charset="0"/>
              <a:buChar char="•"/>
            </a:pPr>
            <a:r>
              <a:rPr lang="en-US" dirty="0"/>
              <a:t>Safflower oil</a:t>
            </a:r>
          </a:p>
          <a:p>
            <a:pPr>
              <a:buFont typeface="Arial" panose="020B0604020202020204" pitchFamily="34" charset="0"/>
              <a:buChar char="•"/>
            </a:pPr>
            <a:r>
              <a:rPr lang="en-US" dirty="0"/>
              <a:t>Canola oil</a:t>
            </a:r>
          </a:p>
          <a:p>
            <a:pPr>
              <a:buFont typeface="Arial" panose="020B0604020202020204" pitchFamily="34" charset="0"/>
              <a:buChar char="•"/>
            </a:pPr>
            <a:r>
              <a:rPr lang="en-US" dirty="0"/>
              <a:t>Sunflower oil</a:t>
            </a:r>
          </a:p>
          <a:p>
            <a:pPr>
              <a:buFont typeface="Arial" panose="020B0604020202020204" pitchFamily="34" charset="0"/>
              <a:buChar char="•"/>
            </a:pPr>
            <a:r>
              <a:rPr lang="en-US" dirty="0"/>
              <a:t>Soybean oil</a:t>
            </a:r>
          </a:p>
          <a:p>
            <a:pPr>
              <a:buFont typeface="Arial" panose="020B0604020202020204" pitchFamily="34" charset="0"/>
              <a:buChar char="•"/>
            </a:pPr>
            <a:r>
              <a:rPr lang="en-US" dirty="0"/>
              <a:t>Cottonseed</a:t>
            </a:r>
          </a:p>
        </p:txBody>
      </p:sp>
      <p:pic>
        <p:nvPicPr>
          <p:cNvPr id="4" name="Picture 3">
            <a:extLst>
              <a:ext uri="{FF2B5EF4-FFF2-40B4-BE49-F238E27FC236}">
                <a16:creationId xmlns:a16="http://schemas.microsoft.com/office/drawing/2014/main" id="{31BAA790-5AD1-5E34-86EF-73FA201A97B2}"/>
              </a:ext>
            </a:extLst>
          </p:cNvPr>
          <p:cNvPicPr>
            <a:picLocks noChangeAspect="1"/>
          </p:cNvPicPr>
          <p:nvPr/>
        </p:nvPicPr>
        <p:blipFill>
          <a:blip r:embed="rId2"/>
          <a:stretch>
            <a:fillRect/>
          </a:stretch>
        </p:blipFill>
        <p:spPr>
          <a:xfrm>
            <a:off x="4343399" y="2209800"/>
            <a:ext cx="3881535" cy="2971800"/>
          </a:xfrm>
          <a:prstGeom prst="rect">
            <a:avLst/>
          </a:prstGeom>
        </p:spPr>
      </p:pic>
    </p:spTree>
    <p:extLst>
      <p:ext uri="{BB962C8B-B14F-4D97-AF65-F5344CB8AC3E}">
        <p14:creationId xmlns:p14="http://schemas.microsoft.com/office/powerpoint/2010/main" val="3875651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09600" y="838200"/>
            <a:ext cx="7772400" cy="1143000"/>
          </a:xfrm>
        </p:spPr>
        <p:txBody>
          <a:bodyPr wrap="square" anchor="t">
            <a:normAutofit/>
          </a:bodyPr>
          <a:lstStyle/>
          <a:p>
            <a:pPr eaLnBrk="1" hangingPunct="1"/>
            <a:r>
              <a:rPr lang="en-US" dirty="0">
                <a:solidFill>
                  <a:srgbClr val="C00000"/>
                </a:solidFill>
              </a:rPr>
              <a:t>When the barrier breaks down, disease risk increases</a:t>
            </a:r>
          </a:p>
        </p:txBody>
      </p:sp>
      <p:pic>
        <p:nvPicPr>
          <p:cNvPr id="61444" name="Picture 4"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0286" y="2209800"/>
            <a:ext cx="376102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sz="half" idx="2"/>
          </p:nvPr>
        </p:nvSpPr>
        <p:spPr>
          <a:xfrm>
            <a:off x="4648200" y="2209800"/>
            <a:ext cx="3810000" cy="3657600"/>
          </a:xfrm>
        </p:spPr>
        <p:txBody>
          <a:bodyPr wrap="square" anchor="t">
            <a:normAutofit/>
          </a:bodyPr>
          <a:lstStyle/>
          <a:p>
            <a:pPr eaLnBrk="1" hangingPunct="1">
              <a:lnSpc>
                <a:spcPct val="90000"/>
              </a:lnSpc>
              <a:buFont typeface="Wingdings" charset="0"/>
              <a:buChar char="§"/>
            </a:pPr>
            <a:r>
              <a:rPr lang="en-US" sz="2400" dirty="0"/>
              <a:t>Small intestine surface area could cover a doubles tennis court</a:t>
            </a:r>
          </a:p>
          <a:p>
            <a:pPr eaLnBrk="1" hangingPunct="1">
              <a:lnSpc>
                <a:spcPct val="90000"/>
              </a:lnSpc>
              <a:buFont typeface="Wingdings" charset="0"/>
              <a:buChar char="§"/>
            </a:pPr>
            <a:r>
              <a:rPr lang="en-US" sz="2400" dirty="0"/>
              <a:t>It is only 1 cell layer thick</a:t>
            </a:r>
          </a:p>
          <a:p>
            <a:pPr eaLnBrk="1" hangingPunct="1">
              <a:lnSpc>
                <a:spcPct val="90000"/>
              </a:lnSpc>
              <a:buFont typeface="Wingdings" charset="0"/>
              <a:buChar char="§"/>
            </a:pPr>
            <a:r>
              <a:rPr lang="en-US" sz="2400" dirty="0"/>
              <a:t>Damage can lead to increased permeability of toxins, referred to as </a:t>
            </a:r>
            <a:r>
              <a:rPr lang="ja-JP" altLang="en-US" sz="2400"/>
              <a:t>“</a:t>
            </a:r>
            <a:r>
              <a:rPr lang="en-US" sz="2400" dirty="0"/>
              <a:t>leaky gut</a:t>
            </a:r>
            <a:r>
              <a:rPr lang="ja-JP" altLang="en-US" sz="2400"/>
              <a:t>”</a:t>
            </a:r>
            <a:r>
              <a:rPr lang="en-US" altLang="ja-JP" sz="2400" dirty="0"/>
              <a:t> that fuels inflammation</a:t>
            </a:r>
            <a:endParaRPr lang="en-US" sz="2400" dirty="0"/>
          </a:p>
        </p:txBody>
      </p:sp>
    </p:spTree>
    <p:extLst>
      <p:ext uri="{BB962C8B-B14F-4D97-AF65-F5344CB8AC3E}">
        <p14:creationId xmlns:p14="http://schemas.microsoft.com/office/powerpoint/2010/main" val="3060323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Title 1">
            <a:extLst>
              <a:ext uri="{FF2B5EF4-FFF2-40B4-BE49-F238E27FC236}">
                <a16:creationId xmlns:a16="http://schemas.microsoft.com/office/drawing/2014/main" id="{8EBE4229-C1A8-B2A0-DA87-D4FFB253B0DE}"/>
              </a:ext>
            </a:extLst>
          </p:cNvPr>
          <p:cNvSpPr>
            <a:spLocks noGrp="1"/>
          </p:cNvSpPr>
          <p:nvPr>
            <p:ph type="title"/>
          </p:nvPr>
        </p:nvSpPr>
        <p:spPr>
          <a:xfrm>
            <a:off x="609600" y="838200"/>
            <a:ext cx="7772400" cy="1143000"/>
          </a:xfrm>
        </p:spPr>
        <p:txBody>
          <a:bodyPr vert="horz" wrap="square" lIns="91440" tIns="45720" rIns="91440" bIns="45720" numCol="1" anchor="t" anchorCtr="0" compatLnSpc="1">
            <a:prstTxWarp prst="textNoShape">
              <a:avLst/>
            </a:prstTxWarp>
            <a:noAutofit/>
          </a:bodyPr>
          <a:lstStyle/>
          <a:p>
            <a:pPr>
              <a:lnSpc>
                <a:spcPct val="90000"/>
              </a:lnSpc>
            </a:pPr>
            <a:r>
              <a:rPr lang="en-US" dirty="0">
                <a:solidFill>
                  <a:srgbClr val="C00000"/>
                </a:solidFill>
                <a:latin typeface="Baskerville"/>
                <a:ea typeface="ＭＳ Ｐゴシック" charset="-128"/>
                <a:cs typeface="Baskerville"/>
              </a:rPr>
              <a:t>Intestinal Permeability “Leaky Gut”</a:t>
            </a:r>
            <a:br>
              <a:rPr lang="en-US" dirty="0">
                <a:solidFill>
                  <a:srgbClr val="C00000"/>
                </a:solidFill>
                <a:latin typeface="Baskerville"/>
                <a:ea typeface="ＭＳ Ｐゴシック" charset="-128"/>
                <a:cs typeface="Baskerville"/>
              </a:rPr>
            </a:br>
            <a:r>
              <a:rPr lang="en-US" dirty="0">
                <a:solidFill>
                  <a:srgbClr val="C00000"/>
                </a:solidFill>
                <a:latin typeface="Baskerville"/>
                <a:ea typeface="ＭＳ Ｐゴシック" charset="-128"/>
                <a:cs typeface="Baskerville"/>
              </a:rPr>
              <a:t>Uncontrolled Trafficking of Molecules</a:t>
            </a:r>
            <a:br>
              <a:rPr lang="en-US" dirty="0">
                <a:solidFill>
                  <a:srgbClr val="C00000"/>
                </a:solidFill>
                <a:latin typeface="Baskerville"/>
                <a:ea typeface="ＭＳ Ｐゴシック" charset="-128"/>
                <a:cs typeface="Baskerville"/>
              </a:rPr>
            </a:br>
            <a:br>
              <a:rPr lang="en-US" dirty="0">
                <a:solidFill>
                  <a:srgbClr val="C00000"/>
                </a:solidFill>
                <a:latin typeface="Baskerville"/>
                <a:ea typeface="ＭＳ Ｐゴシック" charset="-128"/>
                <a:cs typeface="Baskerville"/>
              </a:rPr>
            </a:br>
            <a:endParaRPr lang="en-US" dirty="0">
              <a:solidFill>
                <a:srgbClr val="C00000"/>
              </a:solidFill>
              <a:latin typeface="Baskerville"/>
              <a:ea typeface="ＭＳ Ｐゴシック" charset="-128"/>
              <a:cs typeface="Baskerville"/>
            </a:endParaRPr>
          </a:p>
        </p:txBody>
      </p:sp>
      <p:pic>
        <p:nvPicPr>
          <p:cNvPr id="13314" name="Picture 3"/>
          <p:cNvPicPr>
            <a:picLocks noChangeAspect="1"/>
          </p:cNvPicPr>
          <p:nvPr/>
        </p:nvPicPr>
        <p:blipFill rotWithShape="1">
          <a:blip r:embed="rId2">
            <a:extLst>
              <a:ext uri="{28A0092B-C50C-407E-A947-70E740481C1C}">
                <a14:useLocalDpi xmlns:a14="http://schemas.microsoft.com/office/drawing/2010/main" val="0"/>
              </a:ext>
            </a:extLst>
          </a:blip>
          <a:srcRect l="5110" r="4572" b="3"/>
          <a:stretch/>
        </p:blipFill>
        <p:spPr bwMode="auto">
          <a:xfrm>
            <a:off x="720854" y="2209800"/>
            <a:ext cx="3739891"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3" name="TextBox 2"/>
          <p:cNvSpPr txBox="1">
            <a:spLocks noChangeArrowheads="1"/>
          </p:cNvSpPr>
          <p:nvPr/>
        </p:nvSpPr>
        <p:spPr bwMode="auto">
          <a:xfrm>
            <a:off x="4648200" y="2209800"/>
            <a:ext cx="3810000" cy="36576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marL="342900" indent="-342900">
              <a:lnSpc>
                <a:spcPct val="90000"/>
              </a:lnSpc>
              <a:spcBef>
                <a:spcPct val="20000"/>
              </a:spcBef>
              <a:buFont typeface="Arial" panose="020B0604020202020204" pitchFamily="34" charset="0"/>
              <a:buChar char="•"/>
            </a:pPr>
            <a:r>
              <a:rPr lang="en-US" dirty="0">
                <a:latin typeface="Times New Roman"/>
                <a:ea typeface="ＭＳ Ｐゴシック" charset="-128"/>
                <a:cs typeface="Times New Roman"/>
              </a:rPr>
              <a:t>Food sensitivities</a:t>
            </a:r>
          </a:p>
          <a:p>
            <a:pPr>
              <a:lnSpc>
                <a:spcPct val="90000"/>
              </a:lnSpc>
              <a:spcBef>
                <a:spcPct val="20000"/>
              </a:spcBef>
              <a:buFont typeface="Arial" charset="0"/>
              <a:buChar char="•"/>
            </a:pPr>
            <a:r>
              <a:rPr lang="en-US" dirty="0">
                <a:latin typeface="Times New Roman"/>
                <a:ea typeface="ＭＳ Ｐゴシック" charset="-128"/>
                <a:cs typeface="Times New Roman"/>
              </a:rPr>
              <a:t>    Lectins e.g. nightshades</a:t>
            </a:r>
          </a:p>
          <a:p>
            <a:pPr>
              <a:lnSpc>
                <a:spcPct val="90000"/>
              </a:lnSpc>
              <a:spcBef>
                <a:spcPct val="20000"/>
              </a:spcBef>
              <a:buFont typeface="Arial" charset="0"/>
              <a:buChar char="•"/>
            </a:pPr>
            <a:r>
              <a:rPr lang="en-US" dirty="0">
                <a:latin typeface="Times New Roman"/>
                <a:ea typeface="ＭＳ Ｐゴシック" charset="-128"/>
                <a:cs typeface="Times New Roman"/>
              </a:rPr>
              <a:t>    Dysbiosis</a:t>
            </a:r>
          </a:p>
          <a:p>
            <a:pPr>
              <a:lnSpc>
                <a:spcPct val="90000"/>
              </a:lnSpc>
              <a:spcBef>
                <a:spcPct val="20000"/>
              </a:spcBef>
              <a:buFont typeface="Arial" charset="0"/>
              <a:buChar char="•"/>
            </a:pPr>
            <a:r>
              <a:rPr lang="en-US" dirty="0">
                <a:latin typeface="Times New Roman"/>
                <a:ea typeface="ＭＳ Ｐゴシック" charset="-128"/>
                <a:cs typeface="Times New Roman"/>
              </a:rPr>
              <a:t>    Chronic stress</a:t>
            </a:r>
          </a:p>
          <a:p>
            <a:pPr>
              <a:lnSpc>
                <a:spcPct val="90000"/>
              </a:lnSpc>
              <a:spcBef>
                <a:spcPct val="20000"/>
              </a:spcBef>
              <a:buFont typeface="Arial" charset="0"/>
              <a:buChar char="•"/>
            </a:pPr>
            <a:r>
              <a:rPr lang="en-US" dirty="0">
                <a:latin typeface="Times New Roman"/>
                <a:ea typeface="ＭＳ Ｐゴシック" charset="-128"/>
                <a:cs typeface="Times New Roman"/>
              </a:rPr>
              <a:t>    Acid suppression</a:t>
            </a:r>
          </a:p>
          <a:p>
            <a:pPr>
              <a:lnSpc>
                <a:spcPct val="90000"/>
              </a:lnSpc>
              <a:spcBef>
                <a:spcPct val="20000"/>
              </a:spcBef>
              <a:buFont typeface="Arial" charset="0"/>
              <a:buChar char="•"/>
            </a:pPr>
            <a:r>
              <a:rPr lang="en-US" dirty="0">
                <a:latin typeface="Times New Roman"/>
                <a:ea typeface="ＭＳ Ｐゴシック" charset="-128"/>
                <a:cs typeface="Times New Roman"/>
              </a:rPr>
              <a:t>    SIBO </a:t>
            </a:r>
          </a:p>
          <a:p>
            <a:pPr>
              <a:lnSpc>
                <a:spcPct val="90000"/>
              </a:lnSpc>
              <a:spcBef>
                <a:spcPct val="20000"/>
              </a:spcBef>
              <a:buFont typeface="Arial" charset="0"/>
              <a:buChar char="•"/>
            </a:pPr>
            <a:r>
              <a:rPr lang="en-US" dirty="0">
                <a:latin typeface="Times New Roman"/>
                <a:ea typeface="ＭＳ Ｐゴシック" charset="-128"/>
                <a:cs typeface="Times New Roman"/>
              </a:rPr>
              <a:t>    Alcohol</a:t>
            </a:r>
          </a:p>
          <a:p>
            <a:pPr>
              <a:lnSpc>
                <a:spcPct val="90000"/>
              </a:lnSpc>
              <a:spcBef>
                <a:spcPct val="20000"/>
              </a:spcBef>
              <a:buFont typeface="Arial" charset="0"/>
              <a:buChar char="•"/>
            </a:pPr>
            <a:r>
              <a:rPr lang="en-US" dirty="0">
                <a:latin typeface="Times New Roman"/>
                <a:ea typeface="ＭＳ Ｐゴシック" charset="-128"/>
                <a:cs typeface="Times New Roman"/>
              </a:rPr>
              <a:t>    Environmental toxins</a:t>
            </a:r>
          </a:p>
          <a:p>
            <a:pPr>
              <a:lnSpc>
                <a:spcPct val="90000"/>
              </a:lnSpc>
              <a:spcBef>
                <a:spcPct val="20000"/>
              </a:spcBef>
              <a:buFont typeface="Arial" charset="0"/>
              <a:buChar char="•"/>
            </a:pPr>
            <a:r>
              <a:rPr lang="en-US" dirty="0">
                <a:latin typeface="Times New Roman"/>
                <a:ea typeface="ＭＳ Ｐゴシック" charset="-128"/>
                <a:cs typeface="Times New Roman"/>
              </a:rPr>
              <a:t>    Medications e.g. NSAIDs &amp; Antibiotics</a:t>
            </a:r>
          </a:p>
        </p:txBody>
      </p:sp>
    </p:spTree>
    <p:extLst>
      <p:ext uri="{BB962C8B-B14F-4D97-AF65-F5344CB8AC3E}">
        <p14:creationId xmlns:p14="http://schemas.microsoft.com/office/powerpoint/2010/main" val="3746378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7B005D7-5D05-97BF-E5AA-6FE35A43B936}"/>
              </a:ext>
            </a:extLst>
          </p:cNvPr>
          <p:cNvPicPr>
            <a:picLocks noChangeAspect="1"/>
          </p:cNvPicPr>
          <p:nvPr/>
        </p:nvPicPr>
        <p:blipFill>
          <a:blip r:embed="rId2"/>
          <a:stretch>
            <a:fillRect/>
          </a:stretch>
        </p:blipFill>
        <p:spPr>
          <a:xfrm>
            <a:off x="922830" y="974090"/>
            <a:ext cx="7298341" cy="4178300"/>
          </a:xfrm>
          <a:prstGeom prst="rect">
            <a:avLst/>
          </a:prstGeom>
        </p:spPr>
      </p:pic>
      <p:sp>
        <p:nvSpPr>
          <p:cNvPr id="4" name="TextBox 3">
            <a:extLst>
              <a:ext uri="{FF2B5EF4-FFF2-40B4-BE49-F238E27FC236}">
                <a16:creationId xmlns:a16="http://schemas.microsoft.com/office/drawing/2014/main" id="{84E0EA8C-7300-207C-DFE2-EC9A5C1DEF58}"/>
              </a:ext>
            </a:extLst>
          </p:cNvPr>
          <p:cNvSpPr txBox="1"/>
          <p:nvPr/>
        </p:nvSpPr>
        <p:spPr>
          <a:xfrm>
            <a:off x="2316480" y="5444490"/>
            <a:ext cx="4297680" cy="369332"/>
          </a:xfrm>
          <a:prstGeom prst="rect">
            <a:avLst/>
          </a:prstGeom>
          <a:noFill/>
        </p:spPr>
        <p:txBody>
          <a:bodyPr wrap="square" rtlCol="0">
            <a:spAutoFit/>
          </a:bodyPr>
          <a:lstStyle/>
          <a:p>
            <a:pPr algn="ctr"/>
            <a:r>
              <a:rPr lang="en-US" sz="1800" dirty="0" err="1"/>
              <a:t>www.thehealthedgepodcast.com</a:t>
            </a:r>
            <a:endParaRPr lang="en-US" sz="1800" dirty="0"/>
          </a:p>
        </p:txBody>
      </p:sp>
      <p:sp>
        <p:nvSpPr>
          <p:cNvPr id="5" name="Oval 4">
            <a:extLst>
              <a:ext uri="{FF2B5EF4-FFF2-40B4-BE49-F238E27FC236}">
                <a16:creationId xmlns:a16="http://schemas.microsoft.com/office/drawing/2014/main" id="{E5E57C12-64D4-30E5-BE30-CEF907CBFAB8}"/>
              </a:ext>
            </a:extLst>
          </p:cNvPr>
          <p:cNvSpPr/>
          <p:nvPr/>
        </p:nvSpPr>
        <p:spPr>
          <a:xfrm>
            <a:off x="6867025" y="4899861"/>
            <a:ext cx="1479884" cy="3789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7646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916E85E-E5A3-EFB5-4537-2E8712E32DEC}"/>
              </a:ext>
            </a:extLst>
          </p:cNvPr>
          <p:cNvSpPr>
            <a:spLocks noGrp="1"/>
          </p:cNvSpPr>
          <p:nvPr>
            <p:ph type="title"/>
          </p:nvPr>
        </p:nvSpPr>
        <p:spPr>
          <a:xfrm>
            <a:off x="457200" y="381000"/>
            <a:ext cx="1524000" cy="1143000"/>
          </a:xfrm>
        </p:spPr>
        <p:txBody>
          <a:bodyPr/>
          <a:lstStyle/>
          <a:p>
            <a:r>
              <a:rPr lang="en-US" altLang="en-US">
                <a:solidFill>
                  <a:srgbClr val="800000"/>
                </a:solidFill>
                <a:ea typeface="ＭＳ Ｐゴシック" panose="020B0600070205080204" pitchFamily="34" charset="-128"/>
              </a:rPr>
              <a:t>Lectins</a:t>
            </a:r>
          </a:p>
        </p:txBody>
      </p:sp>
      <p:sp>
        <p:nvSpPr>
          <p:cNvPr id="16386" name="Content Placeholder 2">
            <a:extLst>
              <a:ext uri="{FF2B5EF4-FFF2-40B4-BE49-F238E27FC236}">
                <a16:creationId xmlns:a16="http://schemas.microsoft.com/office/drawing/2014/main" id="{8D240A3A-0F92-F169-28F1-1AFC9DFC93B4}"/>
              </a:ext>
            </a:extLst>
          </p:cNvPr>
          <p:cNvSpPr>
            <a:spLocks noGrp="1"/>
          </p:cNvSpPr>
          <p:nvPr>
            <p:ph idx="1"/>
          </p:nvPr>
        </p:nvSpPr>
        <p:spPr>
          <a:xfrm>
            <a:off x="304800" y="2057400"/>
            <a:ext cx="8382000" cy="3657600"/>
          </a:xfrm>
        </p:spPr>
        <p:txBody>
          <a:bodyPr/>
          <a:lstStyle/>
          <a:p>
            <a:r>
              <a:rPr lang="en-US" altLang="en-US" sz="2000">
                <a:ea typeface="ＭＳ Ｐゴシック" panose="020B0600070205080204" pitchFamily="34" charset="-128"/>
              </a:rPr>
              <a:t>Highly evolved plant defense proteins</a:t>
            </a:r>
          </a:p>
          <a:p>
            <a:r>
              <a:rPr lang="en-US" altLang="en-US" sz="2000">
                <a:ea typeface="ＭＳ Ｐゴシック" panose="020B0600070205080204" pitchFamily="34" charset="-128"/>
              </a:rPr>
              <a:t>Whole grains, nightshades, beans, legumes, seeded veggies, unripened fruits/veggies</a:t>
            </a:r>
          </a:p>
          <a:p>
            <a:r>
              <a:rPr lang="en-US" altLang="en-US" sz="2000">
                <a:ea typeface="ＭＳ Ｐゴシック" panose="020B0600070205080204" pitchFamily="34" charset="-128"/>
              </a:rPr>
              <a:t>Enhance gut permeability</a:t>
            </a:r>
          </a:p>
          <a:p>
            <a:r>
              <a:rPr lang="en-US" altLang="en-US" sz="2000">
                <a:ea typeface="ＭＳ Ｐゴシック" panose="020B0600070205080204" pitchFamily="34" charset="-128"/>
              </a:rPr>
              <a:t>Elicit inflammatory response</a:t>
            </a:r>
          </a:p>
          <a:p>
            <a:r>
              <a:rPr lang="en-US" altLang="en-US" sz="2000">
                <a:ea typeface="ＭＳ Ｐゴシック" panose="020B0600070205080204" pitchFamily="34" charset="-128"/>
              </a:rPr>
              <a:t>Disrupt cell signaling, receptor function, endocrine disruption</a:t>
            </a:r>
          </a:p>
          <a:p>
            <a:r>
              <a:rPr lang="en-US" altLang="en-US" sz="2000">
                <a:ea typeface="ＭＳ Ｐゴシック" panose="020B0600070205080204" pitchFamily="34" charset="-128"/>
              </a:rPr>
              <a:t>Examples include WGA, gluten, A1-beta casein</a:t>
            </a:r>
          </a:p>
          <a:p>
            <a:r>
              <a:rPr lang="en-US" altLang="en-US" sz="2000">
                <a:ea typeface="ＭＳ Ｐゴシック" panose="020B0600070205080204" pitchFamily="34" charset="-128"/>
              </a:rPr>
              <a:t>WGA mimics insulin</a:t>
            </a:r>
          </a:p>
          <a:p>
            <a:r>
              <a:rPr lang="en-US" altLang="en-US" sz="2000">
                <a:ea typeface="ＭＳ Ｐゴシック" panose="020B0600070205080204" pitchFamily="34" charset="-128"/>
              </a:rPr>
              <a:t>Additive impact with altered microbiome, stress, sleep, medications, etc.</a:t>
            </a:r>
          </a:p>
          <a:p>
            <a:r>
              <a:rPr lang="en-US" altLang="en-US" sz="2000">
                <a:ea typeface="ＭＳ Ｐゴシック" panose="020B0600070205080204" pitchFamily="34" charset="-128"/>
              </a:rPr>
              <a:t>Strong effect on inflammatory and auto-immune conditions</a:t>
            </a:r>
          </a:p>
        </p:txBody>
      </p:sp>
      <p:pic>
        <p:nvPicPr>
          <p:cNvPr id="16387" name="Picture 3" descr="variety-of-beans-fb.jpg">
            <a:extLst>
              <a:ext uri="{FF2B5EF4-FFF2-40B4-BE49-F238E27FC236}">
                <a16:creationId xmlns:a16="http://schemas.microsoft.com/office/drawing/2014/main" id="{EC4A8504-37C6-8ED0-CF7B-9D1ADC3BD7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04800"/>
            <a:ext cx="27574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a:spcAft>
                <a:spcPts val="600"/>
              </a:spcAft>
            </a:pPr>
            <a:r>
              <a:rPr lang="en-US" sz="3600" dirty="0">
                <a:solidFill>
                  <a:srgbClr val="C00000"/>
                </a:solidFill>
                <a:latin typeface="Baskerville"/>
                <a:ea typeface="ＭＳ Ｐゴシック" charset="-128"/>
                <a:cs typeface="Baskerville"/>
              </a:rPr>
              <a:t>Mold - Biotoxins</a:t>
            </a:r>
          </a:p>
        </p:txBody>
      </p:sp>
      <p:pic>
        <p:nvPicPr>
          <p:cNvPr id="4" name="Picture 3" descr="iStock_000021560797_Small.jpg"/>
          <p:cNvPicPr>
            <a:picLocks noChangeAspect="1"/>
          </p:cNvPicPr>
          <p:nvPr/>
        </p:nvPicPr>
        <p:blipFill rotWithShape="1">
          <a:blip r:embed="rId2">
            <a:extLst>
              <a:ext uri="{28A0092B-C50C-407E-A947-70E740481C1C}">
                <a14:useLocalDpi xmlns:a14="http://schemas.microsoft.com/office/drawing/2010/main" val="0"/>
              </a:ext>
            </a:extLst>
          </a:blip>
          <a:srcRect l="6268" r="24460" b="-3"/>
          <a:stretch/>
        </p:blipFill>
        <p:spPr>
          <a:xfrm>
            <a:off x="685800" y="2209800"/>
            <a:ext cx="3810000" cy="3657600"/>
          </a:xfrm>
          <a:prstGeom prst="rect">
            <a:avLst/>
          </a:prstGeom>
          <a:noFill/>
        </p:spPr>
      </p:pic>
      <p:sp>
        <p:nvSpPr>
          <p:cNvPr id="5" name="TextBox 4"/>
          <p:cNvSpPr txBox="1"/>
          <p:nvPr/>
        </p:nvSpPr>
        <p:spPr bwMode="auto">
          <a:xfrm>
            <a:off x="4648200" y="2209800"/>
            <a:ext cx="4191000" cy="36576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algn="ctr">
              <a:lnSpc>
                <a:spcPct val="90000"/>
              </a:lnSpc>
              <a:spcBef>
                <a:spcPct val="20000"/>
              </a:spcBef>
            </a:pPr>
            <a:r>
              <a:rPr lang="en-US" sz="2800" u="sng" dirty="0">
                <a:solidFill>
                  <a:srgbClr val="C00000"/>
                </a:solidFill>
                <a:latin typeface="Times New Roman"/>
                <a:ea typeface="ＭＳ Ｐゴシック" charset="-128"/>
                <a:cs typeface="Times New Roman"/>
              </a:rPr>
              <a:t>Mold Exposure Risk</a:t>
            </a:r>
          </a:p>
          <a:p>
            <a:pPr algn="ctr">
              <a:lnSpc>
                <a:spcPct val="90000"/>
              </a:lnSpc>
              <a:spcBef>
                <a:spcPct val="20000"/>
              </a:spcBef>
            </a:pPr>
            <a:endParaRPr lang="en-US" sz="2200" u="sng" dirty="0">
              <a:solidFill>
                <a:srgbClr val="C00000"/>
              </a:solidFill>
              <a:latin typeface="Times New Roman"/>
              <a:ea typeface="ＭＳ Ｐゴシック" charset="-128"/>
              <a:cs typeface="Times New Roman"/>
            </a:endParaRPr>
          </a:p>
          <a:p>
            <a:pPr marL="457200" indent="-457200">
              <a:lnSpc>
                <a:spcPct val="90000"/>
              </a:lnSpc>
              <a:spcBef>
                <a:spcPct val="20000"/>
              </a:spcBef>
              <a:buFont typeface="Arial"/>
              <a:buChar char="•"/>
            </a:pPr>
            <a:r>
              <a:rPr lang="en-US" sz="2200" dirty="0">
                <a:latin typeface="Times New Roman"/>
                <a:ea typeface="ＭＳ Ｐゴシック" charset="-128"/>
                <a:cs typeface="Times New Roman"/>
              </a:rPr>
              <a:t>25 % people with genetic susceptibility</a:t>
            </a:r>
          </a:p>
          <a:p>
            <a:pPr marL="457200" indent="-457200">
              <a:lnSpc>
                <a:spcPct val="90000"/>
              </a:lnSpc>
              <a:spcBef>
                <a:spcPct val="20000"/>
              </a:spcBef>
              <a:buFont typeface="Arial"/>
              <a:buChar char="•"/>
            </a:pPr>
            <a:r>
              <a:rPr lang="en-US" sz="2200" dirty="0">
                <a:latin typeface="Times New Roman"/>
                <a:ea typeface="ＭＳ Ｐゴシック" charset="-128"/>
                <a:cs typeface="Times New Roman"/>
              </a:rPr>
              <a:t>3-5 % at high risk for illness</a:t>
            </a:r>
          </a:p>
          <a:p>
            <a:pPr marL="457200" indent="-457200">
              <a:lnSpc>
                <a:spcPct val="90000"/>
              </a:lnSpc>
              <a:spcBef>
                <a:spcPct val="20000"/>
              </a:spcBef>
              <a:buFont typeface="Arial"/>
              <a:buChar char="•"/>
            </a:pPr>
            <a:r>
              <a:rPr lang="en-US" sz="2200" dirty="0">
                <a:latin typeface="Times New Roman"/>
                <a:ea typeface="ＭＳ Ｐゴシック" charset="-128"/>
                <a:cs typeface="Times New Roman"/>
              </a:rPr>
              <a:t>50% homes and office buildings with water damage</a:t>
            </a:r>
          </a:p>
          <a:p>
            <a:pPr marL="457200" indent="-457200">
              <a:lnSpc>
                <a:spcPct val="90000"/>
              </a:lnSpc>
              <a:spcBef>
                <a:spcPct val="20000"/>
              </a:spcBef>
              <a:buFont typeface="Arial"/>
              <a:buChar char="•"/>
            </a:pPr>
            <a:r>
              <a:rPr lang="en-US" sz="2200" dirty="0">
                <a:latin typeface="Times New Roman"/>
                <a:ea typeface="ＭＳ Ｐゴシック" charset="-128"/>
                <a:cs typeface="Times New Roman"/>
              </a:rPr>
              <a:t>An overlooked cause of chronic systemic inflammation</a:t>
            </a:r>
          </a:p>
        </p:txBody>
      </p:sp>
    </p:spTree>
    <p:extLst>
      <p:ext uri="{BB962C8B-B14F-4D97-AF65-F5344CB8AC3E}">
        <p14:creationId xmlns:p14="http://schemas.microsoft.com/office/powerpoint/2010/main" val="998631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37"/>
            <a:ext cx="9144000" cy="5427842"/>
          </a:xfrm>
          <a:prstGeom prst="rect">
            <a:avLst/>
          </a:prstGeom>
        </p:spPr>
      </p:pic>
      <p:sp>
        <p:nvSpPr>
          <p:cNvPr id="3" name="TextBox 2"/>
          <p:cNvSpPr txBox="1"/>
          <p:nvPr/>
        </p:nvSpPr>
        <p:spPr>
          <a:xfrm>
            <a:off x="1143000" y="5638800"/>
            <a:ext cx="6629400" cy="830997"/>
          </a:xfrm>
          <a:prstGeom prst="rect">
            <a:avLst/>
          </a:prstGeom>
          <a:noFill/>
        </p:spPr>
        <p:txBody>
          <a:bodyPr wrap="square" rtlCol="0">
            <a:spAutoFit/>
          </a:bodyPr>
          <a:lstStyle/>
          <a:p>
            <a:r>
              <a:rPr lang="en-US" dirty="0">
                <a:hlinkClick r:id="rId3"/>
              </a:rPr>
              <a:t>http://www.survivingmold.com/</a:t>
            </a:r>
            <a:endParaRPr lang="en-US" dirty="0"/>
          </a:p>
          <a:p>
            <a:r>
              <a:rPr lang="en-US" dirty="0"/>
              <a:t>Dr. Ritchie Shoemaker</a:t>
            </a:r>
          </a:p>
        </p:txBody>
      </p:sp>
    </p:spTree>
    <p:extLst>
      <p:ext uri="{BB962C8B-B14F-4D97-AF65-F5344CB8AC3E}">
        <p14:creationId xmlns:p14="http://schemas.microsoft.com/office/powerpoint/2010/main" val="2341185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09600" y="838200"/>
            <a:ext cx="7772400" cy="1143000"/>
          </a:xfrm>
        </p:spPr>
        <p:txBody>
          <a:bodyPr wrap="square" anchor="t">
            <a:normAutofit/>
          </a:bodyPr>
          <a:lstStyle/>
          <a:p>
            <a:pPr eaLnBrk="1" hangingPunct="1"/>
            <a:r>
              <a:rPr lang="en-US" dirty="0" err="1">
                <a:solidFill>
                  <a:srgbClr val="C00000"/>
                </a:solidFill>
              </a:rPr>
              <a:t>hsC</a:t>
            </a:r>
            <a:r>
              <a:rPr lang="en-US" dirty="0">
                <a:solidFill>
                  <a:srgbClr val="C00000"/>
                </a:solidFill>
              </a:rPr>
              <a:t>-REACTIVE PROTEIN</a:t>
            </a:r>
          </a:p>
        </p:txBody>
      </p:sp>
      <p:pic>
        <p:nvPicPr>
          <p:cNvPr id="2" name="Picture 1" descr="Blood-tests-results.jpg"/>
          <p:cNvPicPr>
            <a:picLocks noChangeAspect="1"/>
          </p:cNvPicPr>
          <p:nvPr/>
        </p:nvPicPr>
        <p:blipFill rotWithShape="1">
          <a:blip r:embed="rId3">
            <a:extLst>
              <a:ext uri="{28A0092B-C50C-407E-A947-70E740481C1C}">
                <a14:useLocalDpi xmlns:a14="http://schemas.microsoft.com/office/drawing/2010/main" val="0"/>
              </a:ext>
            </a:extLst>
          </a:blip>
          <a:srcRect l="22675" r="8053" b="-3"/>
          <a:stretch/>
        </p:blipFill>
        <p:spPr>
          <a:xfrm>
            <a:off x="457200" y="2133600"/>
            <a:ext cx="3810000" cy="3657600"/>
          </a:xfrm>
          <a:prstGeom prst="rect">
            <a:avLst/>
          </a:prstGeom>
          <a:noFill/>
        </p:spPr>
      </p:pic>
      <p:sp>
        <p:nvSpPr>
          <p:cNvPr id="69635" name="Rectangle 3"/>
          <p:cNvSpPr>
            <a:spLocks noGrp="1" noChangeArrowheads="1"/>
          </p:cNvSpPr>
          <p:nvPr>
            <p:ph sz="half" idx="2"/>
          </p:nvPr>
        </p:nvSpPr>
        <p:spPr>
          <a:xfrm>
            <a:off x="4343400" y="1992086"/>
            <a:ext cx="4648202" cy="4180114"/>
          </a:xfrm>
        </p:spPr>
        <p:txBody>
          <a:bodyPr wrap="square" anchor="t">
            <a:normAutofit fontScale="92500" lnSpcReduction="10000"/>
          </a:bodyPr>
          <a:lstStyle/>
          <a:p>
            <a:pPr eaLnBrk="1" hangingPunct="1">
              <a:lnSpc>
                <a:spcPct val="90000"/>
              </a:lnSpc>
              <a:buFontTx/>
              <a:buChar char="•"/>
            </a:pPr>
            <a:r>
              <a:rPr lang="en-US" sz="2200" dirty="0"/>
              <a:t>Detects hidden inflammation though says nothing of the source(s)</a:t>
            </a:r>
          </a:p>
          <a:p>
            <a:pPr eaLnBrk="1" hangingPunct="1">
              <a:lnSpc>
                <a:spcPct val="90000"/>
              </a:lnSpc>
              <a:buFontTx/>
              <a:buChar char="•"/>
            </a:pPr>
            <a:r>
              <a:rPr lang="en-US" sz="2200" dirty="0"/>
              <a:t>Inflammation is connected to every modern disease not just obvious ones such as asthma, arthritis, or infections</a:t>
            </a:r>
          </a:p>
          <a:p>
            <a:pPr eaLnBrk="1" hangingPunct="1">
              <a:lnSpc>
                <a:spcPct val="90000"/>
              </a:lnSpc>
              <a:buFontTx/>
              <a:buChar char="•"/>
            </a:pPr>
            <a:r>
              <a:rPr lang="en-US" sz="2200" dirty="0"/>
              <a:t>It is associated with heart disease, cancer, dementia, diabetes, obesity, and more.</a:t>
            </a:r>
          </a:p>
          <a:p>
            <a:pPr eaLnBrk="1" hangingPunct="1">
              <a:lnSpc>
                <a:spcPct val="90000"/>
              </a:lnSpc>
              <a:buFontTx/>
              <a:buChar char="•"/>
            </a:pPr>
            <a:r>
              <a:rPr lang="en-US" sz="2200" dirty="0"/>
              <a:t>There is a “range” of normal (ideal &lt; 1)</a:t>
            </a:r>
          </a:p>
          <a:p>
            <a:pPr eaLnBrk="1" hangingPunct="1">
              <a:lnSpc>
                <a:spcPct val="90000"/>
              </a:lnSpc>
              <a:buFontTx/>
              <a:buChar char="•"/>
            </a:pPr>
            <a:r>
              <a:rPr lang="en-US" sz="2200" dirty="0"/>
              <a:t>CV risk factor stratification </a:t>
            </a:r>
          </a:p>
          <a:p>
            <a:pPr eaLnBrk="1" hangingPunct="1">
              <a:lnSpc>
                <a:spcPct val="90000"/>
              </a:lnSpc>
              <a:buFontTx/>
              <a:buChar char="•"/>
            </a:pPr>
            <a:r>
              <a:rPr lang="en-US" sz="2200" dirty="0"/>
              <a:t>Useful to monitor as a biomarker of inflammation in response to lifestyle changes so tracking over time is most helpful</a:t>
            </a:r>
          </a:p>
          <a:p>
            <a:pPr eaLnBrk="1" hangingPunct="1">
              <a:lnSpc>
                <a:spcPct val="90000"/>
              </a:lnSpc>
              <a:buFontTx/>
              <a:buChar char="•"/>
            </a:pPr>
            <a:endParaRPr lang="en-US" sz="1500" dirty="0"/>
          </a:p>
        </p:txBody>
      </p:sp>
    </p:spTree>
    <p:extLst>
      <p:ext uri="{BB962C8B-B14F-4D97-AF65-F5344CB8AC3E}">
        <p14:creationId xmlns:p14="http://schemas.microsoft.com/office/powerpoint/2010/main" val="371327487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19197"/>
          </a:xfrm>
          <a:prstGeom prst="rect">
            <a:avLst/>
          </a:prstGeom>
        </p:spPr>
      </p:pic>
      <p:pic>
        <p:nvPicPr>
          <p:cNvPr id="4" name="Picture 3" descr="AdobeStock_77967351-edi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05982"/>
            <a:ext cx="7924800" cy="5755386"/>
          </a:xfrm>
          <a:prstGeom prst="rect">
            <a:avLst/>
          </a:prstGeom>
        </p:spPr>
      </p:pic>
    </p:spTree>
    <p:extLst>
      <p:ext uri="{BB962C8B-B14F-4D97-AF65-F5344CB8AC3E}">
        <p14:creationId xmlns:p14="http://schemas.microsoft.com/office/powerpoint/2010/main" val="37923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id="{C528A4E7-5523-3DA6-ED23-D3210D5B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058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spices-inflammation-f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800600"/>
          </a:xfrm>
          <a:prstGeom prst="rect">
            <a:avLst/>
          </a:prstGeom>
        </p:spPr>
      </p:pic>
      <p:sp>
        <p:nvSpPr>
          <p:cNvPr id="5" name="TextBox 4"/>
          <p:cNvSpPr txBox="1"/>
          <p:nvPr/>
        </p:nvSpPr>
        <p:spPr>
          <a:xfrm>
            <a:off x="0" y="228600"/>
            <a:ext cx="9144000" cy="584776"/>
          </a:xfrm>
          <a:prstGeom prst="rect">
            <a:avLst/>
          </a:prstGeom>
          <a:noFill/>
        </p:spPr>
        <p:txBody>
          <a:bodyPr wrap="square" rtlCol="0">
            <a:spAutoFit/>
          </a:bodyPr>
          <a:lstStyle/>
          <a:p>
            <a:pPr algn="ctr"/>
            <a:r>
              <a:rPr lang="en-US" sz="3200" dirty="0">
                <a:solidFill>
                  <a:srgbClr val="800000"/>
                </a:solidFill>
              </a:rPr>
              <a:t>Anti-Inflammatory Spices</a:t>
            </a:r>
          </a:p>
        </p:txBody>
      </p:sp>
    </p:spTree>
    <p:extLst>
      <p:ext uri="{BB962C8B-B14F-4D97-AF65-F5344CB8AC3E}">
        <p14:creationId xmlns:p14="http://schemas.microsoft.com/office/powerpoint/2010/main" val="57728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1723204_Large-300x2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3810000" cy="2552700"/>
          </a:xfrm>
          <a:prstGeom prst="rect">
            <a:avLst/>
          </a:prstGeom>
        </p:spPr>
      </p:pic>
      <p:sp>
        <p:nvSpPr>
          <p:cNvPr id="5" name="TextBox 4"/>
          <p:cNvSpPr txBox="1"/>
          <p:nvPr/>
        </p:nvSpPr>
        <p:spPr>
          <a:xfrm>
            <a:off x="4800600" y="1295400"/>
            <a:ext cx="2819400" cy="584776"/>
          </a:xfrm>
          <a:prstGeom prst="rect">
            <a:avLst/>
          </a:prstGeom>
          <a:noFill/>
        </p:spPr>
        <p:txBody>
          <a:bodyPr wrap="square" rtlCol="0">
            <a:spAutoFit/>
          </a:bodyPr>
          <a:lstStyle/>
          <a:p>
            <a:r>
              <a:rPr lang="en-US" sz="3200" dirty="0"/>
              <a:t>Turmeric</a:t>
            </a:r>
          </a:p>
        </p:txBody>
      </p:sp>
      <p:pic>
        <p:nvPicPr>
          <p:cNvPr id="6" name="Picture 5" descr="iStock_000013398712_XXXLarge-300x2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578650"/>
            <a:ext cx="3657600" cy="2438400"/>
          </a:xfrm>
          <a:prstGeom prst="rect">
            <a:avLst/>
          </a:prstGeom>
        </p:spPr>
      </p:pic>
      <p:sp>
        <p:nvSpPr>
          <p:cNvPr id="7" name="TextBox 6"/>
          <p:cNvSpPr txBox="1"/>
          <p:nvPr/>
        </p:nvSpPr>
        <p:spPr>
          <a:xfrm>
            <a:off x="4953000" y="4267200"/>
            <a:ext cx="2819400" cy="584776"/>
          </a:xfrm>
          <a:prstGeom prst="rect">
            <a:avLst/>
          </a:prstGeom>
          <a:noFill/>
        </p:spPr>
        <p:txBody>
          <a:bodyPr wrap="square" rtlCol="0">
            <a:spAutoFit/>
          </a:bodyPr>
          <a:lstStyle/>
          <a:p>
            <a:r>
              <a:rPr lang="en-US" sz="3200" dirty="0"/>
              <a:t>Ginger</a:t>
            </a:r>
          </a:p>
        </p:txBody>
      </p:sp>
    </p:spTree>
    <p:extLst>
      <p:ext uri="{BB962C8B-B14F-4D97-AF65-F5344CB8AC3E}">
        <p14:creationId xmlns:p14="http://schemas.microsoft.com/office/powerpoint/2010/main" val="2321696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7420799_Large-300x2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3440094" cy="2362200"/>
          </a:xfrm>
          <a:prstGeom prst="rect">
            <a:avLst/>
          </a:prstGeom>
        </p:spPr>
      </p:pic>
      <p:sp>
        <p:nvSpPr>
          <p:cNvPr id="3" name="TextBox 2"/>
          <p:cNvSpPr txBox="1"/>
          <p:nvPr/>
        </p:nvSpPr>
        <p:spPr>
          <a:xfrm>
            <a:off x="4724400" y="914400"/>
            <a:ext cx="3581400" cy="584776"/>
          </a:xfrm>
          <a:prstGeom prst="rect">
            <a:avLst/>
          </a:prstGeom>
          <a:noFill/>
        </p:spPr>
        <p:txBody>
          <a:bodyPr wrap="square" rtlCol="0">
            <a:spAutoFit/>
          </a:bodyPr>
          <a:lstStyle/>
          <a:p>
            <a:r>
              <a:rPr lang="en-US" sz="3200" dirty="0"/>
              <a:t>Cloves</a:t>
            </a:r>
          </a:p>
        </p:txBody>
      </p:sp>
      <p:pic>
        <p:nvPicPr>
          <p:cNvPr id="4" name="Picture 3" descr="iStock_000015521476_XXXLarge-20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590800"/>
            <a:ext cx="1422400" cy="2133600"/>
          </a:xfrm>
          <a:prstGeom prst="rect">
            <a:avLst/>
          </a:prstGeom>
        </p:spPr>
      </p:pic>
      <p:sp>
        <p:nvSpPr>
          <p:cNvPr id="5" name="TextBox 4"/>
          <p:cNvSpPr txBox="1"/>
          <p:nvPr/>
        </p:nvSpPr>
        <p:spPr>
          <a:xfrm>
            <a:off x="4724400" y="2819400"/>
            <a:ext cx="2895600" cy="584776"/>
          </a:xfrm>
          <a:prstGeom prst="rect">
            <a:avLst/>
          </a:prstGeom>
          <a:noFill/>
        </p:spPr>
        <p:txBody>
          <a:bodyPr wrap="square" rtlCol="0">
            <a:spAutoFit/>
          </a:bodyPr>
          <a:lstStyle/>
          <a:p>
            <a:r>
              <a:rPr lang="en-US" sz="3200" dirty="0"/>
              <a:t>Sage</a:t>
            </a:r>
          </a:p>
        </p:txBody>
      </p:sp>
      <p:pic>
        <p:nvPicPr>
          <p:cNvPr id="6" name="Picture 5" descr="Cayenne-Pepper-Dosage-For-Weight-Lo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953000"/>
            <a:ext cx="2489200" cy="1600200"/>
          </a:xfrm>
          <a:prstGeom prst="rect">
            <a:avLst/>
          </a:prstGeom>
        </p:spPr>
      </p:pic>
      <p:sp>
        <p:nvSpPr>
          <p:cNvPr id="7" name="TextBox 6"/>
          <p:cNvSpPr txBox="1"/>
          <p:nvPr/>
        </p:nvSpPr>
        <p:spPr>
          <a:xfrm>
            <a:off x="4724400" y="4953000"/>
            <a:ext cx="3276600" cy="461665"/>
          </a:xfrm>
          <a:prstGeom prst="rect">
            <a:avLst/>
          </a:prstGeom>
          <a:noFill/>
        </p:spPr>
        <p:txBody>
          <a:bodyPr wrap="square" rtlCol="0">
            <a:spAutoFit/>
          </a:bodyPr>
          <a:lstStyle/>
          <a:p>
            <a:r>
              <a:rPr lang="en-US" dirty="0"/>
              <a:t>Cayenne Pepper</a:t>
            </a:r>
          </a:p>
        </p:txBody>
      </p:sp>
    </p:spTree>
    <p:extLst>
      <p:ext uri="{BB962C8B-B14F-4D97-AF65-F5344CB8AC3E}">
        <p14:creationId xmlns:p14="http://schemas.microsoft.com/office/powerpoint/2010/main" val="1909384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16007521_Large-254x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33400"/>
            <a:ext cx="2774188" cy="3276600"/>
          </a:xfrm>
          <a:prstGeom prst="rect">
            <a:avLst/>
          </a:prstGeom>
        </p:spPr>
      </p:pic>
      <p:sp>
        <p:nvSpPr>
          <p:cNvPr id="3" name="TextBox 2"/>
          <p:cNvSpPr txBox="1"/>
          <p:nvPr/>
        </p:nvSpPr>
        <p:spPr>
          <a:xfrm>
            <a:off x="3886200" y="1447800"/>
            <a:ext cx="4267200" cy="584776"/>
          </a:xfrm>
          <a:prstGeom prst="rect">
            <a:avLst/>
          </a:prstGeom>
          <a:noFill/>
        </p:spPr>
        <p:txBody>
          <a:bodyPr wrap="square" rtlCol="0">
            <a:spAutoFit/>
          </a:bodyPr>
          <a:lstStyle/>
          <a:p>
            <a:r>
              <a:rPr lang="en-US" sz="3200" dirty="0"/>
              <a:t>Rosemary</a:t>
            </a:r>
          </a:p>
        </p:txBody>
      </p:sp>
      <p:pic>
        <p:nvPicPr>
          <p:cNvPr id="4" name="Picture 3" descr="iStock_000015542076_Double-300x2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0"/>
            <a:ext cx="3370764" cy="2561781"/>
          </a:xfrm>
          <a:prstGeom prst="rect">
            <a:avLst/>
          </a:prstGeom>
        </p:spPr>
      </p:pic>
      <p:sp>
        <p:nvSpPr>
          <p:cNvPr id="5" name="TextBox 4"/>
          <p:cNvSpPr txBox="1"/>
          <p:nvPr/>
        </p:nvSpPr>
        <p:spPr>
          <a:xfrm>
            <a:off x="4114800" y="4495800"/>
            <a:ext cx="4495800" cy="584776"/>
          </a:xfrm>
          <a:prstGeom prst="rect">
            <a:avLst/>
          </a:prstGeom>
          <a:noFill/>
        </p:spPr>
        <p:txBody>
          <a:bodyPr wrap="square" rtlCol="0">
            <a:spAutoFit/>
          </a:bodyPr>
          <a:lstStyle/>
          <a:p>
            <a:r>
              <a:rPr lang="en-US" sz="3200" dirty="0"/>
              <a:t>Cinnamon</a:t>
            </a:r>
          </a:p>
        </p:txBody>
      </p:sp>
    </p:spTree>
    <p:extLst>
      <p:ext uri="{BB962C8B-B14F-4D97-AF65-F5344CB8AC3E}">
        <p14:creationId xmlns:p14="http://schemas.microsoft.com/office/powerpoint/2010/main" val="402971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5065A-A2B5-3413-7482-CE75F64C8C99}"/>
              </a:ext>
            </a:extLst>
          </p:cNvPr>
          <p:cNvSpPr>
            <a:spLocks noGrp="1"/>
          </p:cNvSpPr>
          <p:nvPr>
            <p:ph type="title"/>
          </p:nvPr>
        </p:nvSpPr>
        <p:spPr>
          <a:xfrm>
            <a:off x="685800" y="838200"/>
            <a:ext cx="7772400" cy="1143000"/>
          </a:xfrm>
        </p:spPr>
        <p:txBody>
          <a:bodyPr wrap="square" anchor="t">
            <a:normAutofit/>
          </a:bodyPr>
          <a:lstStyle/>
          <a:p>
            <a:r>
              <a:rPr lang="en-US" sz="3600" dirty="0">
                <a:solidFill>
                  <a:srgbClr val="C00000"/>
                </a:solidFill>
              </a:rPr>
              <a:t>Learning Objectives</a:t>
            </a:r>
          </a:p>
        </p:txBody>
      </p:sp>
      <p:pic>
        <p:nvPicPr>
          <p:cNvPr id="4" name="Picture 3" descr="chronic-inflammation-fire-in-the-belly.jpg">
            <a:extLst>
              <a:ext uri="{FF2B5EF4-FFF2-40B4-BE49-F238E27FC236}">
                <a16:creationId xmlns:a16="http://schemas.microsoft.com/office/drawing/2014/main" id="{1A24F4F3-DB2A-9C3E-FEC6-B00E23EE1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87" y="2286000"/>
            <a:ext cx="4135243" cy="2967037"/>
          </a:xfrm>
          <a:prstGeom prst="rect">
            <a:avLst/>
          </a:prstGeom>
          <a:noFill/>
        </p:spPr>
      </p:pic>
      <p:sp>
        <p:nvSpPr>
          <p:cNvPr id="3" name="Content Placeholder 2">
            <a:extLst>
              <a:ext uri="{FF2B5EF4-FFF2-40B4-BE49-F238E27FC236}">
                <a16:creationId xmlns:a16="http://schemas.microsoft.com/office/drawing/2014/main" id="{C043BDA2-03D9-0708-6F3D-2A0DC7604E33}"/>
              </a:ext>
            </a:extLst>
          </p:cNvPr>
          <p:cNvSpPr>
            <a:spLocks noGrp="1"/>
          </p:cNvSpPr>
          <p:nvPr>
            <p:ph type="body" sz="half" idx="2"/>
          </p:nvPr>
        </p:nvSpPr>
        <p:spPr>
          <a:xfrm>
            <a:off x="4648200" y="2209800"/>
            <a:ext cx="3810000" cy="3657600"/>
          </a:xfrm>
        </p:spPr>
        <p:txBody>
          <a:bodyPr wrap="square" anchor="t">
            <a:normAutofit/>
          </a:bodyPr>
          <a:lstStyle/>
          <a:p>
            <a:pPr>
              <a:lnSpc>
                <a:spcPct val="90000"/>
              </a:lnSpc>
              <a:buFont typeface="Arial" panose="020B0604020202020204" pitchFamily="34" charset="0"/>
              <a:buChar char="•"/>
            </a:pPr>
            <a:r>
              <a:rPr lang="en-US" sz="1900" dirty="0"/>
              <a:t>Participant will understand the link between inflammation and health, health span and longevity.</a:t>
            </a:r>
          </a:p>
          <a:p>
            <a:pPr>
              <a:lnSpc>
                <a:spcPct val="90000"/>
              </a:lnSpc>
              <a:buFont typeface="Arial" panose="020B0604020202020204" pitchFamily="34" charset="0"/>
              <a:buChar char="•"/>
            </a:pPr>
            <a:r>
              <a:rPr lang="en-US" sz="1900" dirty="0"/>
              <a:t>Participant will understand the changes in our modern food supply and how they contribute to chronic inflammation.</a:t>
            </a:r>
          </a:p>
          <a:p>
            <a:pPr>
              <a:lnSpc>
                <a:spcPct val="90000"/>
              </a:lnSpc>
              <a:buFont typeface="Arial" panose="020B0604020202020204" pitchFamily="34" charset="0"/>
              <a:buChar char="•"/>
            </a:pPr>
            <a:r>
              <a:rPr lang="en-US" sz="1900" dirty="0"/>
              <a:t>Participant will acquire actionable lifestyle medicine interventions that will both reduce inflammation and improve quality of life.</a:t>
            </a:r>
          </a:p>
        </p:txBody>
      </p:sp>
    </p:spTree>
    <p:extLst>
      <p:ext uri="{BB962C8B-B14F-4D97-AF65-F5344CB8AC3E}">
        <p14:creationId xmlns:p14="http://schemas.microsoft.com/office/powerpoint/2010/main" val="9214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31731"/>
            <a:ext cx="4724400" cy="2654512"/>
          </a:xfrm>
          <a:prstGeom prst="rect">
            <a:avLst/>
          </a:prstGeom>
        </p:spPr>
      </p:pic>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581399"/>
            <a:ext cx="3822700" cy="2863335"/>
          </a:xfrm>
          <a:prstGeom prst="rect">
            <a:avLst/>
          </a:prstGeom>
        </p:spPr>
      </p:pic>
      <p:sp>
        <p:nvSpPr>
          <p:cNvPr id="4" name="TextBox 3"/>
          <p:cNvSpPr txBox="1"/>
          <p:nvPr/>
        </p:nvSpPr>
        <p:spPr>
          <a:xfrm>
            <a:off x="6248400" y="1066800"/>
            <a:ext cx="2743200" cy="584776"/>
          </a:xfrm>
          <a:prstGeom prst="rect">
            <a:avLst/>
          </a:prstGeom>
          <a:noFill/>
        </p:spPr>
        <p:txBody>
          <a:bodyPr wrap="square" rtlCol="0">
            <a:spAutoFit/>
          </a:bodyPr>
          <a:lstStyle/>
          <a:p>
            <a:r>
              <a:rPr lang="en-US" sz="3200" dirty="0"/>
              <a:t>Coffee</a:t>
            </a:r>
          </a:p>
        </p:txBody>
      </p:sp>
      <p:sp>
        <p:nvSpPr>
          <p:cNvPr id="5" name="TextBox 4"/>
          <p:cNvSpPr txBox="1"/>
          <p:nvPr/>
        </p:nvSpPr>
        <p:spPr>
          <a:xfrm>
            <a:off x="5334000" y="4114800"/>
            <a:ext cx="3657600" cy="584776"/>
          </a:xfrm>
          <a:prstGeom prst="rect">
            <a:avLst/>
          </a:prstGeom>
          <a:noFill/>
        </p:spPr>
        <p:txBody>
          <a:bodyPr wrap="square" rtlCol="0">
            <a:spAutoFit/>
          </a:bodyPr>
          <a:lstStyle/>
          <a:p>
            <a:r>
              <a:rPr lang="en-US" sz="3200" dirty="0"/>
              <a:t>Green tea- Matcha</a:t>
            </a:r>
          </a:p>
        </p:txBody>
      </p:sp>
    </p:spTree>
    <p:extLst>
      <p:ext uri="{BB962C8B-B14F-4D97-AF65-F5344CB8AC3E}">
        <p14:creationId xmlns:p14="http://schemas.microsoft.com/office/powerpoint/2010/main" val="2237192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610600" cy="1015663"/>
          </a:xfrm>
          <a:prstGeom prst="rect">
            <a:avLst/>
          </a:prstGeom>
          <a:noFill/>
        </p:spPr>
        <p:txBody>
          <a:bodyPr wrap="square" rtlCol="0">
            <a:spAutoFit/>
          </a:bodyPr>
          <a:lstStyle/>
          <a:p>
            <a:r>
              <a:rPr lang="en-US" sz="3200" dirty="0">
                <a:solidFill>
                  <a:srgbClr val="800000"/>
                </a:solidFill>
              </a:rPr>
              <a:t>Quality High-Fiber Foods (Prebiotics)</a:t>
            </a:r>
          </a:p>
          <a:p>
            <a:r>
              <a:rPr lang="mr-IN" sz="2800" dirty="0">
                <a:solidFill>
                  <a:srgbClr val="000000"/>
                </a:solidFill>
              </a:rPr>
              <a:t>…</a:t>
            </a:r>
            <a:r>
              <a:rPr lang="en-US" sz="2800" dirty="0">
                <a:solidFill>
                  <a:srgbClr val="000000"/>
                </a:solidFill>
              </a:rPr>
              <a:t>p</a:t>
            </a:r>
            <a:r>
              <a:rPr lang="en-US" sz="2800" dirty="0"/>
              <a:t>roduce an “anti-inflammatory” gut microbiome</a:t>
            </a:r>
            <a:endParaRPr lang="en-US" sz="2800" dirty="0">
              <a:solidFill>
                <a:srgbClr val="800000"/>
              </a:solidFill>
            </a:endParaRPr>
          </a:p>
        </p:txBody>
      </p:sp>
      <p:pic>
        <p:nvPicPr>
          <p:cNvPr id="3" name="Picture 2" descr="Prebiotic-Fo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7543800" cy="4714875"/>
          </a:xfrm>
          <a:prstGeom prst="rect">
            <a:avLst/>
          </a:prstGeom>
        </p:spPr>
      </p:pic>
    </p:spTree>
    <p:extLst>
      <p:ext uri="{BB962C8B-B14F-4D97-AF65-F5344CB8AC3E}">
        <p14:creationId xmlns:p14="http://schemas.microsoft.com/office/powerpoint/2010/main" val="2925476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86" y="1257300"/>
            <a:ext cx="4906664" cy="857250"/>
          </a:xfrm>
        </p:spPr>
        <p:txBody>
          <a:bodyPr>
            <a:normAutofit/>
          </a:bodyPr>
          <a:lstStyle/>
          <a:p>
            <a:pPr algn="l"/>
            <a:r>
              <a:rPr lang="en-US" sz="2700" dirty="0">
                <a:solidFill>
                  <a:srgbClr val="800000"/>
                </a:solidFill>
                <a:latin typeface="Times New Roman"/>
                <a:cs typeface="Times New Roman"/>
              </a:rPr>
              <a:t>Time-Restricted Eating (TRE)</a:t>
            </a:r>
          </a:p>
        </p:txBody>
      </p:sp>
      <p:sp>
        <p:nvSpPr>
          <p:cNvPr id="3" name="Content Placeholder 2"/>
          <p:cNvSpPr>
            <a:spLocks noGrp="1"/>
          </p:cNvSpPr>
          <p:nvPr>
            <p:ph idx="1"/>
          </p:nvPr>
        </p:nvSpPr>
        <p:spPr>
          <a:xfrm>
            <a:off x="401553" y="2393784"/>
            <a:ext cx="7764425" cy="2880122"/>
          </a:xfrm>
        </p:spPr>
        <p:txBody>
          <a:bodyPr>
            <a:normAutofit/>
          </a:bodyPr>
          <a:lstStyle/>
          <a:p>
            <a:pPr>
              <a:buFont typeface="Arial"/>
              <a:buChar char="•"/>
            </a:pPr>
            <a:r>
              <a:rPr lang="en-US" sz="1800" dirty="0">
                <a:latin typeface="Times New Roman" panose="02020603050405020304" pitchFamily="18" charset="0"/>
                <a:cs typeface="Times New Roman" panose="02020603050405020304" pitchFamily="18" charset="0"/>
              </a:rPr>
              <a:t>Time restricted feeding e.g. consume all food within 10-hour </a:t>
            </a:r>
          </a:p>
          <a:p>
            <a:pPr>
              <a:buFont typeface="Arial"/>
              <a:buChar char="•"/>
            </a:pPr>
            <a:r>
              <a:rPr lang="en-US" sz="1800" dirty="0">
                <a:latin typeface="Times New Roman" panose="02020603050405020304" pitchFamily="18" charset="0"/>
                <a:cs typeface="Times New Roman" panose="02020603050405020304" pitchFamily="18" charset="0"/>
              </a:rPr>
              <a:t>Decreases in body weight and visceral fat</a:t>
            </a:r>
          </a:p>
          <a:p>
            <a:pPr>
              <a:buFont typeface="Arial"/>
              <a:buChar char="•"/>
            </a:pPr>
            <a:r>
              <a:rPr lang="en-US" sz="1800" dirty="0">
                <a:latin typeface="Times New Roman" panose="02020603050405020304" pitchFamily="18" charset="0"/>
                <a:cs typeface="Times New Roman" panose="02020603050405020304" pitchFamily="18" charset="0"/>
              </a:rPr>
              <a:t>Significant reductions in breast cancer recurrence and improved prognosis (Patterson et al. UCSD: JAMA Oncol. 2016 August 1; 2(8): 1049–1055.)</a:t>
            </a:r>
          </a:p>
          <a:p>
            <a:pPr>
              <a:buFont typeface="Arial"/>
              <a:buChar char="•"/>
            </a:pPr>
            <a:r>
              <a:rPr lang="en-US" sz="1800" dirty="0">
                <a:latin typeface="Times New Roman" panose="02020603050405020304" pitchFamily="18" charset="0"/>
                <a:cs typeface="Times New Roman" panose="02020603050405020304" pitchFamily="18" charset="0"/>
              </a:rPr>
              <a:t>Improved cardiovascular disease risk profile</a:t>
            </a:r>
          </a:p>
          <a:p>
            <a:pPr>
              <a:buFont typeface="Arial"/>
              <a:buChar char="•"/>
            </a:pPr>
            <a:r>
              <a:rPr lang="en-US" sz="1800" dirty="0">
                <a:latin typeface="Times New Roman" panose="02020603050405020304" pitchFamily="18" charset="0"/>
                <a:cs typeface="Times New Roman" panose="02020603050405020304" pitchFamily="18" charset="0"/>
              </a:rPr>
              <a:t>Decreased inflammation (</a:t>
            </a:r>
            <a:r>
              <a:rPr lang="it-IT" sz="1800" dirty="0" err="1">
                <a:latin typeface="Times New Roman" panose="02020603050405020304" pitchFamily="18" charset="0"/>
                <a:cs typeface="Times New Roman" panose="02020603050405020304" pitchFamily="18" charset="0"/>
              </a:rPr>
              <a:t>Biogerontology</a:t>
            </a:r>
            <a:r>
              <a:rPr lang="it-IT" sz="1800" dirty="0">
                <a:latin typeface="Times New Roman" panose="02020603050405020304" pitchFamily="18" charset="0"/>
                <a:cs typeface="Times New Roman" panose="02020603050405020304" pitchFamily="18" charset="0"/>
              </a:rPr>
              <a:t>. 2015 Dec;16(6):775-88</a:t>
            </a:r>
            <a:r>
              <a:rPr lang="is-I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buFont typeface="Arial"/>
              <a:buChar char="•"/>
            </a:pPr>
            <a:r>
              <a:rPr lang="en-US" sz="1800" dirty="0">
                <a:latin typeface="Times New Roman" panose="02020603050405020304" pitchFamily="18" charset="0"/>
                <a:cs typeface="Times New Roman" panose="02020603050405020304" pitchFamily="18" charset="0"/>
              </a:rPr>
              <a:t>Decreased </a:t>
            </a:r>
            <a:r>
              <a:rPr lang="en-US" sz="1800" dirty="0" err="1">
                <a:latin typeface="Times New Roman" panose="02020603050405020304" pitchFamily="18" charset="0"/>
                <a:cs typeface="Times New Roman" panose="02020603050405020304" pitchFamily="18" charset="0"/>
              </a:rPr>
              <a:t>neuroinflammation</a:t>
            </a:r>
            <a:r>
              <a:rPr lang="en-US" sz="1800" dirty="0">
                <a:latin typeface="Times New Roman" panose="02020603050405020304" pitchFamily="18" charset="0"/>
                <a:cs typeface="Times New Roman" panose="02020603050405020304" pitchFamily="18" charset="0"/>
              </a:rPr>
              <a:t> (</a:t>
            </a:r>
            <a:r>
              <a:rPr lang="sk-SK" sz="1800" dirty="0">
                <a:latin typeface="Times New Roman" panose="02020603050405020304" pitchFamily="18" charset="0"/>
                <a:cs typeface="Times New Roman" panose="02020603050405020304" pitchFamily="18" charset="0"/>
              </a:rPr>
              <a:t>Neurobiol Aging. 2015 May;36(5):1914-23)</a:t>
            </a:r>
          </a:p>
          <a:p>
            <a:pPr>
              <a:buFont typeface="Arial"/>
              <a:buChar char="•"/>
            </a:pPr>
            <a:r>
              <a:rPr lang="sk-SK" sz="1800" dirty="0">
                <a:latin typeface="Times New Roman" panose="02020603050405020304" pitchFamily="18" charset="0"/>
                <a:cs typeface="Times New Roman" panose="02020603050405020304" pitchFamily="18" charset="0"/>
              </a:rPr>
              <a:t>Autophagy (</a:t>
            </a:r>
            <a:r>
              <a:rPr lang="fi-FI" sz="1800" dirty="0" err="1">
                <a:latin typeface="Times New Roman" panose="02020603050405020304" pitchFamily="18" charset="0"/>
                <a:cs typeface="Times New Roman" panose="02020603050405020304" pitchFamily="18" charset="0"/>
              </a:rPr>
              <a:t>Autophagy</a:t>
            </a:r>
            <a:r>
              <a:rPr lang="fi-FI" sz="1800" dirty="0">
                <a:latin typeface="Times New Roman" panose="02020603050405020304" pitchFamily="18" charset="0"/>
                <a:cs typeface="Times New Roman" panose="02020603050405020304" pitchFamily="18" charset="0"/>
              </a:rPr>
              <a:t>, 2014;10:11, 1879-1882)</a:t>
            </a:r>
            <a:endParaRPr lang="sk-SK" sz="1800" dirty="0">
              <a:latin typeface="Times New Roman" panose="02020603050405020304" pitchFamily="18" charset="0"/>
              <a:cs typeface="Times New Roman" panose="02020603050405020304" pitchFamily="18" charset="0"/>
            </a:endParaRPr>
          </a:p>
          <a:p>
            <a:pPr>
              <a:buFont typeface="Arial"/>
              <a:buChar char="•"/>
            </a:pPr>
            <a:endParaRPr lang="en-US"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956" y="1025746"/>
            <a:ext cx="1545358" cy="1729878"/>
          </a:xfrm>
          <a:prstGeom prst="rect">
            <a:avLst/>
          </a:prstGeom>
        </p:spPr>
      </p:pic>
      <p:sp>
        <p:nvSpPr>
          <p:cNvPr id="5" name="Rectangle 4">
            <a:extLst>
              <a:ext uri="{FF2B5EF4-FFF2-40B4-BE49-F238E27FC236}">
                <a16:creationId xmlns:a16="http://schemas.microsoft.com/office/drawing/2014/main" id="{80F8B5DC-AC04-B642-A776-A827158E3A79}"/>
              </a:ext>
            </a:extLst>
          </p:cNvPr>
          <p:cNvSpPr/>
          <p:nvPr/>
        </p:nvSpPr>
        <p:spPr>
          <a:xfrm>
            <a:off x="223218" y="5457779"/>
            <a:ext cx="4572000" cy="553998"/>
          </a:xfrm>
          <a:prstGeom prst="rect">
            <a:avLst/>
          </a:prstGeom>
        </p:spPr>
        <p:txBody>
          <a:bodyPr>
            <a:spAutoFit/>
          </a:bodyPr>
          <a:lstStyle/>
          <a:p>
            <a:r>
              <a:rPr lang="en-US" sz="1500" i="1" dirty="0">
                <a:solidFill>
                  <a:srgbClr val="000000"/>
                </a:solidFill>
                <a:latin typeface="Calibri" panose="020F0502020204030204" pitchFamily="34" charset="0"/>
                <a:ea typeface="Times New Roman" panose="02020603050405020304" pitchFamily="18" charset="0"/>
              </a:rPr>
              <a:t>Effects of Intermittent Fasting on Health, Aging, and Disease: NEJM 381;26  December 26, 2019 </a:t>
            </a:r>
            <a:endParaRPr lang="en-US" sz="1500" i="1" dirty="0">
              <a:latin typeface="Times New Roman" panose="02020603050405020304" pitchFamily="18" charset="0"/>
              <a:ea typeface="Times New Roman" panose="02020603050405020304" pitchFamily="18" charset="0"/>
            </a:endParaRPr>
          </a:p>
        </p:txBody>
      </p:sp>
      <p:sp>
        <p:nvSpPr>
          <p:cNvPr id="6" name="Date Placeholder 5">
            <a:extLst>
              <a:ext uri="{FF2B5EF4-FFF2-40B4-BE49-F238E27FC236}">
                <a16:creationId xmlns:a16="http://schemas.microsoft.com/office/drawing/2014/main" id="{E2C2A579-0E6B-4D84-65A6-C6018AD4EAE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10/14/2022</a:t>
            </a:r>
          </a:p>
        </p:txBody>
      </p:sp>
    </p:spTree>
    <p:extLst>
      <p:ext uri="{BB962C8B-B14F-4D97-AF65-F5344CB8AC3E}">
        <p14:creationId xmlns:p14="http://schemas.microsoft.com/office/powerpoint/2010/main" val="972861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3"/>
          <p:cNvSpPr txBox="1">
            <a:spLocks noChangeArrowheads="1"/>
          </p:cNvSpPr>
          <p:nvPr/>
        </p:nvSpPr>
        <p:spPr bwMode="auto">
          <a:xfrm>
            <a:off x="685800" y="304800"/>
            <a:ext cx="752694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solidFill>
                  <a:srgbClr val="800000"/>
                </a:solidFill>
                <a:latin typeface="Times New Roman" charset="0"/>
                <a:cs typeface="Times New Roman" charset="0"/>
              </a:rPr>
              <a:t>Stress Reduction and Inflammation</a:t>
            </a:r>
          </a:p>
        </p:txBody>
      </p:sp>
      <p:sp>
        <p:nvSpPr>
          <p:cNvPr id="82946" name="TextBox 4"/>
          <p:cNvSpPr txBox="1">
            <a:spLocks noChangeArrowheads="1"/>
          </p:cNvSpPr>
          <p:nvPr/>
        </p:nvSpPr>
        <p:spPr bwMode="auto">
          <a:xfrm>
            <a:off x="0" y="3657600"/>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US" dirty="0">
                <a:latin typeface="Times New Roman" charset="0"/>
                <a:cs typeface="Times New Roman" charset="0"/>
              </a:rPr>
              <a:t>Many randomized controlled trials demonstrating alterations in gene expression of inflammation markers e.g. NFkB, IL-6, and C-reactive protein with meditation compared to controls (Benson et al)</a:t>
            </a:r>
          </a:p>
          <a:p>
            <a:pPr eaLnBrk="1" hangingPunct="1">
              <a:buFont typeface="Arial" charset="0"/>
              <a:buChar char="•"/>
            </a:pPr>
            <a:r>
              <a:rPr lang="en-US" dirty="0">
                <a:latin typeface="Times New Roman" charset="0"/>
                <a:cs typeface="Times New Roman" charset="0"/>
              </a:rPr>
              <a:t>   Increased expression of telomerase and maintenance</a:t>
            </a:r>
          </a:p>
          <a:p>
            <a:pPr eaLnBrk="1" hangingPunct="1"/>
            <a:r>
              <a:rPr lang="en-US" dirty="0">
                <a:latin typeface="Times New Roman" charset="0"/>
                <a:cs typeface="Times New Roman" charset="0"/>
              </a:rPr>
              <a:t>     of telomere length (Blackburn and Ornish)</a:t>
            </a:r>
          </a:p>
          <a:p>
            <a:pPr marL="342900" indent="-342900" eaLnBrk="1" hangingPunct="1">
              <a:buFont typeface="Arial" panose="020B0604020202020204" pitchFamily="34" charset="0"/>
              <a:buChar char="•"/>
            </a:pPr>
            <a:r>
              <a:rPr lang="en-US" dirty="0">
                <a:latin typeface="Times New Roman" charset="0"/>
                <a:cs typeface="Times New Roman" charset="0"/>
              </a:rPr>
              <a:t>Treatment group scored better on emotional wellness, resiliency</a:t>
            </a:r>
          </a:p>
          <a:p>
            <a:pPr marL="342900" indent="-342900" eaLnBrk="1" hangingPunct="1">
              <a:buFont typeface="Arial" panose="020B0604020202020204" pitchFamily="34" charset="0"/>
              <a:buChar char="•"/>
            </a:pPr>
            <a:r>
              <a:rPr lang="en-US" dirty="0">
                <a:latin typeface="Times New Roman" charset="0"/>
                <a:cs typeface="Times New Roman" charset="0"/>
              </a:rPr>
              <a:t>Positive psychology </a:t>
            </a:r>
            <a:r>
              <a:rPr lang="en-US" i="1" dirty="0">
                <a:latin typeface="Times New Roman" charset="0"/>
                <a:cs typeface="Times New Roman" charset="0"/>
              </a:rPr>
              <a:t>“How much better can it get”?</a:t>
            </a:r>
          </a:p>
        </p:txBody>
      </p:sp>
      <p:pic>
        <p:nvPicPr>
          <p:cNvPr id="3" name="Picture 2" descr="pg37-nd2015-rockwe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1316412" cy="1761067"/>
          </a:xfrm>
          <a:prstGeom prst="rect">
            <a:avLst/>
          </a:prstGeom>
        </p:spPr>
      </p:pic>
      <p:pic>
        <p:nvPicPr>
          <p:cNvPr id="4" name="Picture 3" descr="meditation_ThinkstockPhotos-505023182_squa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447800"/>
            <a:ext cx="1676400" cy="1676400"/>
          </a:xfrm>
          <a:prstGeom prst="rect">
            <a:avLst/>
          </a:prstGeom>
        </p:spPr>
      </p:pic>
      <p:pic>
        <p:nvPicPr>
          <p:cNvPr id="5" name="Picture 4" descr="iStock_000009647177XSm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0" y="1447800"/>
            <a:ext cx="2424545" cy="1600200"/>
          </a:xfrm>
          <a:prstGeom prst="rect">
            <a:avLst/>
          </a:prstGeom>
        </p:spPr>
      </p:pic>
      <p:pic>
        <p:nvPicPr>
          <p:cNvPr id="6" name="Picture 5" descr="relaxation-breathing.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1524000"/>
            <a:ext cx="1548939" cy="1548939"/>
          </a:xfrm>
          <a:prstGeom prst="rect">
            <a:avLst/>
          </a:prstGeom>
        </p:spPr>
      </p:pic>
      <p:pic>
        <p:nvPicPr>
          <p:cNvPr id="7" name="Picture 6" descr="kiss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482" y="1523999"/>
            <a:ext cx="1875030" cy="1548939"/>
          </a:xfrm>
          <a:prstGeom prst="rect">
            <a:avLst/>
          </a:prstGeom>
        </p:spPr>
      </p:pic>
    </p:spTree>
    <p:extLst>
      <p:ext uri="{BB962C8B-B14F-4D97-AF65-F5344CB8AC3E}">
        <p14:creationId xmlns:p14="http://schemas.microsoft.com/office/powerpoint/2010/main" val="28571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A2F7E4-C78A-984E-9491-27B2F027AADF}"/>
              </a:ext>
            </a:extLst>
          </p:cNvPr>
          <p:cNvPicPr>
            <a:picLocks noChangeAspect="1"/>
          </p:cNvPicPr>
          <p:nvPr/>
        </p:nvPicPr>
        <p:blipFill>
          <a:blip r:embed="rId2"/>
          <a:stretch>
            <a:fillRect/>
          </a:stretch>
        </p:blipFill>
        <p:spPr>
          <a:xfrm>
            <a:off x="225424" y="2324100"/>
            <a:ext cx="4075906" cy="2508250"/>
          </a:xfrm>
          <a:prstGeom prst="rect">
            <a:avLst/>
          </a:prstGeom>
        </p:spPr>
      </p:pic>
      <p:sp>
        <p:nvSpPr>
          <p:cNvPr id="3" name="TextBox 2">
            <a:extLst>
              <a:ext uri="{FF2B5EF4-FFF2-40B4-BE49-F238E27FC236}">
                <a16:creationId xmlns:a16="http://schemas.microsoft.com/office/drawing/2014/main" id="{215FFD04-5D17-C74F-A305-E65F5461C935}"/>
              </a:ext>
            </a:extLst>
          </p:cNvPr>
          <p:cNvSpPr txBox="1"/>
          <p:nvPr/>
        </p:nvSpPr>
        <p:spPr>
          <a:xfrm>
            <a:off x="225424" y="1282547"/>
            <a:ext cx="4889500" cy="553998"/>
          </a:xfrm>
          <a:prstGeom prst="rect">
            <a:avLst/>
          </a:prstGeom>
          <a:noFill/>
        </p:spPr>
        <p:txBody>
          <a:bodyPr wrap="square" rtlCol="0">
            <a:spAutoFit/>
          </a:bodyPr>
          <a:lstStyle/>
          <a:p>
            <a:r>
              <a:rPr lang="en-US" sz="3000" dirty="0">
                <a:solidFill>
                  <a:srgbClr val="96140F"/>
                </a:solidFill>
                <a:latin typeface="Times New Roman" panose="02020603050405020304" pitchFamily="18" charset="0"/>
                <a:cs typeface="Times New Roman" panose="02020603050405020304" pitchFamily="18" charset="0"/>
              </a:rPr>
              <a:t>Forest Bathing</a:t>
            </a:r>
          </a:p>
        </p:txBody>
      </p:sp>
      <p:sp>
        <p:nvSpPr>
          <p:cNvPr id="4" name="TextBox 3">
            <a:extLst>
              <a:ext uri="{FF2B5EF4-FFF2-40B4-BE49-F238E27FC236}">
                <a16:creationId xmlns:a16="http://schemas.microsoft.com/office/drawing/2014/main" id="{BBAFA850-D1CF-E247-B1DA-1D674B0445BA}"/>
              </a:ext>
            </a:extLst>
          </p:cNvPr>
          <p:cNvSpPr txBox="1"/>
          <p:nvPr/>
        </p:nvSpPr>
        <p:spPr>
          <a:xfrm>
            <a:off x="4842672" y="2324100"/>
            <a:ext cx="4172120" cy="2677656"/>
          </a:xfrm>
          <a:prstGeom prst="rect">
            <a:avLst/>
          </a:prstGeom>
          <a:noFill/>
        </p:spPr>
        <p:txBody>
          <a:bodyPr wrap="square" rtlCol="0">
            <a:spAutoFit/>
          </a:bodyPr>
          <a:lstStyle/>
          <a:p>
            <a:pPr marL="342900" indent="-342900">
              <a:buFont typeface="Arial" panose="020B0604020202020204" pitchFamily="34" charset="0"/>
              <a:buChar char="•"/>
            </a:pPr>
            <a:r>
              <a:rPr lang="en-US" sz="2100" dirty="0" err="1">
                <a:latin typeface="Times New Roman" panose="02020603050405020304" pitchFamily="18" charset="0"/>
                <a:cs typeface="Times New Roman" panose="02020603050405020304" pitchFamily="18" charset="0"/>
              </a:rPr>
              <a:t>Shinrin-Yoku</a:t>
            </a:r>
            <a:endParaRPr lang="en-US" sz="21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Global health and quality of life improvements</a:t>
            </a:r>
          </a:p>
          <a:p>
            <a:pPr marL="342900"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Improvements in mind and mood</a:t>
            </a:r>
          </a:p>
          <a:p>
            <a:pPr marL="342900"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Grounding</a:t>
            </a:r>
          </a:p>
          <a:p>
            <a:pPr marL="342900"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Lower inflammation</a:t>
            </a:r>
          </a:p>
          <a:p>
            <a:pPr marL="342900" indent="-342900">
              <a:buFont typeface="Arial" panose="020B0604020202020204" pitchFamily="34" charset="0"/>
              <a:buChar char="•"/>
            </a:pPr>
            <a:r>
              <a:rPr lang="en-US" sz="2100" dirty="0" err="1">
                <a:latin typeface="Times New Roman" panose="02020603050405020304" pitchFamily="18" charset="0"/>
                <a:cs typeface="Times New Roman" panose="02020603050405020304" pitchFamily="18" charset="0"/>
              </a:rPr>
              <a:t>www.shinrin-yoku.org</a:t>
            </a:r>
            <a:endParaRPr lang="en-US" sz="21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C817C06-B539-454B-88ED-FD0C5050D80A}"/>
              </a:ext>
            </a:extLst>
          </p:cNvPr>
          <p:cNvSpPr/>
          <p:nvPr/>
        </p:nvSpPr>
        <p:spPr>
          <a:xfrm>
            <a:off x="196850" y="5322710"/>
            <a:ext cx="4572000" cy="646331"/>
          </a:xfrm>
          <a:prstGeom prst="rect">
            <a:avLst/>
          </a:prstGeom>
        </p:spPr>
        <p:txBody>
          <a:bodyPr>
            <a:spAutoFit/>
          </a:bodyPr>
          <a:lstStyle/>
          <a:p>
            <a:r>
              <a:rPr lang="en-US" sz="1800" i="1" dirty="0">
                <a:latin typeface="URWPalladioL"/>
              </a:rPr>
              <a:t>Int. J. Environ. Res. Public Health </a:t>
            </a:r>
            <a:r>
              <a:rPr lang="en-US" sz="1800" b="1" dirty="0">
                <a:latin typeface="URWPalladioL"/>
              </a:rPr>
              <a:t>2017</a:t>
            </a:r>
            <a:r>
              <a:rPr lang="en-US" sz="1800" dirty="0">
                <a:latin typeface="URWPalladioL"/>
              </a:rPr>
              <a:t>, </a:t>
            </a:r>
            <a:r>
              <a:rPr lang="en-US" sz="1800" i="1" dirty="0">
                <a:latin typeface="URWPalladioL"/>
              </a:rPr>
              <a:t>14</a:t>
            </a:r>
            <a:r>
              <a:rPr lang="en-US" sz="1800" dirty="0">
                <a:latin typeface="URWPalladioL"/>
              </a:rPr>
              <a:t>, 851; doi:10.3390/ijerph14080851 </a:t>
            </a:r>
            <a:endParaRPr lang="en-US" sz="1800" dirty="0"/>
          </a:p>
        </p:txBody>
      </p:sp>
    </p:spTree>
    <p:extLst>
      <p:ext uri="{BB962C8B-B14F-4D97-AF65-F5344CB8AC3E}">
        <p14:creationId xmlns:p14="http://schemas.microsoft.com/office/powerpoint/2010/main" val="1524504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66B281-C2B2-6560-970A-5ABD6804FC7B}"/>
              </a:ext>
            </a:extLst>
          </p:cNvPr>
          <p:cNvSpPr>
            <a:spLocks noGrp="1"/>
          </p:cNvSpPr>
          <p:nvPr>
            <p:ph type="title"/>
          </p:nvPr>
        </p:nvSpPr>
        <p:spPr>
          <a:xfrm>
            <a:off x="609600" y="838200"/>
            <a:ext cx="7772400" cy="1143000"/>
          </a:xfrm>
        </p:spPr>
        <p:txBody>
          <a:bodyPr/>
          <a:lstStyle/>
          <a:p>
            <a:r>
              <a:rPr lang="en-US" sz="3600" dirty="0">
                <a:solidFill>
                  <a:srgbClr val="C00000"/>
                </a:solidFill>
                <a:latin typeface="Times New Roman"/>
                <a:cs typeface="Times New Roman"/>
              </a:rPr>
              <a:t>Saunas</a:t>
            </a:r>
            <a:br>
              <a:rPr lang="en-US" sz="3600" dirty="0">
                <a:solidFill>
                  <a:srgbClr val="C00000"/>
                </a:solidFill>
                <a:latin typeface="Times New Roman"/>
                <a:cs typeface="Times New Roman"/>
              </a:rPr>
            </a:br>
            <a:endParaRPr lang="en-US" sz="3600" dirty="0">
              <a:solidFill>
                <a:srgbClr val="C00000"/>
              </a:solidFill>
            </a:endParaRPr>
          </a:p>
        </p:txBody>
      </p:sp>
      <p:pic>
        <p:nvPicPr>
          <p:cNvPr id="4" name="Picture 3" descr="sauna-bat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84" y="2057400"/>
            <a:ext cx="4540489" cy="3019425"/>
          </a:xfrm>
          <a:prstGeom prst="rect">
            <a:avLst/>
          </a:prstGeom>
          <a:noFill/>
        </p:spPr>
      </p:pic>
      <p:sp>
        <p:nvSpPr>
          <p:cNvPr id="5" name="TextBox 4"/>
          <p:cNvSpPr txBox="1"/>
          <p:nvPr/>
        </p:nvSpPr>
        <p:spPr bwMode="auto">
          <a:xfrm>
            <a:off x="5029200" y="1905000"/>
            <a:ext cx="3810000" cy="36576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457200" indent="-457200">
              <a:spcBef>
                <a:spcPct val="20000"/>
              </a:spcBef>
              <a:buFont typeface="Arial"/>
              <a:buChar char="•"/>
            </a:pPr>
            <a:r>
              <a:rPr lang="en-US" sz="2600" dirty="0">
                <a:latin typeface="Times New Roman"/>
                <a:ea typeface="ＭＳ Ｐゴシック" charset="-128"/>
                <a:cs typeface="Times New Roman"/>
              </a:rPr>
              <a:t>Strong data on health promotion and disease prevention</a:t>
            </a:r>
          </a:p>
          <a:p>
            <a:pPr marL="457200" indent="-457200">
              <a:spcBef>
                <a:spcPct val="20000"/>
              </a:spcBef>
              <a:buFont typeface="Arial"/>
              <a:buChar char="•"/>
            </a:pPr>
            <a:r>
              <a:rPr lang="en-US" sz="2600" dirty="0">
                <a:latin typeface="Times New Roman"/>
                <a:ea typeface="ＭＳ Ｐゴシック" charset="-128"/>
                <a:cs typeface="Times New Roman"/>
              </a:rPr>
              <a:t>30” minutes 3-4x/week</a:t>
            </a:r>
          </a:p>
          <a:p>
            <a:pPr marL="457200" indent="-457200">
              <a:spcBef>
                <a:spcPct val="20000"/>
              </a:spcBef>
              <a:buFont typeface="Arial"/>
              <a:buChar char="•"/>
            </a:pPr>
            <a:r>
              <a:rPr lang="en-US" sz="2600" dirty="0">
                <a:latin typeface="Times New Roman"/>
                <a:ea typeface="ＭＳ Ｐゴシック" charset="-128"/>
                <a:cs typeface="Times New Roman"/>
              </a:rPr>
              <a:t>Steam or infrared</a:t>
            </a:r>
          </a:p>
          <a:p>
            <a:pPr marL="457200" indent="-457200">
              <a:spcBef>
                <a:spcPct val="20000"/>
              </a:spcBef>
              <a:buFont typeface="Arial"/>
              <a:buChar char="•"/>
            </a:pPr>
            <a:r>
              <a:rPr lang="en-US" sz="2600" dirty="0">
                <a:latin typeface="Times New Roman"/>
                <a:ea typeface="ＭＳ Ｐゴシック" charset="-128"/>
                <a:cs typeface="Times New Roman"/>
              </a:rPr>
              <a:t>Stimulates our bodies defense mechanisms</a:t>
            </a:r>
          </a:p>
          <a:p>
            <a:pPr marL="457200" indent="-457200">
              <a:spcBef>
                <a:spcPct val="20000"/>
              </a:spcBef>
              <a:buFont typeface="Arial"/>
              <a:buChar char="•"/>
            </a:pPr>
            <a:endParaRPr lang="en-US" sz="2600" dirty="0">
              <a:latin typeface="Times New Roman"/>
              <a:ea typeface="ＭＳ Ｐゴシック" charset="-128"/>
              <a:cs typeface="Times New Roman"/>
            </a:endParaRPr>
          </a:p>
        </p:txBody>
      </p:sp>
    </p:spTree>
    <p:extLst>
      <p:ext uri="{BB962C8B-B14F-4D97-AF65-F5344CB8AC3E}">
        <p14:creationId xmlns:p14="http://schemas.microsoft.com/office/powerpoint/2010/main" val="315679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09600" y="838200"/>
            <a:ext cx="7772400" cy="1143000"/>
          </a:xfrm>
        </p:spPr>
        <p:txBody>
          <a:bodyPr wrap="square" anchor="t">
            <a:normAutofit/>
          </a:bodyPr>
          <a:lstStyle/>
          <a:p>
            <a:pPr eaLnBrk="1" hangingPunct="1"/>
            <a:r>
              <a:rPr lang="en-US" sz="3600" dirty="0">
                <a:solidFill>
                  <a:srgbClr val="C00000"/>
                </a:solidFill>
              </a:rPr>
              <a:t>Activity and Movement</a:t>
            </a:r>
          </a:p>
        </p:txBody>
      </p:sp>
      <p:pic>
        <p:nvPicPr>
          <p:cNvPr id="2" name="Picture 4">
            <a:extLst>
              <a:ext uri="{FF2B5EF4-FFF2-40B4-BE49-F238E27FC236}">
                <a16:creationId xmlns:a16="http://schemas.microsoft.com/office/drawing/2014/main" id="{D98391D2-ABDA-F119-A43D-FF338A5A8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70586" y="1752600"/>
            <a:ext cx="3096386"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Grp="1" noChangeArrowheads="1"/>
          </p:cNvSpPr>
          <p:nvPr>
            <p:ph sz="half" idx="2"/>
          </p:nvPr>
        </p:nvSpPr>
        <p:spPr>
          <a:xfrm>
            <a:off x="4648200" y="2209800"/>
            <a:ext cx="3810000" cy="3657600"/>
          </a:xfrm>
        </p:spPr>
        <p:txBody>
          <a:bodyPr wrap="square" anchor="t">
            <a:normAutofit lnSpcReduction="10000"/>
          </a:bodyPr>
          <a:lstStyle/>
          <a:p>
            <a:pPr eaLnBrk="1" hangingPunct="1">
              <a:lnSpc>
                <a:spcPct val="90000"/>
              </a:lnSpc>
              <a:buFontTx/>
              <a:buChar char="•"/>
            </a:pPr>
            <a:r>
              <a:rPr lang="en-US" sz="2000" dirty="0"/>
              <a:t>Motion is the lotion</a:t>
            </a:r>
          </a:p>
          <a:p>
            <a:pPr eaLnBrk="1" hangingPunct="1">
              <a:lnSpc>
                <a:spcPct val="90000"/>
              </a:lnSpc>
              <a:buFontTx/>
              <a:buChar char="•"/>
            </a:pPr>
            <a:r>
              <a:rPr lang="en-US" sz="2000" dirty="0"/>
              <a:t>Aerobic, resistance, dance</a:t>
            </a:r>
          </a:p>
          <a:p>
            <a:pPr eaLnBrk="1" hangingPunct="1">
              <a:lnSpc>
                <a:spcPct val="90000"/>
              </a:lnSpc>
              <a:buFontTx/>
              <a:buChar char="•"/>
            </a:pPr>
            <a:r>
              <a:rPr lang="en-US" sz="2000" dirty="0"/>
              <a:t>Muscle as a metabolic engine</a:t>
            </a:r>
          </a:p>
          <a:p>
            <a:pPr eaLnBrk="1" hangingPunct="1">
              <a:lnSpc>
                <a:spcPct val="90000"/>
              </a:lnSpc>
              <a:buFontTx/>
              <a:buChar char="•"/>
            </a:pPr>
            <a:r>
              <a:rPr lang="en-US" sz="2000" dirty="0"/>
              <a:t>Decreased insulin resistance, decreased cortisol, increased endorphins, dopamine, and oxytocin</a:t>
            </a:r>
          </a:p>
          <a:p>
            <a:pPr eaLnBrk="1" hangingPunct="1">
              <a:lnSpc>
                <a:spcPct val="90000"/>
              </a:lnSpc>
              <a:buFontTx/>
              <a:buChar char="•"/>
            </a:pPr>
            <a:r>
              <a:rPr lang="en-US" sz="2000" dirty="0"/>
              <a:t>Enhanced strength, resilience, balance, concentration, mood</a:t>
            </a:r>
          </a:p>
          <a:p>
            <a:pPr eaLnBrk="1" hangingPunct="1">
              <a:lnSpc>
                <a:spcPct val="90000"/>
              </a:lnSpc>
              <a:buFontTx/>
              <a:buChar char="•"/>
            </a:pPr>
            <a:r>
              <a:rPr lang="en-US" sz="2000" dirty="0"/>
              <a:t>Decreased cardiovascular, diabetes, cancer risk</a:t>
            </a:r>
          </a:p>
          <a:p>
            <a:pPr eaLnBrk="1" hangingPunct="1">
              <a:lnSpc>
                <a:spcPct val="90000"/>
              </a:lnSpc>
              <a:buFontTx/>
              <a:buChar char="•"/>
            </a:pPr>
            <a:r>
              <a:rPr lang="en-US" sz="2000" dirty="0"/>
              <a:t>Longevity and quality of life profoundly enhanced</a:t>
            </a:r>
          </a:p>
        </p:txBody>
      </p:sp>
    </p:spTree>
    <p:extLst>
      <p:ext uri="{BB962C8B-B14F-4D97-AF65-F5344CB8AC3E}">
        <p14:creationId xmlns:p14="http://schemas.microsoft.com/office/powerpoint/2010/main" val="801806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Friendship.jpg">
            <a:extLst>
              <a:ext uri="{FF2B5EF4-FFF2-40B4-BE49-F238E27FC236}">
                <a16:creationId xmlns:a16="http://schemas.microsoft.com/office/drawing/2014/main" id="{13BC363D-41A4-E586-33DF-EABC9BA856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425450"/>
            <a:ext cx="672465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2791AB-3761-A44E-5B05-15D1791A2383}"/>
              </a:ext>
            </a:extLst>
          </p:cNvPr>
          <p:cNvSpPr txBox="1"/>
          <p:nvPr/>
        </p:nvSpPr>
        <p:spPr>
          <a:xfrm>
            <a:off x="1905000" y="5943600"/>
            <a:ext cx="5638800" cy="461665"/>
          </a:xfrm>
          <a:prstGeom prst="rect">
            <a:avLst/>
          </a:prstGeom>
          <a:noFill/>
        </p:spPr>
        <p:txBody>
          <a:bodyPr wrap="square" rtlCol="0">
            <a:spAutoFit/>
          </a:bodyPr>
          <a:lstStyle/>
          <a:p>
            <a:pPr algn="ctr"/>
            <a:r>
              <a:rPr lang="en-US" dirty="0"/>
              <a:t>Loving relationships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1"/>
          <p:cNvSpPr txBox="1">
            <a:spLocks noChangeArrowheads="1"/>
          </p:cNvSpPr>
          <p:nvPr/>
        </p:nvSpPr>
        <p:spPr bwMode="auto">
          <a:xfrm>
            <a:off x="190500" y="622300"/>
            <a:ext cx="59817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800000"/>
                </a:solidFill>
                <a:latin typeface="Times New Roman" charset="0"/>
                <a:cs typeface="Times New Roman" charset="0"/>
              </a:rPr>
              <a:t>An Anti-Inflammatory Lifestyle Script</a:t>
            </a:r>
          </a:p>
        </p:txBody>
      </p:sp>
      <p:sp>
        <p:nvSpPr>
          <p:cNvPr id="94211" name="TextBox 3"/>
          <p:cNvSpPr txBox="1">
            <a:spLocks noChangeArrowheads="1"/>
          </p:cNvSpPr>
          <p:nvPr/>
        </p:nvSpPr>
        <p:spPr bwMode="auto">
          <a:xfrm>
            <a:off x="76200" y="1684020"/>
            <a:ext cx="8077200" cy="5016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latin typeface="Times New Roman" charset="0"/>
                <a:cs typeface="Times New Roman" charset="0"/>
              </a:rPr>
              <a:t>Whole foods nutrition with reductions in sugar, refined grain-based flour, carbohydrate-dense foods</a:t>
            </a:r>
          </a:p>
          <a:p>
            <a:pPr eaLnBrk="1" hangingPunct="1">
              <a:buFont typeface="Arial" charset="0"/>
              <a:buChar char="•"/>
            </a:pPr>
            <a:r>
              <a:rPr lang="en-US" sz="2000" dirty="0">
                <a:latin typeface="Times New Roman" charset="0"/>
              </a:rPr>
              <a:t>More healthy fats e.g. ghee, olive oil, coconut oil, nuts, avocados, grass-fed-organic dairy, fatty fish, eggs (yolks are best); pasture-raised meats and dairy</a:t>
            </a:r>
          </a:p>
          <a:p>
            <a:pPr eaLnBrk="1" hangingPunct="1">
              <a:buFont typeface="Arial" charset="0"/>
              <a:buChar char="•"/>
            </a:pPr>
            <a:r>
              <a:rPr lang="en-US" sz="2000" dirty="0">
                <a:latin typeface="Times New Roman" charset="0"/>
                <a:cs typeface="Times New Roman" charset="0"/>
              </a:rPr>
              <a:t> Plant-based fermentable fiber for the microbiome and nutrient density</a:t>
            </a:r>
          </a:p>
          <a:p>
            <a:pPr eaLnBrk="1" hangingPunct="1">
              <a:buFont typeface="Arial" charset="0"/>
              <a:buChar char="•"/>
            </a:pPr>
            <a:r>
              <a:rPr lang="en-US" sz="2000" dirty="0">
                <a:latin typeface="Times New Roman" charset="0"/>
                <a:cs typeface="Times New Roman" charset="0"/>
              </a:rPr>
              <a:t> Elimination trial e.g. gluten, wheat, dairy, refined grains, sugar, alcohol</a:t>
            </a:r>
          </a:p>
          <a:p>
            <a:pPr marL="342900" indent="-342900" eaLnBrk="1" hangingPunct="1">
              <a:buFont typeface="Arial" panose="020B0604020202020204" pitchFamily="34" charset="0"/>
              <a:buChar char="•"/>
            </a:pPr>
            <a:r>
              <a:rPr lang="en-US" sz="2000" dirty="0">
                <a:latin typeface="Times New Roman" charset="0"/>
                <a:cs typeface="Times New Roman" charset="0"/>
              </a:rPr>
              <a:t>Intermittent fasting or time-restricted feeding: 10-hour eating window</a:t>
            </a:r>
          </a:p>
          <a:p>
            <a:pPr eaLnBrk="1" hangingPunct="1">
              <a:buFont typeface="Arial" charset="0"/>
              <a:buChar char="•"/>
            </a:pPr>
            <a:r>
              <a:rPr lang="en-US" sz="2000" dirty="0">
                <a:latin typeface="Times New Roman" charset="0"/>
                <a:cs typeface="Times New Roman" charset="0"/>
              </a:rPr>
              <a:t> Liberal outdoor, full-spectrum light exposure i.e., Vitamin N</a:t>
            </a:r>
          </a:p>
          <a:p>
            <a:pPr eaLnBrk="1" hangingPunct="1">
              <a:buFont typeface="Arial" charset="0"/>
              <a:buChar char="•"/>
            </a:pPr>
            <a:r>
              <a:rPr lang="en-US" sz="2000" dirty="0">
                <a:latin typeface="Times New Roman" charset="0"/>
                <a:cs typeface="Times New Roman" charset="0"/>
              </a:rPr>
              <a:t> Sauna</a:t>
            </a:r>
          </a:p>
          <a:p>
            <a:pPr eaLnBrk="1" hangingPunct="1">
              <a:buFont typeface="Arial" charset="0"/>
              <a:buChar char="•"/>
            </a:pPr>
            <a:r>
              <a:rPr lang="en-US" sz="2000" dirty="0">
                <a:latin typeface="Times New Roman" charset="0"/>
                <a:cs typeface="Times New Roman" charset="0"/>
              </a:rPr>
              <a:t> Motion is the lotion! </a:t>
            </a:r>
          </a:p>
          <a:p>
            <a:pPr eaLnBrk="1" hangingPunct="1">
              <a:buFont typeface="Arial" charset="0"/>
              <a:buChar char="•"/>
            </a:pPr>
            <a:r>
              <a:rPr lang="en-US" sz="2000" dirty="0">
                <a:latin typeface="Times New Roman" charset="0"/>
              </a:rPr>
              <a:t> Stress management e.g. yoga, tai chi, music, breath, meditation</a:t>
            </a:r>
          </a:p>
          <a:p>
            <a:pPr eaLnBrk="1" hangingPunct="1">
              <a:buFont typeface="Arial" charset="0"/>
              <a:buChar char="•"/>
            </a:pPr>
            <a:r>
              <a:rPr lang="en-US" sz="2000" dirty="0">
                <a:latin typeface="Times New Roman" charset="0"/>
                <a:cs typeface="Times New Roman" charset="0"/>
              </a:rPr>
              <a:t> Connection with others: we are born to bond !</a:t>
            </a:r>
          </a:p>
          <a:p>
            <a:pPr eaLnBrk="1" hangingPunct="1">
              <a:buFont typeface="Arial" charset="0"/>
              <a:buChar char="•"/>
            </a:pPr>
            <a:r>
              <a:rPr lang="en-US" sz="2000" dirty="0">
                <a:latin typeface="Times New Roman" charset="0"/>
                <a:cs typeface="Times New Roman" charset="0"/>
              </a:rPr>
              <a:t> Consider evaluation for mold in environment</a:t>
            </a:r>
          </a:p>
          <a:p>
            <a:pPr eaLnBrk="1" hangingPunct="1">
              <a:buFont typeface="Arial" charset="0"/>
              <a:buChar char="•"/>
            </a:pPr>
            <a:r>
              <a:rPr lang="en-US" sz="2000" dirty="0">
                <a:latin typeface="Times New Roman" charset="0"/>
                <a:cs typeface="Times New Roman" charset="0"/>
              </a:rPr>
              <a:t> Love yourself and others</a:t>
            </a:r>
          </a:p>
          <a:p>
            <a:pPr eaLnBrk="1" hangingPunct="1">
              <a:buFont typeface="Arial" charset="0"/>
              <a:buChar char="•"/>
            </a:pPr>
            <a:r>
              <a:rPr lang="en-US" sz="2000" dirty="0">
                <a:latin typeface="Times New Roman" charset="0"/>
                <a:cs typeface="Times New Roman" charset="0"/>
              </a:rPr>
              <a:t> Positive beliefs-thoughts</a:t>
            </a:r>
          </a:p>
        </p:txBody>
      </p:sp>
      <p:pic>
        <p:nvPicPr>
          <p:cNvPr id="5" name="Picture 4" descr="Yoga-D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52400"/>
            <a:ext cx="1392382" cy="1531620"/>
          </a:xfrm>
          <a:prstGeom prst="rect">
            <a:avLst/>
          </a:prstGeom>
        </p:spPr>
      </p:pic>
    </p:spTree>
    <p:extLst>
      <p:ext uri="{BB962C8B-B14F-4D97-AF65-F5344CB8AC3E}">
        <p14:creationId xmlns:p14="http://schemas.microsoft.com/office/powerpoint/2010/main" val="1506688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descr="balance.jpg"/>
          <p:cNvPicPr>
            <a:picLocks noChangeAspect="1"/>
          </p:cNvPicPr>
          <p:nvPr/>
        </p:nvPicPr>
        <p:blipFill>
          <a:blip r:embed="rId2"/>
          <a:srcRect/>
          <a:stretch>
            <a:fillRect/>
          </a:stretch>
        </p:blipFill>
        <p:spPr bwMode="auto">
          <a:xfrm>
            <a:off x="217488" y="255588"/>
            <a:ext cx="8526462" cy="5675312"/>
          </a:xfrm>
          <a:prstGeom prst="rect">
            <a:avLst/>
          </a:prstGeom>
          <a:noFill/>
          <a:ln w="9525">
            <a:noFill/>
            <a:miter lim="800000"/>
            <a:headEnd/>
            <a:tailEnd/>
          </a:ln>
        </p:spPr>
      </p:pic>
      <p:sp>
        <p:nvSpPr>
          <p:cNvPr id="95235" name="TextBox 2"/>
          <p:cNvSpPr txBox="1">
            <a:spLocks noChangeArrowheads="1"/>
          </p:cNvSpPr>
          <p:nvPr/>
        </p:nvSpPr>
        <p:spPr bwMode="auto">
          <a:xfrm>
            <a:off x="630238" y="1617663"/>
            <a:ext cx="3255962" cy="522287"/>
          </a:xfrm>
          <a:prstGeom prst="rect">
            <a:avLst/>
          </a:prstGeom>
          <a:noFill/>
          <a:ln w="9525">
            <a:noFill/>
            <a:miter lim="800000"/>
            <a:headEnd/>
            <a:tailEnd/>
          </a:ln>
        </p:spPr>
        <p:txBody>
          <a:bodyPr>
            <a:prstTxWarp prst="textNoShape">
              <a:avLst/>
            </a:prstTxWarp>
            <a:spAutoFit/>
          </a:bodyPr>
          <a:lstStyle/>
          <a:p>
            <a:pPr algn="ctr"/>
            <a:r>
              <a:rPr lang="en-US" sz="2800" dirty="0">
                <a:latin typeface="Times New Roman" pitchFamily="-84" charset="0"/>
                <a:ea typeface="Times New Roman" pitchFamily="-84" charset="0"/>
                <a:cs typeface="Times New Roman" pitchFamily="-84" charset="0"/>
              </a:rPr>
              <a:t>Thank you.</a:t>
            </a:r>
          </a:p>
        </p:txBody>
      </p:sp>
    </p:spTree>
    <p:extLst>
      <p:ext uri="{BB962C8B-B14F-4D97-AF65-F5344CB8AC3E}">
        <p14:creationId xmlns:p14="http://schemas.microsoft.com/office/powerpoint/2010/main" val="361881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4AB55F89-7E52-7B4B-9C01-62115BAA6655}"/>
              </a:ext>
            </a:extLst>
          </p:cNvPr>
          <p:cNvSpPr txBox="1">
            <a:spLocks noChangeArrowheads="1"/>
          </p:cNvSpPr>
          <p:nvPr/>
        </p:nvSpPr>
        <p:spPr bwMode="auto">
          <a:xfrm>
            <a:off x="479161" y="1336645"/>
            <a:ext cx="2678858" cy="26801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b">
            <a:norm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lnSpc>
                <a:spcPct val="90000"/>
              </a:lnSpc>
              <a:spcBef>
                <a:spcPct val="0"/>
              </a:spcBef>
              <a:spcAft>
                <a:spcPts val="450"/>
              </a:spcAft>
              <a:buNone/>
            </a:pPr>
            <a:r>
              <a:rPr lang="en-US" altLang="en-US" sz="3825" dirty="0">
                <a:solidFill>
                  <a:srgbClr val="C00000"/>
                </a:solidFill>
                <a:latin typeface="+mj-lt"/>
                <a:ea typeface="+mj-ea"/>
                <a:cs typeface="+mj-cs"/>
              </a:rPr>
              <a:t>Epigenetics:</a:t>
            </a:r>
            <a:r>
              <a:rPr lang="en-US" altLang="en-US" sz="3825" dirty="0">
                <a:latin typeface="+mj-lt"/>
                <a:ea typeface="+mj-ea"/>
                <a:cs typeface="+mj-cs"/>
              </a:rPr>
              <a:t> </a:t>
            </a:r>
            <a:r>
              <a:rPr lang="en-US" altLang="en-US" sz="3000" dirty="0">
                <a:latin typeface="+mj-lt"/>
                <a:ea typeface="+mj-ea"/>
                <a:cs typeface="+mj-cs"/>
              </a:rPr>
              <a:t>A life with many possibilities</a:t>
            </a:r>
            <a:r>
              <a:rPr lang="en-US" altLang="en-US" sz="3825" dirty="0">
                <a:latin typeface="+mj-lt"/>
                <a:ea typeface="+mj-ea"/>
                <a:cs typeface="+mj-cs"/>
              </a:rPr>
              <a:t>. </a:t>
            </a:r>
          </a:p>
        </p:txBody>
      </p:sp>
      <p:pic>
        <p:nvPicPr>
          <p:cNvPr id="23553" name="Picture 1" descr="ab0b0923b79abed93d7fee4860e9ab36.jpg">
            <a:extLst>
              <a:ext uri="{FF2B5EF4-FFF2-40B4-BE49-F238E27FC236}">
                <a16:creationId xmlns:a16="http://schemas.microsoft.com/office/drawing/2014/main" id="{0A63C564-16C0-2541-BD24-22A48B2284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90722" y="1950990"/>
            <a:ext cx="5410962" cy="29354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919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FB934B22-F513-C944-453B-1817DB4865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657350"/>
            <a:ext cx="2661047" cy="342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31342934-D0FE-A523-048C-272D1F6D588B}"/>
              </a:ext>
            </a:extLst>
          </p:cNvPr>
          <p:cNvSpPr txBox="1">
            <a:spLocks noChangeArrowheads="1"/>
          </p:cNvSpPr>
          <p:nvPr/>
        </p:nvSpPr>
        <p:spPr bwMode="auto">
          <a:xfrm>
            <a:off x="3771899" y="4332684"/>
            <a:ext cx="4229100" cy="166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2000" b="1" u="sng" dirty="0">
                <a:solidFill>
                  <a:srgbClr val="161616"/>
                </a:solidFill>
                <a:latin typeface="Times New Roman" panose="02020603050405020304" pitchFamily="18" charset="0"/>
                <a:cs typeface="Times New Roman" panose="02020603050405020304" pitchFamily="18" charset="0"/>
              </a:rPr>
              <a:t>Root Causes (what are their origins)</a:t>
            </a:r>
          </a:p>
          <a:p>
            <a:pPr algn="ctr"/>
            <a:r>
              <a:rPr lang="en-US" altLang="en-US" sz="1500" i="1" dirty="0">
                <a:solidFill>
                  <a:srgbClr val="C00000"/>
                </a:solidFill>
                <a:latin typeface="Times New Roman" panose="02020603050405020304" pitchFamily="18" charset="0"/>
                <a:cs typeface="Times New Roman" panose="02020603050405020304" pitchFamily="18" charset="0"/>
              </a:rPr>
              <a:t>Genetic-Epigenetic-Lifestyle Mismatch</a:t>
            </a:r>
          </a:p>
          <a:p>
            <a:pPr algn="ctr"/>
            <a:r>
              <a:rPr lang="en-US" altLang="en-US" sz="1350" dirty="0">
                <a:solidFill>
                  <a:srgbClr val="161616"/>
                </a:solidFill>
                <a:latin typeface="Times New Roman" panose="02020603050405020304" pitchFamily="18" charset="0"/>
                <a:cs typeface="Times New Roman" panose="02020603050405020304" pitchFamily="18" charset="0"/>
              </a:rPr>
              <a:t>Nutrition   Movement   Stress Response  </a:t>
            </a:r>
          </a:p>
          <a:p>
            <a:pPr algn="ctr"/>
            <a:r>
              <a:rPr lang="en-US" altLang="en-US" sz="1350" dirty="0">
                <a:solidFill>
                  <a:srgbClr val="161616"/>
                </a:solidFill>
                <a:latin typeface="Times New Roman" panose="02020603050405020304" pitchFamily="18" charset="0"/>
                <a:cs typeface="Times New Roman" panose="02020603050405020304" pitchFamily="18" charset="0"/>
              </a:rPr>
              <a:t>Environmental toxins   Sleep   Social Connection  Trauma   Conflict Management   Mindfulness   </a:t>
            </a:r>
          </a:p>
          <a:p>
            <a:pPr algn="ctr"/>
            <a:r>
              <a:rPr lang="en-US" altLang="en-US" sz="1350" dirty="0">
                <a:solidFill>
                  <a:srgbClr val="161616"/>
                </a:solidFill>
                <a:latin typeface="Times New Roman" panose="02020603050405020304" pitchFamily="18" charset="0"/>
                <a:cs typeface="Times New Roman" panose="02020603050405020304" pitchFamily="18" charset="0"/>
              </a:rPr>
              <a:t>Meaning in Work, Love, Play</a:t>
            </a:r>
          </a:p>
          <a:p>
            <a:pPr algn="ctr"/>
            <a:r>
              <a:rPr lang="en-US" altLang="en-US" sz="1350" dirty="0">
                <a:solidFill>
                  <a:srgbClr val="161616"/>
                </a:solidFill>
                <a:latin typeface="Times New Roman" panose="02020603050405020304" pitchFamily="18" charset="0"/>
                <a:cs typeface="Times New Roman" panose="02020603050405020304" pitchFamily="18" charset="0"/>
              </a:rPr>
              <a:t>Socioeconomics</a:t>
            </a:r>
          </a:p>
        </p:txBody>
      </p:sp>
      <p:cxnSp>
        <p:nvCxnSpPr>
          <p:cNvPr id="6" name="Straight Arrow Connector 5">
            <a:extLst>
              <a:ext uri="{FF2B5EF4-FFF2-40B4-BE49-F238E27FC236}">
                <a16:creationId xmlns:a16="http://schemas.microsoft.com/office/drawing/2014/main" id="{9FC13E40-C674-AF4D-04C9-57ED5D9FF244}"/>
              </a:ext>
            </a:extLst>
          </p:cNvPr>
          <p:cNvCxnSpPr>
            <a:cxnSpLocks noChangeShapeType="1"/>
          </p:cNvCxnSpPr>
          <p:nvPr/>
        </p:nvCxnSpPr>
        <p:spPr bwMode="auto">
          <a:xfrm flipH="1" flipV="1">
            <a:off x="3200400" y="4495800"/>
            <a:ext cx="701537" cy="762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797" name="TextBox 10">
            <a:extLst>
              <a:ext uri="{FF2B5EF4-FFF2-40B4-BE49-F238E27FC236}">
                <a16:creationId xmlns:a16="http://schemas.microsoft.com/office/drawing/2014/main" id="{7A54E487-120C-B415-F8AC-EDB00B36AC94}"/>
              </a:ext>
            </a:extLst>
          </p:cNvPr>
          <p:cNvSpPr txBox="1">
            <a:spLocks noChangeArrowheads="1"/>
          </p:cNvSpPr>
          <p:nvPr/>
        </p:nvSpPr>
        <p:spPr bwMode="auto">
          <a:xfrm>
            <a:off x="3657600" y="2176485"/>
            <a:ext cx="5339952"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2000" b="1" u="sng" dirty="0">
                <a:solidFill>
                  <a:srgbClr val="161616"/>
                </a:solidFill>
                <a:latin typeface="Times New Roman" panose="02020603050405020304" pitchFamily="18" charset="0"/>
                <a:cs typeface="Times New Roman" panose="02020603050405020304" pitchFamily="18" charset="0"/>
              </a:rPr>
              <a:t>Core Metabolic Imbalances (what drives them)</a:t>
            </a:r>
          </a:p>
          <a:p>
            <a:r>
              <a:rPr lang="en-US" altLang="en-US" sz="1500" dirty="0">
                <a:solidFill>
                  <a:srgbClr val="161616"/>
                </a:solidFill>
                <a:latin typeface="Times New Roman" panose="02020603050405020304" pitchFamily="18" charset="0"/>
                <a:cs typeface="Times New Roman" panose="02020603050405020304" pitchFamily="18" charset="0"/>
              </a:rPr>
              <a:t>                               </a:t>
            </a:r>
            <a:r>
              <a:rPr lang="en-US" altLang="en-US" sz="1800" i="1" dirty="0">
                <a:solidFill>
                  <a:srgbClr val="C00000"/>
                </a:solidFill>
                <a:latin typeface="Times New Roman" panose="02020603050405020304" pitchFamily="18" charset="0"/>
                <a:cs typeface="Times New Roman" panose="02020603050405020304" pitchFamily="18" charset="0"/>
              </a:rPr>
              <a:t>Inflammation </a:t>
            </a:r>
          </a:p>
          <a:p>
            <a:r>
              <a:rPr lang="en-US" altLang="en-US" sz="1350" i="1" dirty="0">
                <a:latin typeface="Times New Roman" panose="02020603050405020304" pitchFamily="18" charset="0"/>
                <a:cs typeface="Times New Roman" panose="02020603050405020304" pitchFamily="18" charset="0"/>
              </a:rPr>
              <a:t>                                  High Insulin Levels   </a:t>
            </a:r>
          </a:p>
          <a:p>
            <a:r>
              <a:rPr lang="en-US" altLang="en-US" sz="1350" dirty="0">
                <a:latin typeface="Times New Roman" panose="02020603050405020304" pitchFamily="18" charset="0"/>
                <a:cs typeface="Times New Roman" panose="02020603050405020304" pitchFamily="18" charset="0"/>
              </a:rPr>
              <a:t>                            </a:t>
            </a:r>
            <a:r>
              <a:rPr lang="en-US" altLang="en-US" sz="1350" i="1" dirty="0">
                <a:latin typeface="Times New Roman" panose="02020603050405020304" pitchFamily="18" charset="0"/>
                <a:cs typeface="Times New Roman" panose="02020603050405020304" pitchFamily="18" charset="0"/>
              </a:rPr>
              <a:t>Circadian Cycle Disruption</a:t>
            </a:r>
          </a:p>
        </p:txBody>
      </p:sp>
      <p:sp>
        <p:nvSpPr>
          <p:cNvPr id="33798" name="TextBox 11">
            <a:extLst>
              <a:ext uri="{FF2B5EF4-FFF2-40B4-BE49-F238E27FC236}">
                <a16:creationId xmlns:a16="http://schemas.microsoft.com/office/drawing/2014/main" id="{E9232BAB-8614-23A6-4E5C-B1A029A5F15B}"/>
              </a:ext>
            </a:extLst>
          </p:cNvPr>
          <p:cNvSpPr txBox="1">
            <a:spLocks noChangeArrowheads="1"/>
          </p:cNvSpPr>
          <p:nvPr/>
        </p:nvSpPr>
        <p:spPr bwMode="auto">
          <a:xfrm>
            <a:off x="4049485" y="407507"/>
            <a:ext cx="390525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2000" b="1" u="sng" dirty="0">
                <a:solidFill>
                  <a:srgbClr val="161616"/>
                </a:solidFill>
                <a:latin typeface="Times New Roman" panose="02020603050405020304" pitchFamily="18" charset="0"/>
                <a:cs typeface="Times New Roman" panose="02020603050405020304" pitchFamily="18" charset="0"/>
              </a:rPr>
              <a:t>Disease (how things appear)</a:t>
            </a:r>
          </a:p>
          <a:p>
            <a:pPr algn="ctr"/>
            <a:r>
              <a:rPr lang="en-US" altLang="en-US" sz="1350" dirty="0">
                <a:solidFill>
                  <a:srgbClr val="161616"/>
                </a:solidFill>
                <a:latin typeface="Times New Roman" panose="02020603050405020304" pitchFamily="18" charset="0"/>
                <a:cs typeface="Times New Roman" panose="02020603050405020304" pitchFamily="18" charset="0"/>
              </a:rPr>
              <a:t>Pre-diabetes, Diabetes, Obesity, Metabolic Syndrome, Heart Disease, Stroke, Depression, Autoimmunity, Alzheimer</a:t>
            </a:r>
            <a:r>
              <a:rPr lang="ja-JP" altLang="en-US" sz="1350">
                <a:solidFill>
                  <a:srgbClr val="161616"/>
                </a:solidFill>
                <a:latin typeface="Times New Roman" panose="02020603050405020304" pitchFamily="18" charset="0"/>
                <a:cs typeface="Times New Roman" panose="02020603050405020304" pitchFamily="18" charset="0"/>
              </a:rPr>
              <a:t>’</a:t>
            </a:r>
            <a:r>
              <a:rPr lang="en-US" altLang="ja-JP" sz="1350" dirty="0">
                <a:solidFill>
                  <a:srgbClr val="161616"/>
                </a:solidFill>
                <a:latin typeface="Times New Roman" panose="02020603050405020304" pitchFamily="18" charset="0"/>
                <a:cs typeface="Times New Roman" panose="02020603050405020304" pitchFamily="18" charset="0"/>
              </a:rPr>
              <a:t>s, Cancer, Fibromyalgia, Chronic fatigue</a:t>
            </a:r>
            <a:endParaRPr lang="en-US" altLang="en-US" sz="1350" dirty="0">
              <a:solidFill>
                <a:srgbClr val="161616"/>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ADEE8C43-2E46-A574-DD05-399CE19821B8}"/>
              </a:ext>
            </a:extLst>
          </p:cNvPr>
          <p:cNvCxnSpPr>
            <a:cxnSpLocks noChangeShapeType="1"/>
          </p:cNvCxnSpPr>
          <p:nvPr/>
        </p:nvCxnSpPr>
        <p:spPr bwMode="auto">
          <a:xfrm flipH="1">
            <a:off x="2571751" y="1020536"/>
            <a:ext cx="1495423" cy="1065439"/>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Up-Down Arrow 12">
            <a:extLst>
              <a:ext uri="{FF2B5EF4-FFF2-40B4-BE49-F238E27FC236}">
                <a16:creationId xmlns:a16="http://schemas.microsoft.com/office/drawing/2014/main" id="{755BE068-8DB8-1C4A-20FD-D1F667CB6921}"/>
              </a:ext>
            </a:extLst>
          </p:cNvPr>
          <p:cNvSpPr/>
          <p:nvPr/>
        </p:nvSpPr>
        <p:spPr bwMode="auto">
          <a:xfrm>
            <a:off x="5766706" y="3419862"/>
            <a:ext cx="114300" cy="762052"/>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p>
        </p:txBody>
      </p:sp>
      <p:sp>
        <p:nvSpPr>
          <p:cNvPr id="15" name="Up-Down Arrow 14">
            <a:extLst>
              <a:ext uri="{FF2B5EF4-FFF2-40B4-BE49-F238E27FC236}">
                <a16:creationId xmlns:a16="http://schemas.microsoft.com/office/drawing/2014/main" id="{298F19F2-3F6B-0885-D92B-C405061DA998}"/>
              </a:ext>
            </a:extLst>
          </p:cNvPr>
          <p:cNvSpPr/>
          <p:nvPr/>
        </p:nvSpPr>
        <p:spPr bwMode="auto">
          <a:xfrm>
            <a:off x="5657850" y="1463573"/>
            <a:ext cx="114300" cy="74295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p>
        </p:txBody>
      </p:sp>
      <p:sp>
        <p:nvSpPr>
          <p:cNvPr id="2" name="TextBox 1">
            <a:extLst>
              <a:ext uri="{FF2B5EF4-FFF2-40B4-BE49-F238E27FC236}">
                <a16:creationId xmlns:a16="http://schemas.microsoft.com/office/drawing/2014/main" id="{E698AA4D-0E01-D8EA-D356-A28CE827C7B5}"/>
              </a:ext>
            </a:extLst>
          </p:cNvPr>
          <p:cNvSpPr txBox="1"/>
          <p:nvPr/>
        </p:nvSpPr>
        <p:spPr>
          <a:xfrm>
            <a:off x="283029" y="566006"/>
            <a:ext cx="3385457" cy="523220"/>
          </a:xfrm>
          <a:prstGeom prst="rect">
            <a:avLst/>
          </a:prstGeom>
          <a:noFill/>
        </p:spPr>
        <p:txBody>
          <a:bodyPr wrap="square" rtlCol="0">
            <a:spAutoFit/>
          </a:bodyPr>
          <a:lstStyle/>
          <a:p>
            <a:r>
              <a:rPr lang="en-US" sz="2800" dirty="0">
                <a:solidFill>
                  <a:srgbClr val="C00000"/>
                </a:solidFill>
              </a:rPr>
              <a:t>Lifestyle Medicine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4294967295"/>
          </p:nvPr>
        </p:nvSpPr>
        <p:spPr>
          <a:xfrm>
            <a:off x="4114800" y="2590800"/>
            <a:ext cx="4648200" cy="1403350"/>
          </a:xfrm>
        </p:spPr>
        <p:txBody>
          <a:bodyPr/>
          <a:lstStyle/>
          <a:p>
            <a:pPr marL="0" indent="0" algn="ctr" eaLnBrk="1" hangingPunct="1">
              <a:buFont typeface="Arial" charset="0"/>
              <a:buNone/>
            </a:pPr>
            <a:r>
              <a:rPr lang="ja-JP" altLang="en-US">
                <a:latin typeface="Times New Roman" charset="0"/>
                <a:ea typeface="ＭＳ Ｐゴシック" charset="0"/>
              </a:rPr>
              <a:t>“</a:t>
            </a:r>
            <a:r>
              <a:rPr lang="en-US" dirty="0">
                <a:latin typeface="Times New Roman" charset="0"/>
                <a:ea typeface="ＭＳ Ｐゴシック" charset="0"/>
              </a:rPr>
              <a:t>The Cause of Everything?</a:t>
            </a:r>
            <a:r>
              <a:rPr lang="ja-JP" altLang="en-US">
                <a:latin typeface="Times New Roman" charset="0"/>
                <a:ea typeface="ＭＳ Ｐゴシック" charset="0"/>
              </a:rPr>
              <a:t>”</a:t>
            </a:r>
            <a:endParaRPr lang="en-US" dirty="0">
              <a:latin typeface="Times New Roman" charset="0"/>
              <a:ea typeface="ＭＳ Ｐゴシック" charset="0"/>
            </a:endParaRPr>
          </a:p>
        </p:txBody>
      </p:sp>
      <p:pic>
        <p:nvPicPr>
          <p:cNvPr id="24580" name="Picture 4" descr="Picture 4_ppt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invGray">
          <a:xfrm>
            <a:off x="762000" y="914400"/>
            <a:ext cx="3098800" cy="423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3" name="Text Box 5"/>
          <p:cNvSpPr txBox="1">
            <a:spLocks noChangeArrowheads="1"/>
          </p:cNvSpPr>
          <p:nvPr/>
        </p:nvSpPr>
        <p:spPr bwMode="auto">
          <a:xfrm>
            <a:off x="4810125" y="3505200"/>
            <a:ext cx="3810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a:solidFill>
                  <a:srgbClr val="800000"/>
                </a:solidFill>
                <a:latin typeface="Calibri" charset="0"/>
              </a:rPr>
              <a:t>“</a:t>
            </a:r>
            <a:r>
              <a:rPr lang="en-US" dirty="0">
                <a:solidFill>
                  <a:srgbClr val="800000"/>
                </a:solidFill>
                <a:latin typeface="Calibri" charset="0"/>
              </a:rPr>
              <a:t>Inflammaging</a:t>
            </a:r>
            <a:r>
              <a:rPr lang="ja-JP" altLang="en-US">
                <a:solidFill>
                  <a:srgbClr val="800000"/>
                </a:solidFill>
                <a:latin typeface="Calibri" charset="0"/>
              </a:rPr>
              <a:t>”</a:t>
            </a:r>
            <a:endParaRPr lang="en-US" dirty="0">
              <a:solidFill>
                <a:srgbClr val="800000"/>
              </a:solidFill>
              <a:latin typeface="Calibri" charset="0"/>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8922871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dissolve">
                                      <p:cBhvr>
                                        <p:cTn id="7" dur="500"/>
                                        <p:tgtEl>
                                          <p:spTgt spid="227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810000"/>
            <a:ext cx="8001000" cy="2246769"/>
          </a:xfrm>
          <a:prstGeom prst="rect">
            <a:avLst/>
          </a:prstGeom>
          <a:noFill/>
        </p:spPr>
        <p:txBody>
          <a:bodyPr wrap="square" rtlCol="0">
            <a:spAutoFit/>
          </a:bodyPr>
          <a:lstStyle/>
          <a:p>
            <a:pPr algn="ctr"/>
            <a:r>
              <a:rPr lang="en-US" sz="2800" i="1" dirty="0">
                <a:solidFill>
                  <a:srgbClr val="C00000"/>
                </a:solidFill>
              </a:rPr>
              <a:t>Inflammation</a:t>
            </a:r>
            <a:r>
              <a:rPr lang="en-US" sz="2800" dirty="0"/>
              <a:t> is a highly evolved response of our immune systems that protects us after injury, from pathogens and is essential for survival. A system well-designed for acute events can become maladaptive when chronically turned-on</a:t>
            </a:r>
            <a:r>
              <a:rPr lang="en-US" dirty="0"/>
              <a:t>.</a:t>
            </a:r>
          </a:p>
        </p:txBody>
      </p:sp>
      <p:pic>
        <p:nvPicPr>
          <p:cNvPr id="3" name="Picture 2" descr="chronic-inflammation-fire-in-the-bel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1" y="381000"/>
            <a:ext cx="4164212" cy="2983164"/>
          </a:xfrm>
          <a:prstGeom prst="rect">
            <a:avLst/>
          </a:prstGeom>
        </p:spPr>
      </p:pic>
    </p:spTree>
    <p:extLst>
      <p:ext uri="{BB962C8B-B14F-4D97-AF65-F5344CB8AC3E}">
        <p14:creationId xmlns:p14="http://schemas.microsoft.com/office/powerpoint/2010/main" val="415254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FB934B22-F513-C944-453B-1817DB4865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657350"/>
            <a:ext cx="2661047" cy="342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31342934-D0FE-A523-048C-272D1F6D588B}"/>
              </a:ext>
            </a:extLst>
          </p:cNvPr>
          <p:cNvSpPr txBox="1">
            <a:spLocks noChangeArrowheads="1"/>
          </p:cNvSpPr>
          <p:nvPr/>
        </p:nvSpPr>
        <p:spPr bwMode="auto">
          <a:xfrm>
            <a:off x="3771899" y="4332684"/>
            <a:ext cx="4229100"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1500" b="1" u="sng" dirty="0">
                <a:solidFill>
                  <a:srgbClr val="161616"/>
                </a:solidFill>
                <a:latin typeface="Times New Roman" panose="02020603050405020304" pitchFamily="18" charset="0"/>
                <a:cs typeface="Times New Roman" panose="02020603050405020304" pitchFamily="18" charset="0"/>
              </a:rPr>
              <a:t>Root Causes (what are their origins)</a:t>
            </a:r>
          </a:p>
          <a:p>
            <a:pPr algn="ctr"/>
            <a:r>
              <a:rPr lang="en-US" altLang="en-US" sz="1500" i="1" dirty="0">
                <a:solidFill>
                  <a:srgbClr val="C00000"/>
                </a:solidFill>
                <a:latin typeface="Times New Roman" panose="02020603050405020304" pitchFamily="18" charset="0"/>
                <a:cs typeface="Times New Roman" panose="02020603050405020304" pitchFamily="18" charset="0"/>
              </a:rPr>
              <a:t>Genetic-Epigenetic-Environment</a:t>
            </a:r>
          </a:p>
          <a:p>
            <a:pPr algn="ctr"/>
            <a:r>
              <a:rPr lang="en-US" altLang="en-US" sz="1350" dirty="0">
                <a:solidFill>
                  <a:srgbClr val="161616"/>
                </a:solidFill>
                <a:latin typeface="Times New Roman" panose="02020603050405020304" pitchFamily="18" charset="0"/>
                <a:cs typeface="Times New Roman" panose="02020603050405020304" pitchFamily="18" charset="0"/>
              </a:rPr>
              <a:t>Nutrition   Movement   Stress Response  </a:t>
            </a:r>
          </a:p>
          <a:p>
            <a:pPr algn="ctr"/>
            <a:r>
              <a:rPr lang="en-US" altLang="en-US" sz="1350" dirty="0">
                <a:solidFill>
                  <a:srgbClr val="161616"/>
                </a:solidFill>
                <a:latin typeface="Times New Roman" panose="02020603050405020304" pitchFamily="18" charset="0"/>
                <a:cs typeface="Times New Roman" panose="02020603050405020304" pitchFamily="18" charset="0"/>
              </a:rPr>
              <a:t>Environmental toxins   Sleep   Social Connection  Trauma   Conflict Management   Mindfulness   </a:t>
            </a:r>
          </a:p>
          <a:p>
            <a:pPr algn="ctr"/>
            <a:r>
              <a:rPr lang="en-US" altLang="en-US" sz="1350" dirty="0">
                <a:solidFill>
                  <a:srgbClr val="161616"/>
                </a:solidFill>
                <a:latin typeface="Times New Roman" panose="02020603050405020304" pitchFamily="18" charset="0"/>
                <a:cs typeface="Times New Roman" panose="02020603050405020304" pitchFamily="18" charset="0"/>
              </a:rPr>
              <a:t>Meaning in Work, Love, Play</a:t>
            </a:r>
          </a:p>
          <a:p>
            <a:pPr algn="ctr"/>
            <a:r>
              <a:rPr lang="en-US" altLang="en-US" sz="1350" dirty="0">
                <a:solidFill>
                  <a:srgbClr val="161616"/>
                </a:solidFill>
                <a:latin typeface="Times New Roman" panose="02020603050405020304" pitchFamily="18" charset="0"/>
                <a:cs typeface="Times New Roman" panose="02020603050405020304" pitchFamily="18" charset="0"/>
              </a:rPr>
              <a:t>Socioeconomics</a:t>
            </a:r>
          </a:p>
        </p:txBody>
      </p:sp>
      <p:cxnSp>
        <p:nvCxnSpPr>
          <p:cNvPr id="6" name="Straight Arrow Connector 5">
            <a:extLst>
              <a:ext uri="{FF2B5EF4-FFF2-40B4-BE49-F238E27FC236}">
                <a16:creationId xmlns:a16="http://schemas.microsoft.com/office/drawing/2014/main" id="{9FC13E40-C674-AF4D-04C9-57ED5D9FF244}"/>
              </a:ext>
            </a:extLst>
          </p:cNvPr>
          <p:cNvCxnSpPr>
            <a:cxnSpLocks noChangeShapeType="1"/>
          </p:cNvCxnSpPr>
          <p:nvPr/>
        </p:nvCxnSpPr>
        <p:spPr bwMode="auto">
          <a:xfrm flipH="1">
            <a:off x="3257551" y="4561284"/>
            <a:ext cx="1006337"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797" name="TextBox 10">
            <a:extLst>
              <a:ext uri="{FF2B5EF4-FFF2-40B4-BE49-F238E27FC236}">
                <a16:creationId xmlns:a16="http://schemas.microsoft.com/office/drawing/2014/main" id="{7A54E487-120C-B415-F8AC-EDB00B36AC94}"/>
              </a:ext>
            </a:extLst>
          </p:cNvPr>
          <p:cNvSpPr txBox="1">
            <a:spLocks noChangeArrowheads="1"/>
          </p:cNvSpPr>
          <p:nvPr/>
        </p:nvSpPr>
        <p:spPr bwMode="auto">
          <a:xfrm>
            <a:off x="3771900" y="2514600"/>
            <a:ext cx="42291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1500" b="1" u="sng" dirty="0">
                <a:solidFill>
                  <a:srgbClr val="161616"/>
                </a:solidFill>
                <a:latin typeface="Times New Roman" panose="02020603050405020304" pitchFamily="18" charset="0"/>
                <a:cs typeface="Times New Roman" panose="02020603050405020304" pitchFamily="18" charset="0"/>
              </a:rPr>
              <a:t>Core Metabolic Imbalances (what drives them)</a:t>
            </a:r>
          </a:p>
          <a:p>
            <a:r>
              <a:rPr lang="en-US" altLang="en-US" sz="1500" dirty="0">
                <a:solidFill>
                  <a:srgbClr val="161616"/>
                </a:solidFill>
                <a:latin typeface="Times New Roman" panose="02020603050405020304" pitchFamily="18" charset="0"/>
                <a:cs typeface="Times New Roman" panose="02020603050405020304" pitchFamily="18" charset="0"/>
              </a:rPr>
              <a:t>                            </a:t>
            </a:r>
            <a:r>
              <a:rPr lang="en-US" altLang="en-US" sz="1350" i="1" dirty="0">
                <a:solidFill>
                  <a:srgbClr val="C00000"/>
                </a:solidFill>
                <a:latin typeface="Times New Roman" panose="02020603050405020304" pitchFamily="18" charset="0"/>
                <a:cs typeface="Times New Roman" panose="02020603050405020304" pitchFamily="18" charset="0"/>
              </a:rPr>
              <a:t>Inflammation </a:t>
            </a:r>
          </a:p>
          <a:p>
            <a:r>
              <a:rPr lang="en-US" altLang="en-US" sz="1350" i="1" dirty="0">
                <a:solidFill>
                  <a:srgbClr val="C00000"/>
                </a:solidFill>
                <a:latin typeface="Times New Roman" panose="02020603050405020304" pitchFamily="18" charset="0"/>
                <a:cs typeface="Times New Roman" panose="02020603050405020304" pitchFamily="18" charset="0"/>
              </a:rPr>
              <a:t>                           High Insulin Levels   </a:t>
            </a:r>
          </a:p>
          <a:p>
            <a:r>
              <a:rPr lang="en-US" altLang="en-US" sz="1350" dirty="0">
                <a:solidFill>
                  <a:srgbClr val="161616"/>
                </a:solidFill>
                <a:latin typeface="Times New Roman" panose="02020603050405020304" pitchFamily="18" charset="0"/>
                <a:cs typeface="Times New Roman" panose="02020603050405020304" pitchFamily="18" charset="0"/>
              </a:rPr>
              <a:t>                     </a:t>
            </a:r>
            <a:r>
              <a:rPr lang="en-US" altLang="en-US" sz="1350" i="1" dirty="0">
                <a:solidFill>
                  <a:srgbClr val="C00000"/>
                </a:solidFill>
                <a:latin typeface="Times New Roman" panose="02020603050405020304" pitchFamily="18" charset="0"/>
                <a:cs typeface="Times New Roman" panose="02020603050405020304" pitchFamily="18" charset="0"/>
              </a:rPr>
              <a:t>Circadian Cycle Disruption</a:t>
            </a:r>
          </a:p>
        </p:txBody>
      </p:sp>
      <p:sp>
        <p:nvSpPr>
          <p:cNvPr id="33798" name="TextBox 11">
            <a:extLst>
              <a:ext uri="{FF2B5EF4-FFF2-40B4-BE49-F238E27FC236}">
                <a16:creationId xmlns:a16="http://schemas.microsoft.com/office/drawing/2014/main" id="{E9232BAB-8614-23A6-4E5C-B1A029A5F15B}"/>
              </a:ext>
            </a:extLst>
          </p:cNvPr>
          <p:cNvSpPr txBox="1">
            <a:spLocks noChangeArrowheads="1"/>
          </p:cNvSpPr>
          <p:nvPr/>
        </p:nvSpPr>
        <p:spPr bwMode="auto">
          <a:xfrm>
            <a:off x="3886200" y="857251"/>
            <a:ext cx="3905250" cy="9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1500" b="1" u="sng" dirty="0">
                <a:solidFill>
                  <a:srgbClr val="161616"/>
                </a:solidFill>
                <a:latin typeface="Times New Roman" panose="02020603050405020304" pitchFamily="18" charset="0"/>
                <a:cs typeface="Times New Roman" panose="02020603050405020304" pitchFamily="18" charset="0"/>
              </a:rPr>
              <a:t>Disease (how things appear)</a:t>
            </a:r>
          </a:p>
          <a:p>
            <a:pPr algn="ctr"/>
            <a:r>
              <a:rPr lang="en-US" altLang="en-US" sz="1350" dirty="0">
                <a:solidFill>
                  <a:srgbClr val="161616"/>
                </a:solidFill>
                <a:latin typeface="Times New Roman" panose="02020603050405020304" pitchFamily="18" charset="0"/>
                <a:cs typeface="Times New Roman" panose="02020603050405020304" pitchFamily="18" charset="0"/>
              </a:rPr>
              <a:t>Pre-diabetes, Diabetes, Obesity, Metabolic Syndrome, Heart Disease, Stroke, Depression, Autoimmunity, Alzheimer</a:t>
            </a:r>
            <a:r>
              <a:rPr lang="ja-JP" altLang="en-US" sz="1350">
                <a:solidFill>
                  <a:srgbClr val="161616"/>
                </a:solidFill>
                <a:latin typeface="Times New Roman" panose="02020603050405020304" pitchFamily="18" charset="0"/>
                <a:cs typeface="Times New Roman" panose="02020603050405020304" pitchFamily="18" charset="0"/>
              </a:rPr>
              <a:t>’</a:t>
            </a:r>
            <a:r>
              <a:rPr lang="en-US" altLang="ja-JP" sz="1350" dirty="0">
                <a:solidFill>
                  <a:srgbClr val="161616"/>
                </a:solidFill>
                <a:latin typeface="Times New Roman" panose="02020603050405020304" pitchFamily="18" charset="0"/>
                <a:cs typeface="Times New Roman" panose="02020603050405020304" pitchFamily="18" charset="0"/>
              </a:rPr>
              <a:t>s, Cancer, Fibromyalgia, Chronic fatigue</a:t>
            </a:r>
            <a:endParaRPr lang="en-US" altLang="en-US" sz="1350" dirty="0">
              <a:solidFill>
                <a:srgbClr val="161616"/>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ADEE8C43-2E46-A574-DD05-399CE19821B8}"/>
              </a:ext>
            </a:extLst>
          </p:cNvPr>
          <p:cNvCxnSpPr>
            <a:cxnSpLocks noChangeShapeType="1"/>
          </p:cNvCxnSpPr>
          <p:nvPr/>
        </p:nvCxnSpPr>
        <p:spPr bwMode="auto">
          <a:xfrm rot="10800000" flipV="1">
            <a:off x="2571750" y="1371600"/>
            <a:ext cx="1371600" cy="8001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Up-Down Arrow 12">
            <a:extLst>
              <a:ext uri="{FF2B5EF4-FFF2-40B4-BE49-F238E27FC236}">
                <a16:creationId xmlns:a16="http://schemas.microsoft.com/office/drawing/2014/main" id="{755BE068-8DB8-1C4A-20FD-D1F667CB6921}"/>
              </a:ext>
            </a:extLst>
          </p:cNvPr>
          <p:cNvSpPr/>
          <p:nvPr/>
        </p:nvSpPr>
        <p:spPr bwMode="auto">
          <a:xfrm>
            <a:off x="5543550" y="3570632"/>
            <a:ext cx="114300" cy="762052"/>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dirty="0"/>
          </a:p>
        </p:txBody>
      </p:sp>
      <p:sp>
        <p:nvSpPr>
          <p:cNvPr id="15" name="Up-Down Arrow 14">
            <a:extLst>
              <a:ext uri="{FF2B5EF4-FFF2-40B4-BE49-F238E27FC236}">
                <a16:creationId xmlns:a16="http://schemas.microsoft.com/office/drawing/2014/main" id="{298F19F2-3F6B-0885-D92B-C405061DA998}"/>
              </a:ext>
            </a:extLst>
          </p:cNvPr>
          <p:cNvSpPr/>
          <p:nvPr/>
        </p:nvSpPr>
        <p:spPr bwMode="auto">
          <a:xfrm>
            <a:off x="5543550" y="1771650"/>
            <a:ext cx="114300" cy="74295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32772,Picture 4,271,Slide16"/>
  <p:tag name="PPTXSS_SETTINGS" val="986895,8,8,200,50,3,True,False"/>
</p:tagLst>
</file>

<file path=ppt/tags/tag2.xml><?xml version="1.0" encoding="utf-8"?>
<p:tagLst xmlns:a="http://schemas.openxmlformats.org/drawingml/2006/main" xmlns:r="http://schemas.openxmlformats.org/officeDocument/2006/relationships" xmlns:p="http://schemas.openxmlformats.org/presentationml/2006/main">
  <p:tag name="PPTXSS_ORIGINAL" val="38914,Picture 2,274,Slide19"/>
  <p:tag name="PPTXSS_SETTINGS" val="986895,8,8,200,50,3,True,False"/>
</p:tagLst>
</file>

<file path=ppt/tags/tag3.xml><?xml version="1.0" encoding="utf-8"?>
<p:tagLst xmlns:a="http://schemas.openxmlformats.org/drawingml/2006/main" xmlns:r="http://schemas.openxmlformats.org/officeDocument/2006/relationships" xmlns:p="http://schemas.openxmlformats.org/presentationml/2006/main">
  <p:tag name="PPTXSS_ORIGINAL" val="47106,Picture 2,278,Slide23"/>
  <p:tag name="PPTXSS_SETTINGS" val="986895,8,8,200,50,3,True,False"/>
</p:tagLst>
</file>

<file path=ppt/tags/tag4.xml><?xml version="1.0" encoding="utf-8"?>
<p:tagLst xmlns:a="http://schemas.openxmlformats.org/drawingml/2006/main" xmlns:r="http://schemas.openxmlformats.org/officeDocument/2006/relationships" xmlns:p="http://schemas.openxmlformats.org/presentationml/2006/main">
  <p:tag name="PPTXSS_ORIGINAL" val="47107,Picture 3,278,Slide23"/>
  <p:tag name="PPTXSS_SETTINGS" val="986895,8,8,200,50,3,True,False"/>
</p:tagLst>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HD:Users:macuser:Desktop:KripaluPowerPoints:Kripalu_template.pot</Template>
  <TotalTime>21195</TotalTime>
  <Words>2022</Words>
  <Application>Microsoft Macintosh PowerPoint</Application>
  <PresentationFormat>On-screen Show (4:3)</PresentationFormat>
  <Paragraphs>253</Paragraphs>
  <Slides>49</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Akzidenz-Grotesk BQ Light</vt:lpstr>
      <vt:lpstr>Akzidenz-Grotesk Std Light</vt:lpstr>
      <vt:lpstr>Akzidenz-Grotesk Std Med</vt:lpstr>
      <vt:lpstr>Arial</vt:lpstr>
      <vt:lpstr>Baskerville</vt:lpstr>
      <vt:lpstr>Calibri</vt:lpstr>
      <vt:lpstr>Times</vt:lpstr>
      <vt:lpstr>Times New Roman</vt:lpstr>
      <vt:lpstr>URWPalladioL</vt:lpstr>
      <vt:lpstr>Wingdings</vt:lpstr>
      <vt:lpstr>Kripalu_template</vt:lpstr>
      <vt:lpstr>PowerPoint Presentation</vt:lpstr>
      <vt:lpstr>PowerPoint Presentation</vt:lpstr>
      <vt:lpstr>PowerPoint Presentation</vt:lpstr>
      <vt:lpstr>Learning Objectives</vt:lpstr>
      <vt:lpstr>PowerPoint Presentation</vt:lpstr>
      <vt:lpstr>PowerPoint Presentation</vt:lpstr>
      <vt:lpstr>PowerPoint Presentation</vt:lpstr>
      <vt:lpstr>PowerPoint Presentation</vt:lpstr>
      <vt:lpstr>PowerPoint Presentation</vt:lpstr>
      <vt:lpstr>Causes of Inflammation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HUMAN DIETS WITH INTENSIFIED AGRICULTURE, COOKING, AND FOOD PROCESSING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Quality Fat Sources: The Omega 6:3 Ratio</vt:lpstr>
      <vt:lpstr>Processed Omega-6 Fats are more inflammatory and prone to oxidative stress</vt:lpstr>
      <vt:lpstr>When the barrier breaks down, disease risk increases</vt:lpstr>
      <vt:lpstr>Intestinal Permeability “Leaky Gut” Uncontrolled Trafficking of Molecules  </vt:lpstr>
      <vt:lpstr>Lectins</vt:lpstr>
      <vt:lpstr>PowerPoint Presentation</vt:lpstr>
      <vt:lpstr>PowerPoint Presentation</vt:lpstr>
      <vt:lpstr>hsC-REACTIVE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Time-Restricted Eating (TRE)</vt:lpstr>
      <vt:lpstr>PowerPoint Presentation</vt:lpstr>
      <vt:lpstr>PowerPoint Presentation</vt:lpstr>
      <vt:lpstr>Saunas </vt:lpstr>
      <vt:lpstr>Activity and Movement</vt:lpstr>
      <vt:lpstr>PowerPoint Presentation</vt:lpstr>
      <vt:lpstr>PowerPoint Presentation</vt:lpstr>
      <vt:lpstr>PowerPoint Presentation</vt:lpstr>
    </vt:vector>
  </TitlesOfParts>
  <Company>뿿짠뿿쥀Ґ탐Ȱ珬뿿_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Mark Pettus</dc:creator>
  <cp:lastModifiedBy>Pettus Mark</cp:lastModifiedBy>
  <cp:revision>257</cp:revision>
  <cp:lastPrinted>2022-08-18T21:49:27Z</cp:lastPrinted>
  <dcterms:created xsi:type="dcterms:W3CDTF">2013-11-09T12:08:17Z</dcterms:created>
  <dcterms:modified xsi:type="dcterms:W3CDTF">2022-09-29T23:38:47Z</dcterms:modified>
</cp:coreProperties>
</file>