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871" r:id="rId2"/>
    <p:sldId id="1041" r:id="rId3"/>
    <p:sldId id="277" r:id="rId4"/>
    <p:sldId id="1629" r:id="rId5"/>
    <p:sldId id="1833" r:id="rId6"/>
    <p:sldId id="1142" r:id="rId7"/>
    <p:sldId id="1830" r:id="rId8"/>
    <p:sldId id="1831" r:id="rId9"/>
    <p:sldId id="1822" r:id="rId10"/>
    <p:sldId id="267" r:id="rId11"/>
    <p:sldId id="361" r:id="rId12"/>
    <p:sldId id="1664" r:id="rId13"/>
    <p:sldId id="1665" r:id="rId14"/>
    <p:sldId id="346" r:id="rId15"/>
    <p:sldId id="348" r:id="rId16"/>
    <p:sldId id="283" r:id="rId17"/>
    <p:sldId id="1302" r:id="rId18"/>
    <p:sldId id="1391" r:id="rId19"/>
    <p:sldId id="648" r:id="rId20"/>
    <p:sldId id="336" r:id="rId21"/>
    <p:sldId id="1603" r:id="rId22"/>
    <p:sldId id="1607" r:id="rId23"/>
    <p:sldId id="266" r:id="rId24"/>
    <p:sldId id="1825" r:id="rId25"/>
    <p:sldId id="621" r:id="rId26"/>
    <p:sldId id="369" r:id="rId27"/>
    <p:sldId id="1826" r:id="rId28"/>
    <p:sldId id="274" r:id="rId29"/>
    <p:sldId id="1420" r:id="rId30"/>
    <p:sldId id="259" r:id="rId31"/>
    <p:sldId id="1827" r:id="rId32"/>
    <p:sldId id="1828" r:id="rId33"/>
    <p:sldId id="261" r:id="rId34"/>
    <p:sldId id="1669" r:id="rId35"/>
    <p:sldId id="1620" r:id="rId36"/>
    <p:sldId id="1672" r:id="rId37"/>
    <p:sldId id="312" r:id="rId38"/>
    <p:sldId id="1832" r:id="rId39"/>
    <p:sldId id="1571" r:id="rId40"/>
    <p:sldId id="1605" r:id="rId41"/>
    <p:sldId id="257" r:id="rId42"/>
    <p:sldId id="1829" r:id="rId43"/>
    <p:sldId id="1543" r:id="rId44"/>
    <p:sldId id="1617" r:id="rId45"/>
    <p:sldId id="27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909"/>
    <p:restoredTop sz="86408"/>
  </p:normalViewPr>
  <p:slideViewPr>
    <p:cSldViewPr snapToGrid="0" snapToObjects="1">
      <p:cViewPr varScale="1">
        <p:scale>
          <a:sx n="70" d="100"/>
          <a:sy n="70" d="100"/>
        </p:scale>
        <p:origin x="216" y="952"/>
      </p:cViewPr>
      <p:guideLst/>
    </p:cSldViewPr>
  </p:slideViewPr>
  <p:outlineViewPr>
    <p:cViewPr>
      <p:scale>
        <a:sx n="33" d="100"/>
        <a:sy n="33" d="100"/>
      </p:scale>
      <p:origin x="0" y="-11216"/>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930D44-BE63-5F45-AC1A-84ED4BE66F86}" type="datetimeFigureOut">
              <a:rPr lang="en-US" smtClean="0"/>
              <a:t>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DE4320-E2C4-9B4A-AB0E-916B4B657878}" type="slidenum">
              <a:rPr lang="en-US" smtClean="0"/>
              <a:t>‹#›</a:t>
            </a:fld>
            <a:endParaRPr lang="en-US"/>
          </a:p>
        </p:txBody>
      </p:sp>
    </p:spTree>
    <p:extLst>
      <p:ext uri="{BB962C8B-B14F-4D97-AF65-F5344CB8AC3E}">
        <p14:creationId xmlns:p14="http://schemas.microsoft.com/office/powerpoint/2010/main" val="739872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ln/>
        </p:spPr>
      </p:sp>
      <p:sp>
        <p:nvSpPr>
          <p:cNvPr id="21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Rectangularize the health curve</a:t>
            </a:r>
          </a:p>
          <a:p>
            <a:r>
              <a:rPr lang="en-US">
                <a:ea typeface="ＭＳ Ｐゴシック" charset="0"/>
                <a:cs typeface="ＭＳ Ｐゴシック" charset="0"/>
              </a:rPr>
              <a:t>Healthspan…organ reserve</a:t>
            </a:r>
          </a:p>
        </p:txBody>
      </p:sp>
      <p:sp>
        <p:nvSpPr>
          <p:cNvPr id="21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fld id="{67383918-EEB7-FC45-A2DE-9731DDCCA30A}" type="slidenum">
              <a:rPr lang="en-US" sz="1200">
                <a:latin typeface="Times" charset="0"/>
              </a:rPr>
              <a:pPr/>
              <a:t>6</a:t>
            </a:fld>
            <a:endParaRPr lang="en-US" sz="1200">
              <a:latin typeface="Times" charset="0"/>
            </a:endParaRPr>
          </a:p>
        </p:txBody>
      </p:sp>
      <p:sp>
        <p:nvSpPr>
          <p:cNvPr id="2" name="Date Placeholder 1">
            <a:extLst>
              <a:ext uri="{FF2B5EF4-FFF2-40B4-BE49-F238E27FC236}">
                <a16:creationId xmlns:a16="http://schemas.microsoft.com/office/drawing/2014/main" id="{32E8729E-8C84-804A-82AD-33FA05949572}"/>
              </a:ext>
            </a:extLst>
          </p:cNvPr>
          <p:cNvSpPr>
            <a:spLocks noGrp="1"/>
          </p:cNvSpPr>
          <p:nvPr>
            <p:ph type="dt" idx="1"/>
          </p:nvPr>
        </p:nvSpPr>
        <p:spPr/>
        <p:txBody>
          <a:bodyPr/>
          <a:lstStyle/>
          <a:p>
            <a:r>
              <a:rPr lang="en-US"/>
              <a:t>1523/22</a:t>
            </a:r>
          </a:p>
        </p:txBody>
      </p:sp>
      <p:sp>
        <p:nvSpPr>
          <p:cNvPr id="3" name="Header Placeholder 2">
            <a:extLst>
              <a:ext uri="{FF2B5EF4-FFF2-40B4-BE49-F238E27FC236}">
                <a16:creationId xmlns:a16="http://schemas.microsoft.com/office/drawing/2014/main" id="{92AD3990-F422-4845-9E24-CF119ECBCE66}"/>
              </a:ext>
            </a:extLst>
          </p:cNvPr>
          <p:cNvSpPr>
            <a:spLocks noGrp="1"/>
          </p:cNvSpPr>
          <p:nvPr>
            <p:ph type="hdr" sz="quarter"/>
          </p:nvPr>
        </p:nvSpPr>
        <p:spPr/>
        <p:txBody>
          <a:bodyPr/>
          <a:lstStyle/>
          <a:p>
            <a:r>
              <a:rPr lang="en-US"/>
              <a:t>Mark Pettus MD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DE4320-E2C4-9B4A-AB0E-916B4B657878}" type="slidenum">
              <a:rPr lang="en-US" smtClean="0"/>
              <a:t>8</a:t>
            </a:fld>
            <a:endParaRPr lang="en-US"/>
          </a:p>
        </p:txBody>
      </p:sp>
    </p:spTree>
    <p:extLst>
      <p:ext uri="{BB962C8B-B14F-4D97-AF65-F5344CB8AC3E}">
        <p14:creationId xmlns:p14="http://schemas.microsoft.com/office/powerpoint/2010/main" val="4223347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Mark Pettus MD</a:t>
            </a:r>
          </a:p>
        </p:txBody>
      </p:sp>
      <p:sp>
        <p:nvSpPr>
          <p:cNvPr id="5" name="Date Placeholder 4"/>
          <p:cNvSpPr>
            <a:spLocks noGrp="1"/>
          </p:cNvSpPr>
          <p:nvPr>
            <p:ph type="dt" idx="11"/>
          </p:nvPr>
        </p:nvSpPr>
        <p:spPr/>
        <p:txBody>
          <a:bodyPr/>
          <a:lstStyle/>
          <a:p>
            <a:r>
              <a:rPr lang="en-US"/>
              <a:t>1/30/2020</a:t>
            </a:r>
          </a:p>
        </p:txBody>
      </p:sp>
      <p:sp>
        <p:nvSpPr>
          <p:cNvPr id="6" name="Slide Number Placeholder 5"/>
          <p:cNvSpPr>
            <a:spLocks noGrp="1"/>
          </p:cNvSpPr>
          <p:nvPr>
            <p:ph type="sldNum" sz="quarter" idx="12"/>
          </p:nvPr>
        </p:nvSpPr>
        <p:spPr/>
        <p:txBody>
          <a:bodyPr/>
          <a:lstStyle/>
          <a:p>
            <a:fld id="{BDE54977-1944-1D4E-9D94-EFC742E9E6CA}" type="slidenum">
              <a:rPr lang="en-US" smtClean="0"/>
              <a:t>10</a:t>
            </a:fld>
            <a:endParaRPr lang="en-US"/>
          </a:p>
        </p:txBody>
      </p:sp>
    </p:spTree>
    <p:extLst>
      <p:ext uri="{BB962C8B-B14F-4D97-AF65-F5344CB8AC3E}">
        <p14:creationId xmlns:p14="http://schemas.microsoft.com/office/powerpoint/2010/main" val="644122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31CC01-11DE-1148-82D1-44135F520F86}" type="slidenum">
              <a:rPr lang="en-US" smtClean="0"/>
              <a:t>13</a:t>
            </a:fld>
            <a:endParaRPr lang="en-US"/>
          </a:p>
        </p:txBody>
      </p:sp>
      <p:sp>
        <p:nvSpPr>
          <p:cNvPr id="5" name="Date Placeholder 4">
            <a:extLst>
              <a:ext uri="{FF2B5EF4-FFF2-40B4-BE49-F238E27FC236}">
                <a16:creationId xmlns:a16="http://schemas.microsoft.com/office/drawing/2014/main" id="{3941D481-FB00-D04B-8E09-009BCD9E81AD}"/>
              </a:ext>
            </a:extLst>
          </p:cNvPr>
          <p:cNvSpPr>
            <a:spLocks noGrp="1"/>
          </p:cNvSpPr>
          <p:nvPr>
            <p:ph type="dt" idx="1"/>
          </p:nvPr>
        </p:nvSpPr>
        <p:spPr/>
        <p:txBody>
          <a:bodyPr/>
          <a:lstStyle/>
          <a:p>
            <a:r>
              <a:rPr lang="en-US"/>
              <a:t>1523/22</a:t>
            </a:r>
          </a:p>
        </p:txBody>
      </p:sp>
      <p:sp>
        <p:nvSpPr>
          <p:cNvPr id="6" name="Header Placeholder 5">
            <a:extLst>
              <a:ext uri="{FF2B5EF4-FFF2-40B4-BE49-F238E27FC236}">
                <a16:creationId xmlns:a16="http://schemas.microsoft.com/office/drawing/2014/main" id="{084C1871-33FC-BF4A-8948-02E9CA81DDB7}"/>
              </a:ext>
            </a:extLst>
          </p:cNvPr>
          <p:cNvSpPr>
            <a:spLocks noGrp="1"/>
          </p:cNvSpPr>
          <p:nvPr>
            <p:ph type="hdr" sz="quarter"/>
          </p:nvPr>
        </p:nvSpPr>
        <p:spPr/>
        <p:txBody>
          <a:bodyPr/>
          <a:lstStyle/>
          <a:p>
            <a:r>
              <a:rPr lang="en-US"/>
              <a:t>Mark Pettus MD </a:t>
            </a:r>
          </a:p>
        </p:txBody>
      </p:sp>
    </p:spTree>
    <p:extLst>
      <p:ext uri="{BB962C8B-B14F-4D97-AF65-F5344CB8AC3E}">
        <p14:creationId xmlns:p14="http://schemas.microsoft.com/office/powerpoint/2010/main" val="1475920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DE4320-E2C4-9B4A-AB0E-916B4B657878}" type="slidenum">
              <a:rPr lang="en-US" smtClean="0"/>
              <a:t>25</a:t>
            </a:fld>
            <a:endParaRPr lang="en-US"/>
          </a:p>
        </p:txBody>
      </p:sp>
    </p:spTree>
    <p:extLst>
      <p:ext uri="{BB962C8B-B14F-4D97-AF65-F5344CB8AC3E}">
        <p14:creationId xmlns:p14="http://schemas.microsoft.com/office/powerpoint/2010/main" val="56630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DE4320-E2C4-9B4A-AB0E-916B4B657878}" type="slidenum">
              <a:rPr lang="en-US" smtClean="0"/>
              <a:t>26</a:t>
            </a:fld>
            <a:endParaRPr lang="en-US"/>
          </a:p>
        </p:txBody>
      </p:sp>
    </p:spTree>
    <p:extLst>
      <p:ext uri="{BB962C8B-B14F-4D97-AF65-F5344CB8AC3E}">
        <p14:creationId xmlns:p14="http://schemas.microsoft.com/office/powerpoint/2010/main" val="3541382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is Particles” evolved to “Everything is Fields” which eventually evolved to “Everything is Information”.</a:t>
            </a:r>
          </a:p>
          <a:p>
            <a:endParaRPr lang="en-US" dirty="0"/>
          </a:p>
          <a:p>
            <a:r>
              <a:rPr lang="en-US" dirty="0"/>
              <a:t>Virk, Rizwan. The Simulation Hypothesis: An MIT Computer Scientist Shows Why AI, Quantum Physics and Eastern Mystics All Agree We Are In a Video Game . Bayview Books. Kindle Edition. </a:t>
            </a:r>
          </a:p>
        </p:txBody>
      </p:sp>
      <p:sp>
        <p:nvSpPr>
          <p:cNvPr id="4" name="Slide Number Placeholder 3"/>
          <p:cNvSpPr>
            <a:spLocks noGrp="1"/>
          </p:cNvSpPr>
          <p:nvPr>
            <p:ph type="sldNum" sz="quarter" idx="5"/>
          </p:nvPr>
        </p:nvSpPr>
        <p:spPr/>
        <p:txBody>
          <a:bodyPr/>
          <a:lstStyle/>
          <a:p>
            <a:fld id="{B7C050AD-49E8-9B45-9358-3B9BCF3D2347}" type="slidenum">
              <a:rPr lang="en-US" smtClean="0"/>
              <a:t>40</a:t>
            </a:fld>
            <a:endParaRPr lang="en-US"/>
          </a:p>
        </p:txBody>
      </p:sp>
    </p:spTree>
    <p:extLst>
      <p:ext uri="{BB962C8B-B14F-4D97-AF65-F5344CB8AC3E}">
        <p14:creationId xmlns:p14="http://schemas.microsoft.com/office/powerpoint/2010/main" val="2825595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Henry Ford quote: “Whether you believe you can or cannot, you are right”.</a:t>
            </a:r>
          </a:p>
        </p:txBody>
      </p:sp>
      <p:sp>
        <p:nvSpPr>
          <p:cNvPr id="4" name="Slide Number Placeholder 3"/>
          <p:cNvSpPr>
            <a:spLocks noGrp="1"/>
          </p:cNvSpPr>
          <p:nvPr>
            <p:ph type="sldNum" sz="quarter" idx="5"/>
          </p:nvPr>
        </p:nvSpPr>
        <p:spPr/>
        <p:txBody>
          <a:bodyPr/>
          <a:lstStyle/>
          <a:p>
            <a:fld id="{E9DE4320-E2C4-9B4A-AB0E-916B4B657878}" type="slidenum">
              <a:rPr lang="en-US" smtClean="0"/>
              <a:t>41</a:t>
            </a:fld>
            <a:endParaRPr lang="en-US"/>
          </a:p>
        </p:txBody>
      </p:sp>
    </p:spTree>
    <p:extLst>
      <p:ext uri="{BB962C8B-B14F-4D97-AF65-F5344CB8AC3E}">
        <p14:creationId xmlns:p14="http://schemas.microsoft.com/office/powerpoint/2010/main" val="1010038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Mark Pettus MD</a:t>
            </a:r>
          </a:p>
        </p:txBody>
      </p:sp>
      <p:sp>
        <p:nvSpPr>
          <p:cNvPr id="5" name="Date Placeholder 4"/>
          <p:cNvSpPr>
            <a:spLocks noGrp="1"/>
          </p:cNvSpPr>
          <p:nvPr>
            <p:ph type="dt" idx="1"/>
          </p:nvPr>
        </p:nvSpPr>
        <p:spPr/>
        <p:txBody>
          <a:bodyPr/>
          <a:lstStyle/>
          <a:p>
            <a:fld id="{65DC1C08-33D9-8C48-91BC-0A876B0CF5C7}" type="datetime1">
              <a:rPr lang="en-US" smtClean="0"/>
              <a:t>6/20/22</a:t>
            </a:fld>
            <a:endParaRPr lang="en-US"/>
          </a:p>
        </p:txBody>
      </p:sp>
      <p:sp>
        <p:nvSpPr>
          <p:cNvPr id="6" name="Slide Number Placeholder 5"/>
          <p:cNvSpPr>
            <a:spLocks noGrp="1"/>
          </p:cNvSpPr>
          <p:nvPr>
            <p:ph type="sldNum" sz="quarter" idx="5"/>
          </p:nvPr>
        </p:nvSpPr>
        <p:spPr/>
        <p:txBody>
          <a:bodyPr/>
          <a:lstStyle/>
          <a:p>
            <a:fld id="{8F52353C-336B-AB42-9FC9-57A81FB899B4}" type="slidenum">
              <a:rPr lang="en-US" smtClean="0"/>
              <a:t>44</a:t>
            </a:fld>
            <a:endParaRPr lang="en-US"/>
          </a:p>
        </p:txBody>
      </p:sp>
    </p:spTree>
    <p:extLst>
      <p:ext uri="{BB962C8B-B14F-4D97-AF65-F5344CB8AC3E}">
        <p14:creationId xmlns:p14="http://schemas.microsoft.com/office/powerpoint/2010/main" val="3227198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A5D34-1FE6-4828-DB1A-0ACC74F8F2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FB12A3-E65B-3850-FCD4-0FFEF120DF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F9BD76-B16F-7A80-3539-EF61A53B42B8}"/>
              </a:ext>
            </a:extLst>
          </p:cNvPr>
          <p:cNvSpPr>
            <a:spLocks noGrp="1"/>
          </p:cNvSpPr>
          <p:nvPr>
            <p:ph type="dt" sz="half" idx="10"/>
          </p:nvPr>
        </p:nvSpPr>
        <p:spPr/>
        <p:txBody>
          <a:bodyPr/>
          <a:lstStyle/>
          <a:p>
            <a:fld id="{41E72AAC-1D2F-2142-BBB7-4BEFC259A844}" type="datetimeFigureOut">
              <a:rPr lang="en-US" smtClean="0"/>
              <a:t>6/20/22</a:t>
            </a:fld>
            <a:endParaRPr lang="en-US"/>
          </a:p>
        </p:txBody>
      </p:sp>
      <p:sp>
        <p:nvSpPr>
          <p:cNvPr id="5" name="Footer Placeholder 4">
            <a:extLst>
              <a:ext uri="{FF2B5EF4-FFF2-40B4-BE49-F238E27FC236}">
                <a16:creationId xmlns:a16="http://schemas.microsoft.com/office/drawing/2014/main" id="{F8492155-B5F8-D754-5CEA-B6E1A713D8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B0B8A2-1008-499F-DCE9-5579809B8664}"/>
              </a:ext>
            </a:extLst>
          </p:cNvPr>
          <p:cNvSpPr>
            <a:spLocks noGrp="1"/>
          </p:cNvSpPr>
          <p:nvPr>
            <p:ph type="sldNum" sz="quarter" idx="12"/>
          </p:nvPr>
        </p:nvSpPr>
        <p:spPr/>
        <p:txBody>
          <a:bodyPr/>
          <a:lstStyle/>
          <a:p>
            <a:fld id="{7B9372D3-EC85-DC4A-9337-7F68A7A2E967}" type="slidenum">
              <a:rPr lang="en-US" smtClean="0"/>
              <a:t>‹#›</a:t>
            </a:fld>
            <a:endParaRPr lang="en-US"/>
          </a:p>
        </p:txBody>
      </p:sp>
    </p:spTree>
    <p:extLst>
      <p:ext uri="{BB962C8B-B14F-4D97-AF65-F5344CB8AC3E}">
        <p14:creationId xmlns:p14="http://schemas.microsoft.com/office/powerpoint/2010/main" val="1579571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D2A9F-3CF6-B1C5-F0CF-0EC24D20B5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725824-4E7D-0801-6391-2C89C2D0B1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0C74B3-CFA1-C57E-9B50-D7F15FEBAD0D}"/>
              </a:ext>
            </a:extLst>
          </p:cNvPr>
          <p:cNvSpPr>
            <a:spLocks noGrp="1"/>
          </p:cNvSpPr>
          <p:nvPr>
            <p:ph type="dt" sz="half" idx="10"/>
          </p:nvPr>
        </p:nvSpPr>
        <p:spPr/>
        <p:txBody>
          <a:bodyPr/>
          <a:lstStyle/>
          <a:p>
            <a:fld id="{41E72AAC-1D2F-2142-BBB7-4BEFC259A844}" type="datetimeFigureOut">
              <a:rPr lang="en-US" smtClean="0"/>
              <a:t>6/20/22</a:t>
            </a:fld>
            <a:endParaRPr lang="en-US"/>
          </a:p>
        </p:txBody>
      </p:sp>
      <p:sp>
        <p:nvSpPr>
          <p:cNvPr id="5" name="Footer Placeholder 4">
            <a:extLst>
              <a:ext uri="{FF2B5EF4-FFF2-40B4-BE49-F238E27FC236}">
                <a16:creationId xmlns:a16="http://schemas.microsoft.com/office/drawing/2014/main" id="{B6C43539-7632-0D9F-207C-DC3478E339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87F947-57E1-B9C3-B7F3-71C5588A583D}"/>
              </a:ext>
            </a:extLst>
          </p:cNvPr>
          <p:cNvSpPr>
            <a:spLocks noGrp="1"/>
          </p:cNvSpPr>
          <p:nvPr>
            <p:ph type="sldNum" sz="quarter" idx="12"/>
          </p:nvPr>
        </p:nvSpPr>
        <p:spPr/>
        <p:txBody>
          <a:bodyPr/>
          <a:lstStyle/>
          <a:p>
            <a:fld id="{7B9372D3-EC85-DC4A-9337-7F68A7A2E967}" type="slidenum">
              <a:rPr lang="en-US" smtClean="0"/>
              <a:t>‹#›</a:t>
            </a:fld>
            <a:endParaRPr lang="en-US"/>
          </a:p>
        </p:txBody>
      </p:sp>
    </p:spTree>
    <p:extLst>
      <p:ext uri="{BB962C8B-B14F-4D97-AF65-F5344CB8AC3E}">
        <p14:creationId xmlns:p14="http://schemas.microsoft.com/office/powerpoint/2010/main" val="3106449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B13EB1-E7EC-8243-ACCC-E7CC8789CE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C949E6-25BA-C57C-E013-D40215345B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2B3BE-B0B4-2039-3613-F9F932A50802}"/>
              </a:ext>
            </a:extLst>
          </p:cNvPr>
          <p:cNvSpPr>
            <a:spLocks noGrp="1"/>
          </p:cNvSpPr>
          <p:nvPr>
            <p:ph type="dt" sz="half" idx="10"/>
          </p:nvPr>
        </p:nvSpPr>
        <p:spPr/>
        <p:txBody>
          <a:bodyPr/>
          <a:lstStyle/>
          <a:p>
            <a:fld id="{41E72AAC-1D2F-2142-BBB7-4BEFC259A844}" type="datetimeFigureOut">
              <a:rPr lang="en-US" smtClean="0"/>
              <a:t>6/20/22</a:t>
            </a:fld>
            <a:endParaRPr lang="en-US"/>
          </a:p>
        </p:txBody>
      </p:sp>
      <p:sp>
        <p:nvSpPr>
          <p:cNvPr id="5" name="Footer Placeholder 4">
            <a:extLst>
              <a:ext uri="{FF2B5EF4-FFF2-40B4-BE49-F238E27FC236}">
                <a16:creationId xmlns:a16="http://schemas.microsoft.com/office/drawing/2014/main" id="{3127AFB8-3ADB-46EA-4EEB-78B409A501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849A17-4351-947C-A1F7-2F63121EB157}"/>
              </a:ext>
            </a:extLst>
          </p:cNvPr>
          <p:cNvSpPr>
            <a:spLocks noGrp="1"/>
          </p:cNvSpPr>
          <p:nvPr>
            <p:ph type="sldNum" sz="quarter" idx="12"/>
          </p:nvPr>
        </p:nvSpPr>
        <p:spPr/>
        <p:txBody>
          <a:bodyPr/>
          <a:lstStyle/>
          <a:p>
            <a:fld id="{7B9372D3-EC85-DC4A-9337-7F68A7A2E967}" type="slidenum">
              <a:rPr lang="en-US" smtClean="0"/>
              <a:t>‹#›</a:t>
            </a:fld>
            <a:endParaRPr lang="en-US"/>
          </a:p>
        </p:txBody>
      </p:sp>
    </p:spTree>
    <p:extLst>
      <p:ext uri="{BB962C8B-B14F-4D97-AF65-F5344CB8AC3E}">
        <p14:creationId xmlns:p14="http://schemas.microsoft.com/office/powerpoint/2010/main" val="2649148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131A5-5B41-A7F7-81BD-8F35CD8FD7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2D2A83-34DF-0A45-2897-D3B5CF615A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FF49A-C76D-C5EB-E310-293CFF0D2D37}"/>
              </a:ext>
            </a:extLst>
          </p:cNvPr>
          <p:cNvSpPr>
            <a:spLocks noGrp="1"/>
          </p:cNvSpPr>
          <p:nvPr>
            <p:ph type="dt" sz="half" idx="10"/>
          </p:nvPr>
        </p:nvSpPr>
        <p:spPr/>
        <p:txBody>
          <a:bodyPr/>
          <a:lstStyle/>
          <a:p>
            <a:fld id="{41E72AAC-1D2F-2142-BBB7-4BEFC259A844}" type="datetimeFigureOut">
              <a:rPr lang="en-US" smtClean="0"/>
              <a:t>6/20/22</a:t>
            </a:fld>
            <a:endParaRPr lang="en-US"/>
          </a:p>
        </p:txBody>
      </p:sp>
      <p:sp>
        <p:nvSpPr>
          <p:cNvPr id="5" name="Footer Placeholder 4">
            <a:extLst>
              <a:ext uri="{FF2B5EF4-FFF2-40B4-BE49-F238E27FC236}">
                <a16:creationId xmlns:a16="http://schemas.microsoft.com/office/drawing/2014/main" id="{7CEBFC3C-F8E8-2D1A-0B0B-279FE9A223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4A2E66-FBA9-F659-84F0-B66C76D88773}"/>
              </a:ext>
            </a:extLst>
          </p:cNvPr>
          <p:cNvSpPr>
            <a:spLocks noGrp="1"/>
          </p:cNvSpPr>
          <p:nvPr>
            <p:ph type="sldNum" sz="quarter" idx="12"/>
          </p:nvPr>
        </p:nvSpPr>
        <p:spPr/>
        <p:txBody>
          <a:bodyPr/>
          <a:lstStyle/>
          <a:p>
            <a:fld id="{7B9372D3-EC85-DC4A-9337-7F68A7A2E967}" type="slidenum">
              <a:rPr lang="en-US" smtClean="0"/>
              <a:t>‹#›</a:t>
            </a:fld>
            <a:endParaRPr lang="en-US"/>
          </a:p>
        </p:txBody>
      </p:sp>
    </p:spTree>
    <p:extLst>
      <p:ext uri="{BB962C8B-B14F-4D97-AF65-F5344CB8AC3E}">
        <p14:creationId xmlns:p14="http://schemas.microsoft.com/office/powerpoint/2010/main" val="4110523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27DDA-6F49-7FC5-725F-423CFECF04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971459-D093-6B65-F1D3-9BB7CC52A3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D09126-5C16-4371-9A6B-4AD4DA3E697B}"/>
              </a:ext>
            </a:extLst>
          </p:cNvPr>
          <p:cNvSpPr>
            <a:spLocks noGrp="1"/>
          </p:cNvSpPr>
          <p:nvPr>
            <p:ph type="dt" sz="half" idx="10"/>
          </p:nvPr>
        </p:nvSpPr>
        <p:spPr/>
        <p:txBody>
          <a:bodyPr/>
          <a:lstStyle/>
          <a:p>
            <a:fld id="{41E72AAC-1D2F-2142-BBB7-4BEFC259A844}" type="datetimeFigureOut">
              <a:rPr lang="en-US" smtClean="0"/>
              <a:t>6/20/22</a:t>
            </a:fld>
            <a:endParaRPr lang="en-US"/>
          </a:p>
        </p:txBody>
      </p:sp>
      <p:sp>
        <p:nvSpPr>
          <p:cNvPr id="5" name="Footer Placeholder 4">
            <a:extLst>
              <a:ext uri="{FF2B5EF4-FFF2-40B4-BE49-F238E27FC236}">
                <a16:creationId xmlns:a16="http://schemas.microsoft.com/office/drawing/2014/main" id="{3688EB84-9457-A209-980A-580F55D96B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98D4AE-1EA0-8DD6-1ADB-07540535881F}"/>
              </a:ext>
            </a:extLst>
          </p:cNvPr>
          <p:cNvSpPr>
            <a:spLocks noGrp="1"/>
          </p:cNvSpPr>
          <p:nvPr>
            <p:ph type="sldNum" sz="quarter" idx="12"/>
          </p:nvPr>
        </p:nvSpPr>
        <p:spPr/>
        <p:txBody>
          <a:bodyPr/>
          <a:lstStyle/>
          <a:p>
            <a:fld id="{7B9372D3-EC85-DC4A-9337-7F68A7A2E967}" type="slidenum">
              <a:rPr lang="en-US" smtClean="0"/>
              <a:t>‹#›</a:t>
            </a:fld>
            <a:endParaRPr lang="en-US"/>
          </a:p>
        </p:txBody>
      </p:sp>
    </p:spTree>
    <p:extLst>
      <p:ext uri="{BB962C8B-B14F-4D97-AF65-F5344CB8AC3E}">
        <p14:creationId xmlns:p14="http://schemas.microsoft.com/office/powerpoint/2010/main" val="2229335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F9FFB-89E0-0BD5-092B-D68AE31207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1BD6F9-D8EA-8C9E-909F-806C08E27B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168590-A799-04AA-BD25-AAD61DB45B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A4B53-2A97-6D20-07A9-26DB04DC93BF}"/>
              </a:ext>
            </a:extLst>
          </p:cNvPr>
          <p:cNvSpPr>
            <a:spLocks noGrp="1"/>
          </p:cNvSpPr>
          <p:nvPr>
            <p:ph type="dt" sz="half" idx="10"/>
          </p:nvPr>
        </p:nvSpPr>
        <p:spPr/>
        <p:txBody>
          <a:bodyPr/>
          <a:lstStyle/>
          <a:p>
            <a:fld id="{41E72AAC-1D2F-2142-BBB7-4BEFC259A844}" type="datetimeFigureOut">
              <a:rPr lang="en-US" smtClean="0"/>
              <a:t>6/20/22</a:t>
            </a:fld>
            <a:endParaRPr lang="en-US"/>
          </a:p>
        </p:txBody>
      </p:sp>
      <p:sp>
        <p:nvSpPr>
          <p:cNvPr id="6" name="Footer Placeholder 5">
            <a:extLst>
              <a:ext uri="{FF2B5EF4-FFF2-40B4-BE49-F238E27FC236}">
                <a16:creationId xmlns:a16="http://schemas.microsoft.com/office/drawing/2014/main" id="{299DE121-C2A2-F6EA-6BD3-49E057D5CA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D8BE1D-8A3A-6EC2-F6CD-AB9AEA988A93}"/>
              </a:ext>
            </a:extLst>
          </p:cNvPr>
          <p:cNvSpPr>
            <a:spLocks noGrp="1"/>
          </p:cNvSpPr>
          <p:nvPr>
            <p:ph type="sldNum" sz="quarter" idx="12"/>
          </p:nvPr>
        </p:nvSpPr>
        <p:spPr/>
        <p:txBody>
          <a:bodyPr/>
          <a:lstStyle/>
          <a:p>
            <a:fld id="{7B9372D3-EC85-DC4A-9337-7F68A7A2E967}" type="slidenum">
              <a:rPr lang="en-US" smtClean="0"/>
              <a:t>‹#›</a:t>
            </a:fld>
            <a:endParaRPr lang="en-US"/>
          </a:p>
        </p:txBody>
      </p:sp>
    </p:spTree>
    <p:extLst>
      <p:ext uri="{BB962C8B-B14F-4D97-AF65-F5344CB8AC3E}">
        <p14:creationId xmlns:p14="http://schemas.microsoft.com/office/powerpoint/2010/main" val="1824091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4DEBF-36BD-1415-1E66-EBFD4D1623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40264E-7605-7224-83EB-A53FB303F1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A65ACC-48F3-45E6-71CC-CE2F5269FC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267603-9212-A5FB-5D12-8C7412C70B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C90843-D6B5-52AA-E1A0-9D3CAAEB33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8B5900-7775-1255-6FCC-5DB63B52C350}"/>
              </a:ext>
            </a:extLst>
          </p:cNvPr>
          <p:cNvSpPr>
            <a:spLocks noGrp="1"/>
          </p:cNvSpPr>
          <p:nvPr>
            <p:ph type="dt" sz="half" idx="10"/>
          </p:nvPr>
        </p:nvSpPr>
        <p:spPr/>
        <p:txBody>
          <a:bodyPr/>
          <a:lstStyle/>
          <a:p>
            <a:fld id="{41E72AAC-1D2F-2142-BBB7-4BEFC259A844}" type="datetimeFigureOut">
              <a:rPr lang="en-US" smtClean="0"/>
              <a:t>6/20/22</a:t>
            </a:fld>
            <a:endParaRPr lang="en-US"/>
          </a:p>
        </p:txBody>
      </p:sp>
      <p:sp>
        <p:nvSpPr>
          <p:cNvPr id="8" name="Footer Placeholder 7">
            <a:extLst>
              <a:ext uri="{FF2B5EF4-FFF2-40B4-BE49-F238E27FC236}">
                <a16:creationId xmlns:a16="http://schemas.microsoft.com/office/drawing/2014/main" id="{B0CBBB7E-0BBF-4EE1-9535-6EB09FABF1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66EB9F-0254-BEE5-66E0-15D5D0DAA5C9}"/>
              </a:ext>
            </a:extLst>
          </p:cNvPr>
          <p:cNvSpPr>
            <a:spLocks noGrp="1"/>
          </p:cNvSpPr>
          <p:nvPr>
            <p:ph type="sldNum" sz="quarter" idx="12"/>
          </p:nvPr>
        </p:nvSpPr>
        <p:spPr/>
        <p:txBody>
          <a:bodyPr/>
          <a:lstStyle/>
          <a:p>
            <a:fld id="{7B9372D3-EC85-DC4A-9337-7F68A7A2E967}" type="slidenum">
              <a:rPr lang="en-US" smtClean="0"/>
              <a:t>‹#›</a:t>
            </a:fld>
            <a:endParaRPr lang="en-US"/>
          </a:p>
        </p:txBody>
      </p:sp>
    </p:spTree>
    <p:extLst>
      <p:ext uri="{BB962C8B-B14F-4D97-AF65-F5344CB8AC3E}">
        <p14:creationId xmlns:p14="http://schemas.microsoft.com/office/powerpoint/2010/main" val="1585622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B324A-534F-75DE-C85F-51CD9EE845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9CB52A-C1CD-E4C3-CA6F-9836D10C2039}"/>
              </a:ext>
            </a:extLst>
          </p:cNvPr>
          <p:cNvSpPr>
            <a:spLocks noGrp="1"/>
          </p:cNvSpPr>
          <p:nvPr>
            <p:ph type="dt" sz="half" idx="10"/>
          </p:nvPr>
        </p:nvSpPr>
        <p:spPr/>
        <p:txBody>
          <a:bodyPr/>
          <a:lstStyle/>
          <a:p>
            <a:fld id="{41E72AAC-1D2F-2142-BBB7-4BEFC259A844}" type="datetimeFigureOut">
              <a:rPr lang="en-US" smtClean="0"/>
              <a:t>6/20/22</a:t>
            </a:fld>
            <a:endParaRPr lang="en-US"/>
          </a:p>
        </p:txBody>
      </p:sp>
      <p:sp>
        <p:nvSpPr>
          <p:cNvPr id="4" name="Footer Placeholder 3">
            <a:extLst>
              <a:ext uri="{FF2B5EF4-FFF2-40B4-BE49-F238E27FC236}">
                <a16:creationId xmlns:a16="http://schemas.microsoft.com/office/drawing/2014/main" id="{1919C152-91C9-F5DA-018B-9D81EC0A20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538944-D4C3-253C-8893-2DA098E207FB}"/>
              </a:ext>
            </a:extLst>
          </p:cNvPr>
          <p:cNvSpPr>
            <a:spLocks noGrp="1"/>
          </p:cNvSpPr>
          <p:nvPr>
            <p:ph type="sldNum" sz="quarter" idx="12"/>
          </p:nvPr>
        </p:nvSpPr>
        <p:spPr/>
        <p:txBody>
          <a:bodyPr/>
          <a:lstStyle/>
          <a:p>
            <a:fld id="{7B9372D3-EC85-DC4A-9337-7F68A7A2E967}" type="slidenum">
              <a:rPr lang="en-US" smtClean="0"/>
              <a:t>‹#›</a:t>
            </a:fld>
            <a:endParaRPr lang="en-US"/>
          </a:p>
        </p:txBody>
      </p:sp>
    </p:spTree>
    <p:extLst>
      <p:ext uri="{BB962C8B-B14F-4D97-AF65-F5344CB8AC3E}">
        <p14:creationId xmlns:p14="http://schemas.microsoft.com/office/powerpoint/2010/main" val="3499013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A21C5B-F98F-6618-1EB3-2DC78929ADD6}"/>
              </a:ext>
            </a:extLst>
          </p:cNvPr>
          <p:cNvSpPr>
            <a:spLocks noGrp="1"/>
          </p:cNvSpPr>
          <p:nvPr>
            <p:ph type="dt" sz="half" idx="10"/>
          </p:nvPr>
        </p:nvSpPr>
        <p:spPr/>
        <p:txBody>
          <a:bodyPr/>
          <a:lstStyle/>
          <a:p>
            <a:fld id="{41E72AAC-1D2F-2142-BBB7-4BEFC259A844}" type="datetimeFigureOut">
              <a:rPr lang="en-US" smtClean="0"/>
              <a:t>6/20/22</a:t>
            </a:fld>
            <a:endParaRPr lang="en-US"/>
          </a:p>
        </p:txBody>
      </p:sp>
      <p:sp>
        <p:nvSpPr>
          <p:cNvPr id="3" name="Footer Placeholder 2">
            <a:extLst>
              <a:ext uri="{FF2B5EF4-FFF2-40B4-BE49-F238E27FC236}">
                <a16:creationId xmlns:a16="http://schemas.microsoft.com/office/drawing/2014/main" id="{E2C91171-1EB6-DF92-57ED-6A0D3DF6F7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8A6E22-1D36-9AF8-EB4C-21BCEAE37DA5}"/>
              </a:ext>
            </a:extLst>
          </p:cNvPr>
          <p:cNvSpPr>
            <a:spLocks noGrp="1"/>
          </p:cNvSpPr>
          <p:nvPr>
            <p:ph type="sldNum" sz="quarter" idx="12"/>
          </p:nvPr>
        </p:nvSpPr>
        <p:spPr/>
        <p:txBody>
          <a:bodyPr/>
          <a:lstStyle/>
          <a:p>
            <a:fld id="{7B9372D3-EC85-DC4A-9337-7F68A7A2E967}" type="slidenum">
              <a:rPr lang="en-US" smtClean="0"/>
              <a:t>‹#›</a:t>
            </a:fld>
            <a:endParaRPr lang="en-US"/>
          </a:p>
        </p:txBody>
      </p:sp>
    </p:spTree>
    <p:extLst>
      <p:ext uri="{BB962C8B-B14F-4D97-AF65-F5344CB8AC3E}">
        <p14:creationId xmlns:p14="http://schemas.microsoft.com/office/powerpoint/2010/main" val="3105888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527F7-4C1F-3EB4-E879-C6B4A743D4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D5DDE2-D686-5060-C679-E3CF659AFC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EB706E-BC63-F391-C66B-436B9A1234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3D09A6-E674-8B13-345B-55B96CD3F0F1}"/>
              </a:ext>
            </a:extLst>
          </p:cNvPr>
          <p:cNvSpPr>
            <a:spLocks noGrp="1"/>
          </p:cNvSpPr>
          <p:nvPr>
            <p:ph type="dt" sz="half" idx="10"/>
          </p:nvPr>
        </p:nvSpPr>
        <p:spPr/>
        <p:txBody>
          <a:bodyPr/>
          <a:lstStyle/>
          <a:p>
            <a:fld id="{41E72AAC-1D2F-2142-BBB7-4BEFC259A844}" type="datetimeFigureOut">
              <a:rPr lang="en-US" smtClean="0"/>
              <a:t>6/20/22</a:t>
            </a:fld>
            <a:endParaRPr lang="en-US"/>
          </a:p>
        </p:txBody>
      </p:sp>
      <p:sp>
        <p:nvSpPr>
          <p:cNvPr id="6" name="Footer Placeholder 5">
            <a:extLst>
              <a:ext uri="{FF2B5EF4-FFF2-40B4-BE49-F238E27FC236}">
                <a16:creationId xmlns:a16="http://schemas.microsoft.com/office/drawing/2014/main" id="{8FC9C5B0-872E-7B8D-5872-42FC44367A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44875E-A0AE-C804-71BA-22B39F78BEE4}"/>
              </a:ext>
            </a:extLst>
          </p:cNvPr>
          <p:cNvSpPr>
            <a:spLocks noGrp="1"/>
          </p:cNvSpPr>
          <p:nvPr>
            <p:ph type="sldNum" sz="quarter" idx="12"/>
          </p:nvPr>
        </p:nvSpPr>
        <p:spPr/>
        <p:txBody>
          <a:bodyPr/>
          <a:lstStyle/>
          <a:p>
            <a:fld id="{7B9372D3-EC85-DC4A-9337-7F68A7A2E967}" type="slidenum">
              <a:rPr lang="en-US" smtClean="0"/>
              <a:t>‹#›</a:t>
            </a:fld>
            <a:endParaRPr lang="en-US"/>
          </a:p>
        </p:txBody>
      </p:sp>
    </p:spTree>
    <p:extLst>
      <p:ext uri="{BB962C8B-B14F-4D97-AF65-F5344CB8AC3E}">
        <p14:creationId xmlns:p14="http://schemas.microsoft.com/office/powerpoint/2010/main" val="1184048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764E2-74FE-6559-A289-0EEA9E1215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E9CB3C-7D21-D4A9-0D52-55C02BFC15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625FFB-2B35-879E-D92A-7A0287319D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87E652-CDCD-7672-6B77-C46AC5D5CC1F}"/>
              </a:ext>
            </a:extLst>
          </p:cNvPr>
          <p:cNvSpPr>
            <a:spLocks noGrp="1"/>
          </p:cNvSpPr>
          <p:nvPr>
            <p:ph type="dt" sz="half" idx="10"/>
          </p:nvPr>
        </p:nvSpPr>
        <p:spPr/>
        <p:txBody>
          <a:bodyPr/>
          <a:lstStyle/>
          <a:p>
            <a:fld id="{41E72AAC-1D2F-2142-BBB7-4BEFC259A844}" type="datetimeFigureOut">
              <a:rPr lang="en-US" smtClean="0"/>
              <a:t>6/20/22</a:t>
            </a:fld>
            <a:endParaRPr lang="en-US"/>
          </a:p>
        </p:txBody>
      </p:sp>
      <p:sp>
        <p:nvSpPr>
          <p:cNvPr id="6" name="Footer Placeholder 5">
            <a:extLst>
              <a:ext uri="{FF2B5EF4-FFF2-40B4-BE49-F238E27FC236}">
                <a16:creationId xmlns:a16="http://schemas.microsoft.com/office/drawing/2014/main" id="{BE39D67D-C9C6-E9D5-F801-9DA4A3C26F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FC6668-DCB8-4E53-C5E6-9C0BE6449C42}"/>
              </a:ext>
            </a:extLst>
          </p:cNvPr>
          <p:cNvSpPr>
            <a:spLocks noGrp="1"/>
          </p:cNvSpPr>
          <p:nvPr>
            <p:ph type="sldNum" sz="quarter" idx="12"/>
          </p:nvPr>
        </p:nvSpPr>
        <p:spPr/>
        <p:txBody>
          <a:bodyPr/>
          <a:lstStyle/>
          <a:p>
            <a:fld id="{7B9372D3-EC85-DC4A-9337-7F68A7A2E967}" type="slidenum">
              <a:rPr lang="en-US" smtClean="0"/>
              <a:t>‹#›</a:t>
            </a:fld>
            <a:endParaRPr lang="en-US"/>
          </a:p>
        </p:txBody>
      </p:sp>
    </p:spTree>
    <p:extLst>
      <p:ext uri="{BB962C8B-B14F-4D97-AF65-F5344CB8AC3E}">
        <p14:creationId xmlns:p14="http://schemas.microsoft.com/office/powerpoint/2010/main" val="1200955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3D5F18-A255-C776-110A-13C5042379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656CCA-9F24-9D58-34A9-267B19148E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7AE901-33F3-4340-93B0-F7DC2D647C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E72AAC-1D2F-2142-BBB7-4BEFC259A844}" type="datetimeFigureOut">
              <a:rPr lang="en-US" smtClean="0"/>
              <a:t>6/20/22</a:t>
            </a:fld>
            <a:endParaRPr lang="en-US"/>
          </a:p>
        </p:txBody>
      </p:sp>
      <p:sp>
        <p:nvSpPr>
          <p:cNvPr id="5" name="Footer Placeholder 4">
            <a:extLst>
              <a:ext uri="{FF2B5EF4-FFF2-40B4-BE49-F238E27FC236}">
                <a16:creationId xmlns:a16="http://schemas.microsoft.com/office/drawing/2014/main" id="{6B37FFDB-4A59-6508-DB33-F85E9ED9DB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E44B25-0482-6036-2B1E-AB4D2BA3FC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9372D3-EC85-DC4A-9337-7F68A7A2E967}" type="slidenum">
              <a:rPr lang="en-US" smtClean="0"/>
              <a:t>‹#›</a:t>
            </a:fld>
            <a:endParaRPr lang="en-US"/>
          </a:p>
        </p:txBody>
      </p:sp>
    </p:spTree>
    <p:extLst>
      <p:ext uri="{BB962C8B-B14F-4D97-AF65-F5344CB8AC3E}">
        <p14:creationId xmlns:p14="http://schemas.microsoft.com/office/powerpoint/2010/main" val="32658512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researchgate.net/journal/Mechanisms-of-Ageing-and-Development-0047-6374" TargetMode="External"/><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hyperlink" Target="http://dx.doi.org/10.1016/j.mad.2018.01.002"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4.tiff"/><Relationship Id="rId4" Type="http://schemas.openxmlformats.org/officeDocument/2006/relationships/image" Target="../media/image53.jpg"/></Relationships>
</file>

<file path=ppt/slides/_rels/slide42.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6" name="Rectangle 2055">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
          <p:cNvSpPr>
            <a:spLocks noGrp="1" noChangeArrowheads="1"/>
          </p:cNvSpPr>
          <p:nvPr>
            <p:ph type="ctrTitle"/>
          </p:nvPr>
        </p:nvSpPr>
        <p:spPr>
          <a:xfrm>
            <a:off x="643468" y="643468"/>
            <a:ext cx="4620584" cy="2619022"/>
          </a:xfrm>
        </p:spPr>
        <p:txBody>
          <a:bodyPr>
            <a:normAutofit/>
          </a:bodyPr>
          <a:lstStyle/>
          <a:p>
            <a:pPr eaLnBrk="1" hangingPunct="1">
              <a:defRPr/>
            </a:pPr>
            <a:r>
              <a:rPr lang="en-US" sz="4000" dirty="0">
                <a:solidFill>
                  <a:srgbClr val="C00000"/>
                </a:solidFill>
                <a:cs typeface="Times New Roman"/>
              </a:rPr>
              <a:t>Men’s Health: Celebrating a Future of Possibility</a:t>
            </a:r>
          </a:p>
        </p:txBody>
      </p:sp>
      <p:sp>
        <p:nvSpPr>
          <p:cNvPr id="2051" name="Rectangle 3"/>
          <p:cNvSpPr>
            <a:spLocks noGrp="1" noChangeArrowheads="1"/>
          </p:cNvSpPr>
          <p:nvPr>
            <p:ph type="subTitle" idx="1"/>
          </p:nvPr>
        </p:nvSpPr>
        <p:spPr>
          <a:xfrm>
            <a:off x="643467" y="4470400"/>
            <a:ext cx="4620584" cy="1582778"/>
          </a:xfrm>
        </p:spPr>
        <p:txBody>
          <a:bodyPr>
            <a:normAutofit fontScale="92500"/>
          </a:bodyPr>
          <a:lstStyle/>
          <a:p>
            <a:pPr eaLnBrk="1" hangingPunct="1">
              <a:defRPr/>
            </a:pPr>
            <a:r>
              <a:rPr lang="en-US" sz="2000" dirty="0">
                <a:latin typeface="Times New Roman"/>
                <a:cs typeface="Times New Roman"/>
              </a:rPr>
              <a:t>Mark C Pettus MD, FACP</a:t>
            </a:r>
          </a:p>
          <a:p>
            <a:pPr eaLnBrk="1" hangingPunct="1">
              <a:defRPr/>
            </a:pPr>
            <a:r>
              <a:rPr lang="en-US" sz="2000" dirty="0">
                <a:latin typeface="Times New Roman"/>
                <a:cs typeface="Times New Roman"/>
              </a:rPr>
              <a:t>June 21, 2022</a:t>
            </a:r>
          </a:p>
          <a:p>
            <a:pPr eaLnBrk="1" hangingPunct="1">
              <a:defRPr/>
            </a:pPr>
            <a:r>
              <a:rPr lang="en-US" sz="2000" dirty="0">
                <a:latin typeface="Times New Roman"/>
                <a:cs typeface="Times New Roman"/>
              </a:rPr>
              <a:t>Associate Professor of Medicine</a:t>
            </a:r>
          </a:p>
          <a:p>
            <a:pPr eaLnBrk="1" hangingPunct="1">
              <a:defRPr/>
            </a:pPr>
            <a:r>
              <a:rPr lang="en-US" sz="2000" dirty="0">
                <a:latin typeface="Times New Roman"/>
                <a:cs typeface="Times New Roman"/>
              </a:rPr>
              <a:t>University of Massachusetts Medical School</a:t>
            </a:r>
          </a:p>
          <a:p>
            <a:pPr algn="l" eaLnBrk="1" hangingPunct="1">
              <a:defRPr/>
            </a:pPr>
            <a:endParaRPr lang="en-US" sz="600" dirty="0">
              <a:latin typeface="Akzidenz-Grotesk Std Light" charset="0"/>
            </a:endParaRPr>
          </a:p>
          <a:p>
            <a:pPr algn="l" eaLnBrk="1" hangingPunct="1">
              <a:defRPr/>
            </a:pPr>
            <a:endParaRPr lang="en-US" sz="600" dirty="0">
              <a:latin typeface="Akzidenz-Grotesk Std Light" charset="0"/>
            </a:endParaRPr>
          </a:p>
        </p:txBody>
      </p:sp>
      <p:pic>
        <p:nvPicPr>
          <p:cNvPr id="4" name="Picture 3" descr="A person carrying a child&#10;&#10;Description automatically generated with medium confidence">
            <a:extLst>
              <a:ext uri="{FF2B5EF4-FFF2-40B4-BE49-F238E27FC236}">
                <a16:creationId xmlns:a16="http://schemas.microsoft.com/office/drawing/2014/main" id="{F19F85D2-9420-0ED9-E297-8383EBEE135B}"/>
              </a:ext>
            </a:extLst>
          </p:cNvPr>
          <p:cNvPicPr>
            <a:picLocks noChangeAspect="1"/>
          </p:cNvPicPr>
          <p:nvPr/>
        </p:nvPicPr>
        <p:blipFill rotWithShape="1">
          <a:blip r:embed="rId2"/>
          <a:srcRect r="14403"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9CE6737D-D3FD-F007-A0D2-6BC6D17E3A86}"/>
              </a:ext>
            </a:extLst>
          </p:cNvPr>
          <p:cNvSpPr/>
          <p:nvPr/>
        </p:nvSpPr>
        <p:spPr>
          <a:xfrm>
            <a:off x="188106" y="1051375"/>
            <a:ext cx="3018738" cy="4940300"/>
          </a:xfrm>
          <a:prstGeom prst="roundRect">
            <a:avLst/>
          </a:prstGeom>
          <a:solidFill>
            <a:srgbClr val="FFC000">
              <a:alpha val="711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endParaRPr>
          </a:p>
        </p:txBody>
      </p:sp>
      <p:sp>
        <p:nvSpPr>
          <p:cNvPr id="7" name="TextBox 6">
            <a:extLst>
              <a:ext uri="{FF2B5EF4-FFF2-40B4-BE49-F238E27FC236}">
                <a16:creationId xmlns:a16="http://schemas.microsoft.com/office/drawing/2014/main" id="{81348FDF-C616-0258-F4E5-7799433B2254}"/>
              </a:ext>
            </a:extLst>
          </p:cNvPr>
          <p:cNvSpPr txBox="1"/>
          <p:nvPr/>
        </p:nvSpPr>
        <p:spPr>
          <a:xfrm>
            <a:off x="183873" y="1536174"/>
            <a:ext cx="3022971" cy="4062651"/>
          </a:xfrm>
          <a:prstGeom prst="rect">
            <a:avLst/>
          </a:prstGeom>
          <a:noFill/>
        </p:spPr>
        <p:txBody>
          <a:bodyPr wrap="square" rtlCol="0">
            <a:spAutoFit/>
          </a:bodyPr>
          <a:lstStyle/>
          <a:p>
            <a:pPr algn="ctr"/>
            <a:r>
              <a:rPr lang="en-US" sz="2400" b="1" u="sng" dirty="0"/>
              <a:t>Lifestyle/Environment</a:t>
            </a:r>
          </a:p>
          <a:p>
            <a:pPr algn="ctr"/>
            <a:endParaRPr lang="en-US" b="1" dirty="0"/>
          </a:p>
          <a:p>
            <a:r>
              <a:rPr lang="en-US" b="1" dirty="0"/>
              <a:t>Food quality</a:t>
            </a:r>
          </a:p>
          <a:p>
            <a:r>
              <a:rPr lang="en-US" b="1" dirty="0"/>
              <a:t>Movement</a:t>
            </a:r>
          </a:p>
          <a:p>
            <a:r>
              <a:rPr lang="en-US" b="1" dirty="0"/>
              <a:t>Sleep quality</a:t>
            </a:r>
          </a:p>
          <a:p>
            <a:r>
              <a:rPr lang="en-US" b="1" dirty="0"/>
              <a:t>Stress load</a:t>
            </a:r>
          </a:p>
          <a:p>
            <a:r>
              <a:rPr lang="en-US" b="1" dirty="0"/>
              <a:t>Trauma</a:t>
            </a:r>
          </a:p>
          <a:p>
            <a:r>
              <a:rPr lang="en-US" b="1" dirty="0"/>
              <a:t>Circadian rhythm</a:t>
            </a:r>
          </a:p>
          <a:p>
            <a:r>
              <a:rPr lang="en-US" b="1" dirty="0"/>
              <a:t>Love and connection</a:t>
            </a:r>
          </a:p>
          <a:p>
            <a:r>
              <a:rPr lang="en-US" b="1" dirty="0"/>
              <a:t>Meaning and purpose</a:t>
            </a:r>
          </a:p>
          <a:p>
            <a:r>
              <a:rPr lang="en-US" b="1" dirty="0"/>
              <a:t>Natural light/time outdoors</a:t>
            </a:r>
          </a:p>
          <a:p>
            <a:r>
              <a:rPr lang="en-US" b="1" dirty="0"/>
              <a:t>Beliefs-thoughts</a:t>
            </a:r>
          </a:p>
          <a:p>
            <a:r>
              <a:rPr lang="en-US" b="1" dirty="0"/>
              <a:t>Socioeconomics</a:t>
            </a:r>
          </a:p>
          <a:p>
            <a:r>
              <a:rPr lang="en-US" b="1" dirty="0"/>
              <a:t>Education</a:t>
            </a:r>
          </a:p>
        </p:txBody>
      </p:sp>
      <p:sp>
        <p:nvSpPr>
          <p:cNvPr id="10" name="Rounded Rectangle 9">
            <a:extLst>
              <a:ext uri="{FF2B5EF4-FFF2-40B4-BE49-F238E27FC236}">
                <a16:creationId xmlns:a16="http://schemas.microsoft.com/office/drawing/2014/main" id="{2681DADB-B8B7-D699-5818-3C5BAB98723B}"/>
              </a:ext>
            </a:extLst>
          </p:cNvPr>
          <p:cNvSpPr/>
          <p:nvPr/>
        </p:nvSpPr>
        <p:spPr>
          <a:xfrm>
            <a:off x="3844212" y="530338"/>
            <a:ext cx="2407298" cy="909735"/>
          </a:xfrm>
          <a:prstGeom prst="roundRect">
            <a:avLst/>
          </a:prstGeom>
          <a:solidFill>
            <a:srgbClr val="00B0F0">
              <a:alpha val="44005"/>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Epigenetics</a:t>
            </a:r>
          </a:p>
        </p:txBody>
      </p:sp>
      <p:sp>
        <p:nvSpPr>
          <p:cNvPr id="12" name="Rounded Rectangle 11">
            <a:extLst>
              <a:ext uri="{FF2B5EF4-FFF2-40B4-BE49-F238E27FC236}">
                <a16:creationId xmlns:a16="http://schemas.microsoft.com/office/drawing/2014/main" id="{72E1A675-8E37-3006-DB3C-E6A47BCDDC8C}"/>
              </a:ext>
            </a:extLst>
          </p:cNvPr>
          <p:cNvSpPr/>
          <p:nvPr/>
        </p:nvSpPr>
        <p:spPr>
          <a:xfrm>
            <a:off x="3844212" y="2551141"/>
            <a:ext cx="2407298" cy="970384"/>
          </a:xfrm>
          <a:prstGeom prst="roundRect">
            <a:avLst/>
          </a:prstGeom>
          <a:solidFill>
            <a:srgbClr val="FF0000">
              <a:alpha val="3957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Gene Expression</a:t>
            </a:r>
          </a:p>
        </p:txBody>
      </p:sp>
      <p:cxnSp>
        <p:nvCxnSpPr>
          <p:cNvPr id="14" name="Straight Arrow Connector 13">
            <a:extLst>
              <a:ext uri="{FF2B5EF4-FFF2-40B4-BE49-F238E27FC236}">
                <a16:creationId xmlns:a16="http://schemas.microsoft.com/office/drawing/2014/main" id="{773AEA0F-DE20-21B3-F63A-E70FF2D7A543}"/>
              </a:ext>
            </a:extLst>
          </p:cNvPr>
          <p:cNvCxnSpPr/>
          <p:nvPr/>
        </p:nvCxnSpPr>
        <p:spPr>
          <a:xfrm flipH="1">
            <a:off x="4960776" y="3781825"/>
            <a:ext cx="27992" cy="788436"/>
          </a:xfrm>
          <a:prstGeom prst="straightConnector1">
            <a:avLst/>
          </a:prstGeom>
          <a:ln w="349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Right Arrow 15">
            <a:extLst>
              <a:ext uri="{FF2B5EF4-FFF2-40B4-BE49-F238E27FC236}">
                <a16:creationId xmlns:a16="http://schemas.microsoft.com/office/drawing/2014/main" id="{0A49890A-82E6-F2A7-9A92-2D3C4181780E}"/>
              </a:ext>
            </a:extLst>
          </p:cNvPr>
          <p:cNvSpPr/>
          <p:nvPr/>
        </p:nvSpPr>
        <p:spPr>
          <a:xfrm rot="19320923">
            <a:off x="3194180" y="1775482"/>
            <a:ext cx="650032" cy="18257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C82E7F01-034B-3989-1B5B-8982FDB3AC6B}"/>
              </a:ext>
            </a:extLst>
          </p:cNvPr>
          <p:cNvCxnSpPr/>
          <p:nvPr/>
        </p:nvCxnSpPr>
        <p:spPr>
          <a:xfrm flipH="1">
            <a:off x="4932784" y="1566760"/>
            <a:ext cx="27992" cy="788436"/>
          </a:xfrm>
          <a:prstGeom prst="straightConnector1">
            <a:avLst/>
          </a:prstGeom>
          <a:ln w="349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a16="http://schemas.microsoft.com/office/drawing/2014/main" id="{2A1CD0B6-7BC6-0714-C8E0-0A7FF0039B3F}"/>
              </a:ext>
            </a:extLst>
          </p:cNvPr>
          <p:cNvSpPr/>
          <p:nvPr/>
        </p:nvSpPr>
        <p:spPr>
          <a:xfrm>
            <a:off x="3844212" y="4766206"/>
            <a:ext cx="2407298" cy="858416"/>
          </a:xfrm>
          <a:prstGeom prst="roundRect">
            <a:avLst/>
          </a:prstGeom>
          <a:solidFill>
            <a:srgbClr val="00B050">
              <a:alpha val="625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Microbiome</a:t>
            </a:r>
          </a:p>
        </p:txBody>
      </p:sp>
      <p:sp>
        <p:nvSpPr>
          <p:cNvPr id="19" name="Right Arrow 18">
            <a:extLst>
              <a:ext uri="{FF2B5EF4-FFF2-40B4-BE49-F238E27FC236}">
                <a16:creationId xmlns:a16="http://schemas.microsoft.com/office/drawing/2014/main" id="{85A11972-8248-6BAD-1BB0-7D864C4F85F7}"/>
              </a:ext>
            </a:extLst>
          </p:cNvPr>
          <p:cNvSpPr/>
          <p:nvPr/>
        </p:nvSpPr>
        <p:spPr>
          <a:xfrm rot="2045025">
            <a:off x="3225257" y="4454456"/>
            <a:ext cx="650032" cy="18257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F1AC5F64-4644-FC9B-674C-4B0D7985D207}"/>
              </a:ext>
            </a:extLst>
          </p:cNvPr>
          <p:cNvSpPr/>
          <p:nvPr/>
        </p:nvSpPr>
        <p:spPr>
          <a:xfrm>
            <a:off x="7455938" y="2806951"/>
            <a:ext cx="1122265" cy="48519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97A18316-5EB4-2471-84D9-FAA32075E376}"/>
              </a:ext>
            </a:extLst>
          </p:cNvPr>
          <p:cNvSpPr/>
          <p:nvPr/>
        </p:nvSpPr>
        <p:spPr>
          <a:xfrm>
            <a:off x="9032034" y="1217290"/>
            <a:ext cx="2631232" cy="4590661"/>
          </a:xfrm>
          <a:prstGeom prst="roundRect">
            <a:avLst/>
          </a:prstGeom>
          <a:solidFill>
            <a:schemeClr val="accent1">
              <a:alpha val="636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F68F428-BEA8-970E-320E-1164187947AF}"/>
              </a:ext>
            </a:extLst>
          </p:cNvPr>
          <p:cNvSpPr txBox="1"/>
          <p:nvPr/>
        </p:nvSpPr>
        <p:spPr>
          <a:xfrm>
            <a:off x="9246637" y="1693879"/>
            <a:ext cx="2202025" cy="3170099"/>
          </a:xfrm>
          <a:prstGeom prst="rect">
            <a:avLst/>
          </a:prstGeom>
          <a:noFill/>
        </p:spPr>
        <p:txBody>
          <a:bodyPr wrap="square" rtlCol="0">
            <a:spAutoFit/>
          </a:bodyPr>
          <a:lstStyle/>
          <a:p>
            <a:pPr algn="ctr"/>
            <a:r>
              <a:rPr lang="en-US" sz="3200" b="1" u="sng" dirty="0"/>
              <a:t>Life</a:t>
            </a:r>
          </a:p>
          <a:p>
            <a:pPr algn="ctr"/>
            <a:endParaRPr lang="en-US" sz="2800" b="1" dirty="0"/>
          </a:p>
          <a:p>
            <a:r>
              <a:rPr lang="en-US" sz="2800" b="1" dirty="0"/>
              <a:t>Metabolic </a:t>
            </a:r>
          </a:p>
          <a:p>
            <a:r>
              <a:rPr lang="en-US" sz="2800" b="1" dirty="0"/>
              <a:t>  Health</a:t>
            </a:r>
          </a:p>
          <a:p>
            <a:r>
              <a:rPr lang="en-US" sz="2800" b="1" dirty="0"/>
              <a:t>Longevity</a:t>
            </a:r>
          </a:p>
          <a:p>
            <a:r>
              <a:rPr lang="en-US" sz="2800" b="1" dirty="0"/>
              <a:t>Health span</a:t>
            </a:r>
          </a:p>
          <a:p>
            <a:r>
              <a:rPr lang="en-US" sz="2800" b="1" dirty="0"/>
              <a:t>Resilience</a:t>
            </a:r>
          </a:p>
        </p:txBody>
      </p:sp>
      <p:sp>
        <p:nvSpPr>
          <p:cNvPr id="23" name="Rounded Rectangle 22">
            <a:extLst>
              <a:ext uri="{FF2B5EF4-FFF2-40B4-BE49-F238E27FC236}">
                <a16:creationId xmlns:a16="http://schemas.microsoft.com/office/drawing/2014/main" id="{0D9BE294-D372-5045-956F-A5D80E098191}"/>
              </a:ext>
            </a:extLst>
          </p:cNvPr>
          <p:cNvSpPr/>
          <p:nvPr/>
        </p:nvSpPr>
        <p:spPr>
          <a:xfrm>
            <a:off x="0" y="176576"/>
            <a:ext cx="6758174" cy="6652727"/>
          </a:xfrm>
          <a:prstGeom prst="roundRect">
            <a:avLst/>
          </a:prstGeom>
          <a:solidFill>
            <a:srgbClr val="FFC000">
              <a:alpha val="37000"/>
            </a:srgbClr>
          </a:solidFill>
          <a:ln>
            <a:solidFill>
              <a:schemeClr val="accent1">
                <a:shade val="50000"/>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42F0F641-56FD-028D-B2E2-DB3902D042E7}"/>
              </a:ext>
            </a:extLst>
          </p:cNvPr>
          <p:cNvSpPr txBox="1"/>
          <p:nvPr/>
        </p:nvSpPr>
        <p:spPr>
          <a:xfrm>
            <a:off x="1847460" y="6158204"/>
            <a:ext cx="3825551" cy="523220"/>
          </a:xfrm>
          <a:prstGeom prst="rect">
            <a:avLst/>
          </a:prstGeom>
          <a:noFill/>
        </p:spPr>
        <p:txBody>
          <a:bodyPr wrap="square" rtlCol="0">
            <a:spAutoFit/>
          </a:bodyPr>
          <a:lstStyle/>
          <a:p>
            <a:r>
              <a:rPr lang="en-US" sz="2800" b="1" dirty="0"/>
              <a:t>Consciousness-Energy</a:t>
            </a:r>
          </a:p>
        </p:txBody>
      </p:sp>
    </p:spTree>
    <p:extLst>
      <p:ext uri="{BB962C8B-B14F-4D97-AF65-F5344CB8AC3E}">
        <p14:creationId xmlns:p14="http://schemas.microsoft.com/office/powerpoint/2010/main" val="153011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0" grpId="0" animBg="1"/>
      <p:bldP spid="12" grpId="0" animBg="1"/>
      <p:bldP spid="16" grpId="0" animBg="1"/>
      <p:bldP spid="18" grpId="0" animBg="1"/>
      <p:bldP spid="19" grpId="0" animBg="1"/>
      <p:bldP spid="20" grpId="0" animBg="1"/>
      <p:bldP spid="21" grpId="0" animBg="1"/>
      <p:bldP spid="22" grpId="0"/>
      <p:bldP spid="23" grpId="0" animBg="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descr="ab0b0923b79abed93d7fee4860e9ab3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96900"/>
            <a:ext cx="9144000" cy="4960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U-Turn Arrow 1">
            <a:extLst>
              <a:ext uri="{FF2B5EF4-FFF2-40B4-BE49-F238E27FC236}">
                <a16:creationId xmlns:a16="http://schemas.microsoft.com/office/drawing/2014/main" id="{FBE95E4C-74F0-E949-B880-D7F2C6E06A89}"/>
              </a:ext>
            </a:extLst>
          </p:cNvPr>
          <p:cNvSpPr/>
          <p:nvPr/>
        </p:nvSpPr>
        <p:spPr>
          <a:xfrm flipH="1" flipV="1">
            <a:off x="3430291" y="5557838"/>
            <a:ext cx="5331417" cy="433737"/>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D6F2ADC4-35ED-C54F-9015-18478970F553}"/>
              </a:ext>
            </a:extLst>
          </p:cNvPr>
          <p:cNvSpPr txBox="1"/>
          <p:nvPr/>
        </p:nvSpPr>
        <p:spPr>
          <a:xfrm>
            <a:off x="3766088" y="6276814"/>
            <a:ext cx="4995620" cy="461665"/>
          </a:xfrm>
          <a:prstGeom prst="rect">
            <a:avLst/>
          </a:prstGeom>
          <a:noFill/>
        </p:spPr>
        <p:txBody>
          <a:bodyPr wrap="square" rtlCol="0">
            <a:spAutoFit/>
          </a:bodyPr>
          <a:lstStyle/>
          <a:p>
            <a:pPr algn="ctr"/>
            <a:r>
              <a:rPr lang="en-US" sz="2400" dirty="0">
                <a:solidFill>
                  <a:srgbClr val="C00000"/>
                </a:solidFill>
              </a:rPr>
              <a:t>Epigenetic Reprogramming</a:t>
            </a:r>
          </a:p>
        </p:txBody>
      </p:sp>
    </p:spTree>
    <p:extLst>
      <p:ext uri="{BB962C8B-B14F-4D97-AF65-F5344CB8AC3E}">
        <p14:creationId xmlns:p14="http://schemas.microsoft.com/office/powerpoint/2010/main" val="320894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54631C-9C8B-7A47-92D8-DDA753D1C640}"/>
              </a:ext>
            </a:extLst>
          </p:cNvPr>
          <p:cNvPicPr>
            <a:picLocks noChangeAspect="1"/>
          </p:cNvPicPr>
          <p:nvPr/>
        </p:nvPicPr>
        <p:blipFill>
          <a:blip r:embed="rId2"/>
          <a:stretch>
            <a:fillRect/>
          </a:stretch>
        </p:blipFill>
        <p:spPr>
          <a:xfrm>
            <a:off x="1834255" y="289931"/>
            <a:ext cx="8523490" cy="4977719"/>
          </a:xfrm>
          <a:prstGeom prst="rect">
            <a:avLst/>
          </a:prstGeom>
        </p:spPr>
      </p:pic>
      <p:sp>
        <p:nvSpPr>
          <p:cNvPr id="4" name="TextBox 3">
            <a:extLst>
              <a:ext uri="{FF2B5EF4-FFF2-40B4-BE49-F238E27FC236}">
                <a16:creationId xmlns:a16="http://schemas.microsoft.com/office/drawing/2014/main" id="{EBA62285-5EEB-6348-BDBD-A6C8C1AE81EB}"/>
              </a:ext>
            </a:extLst>
          </p:cNvPr>
          <p:cNvSpPr txBox="1"/>
          <p:nvPr/>
        </p:nvSpPr>
        <p:spPr>
          <a:xfrm>
            <a:off x="262054" y="5780783"/>
            <a:ext cx="10837367" cy="584775"/>
          </a:xfrm>
          <a:prstGeom prst="rect">
            <a:avLst/>
          </a:prstGeom>
          <a:noFill/>
        </p:spPr>
        <p:txBody>
          <a:bodyPr wrap="square">
            <a:spAutoFit/>
          </a:bodyPr>
          <a:lstStyle/>
          <a:p>
            <a:pPr algn="l"/>
            <a:r>
              <a:rPr lang="en-US" sz="1600" b="1" i="0" dirty="0">
                <a:effectLst/>
                <a:latin typeface="Times" pitchFamily="2" charset="0"/>
              </a:rPr>
              <a:t>Back to the future: Epigenetic clock plasticity towards healthy aging</a:t>
            </a:r>
          </a:p>
          <a:p>
            <a:pPr algn="l">
              <a:buFont typeface="Arial" panose="020B0604020202020204" pitchFamily="34" charset="0"/>
              <a:buChar char="•"/>
            </a:pPr>
            <a:r>
              <a:rPr lang="en-US" sz="1600" b="1" i="0" dirty="0">
                <a:effectLst/>
                <a:latin typeface="Times" pitchFamily="2" charset="0"/>
              </a:rPr>
              <a:t>January 2018  </a:t>
            </a:r>
            <a:r>
              <a:rPr lang="en-US" sz="1600" b="1" i="0" u="sng" dirty="0">
                <a:effectLst/>
                <a:latin typeface="Times" pitchFamily="2" charset="0"/>
                <a:hlinkClick r:id="rId3">
                  <a:extLst>
                    <a:ext uri="{A12FA001-AC4F-418D-AE19-62706E023703}">
                      <ahyp:hlinkClr xmlns:ahyp="http://schemas.microsoft.com/office/drawing/2018/hyperlinkcolor" val="tx"/>
                    </a:ext>
                  </a:extLst>
                </a:hlinkClick>
              </a:rPr>
              <a:t>Mechanisms of Ageing and Development</a:t>
            </a:r>
            <a:r>
              <a:rPr lang="en-US" sz="1600" b="1" i="0" dirty="0">
                <a:effectLst/>
                <a:latin typeface="Times" pitchFamily="2" charset="0"/>
              </a:rPr>
              <a:t> </a:t>
            </a:r>
            <a:r>
              <a:rPr lang="en-US" sz="1600" b="1" dirty="0">
                <a:latin typeface="Times" pitchFamily="2" charset="0"/>
              </a:rPr>
              <a:t>  </a:t>
            </a:r>
            <a:r>
              <a:rPr lang="en-US" sz="1600" b="1" i="0" dirty="0">
                <a:effectLst/>
                <a:latin typeface="Times" pitchFamily="2" charset="0"/>
              </a:rPr>
              <a:t>DOI:</a:t>
            </a:r>
            <a:r>
              <a:rPr lang="en-US" sz="1600" b="1" i="0" u="sng" dirty="0">
                <a:effectLst/>
                <a:latin typeface="Times" pitchFamily="2" charset="0"/>
                <a:hlinkClick r:id="rId4">
                  <a:extLst>
                    <a:ext uri="{A12FA001-AC4F-418D-AE19-62706E023703}">
                      <ahyp:hlinkClr xmlns:ahyp="http://schemas.microsoft.com/office/drawing/2018/hyperlinkcolor" val="tx"/>
                    </a:ext>
                  </a:extLst>
                </a:hlinkClick>
              </a:rPr>
              <a:t>10.1016/j.mad.2018.01.002</a:t>
            </a:r>
            <a:endParaRPr lang="en-US" sz="1600" b="1" i="0" dirty="0">
              <a:effectLst/>
              <a:latin typeface="Times" pitchFamily="2" charset="0"/>
            </a:endParaRPr>
          </a:p>
        </p:txBody>
      </p:sp>
    </p:spTree>
    <p:extLst>
      <p:ext uri="{BB962C8B-B14F-4D97-AF65-F5344CB8AC3E}">
        <p14:creationId xmlns:p14="http://schemas.microsoft.com/office/powerpoint/2010/main" val="1485578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58C708-341E-3044-B224-07F82C605D8D}"/>
              </a:ext>
            </a:extLst>
          </p:cNvPr>
          <p:cNvPicPr>
            <a:picLocks noChangeAspect="1"/>
          </p:cNvPicPr>
          <p:nvPr/>
        </p:nvPicPr>
        <p:blipFill>
          <a:blip r:embed="rId3"/>
          <a:stretch>
            <a:fillRect/>
          </a:stretch>
        </p:blipFill>
        <p:spPr>
          <a:xfrm>
            <a:off x="6355071" y="999744"/>
            <a:ext cx="5731276" cy="4340352"/>
          </a:xfrm>
          <a:prstGeom prst="rect">
            <a:avLst/>
          </a:prstGeom>
        </p:spPr>
      </p:pic>
      <p:pic>
        <p:nvPicPr>
          <p:cNvPr id="4" name="Picture 3" descr="Graphical user interface, text, application, email&#10;&#10;Description automatically generated">
            <a:extLst>
              <a:ext uri="{FF2B5EF4-FFF2-40B4-BE49-F238E27FC236}">
                <a16:creationId xmlns:a16="http://schemas.microsoft.com/office/drawing/2014/main" id="{DE70B10D-BA7E-5F46-A473-44FFFDA94074}"/>
              </a:ext>
            </a:extLst>
          </p:cNvPr>
          <p:cNvPicPr>
            <a:picLocks noChangeAspect="1"/>
          </p:cNvPicPr>
          <p:nvPr/>
        </p:nvPicPr>
        <p:blipFill>
          <a:blip r:embed="rId4"/>
          <a:stretch>
            <a:fillRect/>
          </a:stretch>
        </p:blipFill>
        <p:spPr>
          <a:xfrm>
            <a:off x="105653" y="1933698"/>
            <a:ext cx="6096000" cy="2638302"/>
          </a:xfrm>
          <a:prstGeom prst="rect">
            <a:avLst/>
          </a:prstGeom>
        </p:spPr>
      </p:pic>
    </p:spTree>
    <p:extLst>
      <p:ext uri="{BB962C8B-B14F-4D97-AF65-F5344CB8AC3E}">
        <p14:creationId xmlns:p14="http://schemas.microsoft.com/office/powerpoint/2010/main" val="346238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14A82658-D225-C24A-BF4C-2F189F686315}"/>
              </a:ext>
            </a:extLst>
          </p:cNvPr>
          <p:cNvPicPr>
            <a:picLocks noChangeAspect="1"/>
          </p:cNvPicPr>
          <p:nvPr/>
        </p:nvPicPr>
        <p:blipFill>
          <a:blip r:embed="rId2"/>
          <a:stretch>
            <a:fillRect/>
          </a:stretch>
        </p:blipFill>
        <p:spPr>
          <a:xfrm>
            <a:off x="856343" y="0"/>
            <a:ext cx="10071397" cy="6538601"/>
          </a:xfrm>
          <a:prstGeom prst="rect">
            <a:avLst/>
          </a:prstGeom>
        </p:spPr>
      </p:pic>
    </p:spTree>
    <p:extLst>
      <p:ext uri="{BB962C8B-B14F-4D97-AF65-F5344CB8AC3E}">
        <p14:creationId xmlns:p14="http://schemas.microsoft.com/office/powerpoint/2010/main" val="2630168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6A6FA49C-1CD3-CC78-2ECA-C302A862932A}"/>
              </a:ext>
            </a:extLst>
          </p:cNvPr>
          <p:cNvPicPr>
            <a:picLocks noChangeAspect="1"/>
          </p:cNvPicPr>
          <p:nvPr/>
        </p:nvPicPr>
        <p:blipFill>
          <a:blip r:embed="rId2"/>
          <a:stretch>
            <a:fillRect/>
          </a:stretch>
        </p:blipFill>
        <p:spPr>
          <a:xfrm>
            <a:off x="0" y="1552538"/>
            <a:ext cx="6923314" cy="2915452"/>
          </a:xfrm>
          <a:prstGeom prst="rect">
            <a:avLst/>
          </a:prstGeom>
        </p:spPr>
      </p:pic>
      <p:pic>
        <p:nvPicPr>
          <p:cNvPr id="6" name="Picture 5" descr="Chart, scatter chart&#10;&#10;Description automatically generated">
            <a:extLst>
              <a:ext uri="{FF2B5EF4-FFF2-40B4-BE49-F238E27FC236}">
                <a16:creationId xmlns:a16="http://schemas.microsoft.com/office/drawing/2014/main" id="{8AF2C9F3-4BF5-5456-67BA-0989FC0BE36A}"/>
              </a:ext>
            </a:extLst>
          </p:cNvPr>
          <p:cNvPicPr>
            <a:picLocks noChangeAspect="1"/>
          </p:cNvPicPr>
          <p:nvPr/>
        </p:nvPicPr>
        <p:blipFill>
          <a:blip r:embed="rId3"/>
          <a:stretch>
            <a:fillRect/>
          </a:stretch>
        </p:blipFill>
        <p:spPr>
          <a:xfrm>
            <a:off x="6814437" y="628650"/>
            <a:ext cx="5377563" cy="5600699"/>
          </a:xfrm>
          <a:prstGeom prst="rect">
            <a:avLst/>
          </a:prstGeom>
        </p:spPr>
      </p:pic>
    </p:spTree>
    <p:extLst>
      <p:ext uri="{BB962C8B-B14F-4D97-AF65-F5344CB8AC3E}">
        <p14:creationId xmlns:p14="http://schemas.microsoft.com/office/powerpoint/2010/main" val="1141226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Content Placeholder 3" descr="kswift.tiff"/>
          <p:cNvPicPr>
            <a:picLocks noGrp="1" noChangeAspect="1"/>
          </p:cNvPicPr>
          <p:nvPr>
            <p:ph idx="4294967295"/>
          </p:nvPr>
        </p:nvPicPr>
        <p:blipFill>
          <a:blip r:embed="rId2"/>
          <a:srcRect l="-18114" r="-18114"/>
          <a:stretch>
            <a:fillRect/>
          </a:stretch>
        </p:blipFill>
        <p:spPr>
          <a:xfrm>
            <a:off x="2282921" y="609600"/>
            <a:ext cx="7772400" cy="3657600"/>
          </a:xfrm>
        </p:spPr>
      </p:pic>
      <p:sp>
        <p:nvSpPr>
          <p:cNvPr id="8194" name="TextBox 2"/>
          <p:cNvSpPr txBox="1">
            <a:spLocks noChangeArrowheads="1"/>
          </p:cNvSpPr>
          <p:nvPr/>
        </p:nvSpPr>
        <p:spPr bwMode="auto">
          <a:xfrm>
            <a:off x="3751382" y="4724400"/>
            <a:ext cx="5181600" cy="1200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solidFill>
                  <a:srgbClr val="800000"/>
                </a:solidFill>
                <a:latin typeface="Times New Roman" charset="0"/>
                <a:cs typeface="Times New Roman" charset="0"/>
              </a:rPr>
              <a:t>Is the choice I am about to make familiar with what my stone-age roots would recognize</a:t>
            </a:r>
            <a:r>
              <a:rPr lang="en-US" b="1" i="1" dirty="0">
                <a:solidFill>
                  <a:srgbClr val="800000"/>
                </a:solidFill>
                <a:latin typeface="Times New Roman" charset="0"/>
                <a:cs typeface="Times New Roman" charset="0"/>
              </a:rPr>
              <a:t>? </a:t>
            </a:r>
          </a:p>
        </p:txBody>
      </p:sp>
    </p:spTree>
    <p:extLst>
      <p:ext uri="{BB962C8B-B14F-4D97-AF65-F5344CB8AC3E}">
        <p14:creationId xmlns:p14="http://schemas.microsoft.com/office/powerpoint/2010/main" val="297235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561719"/>
            <a:ext cx="9144000" cy="3788099"/>
          </a:xfrm>
          <a:prstGeom prst="rect">
            <a:avLst/>
          </a:prstGeom>
        </p:spPr>
      </p:pic>
      <p:sp>
        <p:nvSpPr>
          <p:cNvPr id="3" name="TextBox 2"/>
          <p:cNvSpPr txBox="1"/>
          <p:nvPr/>
        </p:nvSpPr>
        <p:spPr>
          <a:xfrm>
            <a:off x="1828800" y="5867400"/>
            <a:ext cx="5029200" cy="369332"/>
          </a:xfrm>
          <a:prstGeom prst="rect">
            <a:avLst/>
          </a:prstGeom>
          <a:noFill/>
        </p:spPr>
        <p:txBody>
          <a:bodyPr wrap="square" rtlCol="0">
            <a:spAutoFit/>
          </a:bodyPr>
          <a:lstStyle/>
          <a:p>
            <a:r>
              <a:rPr lang="en-US" dirty="0"/>
              <a:t>Courtesy Loren </a:t>
            </a:r>
            <a:r>
              <a:rPr lang="en-US" dirty="0" err="1"/>
              <a:t>Cordain</a:t>
            </a:r>
            <a:r>
              <a:rPr lang="en-US" dirty="0"/>
              <a:t> PhD</a:t>
            </a:r>
          </a:p>
        </p:txBody>
      </p:sp>
    </p:spTree>
    <p:extLst>
      <p:ext uri="{BB962C8B-B14F-4D97-AF65-F5344CB8AC3E}">
        <p14:creationId xmlns:p14="http://schemas.microsoft.com/office/powerpoint/2010/main" val="536640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42" name="Freeform: Shape 14341">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337" name="Picture 1" descr="kitava01.jpg"/>
          <p:cNvPicPr>
            <a:picLocks noChangeAspect="1"/>
          </p:cNvPicPr>
          <p:nvPr/>
        </p:nvPicPr>
        <p:blipFill rotWithShape="1">
          <a:blip r:embed="rId2">
            <a:extLst>
              <a:ext uri="{28A0092B-C50C-407E-A947-70E740481C1C}">
                <a14:useLocalDpi xmlns:a14="http://schemas.microsoft.com/office/drawing/2010/main" val="0"/>
              </a:ext>
            </a:extLst>
          </a:blip>
          <a:srcRect t="14899" r="1" b="35539"/>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7375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descr="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3420" y="167640"/>
            <a:ext cx="8905160" cy="6522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9731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6024" name="Rectangle 86023">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019" name="Text Box 3"/>
          <p:cNvSpPr txBox="1">
            <a:spLocks noChangeArrowheads="1"/>
          </p:cNvSpPr>
          <p:nvPr/>
        </p:nvSpPr>
        <p:spPr bwMode="auto">
          <a:xfrm>
            <a:off x="310896" y="665653"/>
            <a:ext cx="4054162" cy="3566160"/>
          </a:xfrm>
          <a:prstGeom prst="rect">
            <a:avLst/>
          </a:prstGeom>
        </p:spPr>
        <p:txBody>
          <a:bodyPr vert="horz" lIns="91440" tIns="45720" rIns="91440" bIns="45720" rtlCol="0" anchor="b">
            <a:prstTxWarp prst="textNoShape">
              <a:avLst/>
            </a:prstTxWarp>
            <a:normAutofit/>
          </a:bodyPr>
          <a:lstStyle/>
          <a:p>
            <a:pPr algn="ctr">
              <a:lnSpc>
                <a:spcPct val="90000"/>
              </a:lnSpc>
              <a:spcBef>
                <a:spcPct val="0"/>
              </a:spcBef>
              <a:spcAft>
                <a:spcPts val="600"/>
              </a:spcAft>
            </a:pPr>
            <a:r>
              <a:rPr lang="en-US" sz="3600" dirty="0">
                <a:latin typeface="+mj-lt"/>
                <a:ea typeface="+mj-ea"/>
                <a:cs typeface="+mj-cs"/>
              </a:rPr>
              <a:t>“The future </a:t>
            </a:r>
            <a:r>
              <a:rPr lang="en-US" sz="3600" dirty="0" err="1">
                <a:latin typeface="+mj-lt"/>
                <a:ea typeface="+mj-ea"/>
                <a:cs typeface="+mj-cs"/>
              </a:rPr>
              <a:t>ain’t</a:t>
            </a:r>
            <a:r>
              <a:rPr lang="en-US" sz="3600" dirty="0">
                <a:latin typeface="+mj-lt"/>
                <a:ea typeface="+mj-ea"/>
                <a:cs typeface="+mj-cs"/>
              </a:rPr>
              <a:t> what it used to be.”</a:t>
            </a:r>
          </a:p>
          <a:p>
            <a:pPr algn="ctr">
              <a:lnSpc>
                <a:spcPct val="90000"/>
              </a:lnSpc>
              <a:spcBef>
                <a:spcPct val="0"/>
              </a:spcBef>
              <a:spcAft>
                <a:spcPts val="600"/>
              </a:spcAft>
            </a:pPr>
            <a:endParaRPr lang="en-US" sz="3600" dirty="0">
              <a:latin typeface="+mj-lt"/>
              <a:ea typeface="+mj-ea"/>
              <a:cs typeface="+mj-cs"/>
            </a:endParaRPr>
          </a:p>
          <a:p>
            <a:pPr algn="ctr">
              <a:lnSpc>
                <a:spcPct val="90000"/>
              </a:lnSpc>
              <a:spcBef>
                <a:spcPct val="0"/>
              </a:spcBef>
              <a:spcAft>
                <a:spcPts val="600"/>
              </a:spcAft>
            </a:pPr>
            <a:r>
              <a:rPr lang="en-US" sz="3600" dirty="0">
                <a:latin typeface="+mj-lt"/>
                <a:ea typeface="+mj-ea"/>
                <a:cs typeface="+mj-cs"/>
              </a:rPr>
              <a:t>Yogi Berra</a:t>
            </a:r>
          </a:p>
        </p:txBody>
      </p:sp>
      <p:sp>
        <p:nvSpPr>
          <p:cNvPr id="86026"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726F907D-9FDF-45FB-4100-C9B14C2F463C}"/>
              </a:ext>
            </a:extLst>
          </p:cNvPr>
          <p:cNvPicPr>
            <a:picLocks noChangeAspect="1" noChangeArrowheads="1"/>
          </p:cNvPicPr>
          <p:nvPr/>
        </p:nvPicPr>
        <p:blipFill rotWithShape="1">
          <a:blip r:embed="rId2"/>
          <a:srcRect l="1246" r="13244" b="-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extLst>
      <p:ext uri="{BB962C8B-B14F-4D97-AF65-F5344CB8AC3E}">
        <p14:creationId xmlns:p14="http://schemas.microsoft.com/office/powerpoint/2010/main" val="4178522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958735"/>
            <a:ext cx="9144000" cy="5350686"/>
          </a:xfrm>
          <a:prstGeom prst="rect">
            <a:avLst/>
          </a:prstGeom>
        </p:spPr>
      </p:pic>
    </p:spTree>
    <p:extLst>
      <p:ext uri="{BB962C8B-B14F-4D97-AF65-F5344CB8AC3E}">
        <p14:creationId xmlns:p14="http://schemas.microsoft.com/office/powerpoint/2010/main" val="112156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6FB49-430B-4863-AED7-081E8F58406F}"/>
              </a:ext>
            </a:extLst>
          </p:cNvPr>
          <p:cNvSpPr/>
          <p:nvPr/>
        </p:nvSpPr>
        <p:spPr>
          <a:xfrm>
            <a:off x="1218407" y="2212975"/>
            <a:ext cx="1601788" cy="289401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146" name="TextBox 4">
            <a:extLst>
              <a:ext uri="{FF2B5EF4-FFF2-40B4-BE49-F238E27FC236}">
                <a16:creationId xmlns:a16="http://schemas.microsoft.com/office/drawing/2014/main" id="{1371D414-B5FA-9448-972A-192E999273FA}"/>
              </a:ext>
            </a:extLst>
          </p:cNvPr>
          <p:cNvSpPr txBox="1">
            <a:spLocks noChangeArrowheads="1"/>
          </p:cNvSpPr>
          <p:nvPr/>
        </p:nvSpPr>
        <p:spPr bwMode="auto">
          <a:xfrm>
            <a:off x="1504951" y="2841625"/>
            <a:ext cx="1028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a:solidFill>
                  <a:srgbClr val="161616"/>
                </a:solidFill>
                <a:latin typeface="Times" pitchFamily="2" charset="0"/>
                <a:ea typeface="ＭＳ Ｐゴシック" panose="020B0600070205080204" pitchFamily="34" charset="-128"/>
              </a:defRPr>
            </a:lvl1pPr>
            <a:lvl2pPr marL="742950" indent="-285750">
              <a:spcBef>
                <a:spcPct val="20000"/>
              </a:spcBef>
              <a:buChar char="–"/>
              <a:defRPr sz="2000">
                <a:solidFill>
                  <a:srgbClr val="161616"/>
                </a:solidFill>
                <a:latin typeface="Times" pitchFamily="2" charset="0"/>
                <a:ea typeface="ＭＳ Ｐゴシック" panose="020B0600070205080204" pitchFamily="34" charset="-128"/>
              </a:defRPr>
            </a:lvl2pPr>
            <a:lvl3pPr marL="1143000" indent="-228600">
              <a:spcBef>
                <a:spcPct val="20000"/>
              </a:spcBef>
              <a:buChar char="•"/>
              <a:defRPr sz="2000">
                <a:solidFill>
                  <a:srgbClr val="161616"/>
                </a:solidFill>
                <a:latin typeface="Times" pitchFamily="2" charset="0"/>
                <a:ea typeface="ＭＳ Ｐゴシック" panose="020B0600070205080204" pitchFamily="34" charset="-128"/>
              </a:defRPr>
            </a:lvl3pPr>
            <a:lvl4pPr marL="1600200" indent="-228600">
              <a:spcBef>
                <a:spcPct val="20000"/>
              </a:spcBef>
              <a:buChar char="–"/>
              <a:defRPr sz="2000">
                <a:solidFill>
                  <a:srgbClr val="161616"/>
                </a:solidFill>
                <a:latin typeface="Times" pitchFamily="2" charset="0"/>
                <a:ea typeface="ＭＳ Ｐゴシック" panose="020B0600070205080204" pitchFamily="34" charset="-128"/>
              </a:defRPr>
            </a:lvl4pPr>
            <a:lvl5pPr marL="2057400" indent="-228600">
              <a:spcBef>
                <a:spcPct val="20000"/>
              </a:spcBef>
              <a:buChar char="»"/>
              <a:defRPr sz="2000">
                <a:solidFill>
                  <a:srgbClr val="161616"/>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9pPr>
          </a:lstStyle>
          <a:p>
            <a:pPr algn="ctr">
              <a:spcBef>
                <a:spcPct val="0"/>
              </a:spcBef>
            </a:pPr>
            <a:r>
              <a:rPr lang="en-US" altLang="en-US" sz="1800" dirty="0">
                <a:solidFill>
                  <a:schemeClr val="bg1"/>
                </a:solidFill>
                <a:latin typeface="Akzidenz-Grotesk BQ Light" pitchFamily="1" charset="0"/>
              </a:rPr>
              <a:t>All Carbs</a:t>
            </a:r>
          </a:p>
        </p:txBody>
      </p:sp>
      <p:sp>
        <p:nvSpPr>
          <p:cNvPr id="6" name="Rectangle 5">
            <a:extLst>
              <a:ext uri="{FF2B5EF4-FFF2-40B4-BE49-F238E27FC236}">
                <a16:creationId xmlns:a16="http://schemas.microsoft.com/office/drawing/2014/main" id="{101A5412-AE51-4B71-BDF9-E94C3D0C7032}"/>
              </a:ext>
            </a:extLst>
          </p:cNvPr>
          <p:cNvSpPr/>
          <p:nvPr/>
        </p:nvSpPr>
        <p:spPr>
          <a:xfrm>
            <a:off x="3271044" y="3767138"/>
            <a:ext cx="1179512" cy="133985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148" name="TextBox 6">
            <a:extLst>
              <a:ext uri="{FF2B5EF4-FFF2-40B4-BE49-F238E27FC236}">
                <a16:creationId xmlns:a16="http://schemas.microsoft.com/office/drawing/2014/main" id="{EC82B063-E9A4-224A-ACE2-A87DC78A08ED}"/>
              </a:ext>
            </a:extLst>
          </p:cNvPr>
          <p:cNvSpPr txBox="1">
            <a:spLocks noChangeArrowheads="1"/>
          </p:cNvSpPr>
          <p:nvPr/>
        </p:nvSpPr>
        <p:spPr bwMode="auto">
          <a:xfrm>
            <a:off x="3389880" y="4036832"/>
            <a:ext cx="10683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a:solidFill>
                  <a:srgbClr val="161616"/>
                </a:solidFill>
                <a:latin typeface="Times" pitchFamily="2" charset="0"/>
                <a:ea typeface="ＭＳ Ｐゴシック" panose="020B0600070205080204" pitchFamily="34" charset="-128"/>
              </a:defRPr>
            </a:lvl1pPr>
            <a:lvl2pPr marL="742950" indent="-285750">
              <a:spcBef>
                <a:spcPct val="20000"/>
              </a:spcBef>
              <a:buChar char="–"/>
              <a:defRPr sz="2000">
                <a:solidFill>
                  <a:srgbClr val="161616"/>
                </a:solidFill>
                <a:latin typeface="Times" pitchFamily="2" charset="0"/>
                <a:ea typeface="ＭＳ Ｐゴシック" panose="020B0600070205080204" pitchFamily="34" charset="-128"/>
              </a:defRPr>
            </a:lvl2pPr>
            <a:lvl3pPr marL="1143000" indent="-228600">
              <a:spcBef>
                <a:spcPct val="20000"/>
              </a:spcBef>
              <a:buChar char="•"/>
              <a:defRPr sz="2000">
                <a:solidFill>
                  <a:srgbClr val="161616"/>
                </a:solidFill>
                <a:latin typeface="Times" pitchFamily="2" charset="0"/>
                <a:ea typeface="ＭＳ Ｐゴシック" panose="020B0600070205080204" pitchFamily="34" charset="-128"/>
              </a:defRPr>
            </a:lvl3pPr>
            <a:lvl4pPr marL="1600200" indent="-228600">
              <a:spcBef>
                <a:spcPct val="20000"/>
              </a:spcBef>
              <a:buChar char="–"/>
              <a:defRPr sz="2000">
                <a:solidFill>
                  <a:srgbClr val="161616"/>
                </a:solidFill>
                <a:latin typeface="Times" pitchFamily="2" charset="0"/>
                <a:ea typeface="ＭＳ Ｐゴシック" panose="020B0600070205080204" pitchFamily="34" charset="-128"/>
              </a:defRPr>
            </a:lvl4pPr>
            <a:lvl5pPr marL="2057400" indent="-228600">
              <a:spcBef>
                <a:spcPct val="20000"/>
              </a:spcBef>
              <a:buChar char="»"/>
              <a:defRPr sz="2000">
                <a:solidFill>
                  <a:srgbClr val="161616"/>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9pPr>
          </a:lstStyle>
          <a:p>
            <a:pPr algn="ctr">
              <a:spcBef>
                <a:spcPct val="0"/>
              </a:spcBef>
            </a:pPr>
            <a:r>
              <a:rPr lang="en-US" altLang="en-US" sz="1800" dirty="0">
                <a:solidFill>
                  <a:schemeClr val="bg1"/>
                </a:solidFill>
                <a:latin typeface="Akzidenz-Grotesk BQ Light" pitchFamily="1" charset="0"/>
              </a:rPr>
              <a:t>Low</a:t>
            </a:r>
          </a:p>
          <a:p>
            <a:pPr algn="ctr">
              <a:spcBef>
                <a:spcPct val="0"/>
              </a:spcBef>
            </a:pPr>
            <a:r>
              <a:rPr lang="en-US" altLang="en-US" sz="1800" dirty="0">
                <a:solidFill>
                  <a:schemeClr val="bg1"/>
                </a:solidFill>
                <a:latin typeface="Akzidenz-Grotesk BQ Light" pitchFamily="1" charset="0"/>
              </a:rPr>
              <a:t>Glycemic</a:t>
            </a:r>
          </a:p>
        </p:txBody>
      </p:sp>
      <p:sp>
        <p:nvSpPr>
          <p:cNvPr id="8" name="Arrow: Down 7">
            <a:extLst>
              <a:ext uri="{FF2B5EF4-FFF2-40B4-BE49-F238E27FC236}">
                <a16:creationId xmlns:a16="http://schemas.microsoft.com/office/drawing/2014/main" id="{993542C1-F8B9-4E73-B13F-4F74A76A2353}"/>
              </a:ext>
            </a:extLst>
          </p:cNvPr>
          <p:cNvSpPr/>
          <p:nvPr/>
        </p:nvSpPr>
        <p:spPr>
          <a:xfrm>
            <a:off x="3571309" y="2433277"/>
            <a:ext cx="525463" cy="1179512"/>
          </a:xfrm>
          <a:prstGeom prst="downArrow">
            <a:avLst/>
          </a:prstGeom>
          <a:solidFill>
            <a:srgbClr val="860D1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860D10"/>
              </a:solidFill>
            </a:endParaRPr>
          </a:p>
        </p:txBody>
      </p:sp>
      <p:sp>
        <p:nvSpPr>
          <p:cNvPr id="6150" name="TextBox 8">
            <a:extLst>
              <a:ext uri="{FF2B5EF4-FFF2-40B4-BE49-F238E27FC236}">
                <a16:creationId xmlns:a16="http://schemas.microsoft.com/office/drawing/2014/main" id="{69BE47C9-6794-674E-B15D-9BE996E20F4E}"/>
              </a:ext>
            </a:extLst>
          </p:cNvPr>
          <p:cNvSpPr txBox="1">
            <a:spLocks noChangeArrowheads="1"/>
          </p:cNvSpPr>
          <p:nvPr/>
        </p:nvSpPr>
        <p:spPr bwMode="auto">
          <a:xfrm>
            <a:off x="5356396" y="2486211"/>
            <a:ext cx="5477667"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14313" indent="-214313">
              <a:spcBef>
                <a:spcPct val="20000"/>
              </a:spcBef>
              <a:defRPr sz="2400">
                <a:solidFill>
                  <a:srgbClr val="161616"/>
                </a:solidFill>
                <a:latin typeface="Times" pitchFamily="2" charset="0"/>
                <a:ea typeface="ＭＳ Ｐゴシック" panose="020B0600070205080204" pitchFamily="34" charset="-128"/>
              </a:defRPr>
            </a:lvl1pPr>
            <a:lvl2pPr marL="742950" indent="-285750">
              <a:spcBef>
                <a:spcPct val="20000"/>
              </a:spcBef>
              <a:buChar char="–"/>
              <a:defRPr sz="2000">
                <a:solidFill>
                  <a:srgbClr val="161616"/>
                </a:solidFill>
                <a:latin typeface="Times" pitchFamily="2" charset="0"/>
                <a:ea typeface="ＭＳ Ｐゴシック" panose="020B0600070205080204" pitchFamily="34" charset="-128"/>
              </a:defRPr>
            </a:lvl2pPr>
            <a:lvl3pPr marL="1143000" indent="-228600">
              <a:spcBef>
                <a:spcPct val="20000"/>
              </a:spcBef>
              <a:buChar char="•"/>
              <a:defRPr sz="2000">
                <a:solidFill>
                  <a:srgbClr val="161616"/>
                </a:solidFill>
                <a:latin typeface="Times" pitchFamily="2" charset="0"/>
                <a:ea typeface="ＭＳ Ｐゴシック" panose="020B0600070205080204" pitchFamily="34" charset="-128"/>
              </a:defRPr>
            </a:lvl3pPr>
            <a:lvl4pPr marL="1600200" indent="-228600">
              <a:spcBef>
                <a:spcPct val="20000"/>
              </a:spcBef>
              <a:buChar char="–"/>
              <a:defRPr sz="2000">
                <a:solidFill>
                  <a:srgbClr val="161616"/>
                </a:solidFill>
                <a:latin typeface="Times" pitchFamily="2" charset="0"/>
                <a:ea typeface="ＭＳ Ｐゴシック" panose="020B0600070205080204" pitchFamily="34" charset="-128"/>
              </a:defRPr>
            </a:lvl4pPr>
            <a:lvl5pPr marL="2057400" indent="-228600">
              <a:spcBef>
                <a:spcPct val="20000"/>
              </a:spcBef>
              <a:buChar char="»"/>
              <a:defRPr sz="2000">
                <a:solidFill>
                  <a:srgbClr val="161616"/>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9pPr>
          </a:lstStyle>
          <a:p>
            <a:pPr>
              <a:spcBef>
                <a:spcPct val="0"/>
              </a:spcBef>
              <a:buFontTx/>
              <a:buChar char="•"/>
            </a:pPr>
            <a:r>
              <a:rPr lang="en-US" altLang="en-US" dirty="0">
                <a:solidFill>
                  <a:schemeClr val="tx1"/>
                </a:solidFill>
                <a:latin typeface="Akzidenz-Grotesk BQ Light" pitchFamily="1" charset="0"/>
              </a:rPr>
              <a:t>Added Sugar</a:t>
            </a:r>
          </a:p>
          <a:p>
            <a:pPr>
              <a:spcBef>
                <a:spcPct val="0"/>
              </a:spcBef>
              <a:buFontTx/>
              <a:buChar char="•"/>
            </a:pPr>
            <a:r>
              <a:rPr lang="en-US" altLang="en-US" dirty="0">
                <a:solidFill>
                  <a:schemeClr val="tx1"/>
                </a:solidFill>
                <a:latin typeface="Akzidenz-Grotesk BQ Light" pitchFamily="1" charset="0"/>
              </a:rPr>
              <a:t>Grain-based flour e.g. breads, cereal grains, pasta, pastries, desserts, bagels, chips, pretzels, granola bars.</a:t>
            </a:r>
          </a:p>
          <a:p>
            <a:pPr>
              <a:spcBef>
                <a:spcPct val="0"/>
              </a:spcBef>
              <a:buFontTx/>
              <a:buChar char="•"/>
            </a:pPr>
            <a:r>
              <a:rPr lang="en-US" altLang="en-US" dirty="0">
                <a:solidFill>
                  <a:schemeClr val="tx1"/>
                </a:solidFill>
                <a:latin typeface="Akzidenz-Grotesk BQ Light" pitchFamily="1" charset="0"/>
              </a:rPr>
              <a:t>Whole grains are still high-glycemic</a:t>
            </a:r>
          </a:p>
          <a:p>
            <a:pPr>
              <a:spcBef>
                <a:spcPct val="0"/>
              </a:spcBef>
              <a:buFontTx/>
              <a:buChar char="•"/>
            </a:pPr>
            <a:r>
              <a:rPr lang="en-US" altLang="en-US" dirty="0">
                <a:solidFill>
                  <a:schemeClr val="tx1"/>
                </a:solidFill>
                <a:latin typeface="Akzidenz-Grotesk BQ Light" pitchFamily="1" charset="0"/>
              </a:rPr>
              <a:t>Gluten-Free food options</a:t>
            </a:r>
          </a:p>
          <a:p>
            <a:pPr>
              <a:spcBef>
                <a:spcPct val="0"/>
              </a:spcBef>
              <a:buFontTx/>
              <a:buChar char="•"/>
            </a:pPr>
            <a:r>
              <a:rPr lang="en-US" altLang="en-US" dirty="0">
                <a:solidFill>
                  <a:schemeClr val="tx1"/>
                </a:solidFill>
                <a:latin typeface="Akzidenz-Grotesk BQ Light" pitchFamily="1" charset="0"/>
              </a:rPr>
              <a:t>Dried fruits e.g. raisins, apricots, cherries</a:t>
            </a:r>
          </a:p>
          <a:p>
            <a:pPr>
              <a:spcBef>
                <a:spcPct val="0"/>
              </a:spcBef>
              <a:buFontTx/>
              <a:buChar char="•"/>
            </a:pPr>
            <a:r>
              <a:rPr lang="en-US" altLang="en-US" dirty="0">
                <a:solidFill>
                  <a:schemeClr val="tx1"/>
                </a:solidFill>
                <a:latin typeface="Akzidenz-Grotesk BQ Light" pitchFamily="1" charset="0"/>
              </a:rPr>
              <a:t>Sweetened soft drinks</a:t>
            </a:r>
          </a:p>
          <a:p>
            <a:pPr>
              <a:spcBef>
                <a:spcPct val="0"/>
              </a:spcBef>
              <a:buFontTx/>
              <a:buChar char="•"/>
            </a:pPr>
            <a:r>
              <a:rPr lang="en-US" altLang="en-US" dirty="0">
                <a:solidFill>
                  <a:schemeClr val="tx1"/>
                </a:solidFill>
                <a:latin typeface="Akzidenz-Grotesk BQ Light" pitchFamily="1" charset="0"/>
              </a:rPr>
              <a:t>Beer is liquid bread</a:t>
            </a:r>
          </a:p>
          <a:p>
            <a:pPr>
              <a:spcBef>
                <a:spcPct val="0"/>
              </a:spcBef>
              <a:buFontTx/>
              <a:buChar char="•"/>
            </a:pPr>
            <a:r>
              <a:rPr lang="en-US" altLang="en-US" dirty="0">
                <a:solidFill>
                  <a:schemeClr val="tx1"/>
                </a:solidFill>
                <a:latin typeface="Akzidenz-Grotesk BQ Light" pitchFamily="1" charset="0"/>
              </a:rPr>
              <a:t>Lowered insulin and reduced inflammation “unlock” fat burning</a:t>
            </a:r>
          </a:p>
        </p:txBody>
      </p:sp>
      <p:sp>
        <p:nvSpPr>
          <p:cNvPr id="6151" name="TextBox 9">
            <a:extLst>
              <a:ext uri="{FF2B5EF4-FFF2-40B4-BE49-F238E27FC236}">
                <a16:creationId xmlns:a16="http://schemas.microsoft.com/office/drawing/2014/main" id="{F56AC634-3634-AF44-B531-B4F87C4AB7D0}"/>
              </a:ext>
            </a:extLst>
          </p:cNvPr>
          <p:cNvSpPr txBox="1">
            <a:spLocks noChangeArrowheads="1"/>
          </p:cNvSpPr>
          <p:nvPr/>
        </p:nvSpPr>
        <p:spPr bwMode="auto">
          <a:xfrm>
            <a:off x="1" y="151705"/>
            <a:ext cx="638628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2400">
                <a:solidFill>
                  <a:srgbClr val="161616"/>
                </a:solidFill>
                <a:latin typeface="Times" pitchFamily="2" charset="0"/>
                <a:ea typeface="ＭＳ Ｐゴシック" panose="020B0600070205080204" pitchFamily="34" charset="-128"/>
              </a:defRPr>
            </a:lvl1pPr>
            <a:lvl2pPr marL="742950" indent="-285750">
              <a:spcBef>
                <a:spcPct val="20000"/>
              </a:spcBef>
              <a:buChar char="–"/>
              <a:defRPr sz="2000">
                <a:solidFill>
                  <a:srgbClr val="161616"/>
                </a:solidFill>
                <a:latin typeface="Times" pitchFamily="2" charset="0"/>
                <a:ea typeface="ＭＳ Ｐゴシック" panose="020B0600070205080204" pitchFamily="34" charset="-128"/>
              </a:defRPr>
            </a:lvl2pPr>
            <a:lvl3pPr marL="1143000" indent="-228600">
              <a:spcBef>
                <a:spcPct val="20000"/>
              </a:spcBef>
              <a:buChar char="•"/>
              <a:defRPr sz="2000">
                <a:solidFill>
                  <a:srgbClr val="161616"/>
                </a:solidFill>
                <a:latin typeface="Times" pitchFamily="2" charset="0"/>
                <a:ea typeface="ＭＳ Ｐゴシック" panose="020B0600070205080204" pitchFamily="34" charset="-128"/>
              </a:defRPr>
            </a:lvl3pPr>
            <a:lvl4pPr marL="1600200" indent="-228600">
              <a:spcBef>
                <a:spcPct val="20000"/>
              </a:spcBef>
              <a:buChar char="–"/>
              <a:defRPr sz="2000">
                <a:solidFill>
                  <a:srgbClr val="161616"/>
                </a:solidFill>
                <a:latin typeface="Times" pitchFamily="2" charset="0"/>
                <a:ea typeface="ＭＳ Ｐゴシック" panose="020B0600070205080204" pitchFamily="34" charset="-128"/>
              </a:defRPr>
            </a:lvl4pPr>
            <a:lvl5pPr marL="2057400" indent="-228600">
              <a:spcBef>
                <a:spcPct val="20000"/>
              </a:spcBef>
              <a:buChar char="»"/>
              <a:defRPr sz="2000">
                <a:solidFill>
                  <a:srgbClr val="161616"/>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9pPr>
          </a:lstStyle>
          <a:p>
            <a:pPr algn="ctr">
              <a:spcBef>
                <a:spcPct val="0"/>
              </a:spcBef>
            </a:pPr>
            <a:r>
              <a:rPr lang="en-US" altLang="en-US" sz="3600" dirty="0">
                <a:solidFill>
                  <a:srgbClr val="860D10"/>
                </a:solidFill>
                <a:latin typeface="+mj-lt"/>
              </a:rPr>
              <a:t>Reduce poor quality, processed, carbohydrate-dense foods</a:t>
            </a:r>
          </a:p>
        </p:txBody>
      </p:sp>
      <p:pic>
        <p:nvPicPr>
          <p:cNvPr id="2" name="Picture 1">
            <a:extLst>
              <a:ext uri="{FF2B5EF4-FFF2-40B4-BE49-F238E27FC236}">
                <a16:creationId xmlns:a16="http://schemas.microsoft.com/office/drawing/2014/main" id="{EA8A1D30-ACAA-D828-F66D-612C5D8F39C9}"/>
              </a:ext>
            </a:extLst>
          </p:cNvPr>
          <p:cNvPicPr>
            <a:picLocks noChangeAspect="1"/>
          </p:cNvPicPr>
          <p:nvPr/>
        </p:nvPicPr>
        <p:blipFill>
          <a:blip r:embed="rId2"/>
          <a:stretch>
            <a:fillRect/>
          </a:stretch>
        </p:blipFill>
        <p:spPr>
          <a:xfrm>
            <a:off x="7907463" y="151931"/>
            <a:ext cx="3066129" cy="2122705"/>
          </a:xfrm>
          <a:prstGeom prst="rect">
            <a:avLst/>
          </a:prstGeom>
        </p:spPr>
      </p:pic>
    </p:spTree>
    <p:extLst>
      <p:ext uri="{BB962C8B-B14F-4D97-AF65-F5344CB8AC3E}">
        <p14:creationId xmlns:p14="http://schemas.microsoft.com/office/powerpoint/2010/main" val="1785268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7FE0E44B-1952-024D-854A-904261089DF8}"/>
              </a:ext>
            </a:extLst>
          </p:cNvPr>
          <p:cNvPicPr>
            <a:picLocks noChangeAspect="1"/>
          </p:cNvPicPr>
          <p:nvPr/>
        </p:nvPicPr>
        <p:blipFill>
          <a:blip r:embed="rId2"/>
          <a:stretch>
            <a:fillRect/>
          </a:stretch>
        </p:blipFill>
        <p:spPr>
          <a:xfrm>
            <a:off x="1524000" y="99692"/>
            <a:ext cx="9144000" cy="5744217"/>
          </a:xfrm>
          <a:prstGeom prst="rect">
            <a:avLst/>
          </a:prstGeom>
        </p:spPr>
      </p:pic>
      <p:sp>
        <p:nvSpPr>
          <p:cNvPr id="4" name="TextBox 3">
            <a:extLst>
              <a:ext uri="{FF2B5EF4-FFF2-40B4-BE49-F238E27FC236}">
                <a16:creationId xmlns:a16="http://schemas.microsoft.com/office/drawing/2014/main" id="{FA2C7251-0781-1E41-954F-8E2242111FAA}"/>
              </a:ext>
            </a:extLst>
          </p:cNvPr>
          <p:cNvSpPr txBox="1"/>
          <p:nvPr/>
        </p:nvSpPr>
        <p:spPr>
          <a:xfrm>
            <a:off x="3446586" y="6166339"/>
            <a:ext cx="4712677" cy="461665"/>
          </a:xfrm>
          <a:prstGeom prst="rect">
            <a:avLst/>
          </a:prstGeom>
          <a:noFill/>
        </p:spPr>
        <p:txBody>
          <a:bodyPr wrap="square" rtlCol="0">
            <a:spAutoFit/>
          </a:bodyPr>
          <a:lstStyle/>
          <a:p>
            <a:pPr algn="ctr"/>
            <a:r>
              <a:rPr lang="en-US" sz="2400" dirty="0" err="1"/>
              <a:t>www.dietdoctor.com</a:t>
            </a:r>
            <a:endParaRPr lang="en-US" sz="2400" dirty="0"/>
          </a:p>
        </p:txBody>
      </p:sp>
    </p:spTree>
    <p:extLst>
      <p:ext uri="{BB962C8B-B14F-4D97-AF65-F5344CB8AC3E}">
        <p14:creationId xmlns:p14="http://schemas.microsoft.com/office/powerpoint/2010/main" val="148076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011" y="274638"/>
            <a:ext cx="5640707" cy="1143000"/>
          </a:xfrm>
        </p:spPr>
        <p:txBody>
          <a:bodyPr/>
          <a:lstStyle/>
          <a:p>
            <a:r>
              <a:rPr lang="en-US" dirty="0">
                <a:solidFill>
                  <a:srgbClr val="800000"/>
                </a:solidFill>
              </a:rPr>
              <a:t>More quality fat sources</a:t>
            </a:r>
          </a:p>
        </p:txBody>
      </p:sp>
      <p:sp>
        <p:nvSpPr>
          <p:cNvPr id="3" name="Content Placeholder 2"/>
          <p:cNvSpPr>
            <a:spLocks noGrp="1"/>
          </p:cNvSpPr>
          <p:nvPr>
            <p:ph idx="1"/>
          </p:nvPr>
        </p:nvSpPr>
        <p:spPr>
          <a:xfrm>
            <a:off x="895108" y="1828852"/>
            <a:ext cx="3936039" cy="4286073"/>
          </a:xfrm>
        </p:spPr>
        <p:txBody>
          <a:bodyPr>
            <a:normAutofit fontScale="70000" lnSpcReduction="20000"/>
          </a:bodyPr>
          <a:lstStyle/>
          <a:p>
            <a:r>
              <a:rPr lang="en-US" dirty="0"/>
              <a:t>Pasture-raised eggs</a:t>
            </a:r>
          </a:p>
          <a:p>
            <a:r>
              <a:rPr lang="en-US" dirty="0"/>
              <a:t>Fatty fish e.g. salmon, sardines, mackerel</a:t>
            </a:r>
          </a:p>
          <a:p>
            <a:r>
              <a:rPr lang="en-US" dirty="0"/>
              <a:t>Grass-fed butter</a:t>
            </a:r>
          </a:p>
          <a:p>
            <a:r>
              <a:rPr lang="en-US" dirty="0"/>
              <a:t>Ghee</a:t>
            </a:r>
          </a:p>
          <a:p>
            <a:r>
              <a:rPr lang="en-US" dirty="0"/>
              <a:t>Pasture-raised meats</a:t>
            </a:r>
          </a:p>
          <a:p>
            <a:r>
              <a:rPr lang="en-US" dirty="0"/>
              <a:t>Shellfish</a:t>
            </a:r>
          </a:p>
          <a:p>
            <a:r>
              <a:rPr lang="en-US" dirty="0"/>
              <a:t>Whole fat yogurt, kefir</a:t>
            </a:r>
          </a:p>
          <a:p>
            <a:r>
              <a:rPr lang="en-US" dirty="0"/>
              <a:t>Extra virgin olive oil</a:t>
            </a:r>
          </a:p>
          <a:p>
            <a:r>
              <a:rPr lang="en-US" dirty="0"/>
              <a:t>Extra virgin coconut oil</a:t>
            </a:r>
          </a:p>
          <a:p>
            <a:r>
              <a:rPr lang="en-US" dirty="0"/>
              <a:t>Avocados, olives</a:t>
            </a:r>
          </a:p>
          <a:p>
            <a:r>
              <a:rPr lang="en-US" dirty="0"/>
              <a:t>Nuts - almonds, macadamia, walnuts</a:t>
            </a:r>
          </a:p>
        </p:txBody>
      </p:sp>
      <p:pic>
        <p:nvPicPr>
          <p:cNvPr id="4" name="Picture 3"/>
          <p:cNvPicPr>
            <a:picLocks noChangeAspect="1"/>
          </p:cNvPicPr>
          <p:nvPr/>
        </p:nvPicPr>
        <p:blipFill>
          <a:blip r:embed="rId2"/>
          <a:stretch>
            <a:fillRect/>
          </a:stretch>
        </p:blipFill>
        <p:spPr>
          <a:xfrm>
            <a:off x="5939156" y="1417638"/>
            <a:ext cx="4454697" cy="2378278"/>
          </a:xfrm>
          <a:prstGeom prst="rect">
            <a:avLst/>
          </a:prstGeom>
        </p:spPr>
      </p:pic>
      <p:pic>
        <p:nvPicPr>
          <p:cNvPr id="5" name="Picture 4" descr="downlo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2482" y="3933281"/>
            <a:ext cx="2663118" cy="1306592"/>
          </a:xfrm>
          <a:prstGeom prst="rect">
            <a:avLst/>
          </a:prstGeom>
        </p:spPr>
      </p:pic>
      <p:pic>
        <p:nvPicPr>
          <p:cNvPr id="6" name="Picture 5" descr="BUTT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2483" y="274638"/>
            <a:ext cx="1877011" cy="1407758"/>
          </a:xfrm>
          <a:prstGeom prst="rect">
            <a:avLst/>
          </a:prstGeom>
        </p:spPr>
      </p:pic>
      <p:pic>
        <p:nvPicPr>
          <p:cNvPr id="7" name="Picture 6" descr="Fatty-Fish.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3793" y="3795917"/>
            <a:ext cx="2289395" cy="1557125"/>
          </a:xfrm>
          <a:prstGeom prst="rect">
            <a:avLst/>
          </a:prstGeom>
        </p:spPr>
      </p:pic>
      <p:pic>
        <p:nvPicPr>
          <p:cNvPr id="8" name="Picture 7" descr="Pasture-Raised-Meat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9662" y="5239874"/>
            <a:ext cx="2235939" cy="1504959"/>
          </a:xfrm>
          <a:prstGeom prst="rect">
            <a:avLst/>
          </a:prstGeom>
        </p:spPr>
      </p:pic>
      <p:pic>
        <p:nvPicPr>
          <p:cNvPr id="9" name="Picture 8" descr="Fresh-Brown-White-Coconut.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9155" y="5485018"/>
            <a:ext cx="2120900" cy="1259815"/>
          </a:xfrm>
          <a:prstGeom prst="rect">
            <a:avLst/>
          </a:prstGeom>
        </p:spPr>
      </p:pic>
    </p:spTree>
    <p:extLst>
      <p:ext uri="{BB962C8B-B14F-4D97-AF65-F5344CB8AC3E}">
        <p14:creationId xmlns:p14="http://schemas.microsoft.com/office/powerpoint/2010/main" val="2936813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Box 1">
            <a:extLst>
              <a:ext uri="{FF2B5EF4-FFF2-40B4-BE49-F238E27FC236}">
                <a16:creationId xmlns:a16="http://schemas.microsoft.com/office/drawing/2014/main" id="{146E90A7-DF26-5042-8659-C87D0233D687}"/>
              </a:ext>
            </a:extLst>
          </p:cNvPr>
          <p:cNvSpPr txBox="1">
            <a:spLocks noChangeArrowheads="1"/>
          </p:cNvSpPr>
          <p:nvPr/>
        </p:nvSpPr>
        <p:spPr bwMode="auto">
          <a:xfrm>
            <a:off x="834570" y="333829"/>
            <a:ext cx="446314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2400">
                <a:solidFill>
                  <a:srgbClr val="161616"/>
                </a:solidFill>
                <a:latin typeface="Times" pitchFamily="2" charset="0"/>
                <a:ea typeface="ＭＳ Ｐゴシック" panose="020B0600070205080204" pitchFamily="34" charset="-128"/>
              </a:defRPr>
            </a:lvl1pPr>
            <a:lvl2pPr marL="742950" indent="-285750">
              <a:spcBef>
                <a:spcPct val="20000"/>
              </a:spcBef>
              <a:buChar char="–"/>
              <a:defRPr sz="2000">
                <a:solidFill>
                  <a:srgbClr val="161616"/>
                </a:solidFill>
                <a:latin typeface="Times" pitchFamily="2" charset="0"/>
                <a:ea typeface="ＭＳ Ｐゴシック" panose="020B0600070205080204" pitchFamily="34" charset="-128"/>
              </a:defRPr>
            </a:lvl2pPr>
            <a:lvl3pPr marL="1143000" indent="-228600">
              <a:spcBef>
                <a:spcPct val="20000"/>
              </a:spcBef>
              <a:buChar char="•"/>
              <a:defRPr sz="2000">
                <a:solidFill>
                  <a:srgbClr val="161616"/>
                </a:solidFill>
                <a:latin typeface="Times" pitchFamily="2" charset="0"/>
                <a:ea typeface="ＭＳ Ｐゴシック" panose="020B0600070205080204" pitchFamily="34" charset="-128"/>
              </a:defRPr>
            </a:lvl3pPr>
            <a:lvl4pPr marL="1600200" indent="-228600">
              <a:spcBef>
                <a:spcPct val="20000"/>
              </a:spcBef>
              <a:buChar char="–"/>
              <a:defRPr sz="2000">
                <a:solidFill>
                  <a:srgbClr val="161616"/>
                </a:solidFill>
                <a:latin typeface="Times" pitchFamily="2" charset="0"/>
                <a:ea typeface="ＭＳ Ｐゴシック" panose="020B0600070205080204" pitchFamily="34" charset="-128"/>
              </a:defRPr>
            </a:lvl4pPr>
            <a:lvl5pPr marL="2057400" indent="-228600">
              <a:spcBef>
                <a:spcPct val="20000"/>
              </a:spcBef>
              <a:buChar char="»"/>
              <a:defRPr sz="2000">
                <a:solidFill>
                  <a:srgbClr val="161616"/>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9pPr>
          </a:lstStyle>
          <a:p>
            <a:pPr>
              <a:spcBef>
                <a:spcPct val="0"/>
              </a:spcBef>
            </a:pPr>
            <a:r>
              <a:rPr lang="en-US" altLang="en-US" sz="4000" dirty="0">
                <a:solidFill>
                  <a:srgbClr val="860D10"/>
                </a:solidFill>
                <a:latin typeface="+mj-lt"/>
              </a:rPr>
              <a:t>Plant-based foods</a:t>
            </a:r>
          </a:p>
        </p:txBody>
      </p:sp>
      <p:sp>
        <p:nvSpPr>
          <p:cNvPr id="8194" name="TextBox 2">
            <a:extLst>
              <a:ext uri="{FF2B5EF4-FFF2-40B4-BE49-F238E27FC236}">
                <a16:creationId xmlns:a16="http://schemas.microsoft.com/office/drawing/2014/main" id="{9EEB034C-9633-9349-9DE9-9496518E7760}"/>
              </a:ext>
            </a:extLst>
          </p:cNvPr>
          <p:cNvSpPr txBox="1">
            <a:spLocks noChangeArrowheads="1"/>
          </p:cNvSpPr>
          <p:nvPr/>
        </p:nvSpPr>
        <p:spPr bwMode="auto">
          <a:xfrm>
            <a:off x="239048" y="1738085"/>
            <a:ext cx="686318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14313" indent="-214313">
              <a:spcBef>
                <a:spcPct val="20000"/>
              </a:spcBef>
              <a:defRPr sz="2400">
                <a:solidFill>
                  <a:srgbClr val="161616"/>
                </a:solidFill>
                <a:latin typeface="Times" pitchFamily="2" charset="0"/>
                <a:ea typeface="ＭＳ Ｐゴシック" panose="020B0600070205080204" pitchFamily="34" charset="-128"/>
              </a:defRPr>
            </a:lvl1pPr>
            <a:lvl2pPr marL="742950" indent="-285750">
              <a:spcBef>
                <a:spcPct val="20000"/>
              </a:spcBef>
              <a:buChar char="–"/>
              <a:defRPr sz="2000">
                <a:solidFill>
                  <a:srgbClr val="161616"/>
                </a:solidFill>
                <a:latin typeface="Times" pitchFamily="2" charset="0"/>
                <a:ea typeface="ＭＳ Ｐゴシック" panose="020B0600070205080204" pitchFamily="34" charset="-128"/>
              </a:defRPr>
            </a:lvl2pPr>
            <a:lvl3pPr marL="1143000" indent="-228600">
              <a:spcBef>
                <a:spcPct val="20000"/>
              </a:spcBef>
              <a:buChar char="•"/>
              <a:defRPr sz="2000">
                <a:solidFill>
                  <a:srgbClr val="161616"/>
                </a:solidFill>
                <a:latin typeface="Times" pitchFamily="2" charset="0"/>
                <a:ea typeface="ＭＳ Ｐゴシック" panose="020B0600070205080204" pitchFamily="34" charset="-128"/>
              </a:defRPr>
            </a:lvl3pPr>
            <a:lvl4pPr marL="1600200" indent="-228600">
              <a:spcBef>
                <a:spcPct val="20000"/>
              </a:spcBef>
              <a:buChar char="–"/>
              <a:defRPr sz="2000">
                <a:solidFill>
                  <a:srgbClr val="161616"/>
                </a:solidFill>
                <a:latin typeface="Times" pitchFamily="2" charset="0"/>
                <a:ea typeface="ＭＳ Ｐゴシック" panose="020B0600070205080204" pitchFamily="34" charset="-128"/>
              </a:defRPr>
            </a:lvl4pPr>
            <a:lvl5pPr marL="2057400" indent="-228600">
              <a:spcBef>
                <a:spcPct val="20000"/>
              </a:spcBef>
              <a:buChar char="»"/>
              <a:defRPr sz="2000">
                <a:solidFill>
                  <a:srgbClr val="161616"/>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161616"/>
                </a:solidFill>
                <a:latin typeface="Times" pitchFamily="2" charset="0"/>
                <a:ea typeface="ＭＳ Ｐゴシック" panose="020B0600070205080204" pitchFamily="34" charset="-128"/>
              </a:defRPr>
            </a:lvl9pPr>
          </a:lstStyle>
          <a:p>
            <a:pPr>
              <a:spcBef>
                <a:spcPct val="0"/>
              </a:spcBef>
              <a:buFontTx/>
              <a:buChar char="•"/>
            </a:pPr>
            <a:r>
              <a:rPr lang="en-US" altLang="en-US" dirty="0">
                <a:solidFill>
                  <a:schemeClr val="tx1"/>
                </a:solidFill>
                <a:latin typeface="Akzidenz-Grotesk BQ Light" pitchFamily="1" charset="0"/>
              </a:rPr>
              <a:t>Fill half of plate with vegetables</a:t>
            </a:r>
          </a:p>
          <a:p>
            <a:pPr>
              <a:spcBef>
                <a:spcPct val="0"/>
              </a:spcBef>
              <a:buFontTx/>
              <a:buChar char="•"/>
            </a:pPr>
            <a:r>
              <a:rPr lang="en-US" altLang="en-US" dirty="0">
                <a:solidFill>
                  <a:schemeClr val="tx1"/>
                </a:solidFill>
                <a:latin typeface="Akzidenz-Grotesk BQ Light" pitchFamily="1" charset="0"/>
              </a:rPr>
              <a:t>2 cups greens/day is a nice goal</a:t>
            </a:r>
          </a:p>
          <a:p>
            <a:pPr>
              <a:spcBef>
                <a:spcPct val="0"/>
              </a:spcBef>
              <a:buFontTx/>
              <a:buChar char="•"/>
            </a:pPr>
            <a:r>
              <a:rPr lang="en-US" altLang="en-US" dirty="0">
                <a:solidFill>
                  <a:schemeClr val="tx1"/>
                </a:solidFill>
                <a:latin typeface="Akzidenz-Grotesk BQ Light" pitchFamily="1" charset="0"/>
              </a:rPr>
              <a:t>Cruciferous e.g. broccoli, cauliflower, collards, cabbage, kale, spinach, asparagus, romaine lettuce, arugula</a:t>
            </a:r>
          </a:p>
          <a:p>
            <a:pPr>
              <a:spcBef>
                <a:spcPct val="0"/>
              </a:spcBef>
              <a:buFontTx/>
              <a:buChar char="•"/>
            </a:pPr>
            <a:r>
              <a:rPr lang="en-US" altLang="en-US" dirty="0">
                <a:solidFill>
                  <a:schemeClr val="tx1"/>
                </a:solidFill>
                <a:latin typeface="Akzidenz-Grotesk BQ Light" pitchFamily="1" charset="0"/>
              </a:rPr>
              <a:t>Allium family e.g. onions, leeks, garlic</a:t>
            </a:r>
          </a:p>
          <a:p>
            <a:pPr>
              <a:spcBef>
                <a:spcPct val="0"/>
              </a:spcBef>
              <a:buFontTx/>
              <a:buChar char="•"/>
            </a:pPr>
            <a:r>
              <a:rPr lang="en-US" altLang="en-US" dirty="0">
                <a:solidFill>
                  <a:schemeClr val="tx1"/>
                </a:solidFill>
                <a:latin typeface="Akzidenz-Grotesk BQ Light" pitchFamily="1" charset="0"/>
              </a:rPr>
              <a:t>Beans and lentils</a:t>
            </a:r>
          </a:p>
          <a:p>
            <a:pPr>
              <a:spcBef>
                <a:spcPct val="0"/>
              </a:spcBef>
              <a:buFontTx/>
              <a:buChar char="•"/>
            </a:pPr>
            <a:r>
              <a:rPr lang="en-US" altLang="en-US" dirty="0">
                <a:solidFill>
                  <a:schemeClr val="tx1"/>
                </a:solidFill>
                <a:latin typeface="Akzidenz-Grotesk BQ Light" pitchFamily="1" charset="0"/>
              </a:rPr>
              <a:t>Lower glycemic fruits e.g. berries, grapefruit, kiwi</a:t>
            </a:r>
          </a:p>
          <a:p>
            <a:pPr>
              <a:spcBef>
                <a:spcPct val="0"/>
              </a:spcBef>
              <a:buFontTx/>
              <a:buChar char="•"/>
            </a:pPr>
            <a:r>
              <a:rPr lang="en-US" altLang="en-US" dirty="0">
                <a:solidFill>
                  <a:schemeClr val="tx1"/>
                </a:solidFill>
                <a:latin typeface="Akzidenz-Grotesk BQ Light" pitchFamily="1" charset="0"/>
              </a:rPr>
              <a:t>Anti-inflammatory spices e.g. turmeric, basil, ginger, rosemary, cayenne pepper</a:t>
            </a:r>
          </a:p>
          <a:p>
            <a:pPr>
              <a:spcBef>
                <a:spcPct val="0"/>
              </a:spcBef>
              <a:buFontTx/>
              <a:buChar char="•"/>
            </a:pPr>
            <a:r>
              <a:rPr lang="en-US" altLang="en-US" dirty="0">
                <a:solidFill>
                  <a:schemeClr val="tx1"/>
                </a:solidFill>
                <a:latin typeface="Akzidenz-Grotesk BQ Light" pitchFamily="1" charset="0"/>
              </a:rPr>
              <a:t>Fermentable Fiber essential for gut biome diversity</a:t>
            </a:r>
          </a:p>
          <a:p>
            <a:pPr>
              <a:spcBef>
                <a:spcPct val="0"/>
              </a:spcBef>
              <a:buFontTx/>
              <a:buChar char="•"/>
            </a:pPr>
            <a:r>
              <a:rPr lang="en-US" altLang="en-US" dirty="0">
                <a:solidFill>
                  <a:schemeClr val="tx1"/>
                </a:solidFill>
                <a:latin typeface="Akzidenz-Grotesk BQ Light" pitchFamily="1" charset="0"/>
              </a:rPr>
              <a:t>Fermentable foods e.g. yogurt, sauerkraut</a:t>
            </a:r>
          </a:p>
        </p:txBody>
      </p:sp>
      <p:pic>
        <p:nvPicPr>
          <p:cNvPr id="8195" name="Picture 4">
            <a:extLst>
              <a:ext uri="{FF2B5EF4-FFF2-40B4-BE49-F238E27FC236}">
                <a16:creationId xmlns:a16="http://schemas.microsoft.com/office/drawing/2014/main" id="{A29C84C6-A3B4-FA46-91ED-7FE79BDE91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3943" y="333829"/>
            <a:ext cx="4899009" cy="328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2715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75CF7B-B252-CA46-88C5-10259B35F85E}"/>
              </a:ext>
            </a:extLst>
          </p:cNvPr>
          <p:cNvSpPr txBox="1">
            <a:spLocks noChangeArrowheads="1"/>
          </p:cNvSpPr>
          <p:nvPr/>
        </p:nvSpPr>
        <p:spPr bwMode="auto">
          <a:xfrm>
            <a:off x="1474693" y="481185"/>
            <a:ext cx="316656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eaLnBrk="1" hangingPunct="1">
              <a:spcBef>
                <a:spcPct val="0"/>
              </a:spcBef>
              <a:buFontTx/>
              <a:buNone/>
            </a:pPr>
            <a:r>
              <a:rPr lang="en-US" altLang="en-US" sz="2800" dirty="0">
                <a:solidFill>
                  <a:srgbClr val="990003"/>
                </a:solidFill>
                <a:latin typeface="+mj-lt"/>
              </a:rPr>
              <a:t>Sugar, Fructose and High-Glycemic Processed Grains</a:t>
            </a:r>
          </a:p>
        </p:txBody>
      </p:sp>
      <p:pic>
        <p:nvPicPr>
          <p:cNvPr id="3" name="Picture 2" descr="low-carb-guide-avoid-1-800x401.jpg">
            <a:extLst>
              <a:ext uri="{FF2B5EF4-FFF2-40B4-BE49-F238E27FC236}">
                <a16:creationId xmlns:a16="http://schemas.microsoft.com/office/drawing/2014/main" id="{48B8B10A-E80C-2C4B-AC1E-74F2C74A38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96336" y="1899452"/>
            <a:ext cx="2505104" cy="1256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a:extLst>
              <a:ext uri="{FF2B5EF4-FFF2-40B4-BE49-F238E27FC236}">
                <a16:creationId xmlns:a16="http://schemas.microsoft.com/office/drawing/2014/main" id="{1080292F-3DB6-8246-AC08-1AF306BB79D4}"/>
              </a:ext>
            </a:extLst>
          </p:cNvPr>
          <p:cNvSpPr>
            <a:spLocks noChangeArrowheads="1"/>
          </p:cNvSpPr>
          <p:nvPr/>
        </p:nvSpPr>
        <p:spPr bwMode="auto">
          <a:xfrm>
            <a:off x="5110299" y="2714625"/>
            <a:ext cx="1800090" cy="1343026"/>
          </a:xfrm>
          <a:prstGeom prst="ellipse">
            <a:avLst/>
          </a:prstGeom>
          <a:solidFill>
            <a:srgbClr val="FFC000"/>
          </a:solidFill>
          <a:ln w="9525">
            <a:solidFill>
              <a:srgbClr val="D8D8D8"/>
            </a:solidFill>
            <a:round/>
            <a:headEnd/>
            <a:tailEnd/>
          </a:ln>
          <a:effectLst>
            <a:outerShdw blurRad="40000" dist="23000" dir="5400000" rotWithShape="0">
              <a:srgbClr val="808080">
                <a:alpha val="34999"/>
              </a:srgbClr>
            </a:outerShdw>
          </a:effectLst>
        </p:spPr>
        <p:txBody>
          <a:bodyPr anchor="ctr"/>
          <a:lstStyle/>
          <a:p>
            <a:pPr algn="ctr" eaLnBrk="1" hangingPunct="1">
              <a:defRPr/>
            </a:pPr>
            <a:r>
              <a:rPr lang="en-US" sz="1600" b="1" dirty="0">
                <a:solidFill>
                  <a:srgbClr val="800000"/>
                </a:solidFill>
              </a:rPr>
              <a:t>Oral and Gut </a:t>
            </a:r>
          </a:p>
          <a:p>
            <a:pPr algn="ctr" eaLnBrk="1" hangingPunct="1">
              <a:defRPr/>
            </a:pPr>
            <a:r>
              <a:rPr lang="en-US" sz="1600" b="1" dirty="0">
                <a:solidFill>
                  <a:srgbClr val="800000"/>
                </a:solidFill>
              </a:rPr>
              <a:t>Microbiome</a:t>
            </a:r>
          </a:p>
        </p:txBody>
      </p:sp>
      <p:sp>
        <p:nvSpPr>
          <p:cNvPr id="5" name="Curved Left Arrow 4">
            <a:extLst>
              <a:ext uri="{FF2B5EF4-FFF2-40B4-BE49-F238E27FC236}">
                <a16:creationId xmlns:a16="http://schemas.microsoft.com/office/drawing/2014/main" id="{0EDDDEB2-546C-AB4D-A92B-DE57140A1A8D}"/>
              </a:ext>
            </a:extLst>
          </p:cNvPr>
          <p:cNvSpPr>
            <a:spLocks noChangeArrowheads="1"/>
          </p:cNvSpPr>
          <p:nvPr/>
        </p:nvSpPr>
        <p:spPr bwMode="auto">
          <a:xfrm>
            <a:off x="4825704" y="2714625"/>
            <a:ext cx="428625" cy="1343024"/>
          </a:xfrm>
          <a:prstGeom prst="curvedLeftArrow">
            <a:avLst>
              <a:gd name="adj1" fmla="val 24992"/>
              <a:gd name="adj2" fmla="val 49996"/>
              <a:gd name="adj3" fmla="val 25000"/>
            </a:avLst>
          </a:prstGeom>
          <a:solidFill>
            <a:srgbClr val="800000"/>
          </a:solidFill>
          <a:ln w="9525">
            <a:solidFill>
              <a:srgbClr val="D8D8D8"/>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sz="1013"/>
          </a:p>
        </p:txBody>
      </p:sp>
      <p:sp>
        <p:nvSpPr>
          <p:cNvPr id="6" name="TextBox 5">
            <a:extLst>
              <a:ext uri="{FF2B5EF4-FFF2-40B4-BE49-F238E27FC236}">
                <a16:creationId xmlns:a16="http://schemas.microsoft.com/office/drawing/2014/main" id="{912896E4-8C7F-7440-B2D0-39740E0FB1E8}"/>
              </a:ext>
            </a:extLst>
          </p:cNvPr>
          <p:cNvSpPr txBox="1">
            <a:spLocks noChangeArrowheads="1"/>
          </p:cNvSpPr>
          <p:nvPr/>
        </p:nvSpPr>
        <p:spPr bwMode="auto">
          <a:xfrm>
            <a:off x="494675" y="3552343"/>
            <a:ext cx="4358313" cy="230832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marL="214313" indent="-214313">
              <a:spcBef>
                <a:spcPct val="0"/>
              </a:spcBef>
            </a:pPr>
            <a:r>
              <a:rPr lang="en-US" altLang="en-US" sz="2400" dirty="0">
                <a:latin typeface="Akzidenz-Grotesk BQ Light" pitchFamily="1" charset="0"/>
              </a:rPr>
              <a:t>Inflammation</a:t>
            </a:r>
          </a:p>
          <a:p>
            <a:pPr marL="214313" indent="-214313">
              <a:spcBef>
                <a:spcPct val="0"/>
              </a:spcBef>
            </a:pPr>
            <a:r>
              <a:rPr lang="en-US" altLang="en-US" sz="2400" dirty="0">
                <a:latin typeface="Akzidenz-Grotesk BQ Light" pitchFamily="1" charset="0"/>
              </a:rPr>
              <a:t>Neurotransmitter disruption</a:t>
            </a:r>
          </a:p>
          <a:p>
            <a:pPr marL="214313" indent="-214313">
              <a:spcBef>
                <a:spcPct val="0"/>
              </a:spcBef>
            </a:pPr>
            <a:r>
              <a:rPr lang="en-US" altLang="en-US" sz="2400" dirty="0">
                <a:latin typeface="Akzidenz-Grotesk BQ Light" pitchFamily="1" charset="0"/>
              </a:rPr>
              <a:t>Insulin Resistance</a:t>
            </a:r>
          </a:p>
          <a:p>
            <a:pPr marL="214313" indent="-214313">
              <a:spcBef>
                <a:spcPct val="0"/>
              </a:spcBef>
            </a:pPr>
            <a:r>
              <a:rPr lang="en-US" altLang="en-US" sz="2400" dirty="0">
                <a:latin typeface="Akzidenz-Grotesk BQ Light" pitchFamily="1" charset="0"/>
              </a:rPr>
              <a:t>Weight and Metabolism</a:t>
            </a:r>
          </a:p>
          <a:p>
            <a:pPr marL="214313" indent="-214313">
              <a:spcBef>
                <a:spcPct val="0"/>
              </a:spcBef>
            </a:pPr>
            <a:r>
              <a:rPr lang="en-US" altLang="en-US" sz="2400" dirty="0">
                <a:latin typeface="Akzidenz-Grotesk BQ Light" pitchFamily="1" charset="0"/>
              </a:rPr>
              <a:t>Mitochondria-Oxidative stress</a:t>
            </a:r>
          </a:p>
          <a:p>
            <a:pPr marL="214313" indent="-214313">
              <a:spcBef>
                <a:spcPct val="0"/>
              </a:spcBef>
            </a:pPr>
            <a:r>
              <a:rPr lang="en-US" altLang="en-US" sz="2400" dirty="0">
                <a:latin typeface="Akzidenz-Grotesk BQ Light" pitchFamily="1" charset="0"/>
              </a:rPr>
              <a:t>HPA axis </a:t>
            </a:r>
            <a:r>
              <a:rPr lang="mr-IN" altLang="en-US" sz="2400" dirty="0">
                <a:latin typeface="Akzidenz-Grotesk BQ Light" pitchFamily="1" charset="0"/>
                <a:cs typeface="Mangal" panose="02040503050203030202" pitchFamily="18" charset="0"/>
              </a:rPr>
              <a:t>–</a:t>
            </a:r>
            <a:r>
              <a:rPr lang="en-US" altLang="en-US" sz="2400" dirty="0">
                <a:latin typeface="Akzidenz-Grotesk BQ Light" pitchFamily="1" charset="0"/>
                <a:cs typeface="Mangal" panose="02040503050203030202" pitchFamily="18" charset="0"/>
              </a:rPr>
              <a:t>Stress Response</a:t>
            </a:r>
          </a:p>
        </p:txBody>
      </p:sp>
      <p:sp>
        <p:nvSpPr>
          <p:cNvPr id="7" name="TextBox 6">
            <a:extLst>
              <a:ext uri="{FF2B5EF4-FFF2-40B4-BE49-F238E27FC236}">
                <a16:creationId xmlns:a16="http://schemas.microsoft.com/office/drawing/2014/main" id="{5C717E2D-3C7D-B540-82CC-16D694A904B2}"/>
              </a:ext>
            </a:extLst>
          </p:cNvPr>
          <p:cNvSpPr txBox="1">
            <a:spLocks noChangeArrowheads="1"/>
          </p:cNvSpPr>
          <p:nvPr/>
        </p:nvSpPr>
        <p:spPr bwMode="auto">
          <a:xfrm>
            <a:off x="7134585" y="542433"/>
            <a:ext cx="339958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eaLnBrk="1" hangingPunct="1">
              <a:spcBef>
                <a:spcPct val="0"/>
              </a:spcBef>
              <a:buFontTx/>
              <a:buNone/>
            </a:pPr>
            <a:r>
              <a:rPr lang="en-US" altLang="en-US" sz="2800" dirty="0">
                <a:solidFill>
                  <a:srgbClr val="990003"/>
                </a:solidFill>
                <a:latin typeface="+mj-lt"/>
              </a:rPr>
              <a:t>High-Quality Plant-Based Carbs</a:t>
            </a:r>
          </a:p>
        </p:txBody>
      </p:sp>
      <p:pic>
        <p:nvPicPr>
          <p:cNvPr id="8" name="Picture 7" descr="Vegetables.jpg">
            <a:extLst>
              <a:ext uri="{FF2B5EF4-FFF2-40B4-BE49-F238E27FC236}">
                <a16:creationId xmlns:a16="http://schemas.microsoft.com/office/drawing/2014/main" id="{38F88410-90F0-FE4E-9F3A-98B0F38B557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89416" y="1726558"/>
            <a:ext cx="1163538" cy="1164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andscape-1445904648-g-onions-garlic-145661145.jpg">
            <a:extLst>
              <a:ext uri="{FF2B5EF4-FFF2-40B4-BE49-F238E27FC236}">
                <a16:creationId xmlns:a16="http://schemas.microsoft.com/office/drawing/2014/main" id="{5D834828-BCA4-1B4C-B0A2-2E8DADDFB65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10589" y="1726559"/>
            <a:ext cx="1869741" cy="93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rved Right Arrow 9">
            <a:extLst>
              <a:ext uri="{FF2B5EF4-FFF2-40B4-BE49-F238E27FC236}">
                <a16:creationId xmlns:a16="http://schemas.microsoft.com/office/drawing/2014/main" id="{0923C332-24B6-5A4C-8748-AB07DC7F35C1}"/>
              </a:ext>
            </a:extLst>
          </p:cNvPr>
          <p:cNvSpPr>
            <a:spLocks noChangeArrowheads="1"/>
          </p:cNvSpPr>
          <p:nvPr/>
        </p:nvSpPr>
        <p:spPr bwMode="auto">
          <a:xfrm>
            <a:off x="6937674" y="2701512"/>
            <a:ext cx="436662" cy="1343025"/>
          </a:xfrm>
          <a:prstGeom prst="curvedRightArrow">
            <a:avLst>
              <a:gd name="adj1" fmla="val 25006"/>
              <a:gd name="adj2" fmla="val 50001"/>
              <a:gd name="adj3" fmla="val 25000"/>
            </a:avLst>
          </a:prstGeom>
          <a:solidFill>
            <a:srgbClr val="800000"/>
          </a:solidFill>
          <a:ln w="9525">
            <a:solidFill>
              <a:srgbClr val="D8D8D8"/>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sz="1013"/>
          </a:p>
        </p:txBody>
      </p:sp>
      <p:sp>
        <p:nvSpPr>
          <p:cNvPr id="11" name="TextBox 10">
            <a:extLst>
              <a:ext uri="{FF2B5EF4-FFF2-40B4-BE49-F238E27FC236}">
                <a16:creationId xmlns:a16="http://schemas.microsoft.com/office/drawing/2014/main" id="{A2A840C8-8846-8D48-9809-6C1ED1FA5F56}"/>
              </a:ext>
            </a:extLst>
          </p:cNvPr>
          <p:cNvSpPr txBox="1">
            <a:spLocks noChangeArrowheads="1"/>
          </p:cNvSpPr>
          <p:nvPr/>
        </p:nvSpPr>
        <p:spPr bwMode="auto">
          <a:xfrm>
            <a:off x="7347051" y="3725467"/>
            <a:ext cx="3399581" cy="20157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marL="214313" indent="-214313">
              <a:spcBef>
                <a:spcPct val="0"/>
              </a:spcBef>
            </a:pPr>
            <a:r>
              <a:rPr lang="en-US" altLang="en-US" sz="2400" dirty="0">
                <a:latin typeface="Akzidenz-Grotesk BQ Light" pitchFamily="1" charset="0"/>
              </a:rPr>
              <a:t>Protection from:</a:t>
            </a:r>
          </a:p>
          <a:p>
            <a:pPr marL="214313" indent="-214313">
              <a:spcBef>
                <a:spcPct val="0"/>
              </a:spcBef>
            </a:pPr>
            <a:r>
              <a:rPr lang="en-US" altLang="en-US" sz="2400" dirty="0">
                <a:latin typeface="Akzidenz-Grotesk BQ Light" pitchFamily="1" charset="0"/>
              </a:rPr>
              <a:t> Inflammation</a:t>
            </a:r>
          </a:p>
          <a:p>
            <a:pPr marL="214313" indent="-214313">
              <a:spcBef>
                <a:spcPct val="0"/>
              </a:spcBef>
            </a:pPr>
            <a:r>
              <a:rPr lang="en-US" altLang="en-US" sz="2400" dirty="0">
                <a:latin typeface="Akzidenz-Grotesk BQ Light" pitchFamily="1" charset="0"/>
              </a:rPr>
              <a:t> Diabetes</a:t>
            </a:r>
          </a:p>
          <a:p>
            <a:pPr marL="214313" indent="-214313">
              <a:spcBef>
                <a:spcPct val="0"/>
              </a:spcBef>
            </a:pPr>
            <a:r>
              <a:rPr lang="en-US" altLang="en-US" sz="2400" dirty="0">
                <a:latin typeface="Akzidenz-Grotesk BQ Light" pitchFamily="1" charset="0"/>
              </a:rPr>
              <a:t> Cancer</a:t>
            </a:r>
          </a:p>
          <a:p>
            <a:pPr marL="214313" indent="-214313">
              <a:spcBef>
                <a:spcPct val="0"/>
              </a:spcBef>
            </a:pPr>
            <a:r>
              <a:rPr lang="en-US" altLang="en-US" sz="2400" dirty="0">
                <a:latin typeface="Akzidenz-Grotesk BQ Light" pitchFamily="1" charset="0"/>
              </a:rPr>
              <a:t> Obesity</a:t>
            </a:r>
          </a:p>
        </p:txBody>
      </p:sp>
    </p:spTree>
    <p:extLst>
      <p:ext uri="{BB962C8B-B14F-4D97-AF65-F5344CB8AC3E}">
        <p14:creationId xmlns:p14="http://schemas.microsoft.com/office/powerpoint/2010/main" val="442528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4302" y="533400"/>
            <a:ext cx="6225498" cy="1143000"/>
          </a:xfrm>
        </p:spPr>
        <p:txBody>
          <a:bodyPr>
            <a:normAutofit/>
          </a:bodyPr>
          <a:lstStyle/>
          <a:p>
            <a:pPr algn="l"/>
            <a:r>
              <a:rPr lang="en-US" sz="3600" dirty="0">
                <a:solidFill>
                  <a:srgbClr val="800000"/>
                </a:solidFill>
                <a:latin typeface="Times New Roman"/>
                <a:cs typeface="Times New Roman"/>
              </a:rPr>
              <a:t>Time-Restricted Eating (TRE)</a:t>
            </a:r>
          </a:p>
        </p:txBody>
      </p:sp>
      <p:sp>
        <p:nvSpPr>
          <p:cNvPr id="3" name="Content Placeholder 2"/>
          <p:cNvSpPr>
            <a:spLocks noGrp="1"/>
          </p:cNvSpPr>
          <p:nvPr>
            <p:ph idx="1"/>
          </p:nvPr>
        </p:nvSpPr>
        <p:spPr>
          <a:xfrm>
            <a:off x="477629" y="2458127"/>
            <a:ext cx="8229600" cy="3866473"/>
          </a:xfrm>
        </p:spPr>
        <p:txBody>
          <a:bodyPr>
            <a:normAutofit/>
          </a:bodyPr>
          <a:lstStyle/>
          <a:p>
            <a:pPr>
              <a:buFont typeface="Arial"/>
              <a:buChar char="•"/>
            </a:pPr>
            <a:r>
              <a:rPr lang="en-US" sz="2400" dirty="0"/>
              <a:t>Time restricted feeding e.g. consume all food within 10-hour </a:t>
            </a:r>
          </a:p>
          <a:p>
            <a:pPr>
              <a:buFont typeface="Arial"/>
              <a:buChar char="•"/>
            </a:pPr>
            <a:r>
              <a:rPr lang="en-US" sz="2400" dirty="0"/>
              <a:t>Decreases in body weight and visceral fat</a:t>
            </a:r>
          </a:p>
          <a:p>
            <a:pPr>
              <a:buFont typeface="Arial"/>
              <a:buChar char="•"/>
            </a:pPr>
            <a:r>
              <a:rPr lang="en-US" sz="2400" dirty="0"/>
              <a:t>Significant reductions in breast cancer recurrence and improved prognosis (Patterson et al. UCSD)</a:t>
            </a:r>
          </a:p>
          <a:p>
            <a:pPr>
              <a:buFont typeface="Arial"/>
              <a:buChar char="•"/>
            </a:pPr>
            <a:r>
              <a:rPr lang="en-US" sz="2400" dirty="0"/>
              <a:t>Improved cardiovascular disease risk profile</a:t>
            </a:r>
          </a:p>
          <a:p>
            <a:pPr>
              <a:buFont typeface="Arial"/>
              <a:buChar char="•"/>
            </a:pPr>
            <a:r>
              <a:rPr lang="en-US" sz="2400" dirty="0"/>
              <a:t>Decreased inflammation</a:t>
            </a:r>
          </a:p>
          <a:p>
            <a:pPr>
              <a:buFont typeface="Arial"/>
              <a:buChar char="•"/>
            </a:pPr>
            <a:r>
              <a:rPr lang="en-US" sz="2400" dirty="0"/>
              <a:t>Decreased neuroinflammation </a:t>
            </a:r>
          </a:p>
          <a:p>
            <a:pPr>
              <a:buFont typeface="Arial"/>
              <a:buChar char="•"/>
            </a:pPr>
            <a:r>
              <a:rPr lang="sk-SK" sz="2400" dirty="0" err="1"/>
              <a:t>Autophagy</a:t>
            </a:r>
            <a:r>
              <a:rPr lang="sk-SK" sz="2400" dirty="0"/>
              <a:t>, </a:t>
            </a:r>
            <a:r>
              <a:rPr lang="sk-SK" sz="2400" dirty="0" err="1"/>
              <a:t>your</a:t>
            </a:r>
            <a:r>
              <a:rPr lang="sk-SK" sz="2400" dirty="0"/>
              <a:t> </a:t>
            </a:r>
            <a:r>
              <a:rPr lang="sk-SK" sz="2400" dirty="0" err="1"/>
              <a:t>ability</a:t>
            </a:r>
            <a:r>
              <a:rPr lang="sk-SK" sz="2400" dirty="0"/>
              <a:t> to </a:t>
            </a:r>
            <a:r>
              <a:rPr lang="sk-SK" sz="2400" i="1" dirty="0" err="1"/>
              <a:t>recycle</a:t>
            </a:r>
            <a:endParaRPr lang="en-US" i="1" dirty="0"/>
          </a:p>
          <a:p>
            <a:endParaRPr lang="en-US" dirty="0"/>
          </a:p>
          <a:p>
            <a:endParaRPr lang="en-US" dirty="0"/>
          </a:p>
          <a:p>
            <a:endParaRPr lang="en-US" dirty="0"/>
          </a:p>
        </p:txBody>
      </p:sp>
      <p:pic>
        <p:nvPicPr>
          <p:cNvPr id="4" name="Picture 3" descr="de1219_445370bd0288459a94e4bd1c5491f17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7229" y="165507"/>
            <a:ext cx="3121636" cy="3494368"/>
          </a:xfrm>
          <a:prstGeom prst="rect">
            <a:avLst/>
          </a:prstGeom>
        </p:spPr>
      </p:pic>
    </p:spTree>
    <p:extLst>
      <p:ext uri="{BB962C8B-B14F-4D97-AF65-F5344CB8AC3E}">
        <p14:creationId xmlns:p14="http://schemas.microsoft.com/office/powerpoint/2010/main" val="13829432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a:extLst>
              <a:ext uri="{FF2B5EF4-FFF2-40B4-BE49-F238E27FC236}">
                <a16:creationId xmlns:a16="http://schemas.microsoft.com/office/drawing/2014/main" id="{FC111941-6269-2449-5303-96A25F11D8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7172" y="2318841"/>
            <a:ext cx="9144000" cy="389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282E9C3-8BBA-BC2D-5C05-CB1F48FDC8E5}"/>
              </a:ext>
            </a:extLst>
          </p:cNvPr>
          <p:cNvSpPr txBox="1"/>
          <p:nvPr/>
        </p:nvSpPr>
        <p:spPr>
          <a:xfrm>
            <a:off x="1297172" y="786809"/>
            <a:ext cx="7357730" cy="707886"/>
          </a:xfrm>
          <a:prstGeom prst="rect">
            <a:avLst/>
          </a:prstGeom>
          <a:noFill/>
        </p:spPr>
        <p:txBody>
          <a:bodyPr wrap="square" rtlCol="0">
            <a:spAutoFit/>
          </a:bodyPr>
          <a:lstStyle/>
          <a:p>
            <a:r>
              <a:rPr lang="en-US" sz="4000" dirty="0">
                <a:solidFill>
                  <a:srgbClr val="C00000"/>
                </a:solidFill>
                <a:latin typeface="+mj-lt"/>
              </a:rPr>
              <a:t>Circadian Rhythms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a:extLst>
              <a:ext uri="{FF2B5EF4-FFF2-40B4-BE49-F238E27FC236}">
                <a16:creationId xmlns:a16="http://schemas.microsoft.com/office/drawing/2014/main" id="{A648C1E8-F969-5BFA-7C11-BA5BFDB13D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271589"/>
            <a:ext cx="68580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TextBox 1">
            <a:extLst>
              <a:ext uri="{FF2B5EF4-FFF2-40B4-BE49-F238E27FC236}">
                <a16:creationId xmlns:a16="http://schemas.microsoft.com/office/drawing/2014/main" id="{B2CA0F5D-7667-FBCA-D62A-DD418F883075}"/>
              </a:ext>
            </a:extLst>
          </p:cNvPr>
          <p:cNvSpPr txBox="1">
            <a:spLocks noChangeArrowheads="1"/>
          </p:cNvSpPr>
          <p:nvPr/>
        </p:nvSpPr>
        <p:spPr bwMode="auto">
          <a:xfrm>
            <a:off x="1885950" y="5600701"/>
            <a:ext cx="34480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spcBef>
                <a:spcPct val="0"/>
              </a:spcBef>
              <a:buFontTx/>
              <a:buNone/>
            </a:pPr>
            <a:r>
              <a:rPr lang="en-US" altLang="en-US" sz="1800"/>
              <a:t>Satchin Panda PhD, The Salk Institute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descr="804.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8001" y="298366"/>
            <a:ext cx="8280400" cy="5797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5.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6096000"/>
            <a:ext cx="5168900" cy="571500"/>
          </a:xfrm>
          <a:prstGeom prst="rect">
            <a:avLst/>
          </a:prstGeom>
        </p:spPr>
      </p:pic>
    </p:spTree>
    <p:extLst>
      <p:ext uri="{BB962C8B-B14F-4D97-AF65-F5344CB8AC3E}">
        <p14:creationId xmlns:p14="http://schemas.microsoft.com/office/powerpoint/2010/main" val="3406219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55645" y="2985788"/>
            <a:ext cx="4243589" cy="3320668"/>
          </a:xfrm>
          <a:prstGeom prst="rect">
            <a:avLst/>
          </a:prstGeom>
        </p:spPr>
        <p:txBody>
          <a:bodyPr vert="horz" lIns="91440" tIns="45720" rIns="91440" bIns="45720" rtlCol="0">
            <a:normAutofit/>
          </a:bodyPr>
          <a:lstStyle/>
          <a:p>
            <a:pPr algn="ctr">
              <a:lnSpc>
                <a:spcPct val="90000"/>
              </a:lnSpc>
              <a:spcAft>
                <a:spcPts val="600"/>
              </a:spcAft>
            </a:pPr>
            <a:r>
              <a:rPr lang="en-US" sz="2800" dirty="0"/>
              <a:t>“It’s not what we don’t know that gets us into trouble. It’s what we know that </a:t>
            </a:r>
            <a:r>
              <a:rPr lang="en-US" sz="2800" dirty="0" err="1"/>
              <a:t>ain’t</a:t>
            </a:r>
            <a:r>
              <a:rPr lang="en-US" sz="2800" dirty="0"/>
              <a:t> so.”</a:t>
            </a:r>
          </a:p>
          <a:p>
            <a:pPr indent="-228600" algn="ctr">
              <a:lnSpc>
                <a:spcPct val="90000"/>
              </a:lnSpc>
              <a:spcAft>
                <a:spcPts val="600"/>
              </a:spcAft>
              <a:buFont typeface="Arial" panose="020B0604020202020204" pitchFamily="34" charset="0"/>
              <a:buChar char="•"/>
            </a:pPr>
            <a:endParaRPr lang="en-US" sz="2800" dirty="0"/>
          </a:p>
          <a:p>
            <a:pPr algn="ctr">
              <a:lnSpc>
                <a:spcPct val="90000"/>
              </a:lnSpc>
              <a:spcAft>
                <a:spcPts val="600"/>
              </a:spcAft>
            </a:pPr>
            <a:r>
              <a:rPr lang="en-US" sz="2800" dirty="0"/>
              <a:t>Will Rogers</a:t>
            </a:r>
          </a:p>
        </p:txBody>
      </p:sp>
      <p:pic>
        <p:nvPicPr>
          <p:cNvPr id="2" name="Picture 1">
            <a:extLst>
              <a:ext uri="{FF2B5EF4-FFF2-40B4-BE49-F238E27FC236}">
                <a16:creationId xmlns:a16="http://schemas.microsoft.com/office/drawing/2014/main" id="{8926CC7D-0864-5DDF-FCD2-2C1FBEDF5110}"/>
              </a:ext>
            </a:extLst>
          </p:cNvPr>
          <p:cNvPicPr>
            <a:picLocks noChangeAspect="1"/>
          </p:cNvPicPr>
          <p:nvPr/>
        </p:nvPicPr>
        <p:blipFill rotWithShape="1">
          <a:blip r:embed="rId2"/>
          <a:srcRect t="302"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663431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514" y="759052"/>
            <a:ext cx="4707467" cy="1143000"/>
          </a:xfrm>
        </p:spPr>
        <p:txBody>
          <a:bodyPr>
            <a:normAutofit/>
          </a:bodyPr>
          <a:lstStyle/>
          <a:p>
            <a:pPr algn="l"/>
            <a:r>
              <a:rPr lang="en-US" sz="3600" dirty="0">
                <a:solidFill>
                  <a:srgbClr val="800000"/>
                </a:solidFill>
              </a:rPr>
              <a:t>Motion is the Lotion</a:t>
            </a:r>
          </a:p>
        </p:txBody>
      </p:sp>
      <p:sp>
        <p:nvSpPr>
          <p:cNvPr id="3" name="Content Placeholder 2"/>
          <p:cNvSpPr>
            <a:spLocks noGrp="1"/>
          </p:cNvSpPr>
          <p:nvPr>
            <p:ph idx="1"/>
          </p:nvPr>
        </p:nvSpPr>
        <p:spPr>
          <a:xfrm>
            <a:off x="776514" y="2900437"/>
            <a:ext cx="8229600" cy="3467705"/>
          </a:xfrm>
        </p:spPr>
        <p:txBody>
          <a:bodyPr>
            <a:normAutofit/>
          </a:bodyPr>
          <a:lstStyle/>
          <a:p>
            <a:r>
              <a:rPr lang="en-US" sz="2000" dirty="0"/>
              <a:t>Walk continuously and target 30”/day</a:t>
            </a:r>
          </a:p>
          <a:p>
            <a:r>
              <a:rPr lang="en-US" sz="2000" dirty="0"/>
              <a:t>Be efficient with exercise dose-response e.g. small doses of higher intensity</a:t>
            </a:r>
          </a:p>
          <a:p>
            <a:r>
              <a:rPr lang="en-US" sz="2000" dirty="0"/>
              <a:t>Resistance with emphasis on core e.g. 20” 3x/week</a:t>
            </a:r>
          </a:p>
          <a:p>
            <a:r>
              <a:rPr lang="en-US" sz="2000" dirty="0"/>
              <a:t>Dance to the music you love!</a:t>
            </a:r>
          </a:p>
          <a:p>
            <a:r>
              <a:rPr lang="en-US" sz="2000" dirty="0"/>
              <a:t>The Holy Grail from a disease risk-reduction perspective</a:t>
            </a:r>
          </a:p>
          <a:p>
            <a:r>
              <a:rPr lang="en-US" sz="2000" dirty="0"/>
              <a:t>Prolonged sitting is dangerous and not “undone” with regular exercise</a:t>
            </a:r>
          </a:p>
          <a:p>
            <a:r>
              <a:rPr lang="en-US" sz="2000" dirty="0"/>
              <a:t>Improved mood, resilience, less pain, less inflammation, improved insulin sensitivity, decreased anxiety</a:t>
            </a:r>
          </a:p>
        </p:txBody>
      </p:sp>
      <p:pic>
        <p:nvPicPr>
          <p:cNvPr id="6" name="Picture 5">
            <a:extLst>
              <a:ext uri="{FF2B5EF4-FFF2-40B4-BE49-F238E27FC236}">
                <a16:creationId xmlns:a16="http://schemas.microsoft.com/office/drawing/2014/main" id="{38C438A7-133C-2885-28EB-ED7757FDEAFE}"/>
              </a:ext>
            </a:extLst>
          </p:cNvPr>
          <p:cNvPicPr>
            <a:picLocks noChangeAspect="1"/>
          </p:cNvPicPr>
          <p:nvPr/>
        </p:nvPicPr>
        <p:blipFill>
          <a:blip r:embed="rId2"/>
          <a:stretch>
            <a:fillRect/>
          </a:stretch>
        </p:blipFill>
        <p:spPr>
          <a:xfrm>
            <a:off x="6555619" y="489858"/>
            <a:ext cx="4359124" cy="2527029"/>
          </a:xfrm>
          <a:prstGeom prst="rect">
            <a:avLst/>
          </a:prstGeom>
        </p:spPr>
      </p:pic>
    </p:spTree>
    <p:extLst>
      <p:ext uri="{BB962C8B-B14F-4D97-AF65-F5344CB8AC3E}">
        <p14:creationId xmlns:p14="http://schemas.microsoft.com/office/powerpoint/2010/main" val="2299381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person, purple&#10;&#10;Description automatically generated">
            <a:extLst>
              <a:ext uri="{FF2B5EF4-FFF2-40B4-BE49-F238E27FC236}">
                <a16:creationId xmlns:a16="http://schemas.microsoft.com/office/drawing/2014/main" id="{172FFB6C-62FA-119A-9DC2-CEBD446ED9FB}"/>
              </a:ext>
            </a:extLst>
          </p:cNvPr>
          <p:cNvPicPr>
            <a:picLocks noChangeAspect="1"/>
          </p:cNvPicPr>
          <p:nvPr/>
        </p:nvPicPr>
        <p:blipFill rotWithShape="1">
          <a:blip r:embed="rId2"/>
          <a:srcRect l="2649" r="-1" b="-1"/>
          <a:stretch/>
        </p:blipFill>
        <p:spPr>
          <a:xfrm>
            <a:off x="254853" y="1751355"/>
            <a:ext cx="5966065" cy="3355290"/>
          </a:xfrm>
          <a:prstGeom prst="rect">
            <a:avLst/>
          </a:prstGeom>
        </p:spPr>
      </p:pic>
      <p:sp>
        <p:nvSpPr>
          <p:cNvPr id="2" name="TextBox 1">
            <a:extLst>
              <a:ext uri="{FF2B5EF4-FFF2-40B4-BE49-F238E27FC236}">
                <a16:creationId xmlns:a16="http://schemas.microsoft.com/office/drawing/2014/main" id="{A196E25F-9A8D-0E06-9ED8-4E4AFECEB51A}"/>
              </a:ext>
            </a:extLst>
          </p:cNvPr>
          <p:cNvSpPr txBox="1"/>
          <p:nvPr/>
        </p:nvSpPr>
        <p:spPr>
          <a:xfrm>
            <a:off x="6595672" y="1124262"/>
            <a:ext cx="5486400" cy="2800767"/>
          </a:xfrm>
          <a:prstGeom prst="rect">
            <a:avLst/>
          </a:prstGeom>
          <a:noFill/>
        </p:spPr>
        <p:txBody>
          <a:bodyPr wrap="square" rtlCol="0">
            <a:spAutoFit/>
          </a:bodyPr>
          <a:lstStyle/>
          <a:p>
            <a:r>
              <a:rPr lang="en-US" sz="3200" dirty="0">
                <a:solidFill>
                  <a:srgbClr val="C00000"/>
                </a:solidFill>
              </a:rPr>
              <a:t>Testosterone</a:t>
            </a:r>
          </a:p>
          <a:p>
            <a:pPr marL="342900" indent="-342900">
              <a:buFont typeface="Arial" panose="020B0604020202020204" pitchFamily="34" charset="0"/>
              <a:buChar char="•"/>
            </a:pPr>
            <a:r>
              <a:rPr lang="en-US" sz="2400" dirty="0"/>
              <a:t>Whole foods, lower in high glycemic carbs and higher in healthy fats</a:t>
            </a:r>
          </a:p>
          <a:p>
            <a:pPr marL="342900" indent="-342900">
              <a:buFont typeface="Arial" panose="020B0604020202020204" pitchFamily="34" charset="0"/>
              <a:buChar char="•"/>
            </a:pPr>
            <a:r>
              <a:rPr lang="en-US" sz="2400" dirty="0"/>
              <a:t>Intermittent Fasting</a:t>
            </a:r>
          </a:p>
          <a:p>
            <a:pPr marL="342900" indent="-342900">
              <a:buFont typeface="Arial" panose="020B0604020202020204" pitchFamily="34" charset="0"/>
              <a:buChar char="•"/>
            </a:pPr>
            <a:r>
              <a:rPr lang="en-US" sz="2400" dirty="0"/>
              <a:t>HIT, resistance exercise</a:t>
            </a:r>
          </a:p>
          <a:p>
            <a:pPr marL="342900" indent="-342900">
              <a:buFont typeface="Arial" panose="020B0604020202020204" pitchFamily="34" charset="0"/>
              <a:buChar char="•"/>
            </a:pPr>
            <a:r>
              <a:rPr lang="en-US" sz="2400" dirty="0"/>
              <a:t>Circadian rhythm</a:t>
            </a:r>
          </a:p>
          <a:p>
            <a:pPr marL="342900" indent="-342900">
              <a:buFont typeface="Arial" panose="020B0604020202020204" pitchFamily="34" charset="0"/>
              <a:buChar char="•"/>
            </a:pPr>
            <a:r>
              <a:rPr lang="en-US" sz="2400" dirty="0"/>
              <a:t>Stress management</a:t>
            </a:r>
          </a:p>
        </p:txBody>
      </p:sp>
    </p:spTree>
    <p:extLst>
      <p:ext uri="{BB962C8B-B14F-4D97-AF65-F5344CB8AC3E}">
        <p14:creationId xmlns:p14="http://schemas.microsoft.com/office/powerpoint/2010/main" val="30235376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E33A85-4FBA-35AF-C4B6-0AC2004770FB}"/>
              </a:ext>
            </a:extLst>
          </p:cNvPr>
          <p:cNvPicPr>
            <a:picLocks noChangeAspect="1"/>
          </p:cNvPicPr>
          <p:nvPr/>
        </p:nvPicPr>
        <p:blipFill>
          <a:blip r:embed="rId2"/>
          <a:stretch>
            <a:fillRect/>
          </a:stretch>
        </p:blipFill>
        <p:spPr>
          <a:xfrm>
            <a:off x="1650291" y="311076"/>
            <a:ext cx="8891417" cy="6235847"/>
          </a:xfrm>
          <a:prstGeom prst="rect">
            <a:avLst/>
          </a:prstGeom>
        </p:spPr>
      </p:pic>
      <p:sp>
        <p:nvSpPr>
          <p:cNvPr id="3" name="Oval 2">
            <a:extLst>
              <a:ext uri="{FF2B5EF4-FFF2-40B4-BE49-F238E27FC236}">
                <a16:creationId xmlns:a16="http://schemas.microsoft.com/office/drawing/2014/main" id="{D86769FE-C1AA-5740-25D8-3BF0D9856A91}"/>
              </a:ext>
            </a:extLst>
          </p:cNvPr>
          <p:cNvSpPr/>
          <p:nvPr/>
        </p:nvSpPr>
        <p:spPr>
          <a:xfrm>
            <a:off x="8249478" y="3021496"/>
            <a:ext cx="2292230" cy="795130"/>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BFE3252-3D01-162F-E4F4-0C904B1A31CF}"/>
              </a:ext>
            </a:extLst>
          </p:cNvPr>
          <p:cNvSpPr/>
          <p:nvPr/>
        </p:nvSpPr>
        <p:spPr>
          <a:xfrm>
            <a:off x="1364974" y="344207"/>
            <a:ext cx="2292230" cy="795130"/>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869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6382" y="131234"/>
            <a:ext cx="7281333" cy="1143000"/>
          </a:xfrm>
        </p:spPr>
        <p:txBody>
          <a:bodyPr>
            <a:normAutofit fontScale="90000"/>
          </a:bodyPr>
          <a:lstStyle/>
          <a:p>
            <a:r>
              <a:rPr lang="en-US" dirty="0">
                <a:solidFill>
                  <a:srgbClr val="800000"/>
                </a:solidFill>
              </a:rPr>
              <a:t>Embracing the moment you are in:</a:t>
            </a:r>
            <a:br>
              <a:rPr lang="en-US" dirty="0">
                <a:solidFill>
                  <a:srgbClr val="800000"/>
                </a:solidFill>
              </a:rPr>
            </a:br>
            <a:r>
              <a:rPr lang="en-US" dirty="0">
                <a:solidFill>
                  <a:srgbClr val="800000"/>
                </a:solidFill>
              </a:rPr>
              <a:t>    </a:t>
            </a:r>
            <a:r>
              <a:rPr lang="en-US" sz="2700" dirty="0"/>
              <a:t>The Power of the “Pause”</a:t>
            </a:r>
          </a:p>
        </p:txBody>
      </p:sp>
      <p:sp>
        <p:nvSpPr>
          <p:cNvPr id="3" name="Content Placeholder 2"/>
          <p:cNvSpPr>
            <a:spLocks noGrp="1"/>
          </p:cNvSpPr>
          <p:nvPr>
            <p:ph idx="1"/>
          </p:nvPr>
        </p:nvSpPr>
        <p:spPr>
          <a:xfrm>
            <a:off x="1826381" y="3804558"/>
            <a:ext cx="8575524" cy="2826657"/>
          </a:xfrm>
        </p:spPr>
        <p:txBody>
          <a:bodyPr>
            <a:normAutofit fontScale="85000" lnSpcReduction="10000"/>
          </a:bodyPr>
          <a:lstStyle/>
          <a:p>
            <a:r>
              <a:rPr lang="en-US" dirty="0"/>
              <a:t>Mindfulness practices powerfully proven to reduce disease risk</a:t>
            </a:r>
          </a:p>
          <a:p>
            <a:r>
              <a:rPr lang="en-US" dirty="0"/>
              <a:t>Epigenetic effects shown to reduce inflammation, improve insulin sensitivity</a:t>
            </a:r>
          </a:p>
          <a:p>
            <a:r>
              <a:rPr lang="en-US" dirty="0"/>
              <a:t>Improved mood, resilience, reduced anxiety</a:t>
            </a:r>
          </a:p>
          <a:p>
            <a:r>
              <a:rPr lang="en-US" dirty="0"/>
              <a:t>Improved performance, creativity and problem-solving capacity</a:t>
            </a:r>
          </a:p>
          <a:p>
            <a:r>
              <a:rPr lang="en-US" dirty="0"/>
              <a:t>MBSR, meditation, prayer, yoga, journaling, tai chi</a:t>
            </a:r>
          </a:p>
        </p:txBody>
      </p:sp>
      <p:pic>
        <p:nvPicPr>
          <p:cNvPr id="4" name="Picture 3"/>
          <p:cNvPicPr>
            <a:picLocks noChangeAspect="1"/>
          </p:cNvPicPr>
          <p:nvPr/>
        </p:nvPicPr>
        <p:blipFill>
          <a:blip r:embed="rId2"/>
          <a:stretch>
            <a:fillRect/>
          </a:stretch>
        </p:blipFill>
        <p:spPr>
          <a:xfrm>
            <a:off x="4124476" y="1642534"/>
            <a:ext cx="3616476" cy="2034268"/>
          </a:xfrm>
          <a:prstGeom prst="rect">
            <a:avLst/>
          </a:prstGeom>
        </p:spPr>
      </p:pic>
    </p:spTree>
    <p:extLst>
      <p:ext uri="{BB962C8B-B14F-4D97-AF65-F5344CB8AC3E}">
        <p14:creationId xmlns:p14="http://schemas.microsoft.com/office/powerpoint/2010/main" val="841703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5477BBF4-068B-0C4F-B0DF-5E8646AB8C27}"/>
              </a:ext>
            </a:extLst>
          </p:cNvPr>
          <p:cNvPicPr>
            <a:picLocks noChangeAspect="1"/>
          </p:cNvPicPr>
          <p:nvPr/>
        </p:nvPicPr>
        <p:blipFill>
          <a:blip r:embed="rId2"/>
          <a:stretch>
            <a:fillRect/>
          </a:stretch>
        </p:blipFill>
        <p:spPr>
          <a:xfrm>
            <a:off x="0" y="840113"/>
            <a:ext cx="12192000" cy="5177774"/>
          </a:xfrm>
          <a:prstGeom prst="rect">
            <a:avLst/>
          </a:prstGeom>
        </p:spPr>
      </p:pic>
    </p:spTree>
    <p:extLst>
      <p:ext uri="{BB962C8B-B14F-4D97-AF65-F5344CB8AC3E}">
        <p14:creationId xmlns:p14="http://schemas.microsoft.com/office/powerpoint/2010/main" val="14807178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5FFD04-5D17-C74F-A305-E65F5461C935}"/>
              </a:ext>
            </a:extLst>
          </p:cNvPr>
          <p:cNvSpPr txBox="1"/>
          <p:nvPr/>
        </p:nvSpPr>
        <p:spPr>
          <a:xfrm>
            <a:off x="3098800" y="366895"/>
            <a:ext cx="6519333" cy="769441"/>
          </a:xfrm>
          <a:prstGeom prst="rect">
            <a:avLst/>
          </a:prstGeom>
          <a:noFill/>
        </p:spPr>
        <p:txBody>
          <a:bodyPr wrap="square" rtlCol="0">
            <a:spAutoFit/>
          </a:bodyPr>
          <a:lstStyle/>
          <a:p>
            <a:pPr algn="ctr"/>
            <a:r>
              <a:rPr lang="en-US" sz="4400" dirty="0">
                <a:solidFill>
                  <a:srgbClr val="890002"/>
                </a:solidFill>
                <a:latin typeface="Calibri" panose="020F0502020204030204" pitchFamily="34" charset="0"/>
                <a:cs typeface="Calibri" panose="020F0502020204030204" pitchFamily="34" charset="0"/>
              </a:rPr>
              <a:t>Forest Bathing</a:t>
            </a:r>
          </a:p>
        </p:txBody>
      </p:sp>
      <p:sp>
        <p:nvSpPr>
          <p:cNvPr id="4" name="TextBox 3">
            <a:extLst>
              <a:ext uri="{FF2B5EF4-FFF2-40B4-BE49-F238E27FC236}">
                <a16:creationId xmlns:a16="http://schemas.microsoft.com/office/drawing/2014/main" id="{BBAFA850-D1CF-E247-B1DA-1D674B0445BA}"/>
              </a:ext>
            </a:extLst>
          </p:cNvPr>
          <p:cNvSpPr txBox="1"/>
          <p:nvPr/>
        </p:nvSpPr>
        <p:spPr>
          <a:xfrm>
            <a:off x="7041168" y="1962977"/>
            <a:ext cx="4987119" cy="3108543"/>
          </a:xfrm>
          <a:prstGeom prst="rect">
            <a:avLst/>
          </a:prstGeom>
          <a:noFill/>
        </p:spPr>
        <p:txBody>
          <a:bodyPr wrap="square" rtlCol="0">
            <a:spAutoFit/>
          </a:bodyPr>
          <a:lstStyle/>
          <a:p>
            <a:pPr marL="457200" indent="-457200">
              <a:buFont typeface="Arial" panose="020B0604020202020204" pitchFamily="34" charset="0"/>
              <a:buChar char="•"/>
            </a:pPr>
            <a:r>
              <a:rPr lang="en-US" sz="2800" dirty="0" err="1">
                <a:latin typeface="Calibri" panose="020F0502020204030204" pitchFamily="34" charset="0"/>
                <a:cs typeface="Calibri" panose="020F0502020204030204" pitchFamily="34" charset="0"/>
              </a:rPr>
              <a:t>Shinrin-Yoku</a:t>
            </a:r>
            <a:endParaRPr lang="en-US" sz="28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Global health and quality of life improvements</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Improvements in mind and mood</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Lower inflammation and improved immunity</a:t>
            </a:r>
          </a:p>
        </p:txBody>
      </p:sp>
      <p:sp>
        <p:nvSpPr>
          <p:cNvPr id="6" name="TextBox 5">
            <a:extLst>
              <a:ext uri="{FF2B5EF4-FFF2-40B4-BE49-F238E27FC236}">
                <a16:creationId xmlns:a16="http://schemas.microsoft.com/office/drawing/2014/main" id="{C366A1F1-0932-E242-9BA0-55F01F961CDA}"/>
              </a:ext>
            </a:extLst>
          </p:cNvPr>
          <p:cNvSpPr txBox="1"/>
          <p:nvPr/>
        </p:nvSpPr>
        <p:spPr>
          <a:xfrm>
            <a:off x="4588933" y="6027265"/>
            <a:ext cx="4216400" cy="523220"/>
          </a:xfrm>
          <a:prstGeom prst="rect">
            <a:avLst/>
          </a:prstGeom>
          <a:noFill/>
        </p:spPr>
        <p:txBody>
          <a:bodyPr wrap="square" rtlCol="0">
            <a:spAutoFit/>
          </a:bodyPr>
          <a:lstStyle/>
          <a:p>
            <a:r>
              <a:rPr lang="en-US" sz="2800" dirty="0" err="1">
                <a:cs typeface="Times New Roman" panose="02020603050405020304" pitchFamily="18" charset="0"/>
              </a:rPr>
              <a:t>www.shinrin-yoku.org</a:t>
            </a:r>
            <a:endParaRPr lang="en-US" sz="2800" dirty="0">
              <a:cs typeface="Times New Roman" panose="02020603050405020304" pitchFamily="18" charset="0"/>
            </a:endParaRPr>
          </a:p>
        </p:txBody>
      </p:sp>
      <p:pic>
        <p:nvPicPr>
          <p:cNvPr id="2" name="Picture 1">
            <a:extLst>
              <a:ext uri="{FF2B5EF4-FFF2-40B4-BE49-F238E27FC236}">
                <a16:creationId xmlns:a16="http://schemas.microsoft.com/office/drawing/2014/main" id="{3A7177E9-4988-1881-CC11-D041A003A356}"/>
              </a:ext>
            </a:extLst>
          </p:cNvPr>
          <p:cNvPicPr>
            <a:picLocks noChangeAspect="1"/>
          </p:cNvPicPr>
          <p:nvPr/>
        </p:nvPicPr>
        <p:blipFill>
          <a:blip r:embed="rId2"/>
          <a:stretch>
            <a:fillRect/>
          </a:stretch>
        </p:blipFill>
        <p:spPr>
          <a:xfrm>
            <a:off x="599108" y="1520503"/>
            <a:ext cx="5725492" cy="3816994"/>
          </a:xfrm>
          <a:prstGeom prst="rect">
            <a:avLst/>
          </a:prstGeom>
        </p:spPr>
      </p:pic>
    </p:spTree>
    <p:extLst>
      <p:ext uri="{BB962C8B-B14F-4D97-AF65-F5344CB8AC3E}">
        <p14:creationId xmlns:p14="http://schemas.microsoft.com/office/powerpoint/2010/main" val="6484898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C5A2DB6E-8FC5-634D-BCAA-9275D2EA8EEE}"/>
              </a:ext>
            </a:extLst>
          </p:cNvPr>
          <p:cNvPicPr>
            <a:picLocks noChangeAspect="1"/>
          </p:cNvPicPr>
          <p:nvPr/>
        </p:nvPicPr>
        <p:blipFill>
          <a:blip r:embed="rId2"/>
          <a:stretch>
            <a:fillRect/>
          </a:stretch>
        </p:blipFill>
        <p:spPr>
          <a:xfrm>
            <a:off x="105962" y="320039"/>
            <a:ext cx="12086038" cy="6272917"/>
          </a:xfrm>
          <a:prstGeom prst="rect">
            <a:avLst/>
          </a:prstGeom>
        </p:spPr>
      </p:pic>
    </p:spTree>
    <p:extLst>
      <p:ext uri="{BB962C8B-B14F-4D97-AF65-F5344CB8AC3E}">
        <p14:creationId xmlns:p14="http://schemas.microsoft.com/office/powerpoint/2010/main" val="418476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8E353AE-FB17-3ED2-2811-E7A95D6F2925}"/>
              </a:ext>
            </a:extLst>
          </p:cNvPr>
          <p:cNvPicPr>
            <a:picLocks noChangeAspect="1"/>
          </p:cNvPicPr>
          <p:nvPr/>
        </p:nvPicPr>
        <p:blipFill rotWithShape="1">
          <a:blip r:embed="rId2"/>
          <a:srcRect l="5881" r="2" b="-1"/>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C28BB82-B9D3-0627-EDC2-85B7C1D99713}"/>
              </a:ext>
            </a:extLst>
          </p:cNvPr>
          <p:cNvSpPr txBox="1"/>
          <p:nvPr/>
        </p:nvSpPr>
        <p:spPr>
          <a:xfrm>
            <a:off x="7531610" y="365125"/>
            <a:ext cx="4280945"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400" dirty="0">
                <a:solidFill>
                  <a:srgbClr val="C00000"/>
                </a:solidFill>
                <a:latin typeface="+mj-lt"/>
                <a:ea typeface="+mj-ea"/>
                <a:cs typeface="+mj-cs"/>
              </a:rPr>
              <a:t>Look under the hood: </a:t>
            </a:r>
          </a:p>
          <a:p>
            <a:pPr>
              <a:lnSpc>
                <a:spcPct val="90000"/>
              </a:lnSpc>
              <a:spcBef>
                <a:spcPct val="0"/>
              </a:spcBef>
              <a:spcAft>
                <a:spcPts val="600"/>
              </a:spcAft>
            </a:pPr>
            <a:r>
              <a:rPr lang="en-US" sz="3400" dirty="0">
                <a:solidFill>
                  <a:srgbClr val="C00000"/>
                </a:solidFill>
                <a:latin typeface="+mj-lt"/>
                <a:ea typeface="+mj-ea"/>
                <a:cs typeface="+mj-cs"/>
              </a:rPr>
              <a:t>Know your numbers!</a:t>
            </a:r>
          </a:p>
        </p:txBody>
      </p:sp>
      <p:sp>
        <p:nvSpPr>
          <p:cNvPr id="5" name="TextBox 4">
            <a:extLst>
              <a:ext uri="{FF2B5EF4-FFF2-40B4-BE49-F238E27FC236}">
                <a16:creationId xmlns:a16="http://schemas.microsoft.com/office/drawing/2014/main" id="{2801EE14-5077-7E7D-655B-0987A60CA132}"/>
              </a:ext>
            </a:extLst>
          </p:cNvPr>
          <p:cNvSpPr txBox="1"/>
          <p:nvPr/>
        </p:nvSpPr>
        <p:spPr>
          <a:xfrm>
            <a:off x="7531610" y="2434201"/>
            <a:ext cx="3822189" cy="3742762"/>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1400" dirty="0"/>
              <a:t>Fasting Blood Sugar (&lt; 100)</a:t>
            </a:r>
          </a:p>
          <a:p>
            <a:pPr marL="285750" indent="-228600">
              <a:lnSpc>
                <a:spcPct val="90000"/>
              </a:lnSpc>
              <a:spcAft>
                <a:spcPts val="600"/>
              </a:spcAft>
              <a:buFont typeface="Arial" panose="020B0604020202020204" pitchFamily="34" charset="0"/>
              <a:buChar char="•"/>
            </a:pPr>
            <a:r>
              <a:rPr lang="en-US" sz="1400" dirty="0"/>
              <a:t>HOMA IR a test of Insulin Resistance (&lt; 1ideal)</a:t>
            </a:r>
          </a:p>
          <a:p>
            <a:pPr marL="285750" indent="-228600">
              <a:lnSpc>
                <a:spcPct val="90000"/>
              </a:lnSpc>
              <a:spcAft>
                <a:spcPts val="600"/>
              </a:spcAft>
              <a:buFont typeface="Arial" panose="020B0604020202020204" pitchFamily="34" charset="0"/>
              <a:buChar char="•"/>
            </a:pPr>
            <a:r>
              <a:rPr lang="en-US" sz="1400" dirty="0"/>
              <a:t>Uric acid (&lt; 5.5 ideal)</a:t>
            </a:r>
          </a:p>
          <a:p>
            <a:pPr marL="285750" indent="-228600">
              <a:lnSpc>
                <a:spcPct val="90000"/>
              </a:lnSpc>
              <a:spcAft>
                <a:spcPts val="600"/>
              </a:spcAft>
              <a:buFont typeface="Arial" panose="020B0604020202020204" pitchFamily="34" charset="0"/>
              <a:buChar char="•"/>
            </a:pPr>
            <a:r>
              <a:rPr lang="en-US" sz="1400" dirty="0"/>
              <a:t>Hemoglobin A1c, less than 5.7 ideal</a:t>
            </a:r>
          </a:p>
          <a:p>
            <a:pPr marL="285750" indent="-228600">
              <a:lnSpc>
                <a:spcPct val="90000"/>
              </a:lnSpc>
              <a:spcAft>
                <a:spcPts val="600"/>
              </a:spcAft>
              <a:buFont typeface="Arial" panose="020B0604020202020204" pitchFamily="34" charset="0"/>
              <a:buChar char="•"/>
            </a:pPr>
            <a:r>
              <a:rPr lang="en-US" sz="1400" dirty="0"/>
              <a:t>LDL particle #, cardiovascular risk</a:t>
            </a:r>
          </a:p>
          <a:p>
            <a:pPr marL="285750" indent="-228600">
              <a:lnSpc>
                <a:spcPct val="90000"/>
              </a:lnSpc>
              <a:spcAft>
                <a:spcPts val="600"/>
              </a:spcAft>
              <a:buFont typeface="Arial" panose="020B0604020202020204" pitchFamily="34" charset="0"/>
              <a:buChar char="•"/>
            </a:pPr>
            <a:r>
              <a:rPr lang="en-US" sz="1400" dirty="0" err="1"/>
              <a:t>ApoB</a:t>
            </a:r>
            <a:r>
              <a:rPr lang="en-US" sz="1400" dirty="0"/>
              <a:t>, cardiovascular risk</a:t>
            </a:r>
          </a:p>
          <a:p>
            <a:pPr marL="285750" indent="-228600">
              <a:lnSpc>
                <a:spcPct val="90000"/>
              </a:lnSpc>
              <a:spcAft>
                <a:spcPts val="600"/>
              </a:spcAft>
              <a:buFont typeface="Arial" panose="020B0604020202020204" pitchFamily="34" charset="0"/>
              <a:buChar char="•"/>
            </a:pPr>
            <a:r>
              <a:rPr lang="en-US" sz="1400" dirty="0"/>
              <a:t>Vitamin D, want to be &gt; 30</a:t>
            </a:r>
          </a:p>
          <a:p>
            <a:pPr marL="285750" indent="-228600">
              <a:lnSpc>
                <a:spcPct val="90000"/>
              </a:lnSpc>
              <a:spcAft>
                <a:spcPts val="600"/>
              </a:spcAft>
              <a:buFont typeface="Arial" panose="020B0604020202020204" pitchFamily="34" charset="0"/>
              <a:buChar char="•"/>
            </a:pPr>
            <a:r>
              <a:rPr lang="en-US" sz="1400" dirty="0" err="1"/>
              <a:t>hsCRP</a:t>
            </a:r>
            <a:r>
              <a:rPr lang="en-US" sz="1400" dirty="0"/>
              <a:t>, a measure of inflammation; &lt; 1 is ideal</a:t>
            </a:r>
          </a:p>
          <a:p>
            <a:pPr marL="285750" indent="-228600">
              <a:lnSpc>
                <a:spcPct val="90000"/>
              </a:lnSpc>
              <a:spcAft>
                <a:spcPts val="600"/>
              </a:spcAft>
              <a:buFont typeface="Arial" panose="020B0604020202020204" pitchFamily="34" charset="0"/>
              <a:buChar char="•"/>
            </a:pPr>
            <a:r>
              <a:rPr lang="en-US" sz="1400" dirty="0"/>
              <a:t>Triglycerides &lt; 150, lower is ideal</a:t>
            </a:r>
          </a:p>
          <a:p>
            <a:pPr marL="285750" indent="-228600">
              <a:lnSpc>
                <a:spcPct val="90000"/>
              </a:lnSpc>
              <a:spcAft>
                <a:spcPts val="600"/>
              </a:spcAft>
              <a:buFont typeface="Arial" panose="020B0604020202020204" pitchFamily="34" charset="0"/>
              <a:buChar char="•"/>
            </a:pPr>
            <a:r>
              <a:rPr lang="en-US" sz="1400" dirty="0"/>
              <a:t>Triglyceride/HDL ratio &lt;2 ideal</a:t>
            </a:r>
          </a:p>
          <a:p>
            <a:pPr marL="285750" indent="-228600">
              <a:lnSpc>
                <a:spcPct val="90000"/>
              </a:lnSpc>
              <a:spcAft>
                <a:spcPts val="600"/>
              </a:spcAft>
              <a:buFont typeface="Arial" panose="020B0604020202020204" pitchFamily="34" charset="0"/>
              <a:buChar char="•"/>
            </a:pPr>
            <a:r>
              <a:rPr lang="en-US" sz="1400" dirty="0"/>
              <a:t>Total and free testosterone levels (want to be at-above 50</a:t>
            </a:r>
            <a:r>
              <a:rPr lang="en-US" sz="1400" baseline="30000" dirty="0"/>
              <a:t>th</a:t>
            </a:r>
            <a:r>
              <a:rPr lang="en-US" sz="1400" dirty="0"/>
              <a:t> percentile</a:t>
            </a:r>
          </a:p>
        </p:txBody>
      </p:sp>
    </p:spTree>
    <p:extLst>
      <p:ext uri="{BB962C8B-B14F-4D97-AF65-F5344CB8AC3E}">
        <p14:creationId xmlns:p14="http://schemas.microsoft.com/office/powerpoint/2010/main" val="33414751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A3A34E3-1EB0-92EE-7C0A-152F66F71149}"/>
              </a:ext>
            </a:extLst>
          </p:cNvPr>
          <p:cNvPicPr>
            <a:picLocks noChangeAspect="1"/>
          </p:cNvPicPr>
          <p:nvPr/>
        </p:nvPicPr>
        <p:blipFill>
          <a:blip r:embed="rId2"/>
          <a:stretch>
            <a:fillRect/>
          </a:stretch>
        </p:blipFill>
        <p:spPr>
          <a:xfrm>
            <a:off x="557084" y="2137933"/>
            <a:ext cx="4072908" cy="2368936"/>
          </a:xfrm>
          <a:prstGeom prst="rect">
            <a:avLst/>
          </a:prstGeom>
        </p:spPr>
      </p:pic>
      <p:sp>
        <p:nvSpPr>
          <p:cNvPr id="11" name="Freeform: Shape 10">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E3E908BD-ACC3-5857-81C7-4C633E24F8CB}"/>
              </a:ext>
            </a:extLst>
          </p:cNvPr>
          <p:cNvSpPr>
            <a:spLocks noGrp="1"/>
          </p:cNvSpPr>
          <p:nvPr>
            <p:ph type="title"/>
          </p:nvPr>
        </p:nvSpPr>
        <p:spPr>
          <a:xfrm>
            <a:off x="5759354" y="457201"/>
            <a:ext cx="5337270" cy="1835911"/>
          </a:xfrm>
        </p:spPr>
        <p:txBody>
          <a:bodyPr anchor="b">
            <a:normAutofit/>
          </a:bodyPr>
          <a:lstStyle/>
          <a:p>
            <a:r>
              <a:rPr lang="en-US" sz="5400">
                <a:solidFill>
                  <a:srgbClr val="FFFFFF"/>
                </a:solidFill>
              </a:rPr>
              <a:t>Prostate Health</a:t>
            </a:r>
          </a:p>
        </p:txBody>
      </p:sp>
      <p:sp>
        <p:nvSpPr>
          <p:cNvPr id="13"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353" y="2560829"/>
            <a:ext cx="5029200" cy="18288"/>
          </a:xfrm>
          <a:custGeom>
            <a:avLst/>
            <a:gdLst>
              <a:gd name="connsiteX0" fmla="*/ 0 w 5029200"/>
              <a:gd name="connsiteY0" fmla="*/ 0 h 18288"/>
              <a:gd name="connsiteX1" fmla="*/ 528066 w 5029200"/>
              <a:gd name="connsiteY1" fmla="*/ 0 h 18288"/>
              <a:gd name="connsiteX2" fmla="*/ 1207008 w 5029200"/>
              <a:gd name="connsiteY2" fmla="*/ 0 h 18288"/>
              <a:gd name="connsiteX3" fmla="*/ 1785366 w 5029200"/>
              <a:gd name="connsiteY3" fmla="*/ 0 h 18288"/>
              <a:gd name="connsiteX4" fmla="*/ 2313432 w 5029200"/>
              <a:gd name="connsiteY4" fmla="*/ 0 h 18288"/>
              <a:gd name="connsiteX5" fmla="*/ 2992374 w 5029200"/>
              <a:gd name="connsiteY5" fmla="*/ 0 h 18288"/>
              <a:gd name="connsiteX6" fmla="*/ 3621024 w 5029200"/>
              <a:gd name="connsiteY6" fmla="*/ 0 h 18288"/>
              <a:gd name="connsiteX7" fmla="*/ 4249674 w 5029200"/>
              <a:gd name="connsiteY7" fmla="*/ 0 h 18288"/>
              <a:gd name="connsiteX8" fmla="*/ 5029200 w 5029200"/>
              <a:gd name="connsiteY8" fmla="*/ 0 h 18288"/>
              <a:gd name="connsiteX9" fmla="*/ 5029200 w 5029200"/>
              <a:gd name="connsiteY9" fmla="*/ 18288 h 18288"/>
              <a:gd name="connsiteX10" fmla="*/ 4501134 w 5029200"/>
              <a:gd name="connsiteY10" fmla="*/ 18288 h 18288"/>
              <a:gd name="connsiteX11" fmla="*/ 4023360 w 5029200"/>
              <a:gd name="connsiteY11" fmla="*/ 18288 h 18288"/>
              <a:gd name="connsiteX12" fmla="*/ 3344418 w 5029200"/>
              <a:gd name="connsiteY12" fmla="*/ 18288 h 18288"/>
              <a:gd name="connsiteX13" fmla="*/ 2816352 w 5029200"/>
              <a:gd name="connsiteY13" fmla="*/ 18288 h 18288"/>
              <a:gd name="connsiteX14" fmla="*/ 2137410 w 5029200"/>
              <a:gd name="connsiteY14" fmla="*/ 18288 h 18288"/>
              <a:gd name="connsiteX15" fmla="*/ 1408176 w 5029200"/>
              <a:gd name="connsiteY15" fmla="*/ 18288 h 18288"/>
              <a:gd name="connsiteX16" fmla="*/ 829818 w 5029200"/>
              <a:gd name="connsiteY16" fmla="*/ 18288 h 18288"/>
              <a:gd name="connsiteX17" fmla="*/ 0 w 5029200"/>
              <a:gd name="connsiteY17" fmla="*/ 18288 h 18288"/>
              <a:gd name="connsiteX18" fmla="*/ 0 w 5029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29200" h="18288" fill="none" extrusionOk="0">
                <a:moveTo>
                  <a:pt x="0" y="0"/>
                </a:moveTo>
                <a:cubicBezTo>
                  <a:pt x="142937" y="1696"/>
                  <a:pt x="371859" y="12840"/>
                  <a:pt x="528066" y="0"/>
                </a:cubicBezTo>
                <a:cubicBezTo>
                  <a:pt x="684273" y="-12840"/>
                  <a:pt x="928949" y="-5725"/>
                  <a:pt x="1207008" y="0"/>
                </a:cubicBezTo>
                <a:cubicBezTo>
                  <a:pt x="1485067" y="5725"/>
                  <a:pt x="1562886" y="-21331"/>
                  <a:pt x="1785366" y="0"/>
                </a:cubicBezTo>
                <a:cubicBezTo>
                  <a:pt x="2007846" y="21331"/>
                  <a:pt x="2056226" y="25221"/>
                  <a:pt x="2313432" y="0"/>
                </a:cubicBezTo>
                <a:cubicBezTo>
                  <a:pt x="2570638" y="-25221"/>
                  <a:pt x="2732455" y="16294"/>
                  <a:pt x="2992374" y="0"/>
                </a:cubicBezTo>
                <a:cubicBezTo>
                  <a:pt x="3252293" y="-16294"/>
                  <a:pt x="3319267" y="-29774"/>
                  <a:pt x="3621024" y="0"/>
                </a:cubicBezTo>
                <a:cubicBezTo>
                  <a:pt x="3922781" y="29774"/>
                  <a:pt x="3998107" y="-1004"/>
                  <a:pt x="4249674" y="0"/>
                </a:cubicBezTo>
                <a:cubicBezTo>
                  <a:pt x="4501241" y="1004"/>
                  <a:pt x="4792523" y="-4510"/>
                  <a:pt x="5029200" y="0"/>
                </a:cubicBezTo>
                <a:cubicBezTo>
                  <a:pt x="5029730" y="6954"/>
                  <a:pt x="5029934" y="12839"/>
                  <a:pt x="5029200" y="18288"/>
                </a:cubicBezTo>
                <a:cubicBezTo>
                  <a:pt x="4805432" y="23154"/>
                  <a:pt x="4715801" y="17034"/>
                  <a:pt x="4501134" y="18288"/>
                </a:cubicBezTo>
                <a:cubicBezTo>
                  <a:pt x="4286467" y="19542"/>
                  <a:pt x="4193719" y="41701"/>
                  <a:pt x="4023360" y="18288"/>
                </a:cubicBezTo>
                <a:cubicBezTo>
                  <a:pt x="3853001" y="-5125"/>
                  <a:pt x="3676466" y="16909"/>
                  <a:pt x="3344418" y="18288"/>
                </a:cubicBezTo>
                <a:cubicBezTo>
                  <a:pt x="3012370" y="19667"/>
                  <a:pt x="2945824" y="14410"/>
                  <a:pt x="2816352" y="18288"/>
                </a:cubicBezTo>
                <a:cubicBezTo>
                  <a:pt x="2686880" y="22166"/>
                  <a:pt x="2438351" y="13507"/>
                  <a:pt x="2137410" y="18288"/>
                </a:cubicBezTo>
                <a:cubicBezTo>
                  <a:pt x="1836469" y="23069"/>
                  <a:pt x="1581391" y="46111"/>
                  <a:pt x="1408176" y="18288"/>
                </a:cubicBezTo>
                <a:cubicBezTo>
                  <a:pt x="1234961" y="-9535"/>
                  <a:pt x="1040489" y="-7495"/>
                  <a:pt x="829818" y="18288"/>
                </a:cubicBezTo>
                <a:cubicBezTo>
                  <a:pt x="619147" y="44071"/>
                  <a:pt x="238626" y="37568"/>
                  <a:pt x="0" y="18288"/>
                </a:cubicBezTo>
                <a:cubicBezTo>
                  <a:pt x="-570" y="9279"/>
                  <a:pt x="132" y="5100"/>
                  <a:pt x="0" y="0"/>
                </a:cubicBezTo>
                <a:close/>
              </a:path>
              <a:path w="5029200" h="18288" stroke="0" extrusionOk="0">
                <a:moveTo>
                  <a:pt x="0" y="0"/>
                </a:moveTo>
                <a:cubicBezTo>
                  <a:pt x="165412" y="-21137"/>
                  <a:pt x="322344" y="-21985"/>
                  <a:pt x="578358" y="0"/>
                </a:cubicBezTo>
                <a:cubicBezTo>
                  <a:pt x="834372" y="21985"/>
                  <a:pt x="907099" y="-19195"/>
                  <a:pt x="1056132" y="0"/>
                </a:cubicBezTo>
                <a:cubicBezTo>
                  <a:pt x="1205165" y="19195"/>
                  <a:pt x="1612834" y="-24928"/>
                  <a:pt x="1785366" y="0"/>
                </a:cubicBezTo>
                <a:cubicBezTo>
                  <a:pt x="1957898" y="24928"/>
                  <a:pt x="2149044" y="19108"/>
                  <a:pt x="2363724" y="0"/>
                </a:cubicBezTo>
                <a:cubicBezTo>
                  <a:pt x="2578404" y="-19108"/>
                  <a:pt x="2759981" y="-21788"/>
                  <a:pt x="2942082" y="0"/>
                </a:cubicBezTo>
                <a:cubicBezTo>
                  <a:pt x="3124183" y="21788"/>
                  <a:pt x="3482217" y="8836"/>
                  <a:pt x="3671316" y="0"/>
                </a:cubicBezTo>
                <a:cubicBezTo>
                  <a:pt x="3860415" y="-8836"/>
                  <a:pt x="4058665" y="-25048"/>
                  <a:pt x="4199382" y="0"/>
                </a:cubicBezTo>
                <a:cubicBezTo>
                  <a:pt x="4340099" y="25048"/>
                  <a:pt x="4735096" y="-22088"/>
                  <a:pt x="5029200" y="0"/>
                </a:cubicBezTo>
                <a:cubicBezTo>
                  <a:pt x="5028517" y="5414"/>
                  <a:pt x="5028480" y="12510"/>
                  <a:pt x="5029200" y="18288"/>
                </a:cubicBezTo>
                <a:cubicBezTo>
                  <a:pt x="4891577" y="31493"/>
                  <a:pt x="4684146" y="-2509"/>
                  <a:pt x="4501134" y="18288"/>
                </a:cubicBezTo>
                <a:cubicBezTo>
                  <a:pt x="4318122" y="39085"/>
                  <a:pt x="4030703" y="3672"/>
                  <a:pt x="3872484" y="18288"/>
                </a:cubicBezTo>
                <a:cubicBezTo>
                  <a:pt x="3714265" y="32905"/>
                  <a:pt x="3546134" y="7501"/>
                  <a:pt x="3294126" y="18288"/>
                </a:cubicBezTo>
                <a:cubicBezTo>
                  <a:pt x="3042118" y="29075"/>
                  <a:pt x="2912116" y="11153"/>
                  <a:pt x="2564892" y="18288"/>
                </a:cubicBezTo>
                <a:cubicBezTo>
                  <a:pt x="2217668" y="25423"/>
                  <a:pt x="2095118" y="11659"/>
                  <a:pt x="1835658" y="18288"/>
                </a:cubicBezTo>
                <a:cubicBezTo>
                  <a:pt x="1576198" y="24917"/>
                  <a:pt x="1500897" y="19889"/>
                  <a:pt x="1307592" y="18288"/>
                </a:cubicBezTo>
                <a:cubicBezTo>
                  <a:pt x="1114287" y="16687"/>
                  <a:pt x="961527" y="47453"/>
                  <a:pt x="678942" y="18288"/>
                </a:cubicBezTo>
                <a:cubicBezTo>
                  <a:pt x="396357" y="-10877"/>
                  <a:pt x="271066" y="23005"/>
                  <a:pt x="0" y="18288"/>
                </a:cubicBezTo>
                <a:cubicBezTo>
                  <a:pt x="-306" y="11061"/>
                  <a:pt x="-655" y="7751"/>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B652285-B2DD-4F39-0374-723193422DE6}"/>
              </a:ext>
            </a:extLst>
          </p:cNvPr>
          <p:cNvSpPr>
            <a:spLocks noGrp="1"/>
          </p:cNvSpPr>
          <p:nvPr>
            <p:ph idx="1"/>
          </p:nvPr>
        </p:nvSpPr>
        <p:spPr>
          <a:xfrm>
            <a:off x="5759354" y="2798064"/>
            <a:ext cx="5461095" cy="3417611"/>
          </a:xfrm>
        </p:spPr>
        <p:txBody>
          <a:bodyPr anchor="t">
            <a:normAutofit/>
          </a:bodyPr>
          <a:lstStyle/>
          <a:p>
            <a:r>
              <a:rPr lang="en-US" sz="1500" dirty="0">
                <a:solidFill>
                  <a:srgbClr val="FFFFFF"/>
                </a:solidFill>
              </a:rPr>
              <a:t>3 out of 4 men &gt; 60 years of age experience signs and symptoms of BPH, benign prostatic hypertrophy. This causes slower urinary stream, increased frequency of urination and urgency as the bladder does not fully empty.</a:t>
            </a:r>
          </a:p>
          <a:p>
            <a:r>
              <a:rPr lang="en-US" sz="1500" dirty="0">
                <a:solidFill>
                  <a:srgbClr val="FFFFFF"/>
                </a:solidFill>
              </a:rPr>
              <a:t>1/7 men are at risk for prostate cancer over their lifetime. Risk is higher with a positive family history and in African Americans.</a:t>
            </a:r>
          </a:p>
          <a:p>
            <a:r>
              <a:rPr lang="en-US" sz="1500" i="1" dirty="0">
                <a:solidFill>
                  <a:srgbClr val="FFFFFF"/>
                </a:solidFill>
              </a:rPr>
              <a:t>Currently, the USPSTF advises that in men aged 55 to 69 years, the decision of whether or not to undergo screening should be individualized. This is a </a:t>
            </a:r>
            <a:r>
              <a:rPr lang="en-US" sz="1500" b="1" i="1" dirty="0">
                <a:solidFill>
                  <a:srgbClr val="FFFFFF"/>
                </a:solidFill>
              </a:rPr>
              <a:t>grade C recommendation, meaning that there is at least moderate certainty that the net benefit is small</a:t>
            </a:r>
            <a:r>
              <a:rPr lang="en-US" sz="1500" i="1" dirty="0">
                <a:solidFill>
                  <a:srgbClr val="FFFFFF"/>
                </a:solidFill>
              </a:rPr>
              <a:t>. </a:t>
            </a:r>
            <a:r>
              <a:rPr lang="en-US" sz="1500" b="1" i="1" dirty="0">
                <a:solidFill>
                  <a:srgbClr val="FFFFFF"/>
                </a:solidFill>
              </a:rPr>
              <a:t>For men aged 70 years and older, the USPSTF recommends against PSA-based screening for prostate cancer.</a:t>
            </a:r>
          </a:p>
        </p:txBody>
      </p:sp>
    </p:spTree>
    <p:extLst>
      <p:ext uri="{BB962C8B-B14F-4D97-AF65-F5344CB8AC3E}">
        <p14:creationId xmlns:p14="http://schemas.microsoft.com/office/powerpoint/2010/main" val="34485671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DD8C07-4B19-2EAC-EC53-376CDB74520D}"/>
              </a:ext>
            </a:extLst>
          </p:cNvPr>
          <p:cNvPicPr>
            <a:picLocks noChangeAspect="1"/>
          </p:cNvPicPr>
          <p:nvPr/>
        </p:nvPicPr>
        <p:blipFill rotWithShape="1">
          <a:blip r:embed="rId2">
            <a:duotone>
              <a:prstClr val="black"/>
              <a:prstClr val="white"/>
            </a:duotone>
          </a:blip>
          <a:srcRect r="-2" b="7039"/>
          <a:stretch/>
        </p:blipFill>
        <p:spPr>
          <a:xfrm>
            <a:off x="2694878" y="234105"/>
            <a:ext cx="6835698" cy="5766643"/>
          </a:xfrm>
          <a:custGeom>
            <a:avLst/>
            <a:gdLst/>
            <a:ahLst/>
            <a:cxnLst/>
            <a:rect l="l" t="t" r="r" b="b"/>
            <a:pathLst>
              <a:path w="8129366" h="6858000">
                <a:moveTo>
                  <a:pt x="1619628" y="0"/>
                </a:moveTo>
                <a:lnTo>
                  <a:pt x="4520115" y="0"/>
                </a:lnTo>
                <a:lnTo>
                  <a:pt x="6067239" y="0"/>
                </a:lnTo>
                <a:lnTo>
                  <a:pt x="8129366" y="0"/>
                </a:lnTo>
                <a:lnTo>
                  <a:pt x="8129366" y="6858000"/>
                </a:lnTo>
                <a:lnTo>
                  <a:pt x="6067239" y="6858000"/>
                </a:lnTo>
                <a:lnTo>
                  <a:pt x="4520115" y="6858000"/>
                </a:lnTo>
                <a:lnTo>
                  <a:pt x="1619627" y="6858000"/>
                </a:lnTo>
                <a:lnTo>
                  <a:pt x="1615622" y="6854853"/>
                </a:lnTo>
                <a:cubicBezTo>
                  <a:pt x="628921" y="6040555"/>
                  <a:pt x="0" y="4808224"/>
                  <a:pt x="0" y="3429000"/>
                </a:cubicBezTo>
                <a:cubicBezTo>
                  <a:pt x="0" y="2049777"/>
                  <a:pt x="628921" y="817446"/>
                  <a:pt x="1615622" y="3148"/>
                </a:cubicBezTo>
                <a:close/>
              </a:path>
            </a:pathLst>
          </a:cu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286ED1-BCF3-2F40-B9A0-1D536103E395}"/>
              </a:ext>
            </a:extLst>
          </p:cNvPr>
          <p:cNvSpPr txBox="1"/>
          <p:nvPr/>
        </p:nvSpPr>
        <p:spPr>
          <a:xfrm>
            <a:off x="5251535" y="4954506"/>
            <a:ext cx="5344277" cy="715581"/>
          </a:xfrm>
          <a:prstGeom prst="rect">
            <a:avLst/>
          </a:prstGeom>
          <a:noFill/>
        </p:spPr>
        <p:txBody>
          <a:bodyPr wrap="square" rtlCol="0">
            <a:spAutoFit/>
          </a:bodyPr>
          <a:lstStyle/>
          <a:p>
            <a:pPr algn="ctr"/>
            <a:r>
              <a:rPr lang="en-US" sz="4050" b="1" dirty="0">
                <a:solidFill>
                  <a:schemeClr val="bg1"/>
                </a:solidFill>
                <a:cs typeface="Times New Roman" panose="02020603050405020304" pitchFamily="18" charset="0"/>
              </a:rPr>
              <a:t>The Turning Point !</a:t>
            </a:r>
          </a:p>
        </p:txBody>
      </p:sp>
      <p:sp>
        <p:nvSpPr>
          <p:cNvPr id="3" name="Title 2">
            <a:extLst>
              <a:ext uri="{FF2B5EF4-FFF2-40B4-BE49-F238E27FC236}">
                <a16:creationId xmlns:a16="http://schemas.microsoft.com/office/drawing/2014/main" id="{DD6EA308-37E1-4204-7771-E620FD32401E}"/>
              </a:ext>
            </a:extLst>
          </p:cNvPr>
          <p:cNvSpPr>
            <a:spLocks noGrp="1"/>
          </p:cNvSpPr>
          <p:nvPr>
            <p:ph type="title"/>
          </p:nvPr>
        </p:nvSpPr>
        <p:spPr>
          <a:xfrm>
            <a:off x="469900" y="907488"/>
            <a:ext cx="4889500" cy="1325563"/>
          </a:xfrm>
        </p:spPr>
        <p:txBody>
          <a:bodyPr/>
          <a:lstStyle/>
          <a:p>
            <a:r>
              <a:rPr lang="en-US" dirty="0">
                <a:solidFill>
                  <a:srgbClr val="C00000"/>
                </a:solidFill>
              </a:rPr>
              <a:t>Points of Emphasis</a:t>
            </a:r>
          </a:p>
        </p:txBody>
      </p:sp>
      <p:sp>
        <p:nvSpPr>
          <p:cNvPr id="5" name="Content Placeholder 4">
            <a:extLst>
              <a:ext uri="{FF2B5EF4-FFF2-40B4-BE49-F238E27FC236}">
                <a16:creationId xmlns:a16="http://schemas.microsoft.com/office/drawing/2014/main" id="{0FF727B4-752E-C396-75A3-4BD38198A165}"/>
              </a:ext>
            </a:extLst>
          </p:cNvPr>
          <p:cNvSpPr>
            <a:spLocks noGrp="1"/>
          </p:cNvSpPr>
          <p:nvPr>
            <p:ph idx="1"/>
          </p:nvPr>
        </p:nvSpPr>
        <p:spPr>
          <a:xfrm>
            <a:off x="469900" y="3022136"/>
            <a:ext cx="10515600" cy="2647951"/>
          </a:xfrm>
        </p:spPr>
        <p:txBody>
          <a:bodyPr>
            <a:normAutofit fontScale="92500" lnSpcReduction="20000"/>
          </a:bodyPr>
          <a:lstStyle/>
          <a:p>
            <a:r>
              <a:rPr lang="en-US" dirty="0"/>
              <a:t>Review the concept of metabolic health</a:t>
            </a:r>
          </a:p>
          <a:p>
            <a:r>
              <a:rPr lang="en-US" dirty="0"/>
              <a:t>Understand how diminished metabolic health drives all age-related diseases, erectile dysfunction, poor health span and reductions in longevity.</a:t>
            </a:r>
          </a:p>
          <a:p>
            <a:r>
              <a:rPr lang="en-US" dirty="0"/>
              <a:t>Explore the difference between chronologic age and biologic age</a:t>
            </a:r>
          </a:p>
          <a:p>
            <a:r>
              <a:rPr lang="en-US" dirty="0"/>
              <a:t>Explore the research linking powerful lifestyle medicine science with metabolic health.</a:t>
            </a:r>
          </a:p>
        </p:txBody>
      </p:sp>
      <p:pic>
        <p:nvPicPr>
          <p:cNvPr id="7" name="Picture 6">
            <a:extLst>
              <a:ext uri="{FF2B5EF4-FFF2-40B4-BE49-F238E27FC236}">
                <a16:creationId xmlns:a16="http://schemas.microsoft.com/office/drawing/2014/main" id="{5972F279-49CE-4D1B-C240-059552D0F030}"/>
              </a:ext>
            </a:extLst>
          </p:cNvPr>
          <p:cNvPicPr>
            <a:picLocks noChangeAspect="1"/>
          </p:cNvPicPr>
          <p:nvPr/>
        </p:nvPicPr>
        <p:blipFill>
          <a:blip r:embed="rId2"/>
          <a:stretch>
            <a:fillRect/>
          </a:stretch>
        </p:blipFill>
        <p:spPr>
          <a:xfrm>
            <a:off x="7569200" y="365125"/>
            <a:ext cx="3026612" cy="2265824"/>
          </a:xfrm>
          <a:prstGeom prst="rect">
            <a:avLst/>
          </a:prstGeom>
        </p:spPr>
      </p:pic>
    </p:spTree>
    <p:extLst>
      <p:ext uri="{BB962C8B-B14F-4D97-AF65-F5344CB8AC3E}">
        <p14:creationId xmlns:p14="http://schemas.microsoft.com/office/powerpoint/2010/main" val="224350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EE0534-D33C-5140-947D-EFB13237A81A}"/>
              </a:ext>
            </a:extLst>
          </p:cNvPr>
          <p:cNvPicPr>
            <a:picLocks noChangeAspect="1"/>
          </p:cNvPicPr>
          <p:nvPr/>
        </p:nvPicPr>
        <p:blipFill>
          <a:blip r:embed="rId3"/>
          <a:stretch>
            <a:fillRect/>
          </a:stretch>
        </p:blipFill>
        <p:spPr>
          <a:xfrm>
            <a:off x="558630" y="234770"/>
            <a:ext cx="4250436" cy="6388457"/>
          </a:xfrm>
          <a:prstGeom prst="rect">
            <a:avLst/>
          </a:prstGeom>
        </p:spPr>
      </p:pic>
      <p:sp>
        <p:nvSpPr>
          <p:cNvPr id="4" name="TextBox 3">
            <a:extLst>
              <a:ext uri="{FF2B5EF4-FFF2-40B4-BE49-F238E27FC236}">
                <a16:creationId xmlns:a16="http://schemas.microsoft.com/office/drawing/2014/main" id="{9FEAF187-C1A6-5345-9ECC-53604B0B22D0}"/>
              </a:ext>
            </a:extLst>
          </p:cNvPr>
          <p:cNvSpPr txBox="1"/>
          <p:nvPr/>
        </p:nvSpPr>
        <p:spPr>
          <a:xfrm>
            <a:off x="5145950" y="1536172"/>
            <a:ext cx="6434667" cy="3785652"/>
          </a:xfrm>
          <a:prstGeom prst="rect">
            <a:avLst/>
          </a:prstGeom>
          <a:noFill/>
        </p:spPr>
        <p:txBody>
          <a:bodyPr wrap="square" rtlCol="0">
            <a:spAutoFit/>
          </a:bodyPr>
          <a:lstStyle/>
          <a:p>
            <a:pPr algn="ctr"/>
            <a:r>
              <a:rPr lang="en-US" sz="3000" dirty="0">
                <a:latin typeface="Times New Roman" panose="02020603050405020304" pitchFamily="18" charset="0"/>
                <a:cs typeface="Times New Roman" panose="02020603050405020304" pitchFamily="18" charset="0"/>
              </a:rPr>
              <a:t>“It from bit symbolizes the idea that every item of the physical world has at bottom…an immaterial source and explanation…that all things physical are information-theoretic in origin and that this is a participatory universe”</a:t>
            </a:r>
          </a:p>
          <a:p>
            <a:pPr algn="ctr"/>
            <a:endParaRPr lang="en-US" sz="3000" dirty="0">
              <a:latin typeface="Times New Roman" panose="02020603050405020304" pitchFamily="18" charset="0"/>
              <a:cs typeface="Times New Roman" panose="02020603050405020304" pitchFamily="18" charset="0"/>
            </a:endParaRPr>
          </a:p>
          <a:p>
            <a:pPr algn="ctr"/>
            <a:r>
              <a:rPr lang="en-US" sz="3000" b="1" dirty="0">
                <a:latin typeface="Times New Roman" panose="02020603050405020304" pitchFamily="18" charset="0"/>
                <a:cs typeface="Times New Roman" panose="02020603050405020304" pitchFamily="18" charset="0"/>
              </a:rPr>
              <a:t>John Archibald Wheeler</a:t>
            </a:r>
          </a:p>
        </p:txBody>
      </p:sp>
    </p:spTree>
    <p:extLst>
      <p:ext uri="{BB962C8B-B14F-4D97-AF65-F5344CB8AC3E}">
        <p14:creationId xmlns:p14="http://schemas.microsoft.com/office/powerpoint/2010/main" val="32435946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ame&#10;&#10;Description automatically generated">
            <a:extLst>
              <a:ext uri="{FF2B5EF4-FFF2-40B4-BE49-F238E27FC236}">
                <a16:creationId xmlns:a16="http://schemas.microsoft.com/office/drawing/2014/main" id="{C8330B27-5D31-D144-AFF9-1F294810CEEC}"/>
              </a:ext>
            </a:extLst>
          </p:cNvPr>
          <p:cNvPicPr>
            <a:picLocks noChangeAspect="1"/>
          </p:cNvPicPr>
          <p:nvPr/>
        </p:nvPicPr>
        <p:blipFill>
          <a:blip r:embed="rId3"/>
          <a:stretch>
            <a:fillRect/>
          </a:stretch>
        </p:blipFill>
        <p:spPr>
          <a:xfrm>
            <a:off x="665780" y="3638053"/>
            <a:ext cx="2025937" cy="2025937"/>
          </a:xfrm>
          <a:prstGeom prst="rect">
            <a:avLst/>
          </a:prstGeom>
        </p:spPr>
      </p:pic>
      <p:pic>
        <p:nvPicPr>
          <p:cNvPr id="5" name="Picture 4" descr="A picture containing projector, indoor, photo, sitting&#10;&#10;Description automatically generated">
            <a:extLst>
              <a:ext uri="{FF2B5EF4-FFF2-40B4-BE49-F238E27FC236}">
                <a16:creationId xmlns:a16="http://schemas.microsoft.com/office/drawing/2014/main" id="{D2E9E212-0C54-2844-9A8B-D2B4954A2198}"/>
              </a:ext>
            </a:extLst>
          </p:cNvPr>
          <p:cNvPicPr>
            <a:picLocks noChangeAspect="1"/>
          </p:cNvPicPr>
          <p:nvPr/>
        </p:nvPicPr>
        <p:blipFill>
          <a:blip r:embed="rId4"/>
          <a:stretch>
            <a:fillRect/>
          </a:stretch>
        </p:blipFill>
        <p:spPr>
          <a:xfrm>
            <a:off x="3553232" y="2189858"/>
            <a:ext cx="3201208" cy="1800679"/>
          </a:xfrm>
          <a:prstGeom prst="rect">
            <a:avLst/>
          </a:prstGeom>
        </p:spPr>
      </p:pic>
      <p:pic>
        <p:nvPicPr>
          <p:cNvPr id="2" name="Picture 1">
            <a:extLst>
              <a:ext uri="{FF2B5EF4-FFF2-40B4-BE49-F238E27FC236}">
                <a16:creationId xmlns:a16="http://schemas.microsoft.com/office/drawing/2014/main" id="{94102DBE-920C-D14A-8F44-C611FA1F12E7}"/>
              </a:ext>
            </a:extLst>
          </p:cNvPr>
          <p:cNvPicPr>
            <a:picLocks noChangeAspect="1"/>
          </p:cNvPicPr>
          <p:nvPr/>
        </p:nvPicPr>
        <p:blipFill>
          <a:blip r:embed="rId5"/>
          <a:stretch>
            <a:fillRect/>
          </a:stretch>
        </p:blipFill>
        <p:spPr>
          <a:xfrm>
            <a:off x="8289266" y="1693054"/>
            <a:ext cx="3697460" cy="2957968"/>
          </a:xfrm>
          <a:prstGeom prst="rect">
            <a:avLst/>
          </a:prstGeom>
        </p:spPr>
      </p:pic>
      <p:sp>
        <p:nvSpPr>
          <p:cNvPr id="4" name="TextBox 3">
            <a:extLst>
              <a:ext uri="{FF2B5EF4-FFF2-40B4-BE49-F238E27FC236}">
                <a16:creationId xmlns:a16="http://schemas.microsoft.com/office/drawing/2014/main" id="{AEC1B9E8-C9E1-3C4B-BF28-ACFE9D93AE42}"/>
              </a:ext>
            </a:extLst>
          </p:cNvPr>
          <p:cNvSpPr txBox="1"/>
          <p:nvPr/>
        </p:nvSpPr>
        <p:spPr>
          <a:xfrm>
            <a:off x="332467" y="1631201"/>
            <a:ext cx="2725616" cy="1569660"/>
          </a:xfrm>
          <a:prstGeom prst="rect">
            <a:avLst/>
          </a:prstGeom>
          <a:noFill/>
        </p:spPr>
        <p:txBody>
          <a:bodyPr wrap="square" rtlCol="0">
            <a:spAutoFit/>
          </a:bodyPr>
          <a:lstStyle/>
          <a:p>
            <a:pPr algn="ctr"/>
            <a:r>
              <a:rPr lang="en-US" sz="2400" u="sng" dirty="0"/>
              <a:t>Mind</a:t>
            </a:r>
          </a:p>
          <a:p>
            <a:pPr algn="ctr"/>
            <a:r>
              <a:rPr lang="en-US" sz="2400" dirty="0">
                <a:solidFill>
                  <a:srgbClr val="890002"/>
                </a:solidFill>
              </a:rPr>
              <a:t>Perceptions-Beliefs</a:t>
            </a:r>
          </a:p>
          <a:p>
            <a:pPr algn="ctr"/>
            <a:r>
              <a:rPr lang="en-US" sz="2400" i="1" dirty="0">
                <a:solidFill>
                  <a:srgbClr val="890002"/>
                </a:solidFill>
              </a:rPr>
              <a:t>Thoughts</a:t>
            </a:r>
          </a:p>
          <a:p>
            <a:pPr algn="ctr"/>
            <a:r>
              <a:rPr lang="en-US" sz="2400" i="1" dirty="0">
                <a:solidFill>
                  <a:srgbClr val="890002"/>
                </a:solidFill>
              </a:rPr>
              <a:t>Emotions</a:t>
            </a:r>
          </a:p>
        </p:txBody>
      </p:sp>
      <p:sp>
        <p:nvSpPr>
          <p:cNvPr id="6" name="TextBox 5">
            <a:extLst>
              <a:ext uri="{FF2B5EF4-FFF2-40B4-BE49-F238E27FC236}">
                <a16:creationId xmlns:a16="http://schemas.microsoft.com/office/drawing/2014/main" id="{37AC7F1D-2EBF-C741-8BD9-9E459384BFD3}"/>
              </a:ext>
            </a:extLst>
          </p:cNvPr>
          <p:cNvSpPr txBox="1"/>
          <p:nvPr/>
        </p:nvSpPr>
        <p:spPr>
          <a:xfrm>
            <a:off x="4234271" y="4174735"/>
            <a:ext cx="1488831" cy="584775"/>
          </a:xfrm>
          <a:prstGeom prst="rect">
            <a:avLst/>
          </a:prstGeom>
          <a:noFill/>
        </p:spPr>
        <p:txBody>
          <a:bodyPr wrap="square" rtlCol="0">
            <a:spAutoFit/>
          </a:bodyPr>
          <a:lstStyle/>
          <a:p>
            <a:pPr algn="ctr"/>
            <a:r>
              <a:rPr lang="en-US" sz="3200" dirty="0">
                <a:solidFill>
                  <a:srgbClr val="C00000"/>
                </a:solidFill>
              </a:rPr>
              <a:t>Brain</a:t>
            </a:r>
          </a:p>
        </p:txBody>
      </p:sp>
      <p:sp>
        <p:nvSpPr>
          <p:cNvPr id="8" name="Right Arrow 7">
            <a:extLst>
              <a:ext uri="{FF2B5EF4-FFF2-40B4-BE49-F238E27FC236}">
                <a16:creationId xmlns:a16="http://schemas.microsoft.com/office/drawing/2014/main" id="{87DD432E-AD3C-9F4A-98B1-69B26F67B899}"/>
              </a:ext>
            </a:extLst>
          </p:cNvPr>
          <p:cNvSpPr/>
          <p:nvPr/>
        </p:nvSpPr>
        <p:spPr>
          <a:xfrm>
            <a:off x="7013239" y="2883876"/>
            <a:ext cx="1039929" cy="41264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AD0923F-1215-A449-BEC3-DD5F937178FE}"/>
              </a:ext>
            </a:extLst>
          </p:cNvPr>
          <p:cNvSpPr txBox="1"/>
          <p:nvPr/>
        </p:nvSpPr>
        <p:spPr>
          <a:xfrm>
            <a:off x="8963666" y="4969122"/>
            <a:ext cx="2456962" cy="1077218"/>
          </a:xfrm>
          <a:prstGeom prst="rect">
            <a:avLst/>
          </a:prstGeom>
          <a:noFill/>
        </p:spPr>
        <p:txBody>
          <a:bodyPr wrap="square" rtlCol="0">
            <a:spAutoFit/>
          </a:bodyPr>
          <a:lstStyle/>
          <a:p>
            <a:pPr algn="ctr"/>
            <a:r>
              <a:rPr lang="en-US" sz="3200" dirty="0">
                <a:solidFill>
                  <a:srgbClr val="C00000"/>
                </a:solidFill>
              </a:rPr>
              <a:t>Body-Life Experience</a:t>
            </a:r>
          </a:p>
        </p:txBody>
      </p:sp>
      <p:sp>
        <p:nvSpPr>
          <p:cNvPr id="7" name="Oval 6">
            <a:extLst>
              <a:ext uri="{FF2B5EF4-FFF2-40B4-BE49-F238E27FC236}">
                <a16:creationId xmlns:a16="http://schemas.microsoft.com/office/drawing/2014/main" id="{C9EB5615-AC44-4343-BDD2-5E7F9F0865D8}"/>
              </a:ext>
            </a:extLst>
          </p:cNvPr>
          <p:cNvSpPr/>
          <p:nvPr/>
        </p:nvSpPr>
        <p:spPr>
          <a:xfrm>
            <a:off x="252930" y="1403063"/>
            <a:ext cx="2851639" cy="2025937"/>
          </a:xfrm>
          <a:prstGeom prst="ellipse">
            <a:avLst/>
          </a:prstGeom>
          <a:noFill/>
          <a:ln w="19050">
            <a:solidFill>
              <a:srgbClr val="890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E4C9499-1D09-2D83-A442-74F55AECBA68}"/>
              </a:ext>
            </a:extLst>
          </p:cNvPr>
          <p:cNvSpPr txBox="1"/>
          <p:nvPr/>
        </p:nvSpPr>
        <p:spPr>
          <a:xfrm>
            <a:off x="570493" y="246537"/>
            <a:ext cx="9751378" cy="646331"/>
          </a:xfrm>
          <a:prstGeom prst="rect">
            <a:avLst/>
          </a:prstGeom>
          <a:noFill/>
        </p:spPr>
        <p:txBody>
          <a:bodyPr wrap="square" rtlCol="0">
            <a:spAutoFit/>
          </a:bodyPr>
          <a:lstStyle/>
          <a:p>
            <a:pPr algn="ctr"/>
            <a:r>
              <a:rPr lang="en-US" sz="3600" dirty="0">
                <a:solidFill>
                  <a:srgbClr val="96140F"/>
                </a:solidFill>
                <a:latin typeface="+mj-lt"/>
                <a:cs typeface="Times New Roman" panose="02020603050405020304" pitchFamily="18" charset="0"/>
              </a:rPr>
              <a:t>Consciousness – Our Perceptions Create Our Reality</a:t>
            </a:r>
          </a:p>
        </p:txBody>
      </p:sp>
    </p:spTree>
    <p:extLst>
      <p:ext uri="{BB962C8B-B14F-4D97-AF65-F5344CB8AC3E}">
        <p14:creationId xmlns:p14="http://schemas.microsoft.com/office/powerpoint/2010/main" val="316820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P spid="9" grpId="0"/>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04407B-0000-D74E-AFA9-0094895DCC53}"/>
              </a:ext>
            </a:extLst>
          </p:cNvPr>
          <p:cNvPicPr>
            <a:picLocks noChangeAspect="1"/>
          </p:cNvPicPr>
          <p:nvPr/>
        </p:nvPicPr>
        <p:blipFill>
          <a:blip r:embed="rId2"/>
          <a:stretch>
            <a:fillRect/>
          </a:stretch>
        </p:blipFill>
        <p:spPr>
          <a:xfrm>
            <a:off x="459833" y="1390971"/>
            <a:ext cx="3370656" cy="3595367"/>
          </a:xfrm>
          <a:prstGeom prst="rect">
            <a:avLst/>
          </a:prstGeom>
        </p:spPr>
      </p:pic>
      <p:sp>
        <p:nvSpPr>
          <p:cNvPr id="3" name="TextBox 2">
            <a:extLst>
              <a:ext uri="{FF2B5EF4-FFF2-40B4-BE49-F238E27FC236}">
                <a16:creationId xmlns:a16="http://schemas.microsoft.com/office/drawing/2014/main" id="{12330E7C-2BFC-7A4B-B57C-7E7716C8AE76}"/>
              </a:ext>
            </a:extLst>
          </p:cNvPr>
          <p:cNvSpPr txBox="1"/>
          <p:nvPr/>
        </p:nvSpPr>
        <p:spPr>
          <a:xfrm>
            <a:off x="4057651" y="705177"/>
            <a:ext cx="8004211" cy="5139869"/>
          </a:xfrm>
          <a:prstGeom prst="rect">
            <a:avLst/>
          </a:prstGeom>
          <a:noFill/>
        </p:spPr>
        <p:txBody>
          <a:bodyPr wrap="square" rtlCol="0">
            <a:spAutoFit/>
          </a:bodyPr>
          <a:lstStyle/>
          <a:p>
            <a:pPr algn="ctr"/>
            <a:r>
              <a:rPr lang="en-US" sz="3200" dirty="0">
                <a:solidFill>
                  <a:srgbClr val="890002"/>
                </a:solidFill>
              </a:rPr>
              <a:t>The Quantum-Consciousness Roadmap</a:t>
            </a:r>
          </a:p>
          <a:p>
            <a:endParaRPr lang="en-US" sz="3200" dirty="0">
              <a:solidFill>
                <a:srgbClr val="890002"/>
              </a:solidFill>
            </a:endParaRPr>
          </a:p>
          <a:p>
            <a:pPr marL="457200" indent="-457200">
              <a:buFont typeface="Arial" panose="020B0604020202020204" pitchFamily="34" charset="0"/>
              <a:buChar char="•"/>
            </a:pPr>
            <a:r>
              <a:rPr lang="en-US" sz="2400" dirty="0"/>
              <a:t>Follow that which ignites your passion, that which creates meaning in your life</a:t>
            </a:r>
          </a:p>
          <a:p>
            <a:pPr marL="457200" indent="-457200">
              <a:buFont typeface="Arial" panose="020B0604020202020204" pitchFamily="34" charset="0"/>
              <a:buChar char="•"/>
            </a:pPr>
            <a:r>
              <a:rPr lang="en-US" sz="2400" dirty="0"/>
              <a:t>Take it as far as you possibly can to the best of your ability</a:t>
            </a:r>
          </a:p>
          <a:p>
            <a:pPr marL="457200" indent="-457200">
              <a:buFont typeface="Arial" panose="020B0604020202020204" pitchFamily="34" charset="0"/>
              <a:buChar char="•"/>
            </a:pPr>
            <a:r>
              <a:rPr lang="en-US" sz="2400" i="1" dirty="0"/>
              <a:t>Attach no expectations or insistence on the outcome</a:t>
            </a:r>
          </a:p>
          <a:p>
            <a:pPr marL="457200" indent="-457200">
              <a:buFont typeface="Arial" panose="020B0604020202020204" pitchFamily="34" charset="0"/>
              <a:buChar char="•"/>
            </a:pPr>
            <a:r>
              <a:rPr lang="en-US" sz="2400" dirty="0"/>
              <a:t>The more positive one’s interpretation and response to whatever outcome emerges, the greater the likelihood of your experiences “providing you” with what you need to learn and to evolve physically, mentally, emotionally and spiritually.</a:t>
            </a:r>
          </a:p>
          <a:p>
            <a:pPr marL="457200" indent="-457200">
              <a:buFont typeface="Arial" panose="020B0604020202020204" pitchFamily="34" charset="0"/>
              <a:buChar char="•"/>
            </a:pPr>
            <a:r>
              <a:rPr lang="en-US" sz="2400" dirty="0"/>
              <a:t>Go with the flow of synchronicity…..ride the wave.</a:t>
            </a:r>
          </a:p>
          <a:p>
            <a:endParaRPr lang="en-US" sz="2400" dirty="0"/>
          </a:p>
        </p:txBody>
      </p:sp>
    </p:spTree>
    <p:extLst>
      <p:ext uri="{BB962C8B-B14F-4D97-AF65-F5344CB8AC3E}">
        <p14:creationId xmlns:p14="http://schemas.microsoft.com/office/powerpoint/2010/main" val="44168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0270CD-ADFD-2543-9D5C-45DF7F5B2045}"/>
              </a:ext>
            </a:extLst>
          </p:cNvPr>
          <p:cNvPicPr>
            <a:picLocks noChangeAspect="1"/>
          </p:cNvPicPr>
          <p:nvPr/>
        </p:nvPicPr>
        <p:blipFill>
          <a:blip r:embed="rId2"/>
          <a:stretch>
            <a:fillRect/>
          </a:stretch>
        </p:blipFill>
        <p:spPr>
          <a:xfrm>
            <a:off x="1524000" y="570039"/>
            <a:ext cx="9144000" cy="5717923"/>
          </a:xfrm>
          <a:prstGeom prst="rect">
            <a:avLst/>
          </a:prstGeom>
        </p:spPr>
      </p:pic>
    </p:spTree>
    <p:extLst>
      <p:ext uri="{BB962C8B-B14F-4D97-AF65-F5344CB8AC3E}">
        <p14:creationId xmlns:p14="http://schemas.microsoft.com/office/powerpoint/2010/main" val="15613032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D0A54F2-443C-B347-B020-3BD8ADF05AB6}"/>
              </a:ext>
            </a:extLst>
          </p:cNvPr>
          <p:cNvPicPr>
            <a:picLocks noChangeAspect="1"/>
          </p:cNvPicPr>
          <p:nvPr/>
        </p:nvPicPr>
        <p:blipFill>
          <a:blip r:embed="rId3"/>
          <a:stretch>
            <a:fillRect/>
          </a:stretch>
        </p:blipFill>
        <p:spPr>
          <a:xfrm>
            <a:off x="990600" y="1093189"/>
            <a:ext cx="10134600" cy="4611240"/>
          </a:xfrm>
          <a:prstGeom prst="rect">
            <a:avLst/>
          </a:prstGeom>
        </p:spPr>
      </p:pic>
    </p:spTree>
    <p:extLst>
      <p:ext uri="{BB962C8B-B14F-4D97-AF65-F5344CB8AC3E}">
        <p14:creationId xmlns:p14="http://schemas.microsoft.com/office/powerpoint/2010/main" val="595570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field of grass with a few red buildings and trees in the background&#10;&#10;Description automatically generated with low confidence">
            <a:extLst>
              <a:ext uri="{FF2B5EF4-FFF2-40B4-BE49-F238E27FC236}">
                <a16:creationId xmlns:a16="http://schemas.microsoft.com/office/drawing/2014/main" id="{6AA27DCB-7996-9040-AF1F-ECDB608FB367}"/>
              </a:ext>
            </a:extLst>
          </p:cNvPr>
          <p:cNvPicPr>
            <a:picLocks noChangeAspect="1"/>
          </p:cNvPicPr>
          <p:nvPr/>
        </p:nvPicPr>
        <p:blipFill rotWithShape="1">
          <a:blip r:embed="rId2"/>
          <a:srcRect t="50971" b="343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Box 2">
            <a:extLst>
              <a:ext uri="{FF2B5EF4-FFF2-40B4-BE49-F238E27FC236}">
                <a16:creationId xmlns:a16="http://schemas.microsoft.com/office/drawing/2014/main" id="{AAB1CEA9-CE7B-4746-A08D-0888D6D2938F}"/>
              </a:ext>
            </a:extLst>
          </p:cNvPr>
          <p:cNvSpPr txBox="1"/>
          <p:nvPr/>
        </p:nvSpPr>
        <p:spPr>
          <a:xfrm>
            <a:off x="4899844" y="3931754"/>
            <a:ext cx="4601966" cy="2452687"/>
          </a:xfrm>
          <a:prstGeom prst="rect">
            <a:avLst/>
          </a:prstGeom>
        </p:spPr>
        <p:txBody>
          <a:bodyPr vert="horz" lIns="91440" tIns="45720" rIns="91440" bIns="45720" rtlCol="0" anchor="ctr">
            <a:normAutofit/>
          </a:bodyPr>
          <a:lstStyle/>
          <a:p>
            <a:pPr>
              <a:lnSpc>
                <a:spcPct val="90000"/>
              </a:lnSpc>
              <a:spcAft>
                <a:spcPts val="600"/>
              </a:spcAft>
            </a:pPr>
            <a:r>
              <a:rPr lang="en-US" sz="3200" dirty="0"/>
              <a:t>Thank You!</a:t>
            </a:r>
          </a:p>
          <a:p>
            <a:pPr indent="-228600">
              <a:lnSpc>
                <a:spcPct val="9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3107569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49518EDF-B319-1A39-7885-8A71EF9FB391}"/>
              </a:ext>
            </a:extLst>
          </p:cNvPr>
          <p:cNvPicPr>
            <a:picLocks noChangeAspect="1"/>
          </p:cNvPicPr>
          <p:nvPr/>
        </p:nvPicPr>
        <p:blipFill rotWithShape="1">
          <a:blip r:embed="rId2"/>
          <a:srcRect b="10017"/>
          <a:stretch/>
        </p:blipFill>
        <p:spPr>
          <a:xfrm>
            <a:off x="20" y="1282"/>
            <a:ext cx="12191980" cy="6856718"/>
          </a:xfrm>
          <a:prstGeom prst="rect">
            <a:avLst/>
          </a:prstGeom>
        </p:spPr>
      </p:pic>
    </p:spTree>
    <p:extLst>
      <p:ext uri="{BB962C8B-B14F-4D97-AF65-F5344CB8AC3E}">
        <p14:creationId xmlns:p14="http://schemas.microsoft.com/office/powerpoint/2010/main" val="3181613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3"/>
          <p:cNvSpPr txBox="1">
            <a:spLocks noChangeArrowheads="1"/>
          </p:cNvSpPr>
          <p:nvPr/>
        </p:nvSpPr>
        <p:spPr bwMode="auto">
          <a:xfrm>
            <a:off x="4724400" y="1828800"/>
            <a:ext cx="563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endParaRPr lang="en-US" b="1">
              <a:solidFill>
                <a:schemeClr val="accent2"/>
              </a:solidFill>
              <a:latin typeface="Garamond" charset="0"/>
            </a:endParaRPr>
          </a:p>
        </p:txBody>
      </p:sp>
      <p:pic>
        <p:nvPicPr>
          <p:cNvPr id="2458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344" y="362857"/>
            <a:ext cx="7091026" cy="14278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 name="Object 2"/>
          <p:cNvGraphicFramePr>
            <a:graphicFrameLocks noChangeAspect="1"/>
          </p:cNvGraphicFramePr>
          <p:nvPr>
            <p:extLst>
              <p:ext uri="{D42A27DB-BD31-4B8C-83A1-F6EECF244321}">
                <p14:modId xmlns:p14="http://schemas.microsoft.com/office/powerpoint/2010/main" val="756392685"/>
              </p:ext>
            </p:extLst>
          </p:nvPr>
        </p:nvGraphicFramePr>
        <p:xfrm>
          <a:off x="495526" y="1868714"/>
          <a:ext cx="6166644" cy="4344066"/>
        </p:xfrm>
        <a:graphic>
          <a:graphicData uri="http://schemas.openxmlformats.org/presentationml/2006/ole">
            <mc:AlternateContent xmlns:mc="http://schemas.openxmlformats.org/markup-compatibility/2006">
              <mc:Choice xmlns:v="urn:schemas-microsoft-com:vml" Requires="v">
                <p:oleObj name="Bitmap Image" r:id="rId4" imgW="4495238" imgH="3476190" progId="">
                  <p:embed/>
                </p:oleObj>
              </mc:Choice>
              <mc:Fallback>
                <p:oleObj name="Bitmap Image" r:id="rId4" imgW="4495238" imgH="3476190" progId="">
                  <p:embed/>
                  <p:pic>
                    <p:nvPicPr>
                      <p:cNvPr id="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526" y="1868714"/>
                        <a:ext cx="6166644" cy="434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 name="TextBox 1"/>
          <p:cNvSpPr txBox="1">
            <a:spLocks noChangeArrowheads="1"/>
          </p:cNvSpPr>
          <p:nvPr/>
        </p:nvSpPr>
        <p:spPr bwMode="auto">
          <a:xfrm>
            <a:off x="3962400" y="2854322"/>
            <a:ext cx="2133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b="1" dirty="0" err="1">
                <a:solidFill>
                  <a:srgbClr val="000000"/>
                </a:solidFill>
                <a:latin typeface="Times New Roman" charset="0"/>
                <a:cs typeface="Times New Roman" charset="0"/>
              </a:rPr>
              <a:t>Healthspan</a:t>
            </a:r>
            <a:endParaRPr lang="en-US" b="1" dirty="0">
              <a:solidFill>
                <a:srgbClr val="000000"/>
              </a:solidFill>
              <a:latin typeface="Times New Roman" charset="0"/>
              <a:cs typeface="Times New Roman" charset="0"/>
            </a:endParaRPr>
          </a:p>
        </p:txBody>
      </p:sp>
      <p:pic>
        <p:nvPicPr>
          <p:cNvPr id="3" name="Picture 2">
            <a:extLst>
              <a:ext uri="{FF2B5EF4-FFF2-40B4-BE49-F238E27FC236}">
                <a16:creationId xmlns:a16="http://schemas.microsoft.com/office/drawing/2014/main" id="{B4AB48D4-1DDA-FE0E-0339-651EB08A7401}"/>
              </a:ext>
            </a:extLst>
          </p:cNvPr>
          <p:cNvPicPr>
            <a:picLocks noChangeAspect="1"/>
          </p:cNvPicPr>
          <p:nvPr/>
        </p:nvPicPr>
        <p:blipFill>
          <a:blip r:embed="rId6"/>
          <a:stretch>
            <a:fillRect/>
          </a:stretch>
        </p:blipFill>
        <p:spPr>
          <a:xfrm>
            <a:off x="7431991" y="2057400"/>
            <a:ext cx="4264483" cy="2842988"/>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D0E65364-21EE-4F89-14E4-A0C505735F7D}"/>
              </a:ext>
            </a:extLst>
          </p:cNvPr>
          <p:cNvPicPr>
            <a:picLocks noChangeAspect="1"/>
          </p:cNvPicPr>
          <p:nvPr/>
        </p:nvPicPr>
        <p:blipFill>
          <a:blip r:embed="rId2"/>
          <a:stretch>
            <a:fillRect/>
          </a:stretch>
        </p:blipFill>
        <p:spPr>
          <a:xfrm>
            <a:off x="852407" y="212755"/>
            <a:ext cx="9779431" cy="3891609"/>
          </a:xfrm>
          <a:prstGeom prst="rect">
            <a:avLst/>
          </a:prstGeom>
        </p:spPr>
      </p:pic>
      <p:sp>
        <p:nvSpPr>
          <p:cNvPr id="4" name="TextBox 3">
            <a:extLst>
              <a:ext uri="{FF2B5EF4-FFF2-40B4-BE49-F238E27FC236}">
                <a16:creationId xmlns:a16="http://schemas.microsoft.com/office/drawing/2014/main" id="{86794085-9095-56D9-13C8-F3C54E1E2A5F}"/>
              </a:ext>
            </a:extLst>
          </p:cNvPr>
          <p:cNvSpPr txBox="1"/>
          <p:nvPr/>
        </p:nvSpPr>
        <p:spPr>
          <a:xfrm>
            <a:off x="1193800" y="3783739"/>
            <a:ext cx="10145793" cy="1846659"/>
          </a:xfrm>
          <a:prstGeom prst="rect">
            <a:avLst/>
          </a:prstGeom>
          <a:noFill/>
        </p:spPr>
        <p:txBody>
          <a:bodyPr wrap="square" rtlCol="0">
            <a:spAutoFit/>
          </a:bodyPr>
          <a:lstStyle/>
          <a:p>
            <a:pPr marL="285750" indent="-285750">
              <a:buFont typeface="Arial" panose="020B0604020202020204" pitchFamily="34" charset="0"/>
              <a:buChar char="•"/>
            </a:pPr>
            <a:r>
              <a:rPr lang="en-US" sz="2400" dirty="0"/>
              <a:t>8721 individuals </a:t>
            </a:r>
          </a:p>
          <a:p>
            <a:pPr marL="285750" indent="-285750">
              <a:buFont typeface="Arial" panose="020B0604020202020204" pitchFamily="34" charset="0"/>
              <a:buChar char="•"/>
            </a:pPr>
            <a:r>
              <a:rPr lang="en-US" sz="2400" dirty="0"/>
              <a:t>Metabolic Health: </a:t>
            </a:r>
            <a:r>
              <a:rPr lang="en-US" sz="2400" dirty="0">
                <a:solidFill>
                  <a:srgbClr val="C00000"/>
                </a:solidFill>
              </a:rPr>
              <a:t>Waist circumference &lt; 40”; BP 120/80 or less; </a:t>
            </a:r>
          </a:p>
          <a:p>
            <a:r>
              <a:rPr lang="en-US" sz="2400" dirty="0">
                <a:solidFill>
                  <a:srgbClr val="C00000"/>
                </a:solidFill>
              </a:rPr>
              <a:t>      FBS &lt; 100; HbA1c &lt; 5.7; TGA/HDL ratio &lt; 3; No Meds</a:t>
            </a:r>
          </a:p>
          <a:p>
            <a:pPr marL="285750" indent="-285750">
              <a:buFont typeface="Arial" panose="020B0604020202020204" pitchFamily="34" charset="0"/>
              <a:buChar char="•"/>
            </a:pPr>
            <a:r>
              <a:rPr lang="en-US" sz="2400" dirty="0">
                <a:solidFill>
                  <a:srgbClr val="C00000"/>
                </a:solidFill>
              </a:rPr>
              <a:t>12.2% individuals met all criteria</a:t>
            </a:r>
          </a:p>
          <a:p>
            <a:endParaRPr lang="en-US" dirty="0"/>
          </a:p>
        </p:txBody>
      </p:sp>
      <p:sp>
        <p:nvSpPr>
          <p:cNvPr id="5" name="TextBox 4">
            <a:extLst>
              <a:ext uri="{FF2B5EF4-FFF2-40B4-BE49-F238E27FC236}">
                <a16:creationId xmlns:a16="http://schemas.microsoft.com/office/drawing/2014/main" id="{8CFE50D4-CE8B-D176-A933-5010BC330E34}"/>
              </a:ext>
            </a:extLst>
          </p:cNvPr>
          <p:cNvSpPr txBox="1"/>
          <p:nvPr/>
        </p:nvSpPr>
        <p:spPr>
          <a:xfrm>
            <a:off x="196850" y="5780782"/>
            <a:ext cx="11798300" cy="1077218"/>
          </a:xfrm>
          <a:prstGeom prst="rect">
            <a:avLst/>
          </a:prstGeom>
          <a:noFill/>
        </p:spPr>
        <p:txBody>
          <a:bodyPr wrap="square" rtlCol="0">
            <a:spAutoFit/>
          </a:bodyPr>
          <a:lstStyle/>
          <a:p>
            <a:pPr algn="ctr"/>
            <a:r>
              <a:rPr lang="en-US" sz="3200" dirty="0"/>
              <a:t>Disrupted metabolic health greatly accelerates aging, reduces longevity and shrinks health span.   </a:t>
            </a:r>
          </a:p>
        </p:txBody>
      </p:sp>
    </p:spTree>
    <p:extLst>
      <p:ext uri="{BB962C8B-B14F-4D97-AF65-F5344CB8AC3E}">
        <p14:creationId xmlns:p14="http://schemas.microsoft.com/office/powerpoint/2010/main" val="1047931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looking at himself in a mirror&#10;&#10;Description automatically generated with medium confidence">
            <a:extLst>
              <a:ext uri="{FF2B5EF4-FFF2-40B4-BE49-F238E27FC236}">
                <a16:creationId xmlns:a16="http://schemas.microsoft.com/office/drawing/2014/main" id="{0053F26B-D429-BE1F-E655-CF0B4A37F014}"/>
              </a:ext>
            </a:extLst>
          </p:cNvPr>
          <p:cNvPicPr>
            <a:picLocks noChangeAspect="1"/>
          </p:cNvPicPr>
          <p:nvPr/>
        </p:nvPicPr>
        <p:blipFill rotWithShape="1">
          <a:blip r:embed="rId3"/>
          <a:srcRect l="24445"/>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 name="TextBox 3">
            <a:extLst>
              <a:ext uri="{FF2B5EF4-FFF2-40B4-BE49-F238E27FC236}">
                <a16:creationId xmlns:a16="http://schemas.microsoft.com/office/drawing/2014/main" id="{C8C432A6-6145-F20E-79FC-6BB746D35BF0}"/>
              </a:ext>
            </a:extLst>
          </p:cNvPr>
          <p:cNvSpPr txBox="1"/>
          <p:nvPr/>
        </p:nvSpPr>
        <p:spPr>
          <a:xfrm>
            <a:off x="7755320" y="3429000"/>
            <a:ext cx="43854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dirty="0">
                <a:solidFill>
                  <a:srgbClr val="C00000"/>
                </a:solidFill>
                <a:latin typeface="+mj-lt"/>
                <a:ea typeface="+mj-ea"/>
                <a:cs typeface="+mj-cs"/>
              </a:rPr>
              <a:t>Epigenetic Science: </a:t>
            </a:r>
          </a:p>
          <a:p>
            <a:pPr algn="ctr">
              <a:lnSpc>
                <a:spcPct val="90000"/>
              </a:lnSpc>
              <a:spcBef>
                <a:spcPct val="0"/>
              </a:spcBef>
              <a:spcAft>
                <a:spcPts val="600"/>
              </a:spcAft>
            </a:pPr>
            <a:r>
              <a:rPr lang="en-US" sz="4000" dirty="0">
                <a:solidFill>
                  <a:srgbClr val="C00000"/>
                </a:solidFill>
                <a:latin typeface="+mj-lt"/>
                <a:ea typeface="+mj-ea"/>
                <a:cs typeface="+mj-cs"/>
              </a:rPr>
              <a:t>How we age</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344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317574-ACBF-BE48-8B82-68BED037E185}"/>
              </a:ext>
            </a:extLst>
          </p:cNvPr>
          <p:cNvSpPr txBox="1"/>
          <p:nvPr/>
        </p:nvSpPr>
        <p:spPr>
          <a:xfrm>
            <a:off x="640080" y="2872899"/>
            <a:ext cx="4243589" cy="3320668"/>
          </a:xfrm>
          <a:prstGeom prst="rect">
            <a:avLst/>
          </a:prstGeom>
        </p:spPr>
        <p:txBody>
          <a:bodyPr vert="horz" lIns="91440" tIns="45720" rIns="91440" bIns="45720" rtlCol="0">
            <a:normAutofit/>
          </a:bodyPr>
          <a:lstStyle/>
          <a:p>
            <a:pPr algn="ctr">
              <a:lnSpc>
                <a:spcPct val="90000"/>
              </a:lnSpc>
              <a:spcAft>
                <a:spcPts val="600"/>
              </a:spcAft>
            </a:pPr>
            <a:r>
              <a:rPr lang="en-US" sz="2200" dirty="0"/>
              <a:t>“Less than 10% of what contributes to longevity can be traced to genetic </a:t>
            </a:r>
            <a:r>
              <a:rPr lang="en-US" sz="2200" dirty="0" err="1"/>
              <a:t>dterminism</a:t>
            </a:r>
            <a:r>
              <a:rPr lang="en-US" sz="2200" dirty="0"/>
              <a:t>. Over 90% of what contributes to health span and lifespan is lifestyle.”</a:t>
            </a:r>
          </a:p>
          <a:p>
            <a:pPr algn="ctr">
              <a:lnSpc>
                <a:spcPct val="90000"/>
              </a:lnSpc>
              <a:spcAft>
                <a:spcPts val="600"/>
              </a:spcAft>
            </a:pPr>
            <a:r>
              <a:rPr lang="en-US" sz="2200" dirty="0"/>
              <a:t>SALT NY 10-3-2021</a:t>
            </a:r>
          </a:p>
          <a:p>
            <a:pPr indent="-228600" algn="ctr">
              <a:lnSpc>
                <a:spcPct val="90000"/>
              </a:lnSpc>
              <a:spcAft>
                <a:spcPts val="600"/>
              </a:spcAft>
              <a:buFont typeface="Arial" panose="020B0604020202020204" pitchFamily="34" charset="0"/>
              <a:buChar char="•"/>
            </a:pPr>
            <a:endParaRPr lang="en-US" sz="2200" dirty="0"/>
          </a:p>
          <a:p>
            <a:pPr algn="ctr">
              <a:lnSpc>
                <a:spcPct val="90000"/>
              </a:lnSpc>
              <a:spcAft>
                <a:spcPts val="600"/>
              </a:spcAft>
            </a:pPr>
            <a:r>
              <a:rPr lang="en-US" sz="2200" dirty="0"/>
              <a:t>Eric Verdin MD</a:t>
            </a:r>
          </a:p>
          <a:p>
            <a:pPr algn="ctr">
              <a:lnSpc>
                <a:spcPct val="90000"/>
              </a:lnSpc>
              <a:spcAft>
                <a:spcPts val="600"/>
              </a:spcAft>
            </a:pPr>
            <a:r>
              <a:rPr lang="en-US" sz="2200" dirty="0"/>
              <a:t>President and CEO, Buck Institute</a:t>
            </a:r>
          </a:p>
        </p:txBody>
      </p:sp>
      <p:pic>
        <p:nvPicPr>
          <p:cNvPr id="3" name="Picture 2" descr="A person wearing glasses&#10;&#10;Description automatically generated with medium confidence">
            <a:extLst>
              <a:ext uri="{FF2B5EF4-FFF2-40B4-BE49-F238E27FC236}">
                <a16:creationId xmlns:a16="http://schemas.microsoft.com/office/drawing/2014/main" id="{B09888D5-EB9C-6543-AE83-3FF0D933BA2F}"/>
              </a:ext>
            </a:extLst>
          </p:cNvPr>
          <p:cNvPicPr>
            <a:picLocks noChangeAspect="1"/>
          </p:cNvPicPr>
          <p:nvPr/>
        </p:nvPicPr>
        <p:blipFill rotWithShape="1">
          <a:blip r:embed="rId2"/>
          <a:srcRect l="45232" r="210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extBox 1">
            <a:extLst>
              <a:ext uri="{FF2B5EF4-FFF2-40B4-BE49-F238E27FC236}">
                <a16:creationId xmlns:a16="http://schemas.microsoft.com/office/drawing/2014/main" id="{B9406342-9B20-CA48-8385-D8A248DD653A}"/>
              </a:ext>
            </a:extLst>
          </p:cNvPr>
          <p:cNvSpPr txBox="1"/>
          <p:nvPr/>
        </p:nvSpPr>
        <p:spPr>
          <a:xfrm>
            <a:off x="324882" y="1144062"/>
            <a:ext cx="4388369" cy="1015663"/>
          </a:xfrm>
          <a:prstGeom prst="rect">
            <a:avLst/>
          </a:prstGeom>
          <a:noFill/>
        </p:spPr>
        <p:txBody>
          <a:bodyPr wrap="square" rtlCol="0">
            <a:spAutoFit/>
          </a:bodyPr>
          <a:lstStyle/>
          <a:p>
            <a:pPr algn="ctr"/>
            <a:r>
              <a:rPr lang="en-US" sz="3200" dirty="0">
                <a:solidFill>
                  <a:srgbClr val="C00000"/>
                </a:solidFill>
              </a:rPr>
              <a:t>Lifestyle and Longevity</a:t>
            </a:r>
          </a:p>
          <a:p>
            <a:pPr algn="ctr"/>
            <a:r>
              <a:rPr lang="en-US" sz="2800" dirty="0"/>
              <a:t>…nature via nurture</a:t>
            </a:r>
          </a:p>
        </p:txBody>
      </p:sp>
    </p:spTree>
    <p:extLst>
      <p:ext uri="{BB962C8B-B14F-4D97-AF65-F5344CB8AC3E}">
        <p14:creationId xmlns:p14="http://schemas.microsoft.com/office/powerpoint/2010/main" val="22268188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508</TotalTime>
  <Words>1323</Words>
  <Application>Microsoft Macintosh PowerPoint</Application>
  <PresentationFormat>Widescreen</PresentationFormat>
  <Paragraphs>207</Paragraphs>
  <Slides>45</Slides>
  <Notes>9</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5" baseType="lpstr">
      <vt:lpstr>Akzidenz-Grotesk BQ Light</vt:lpstr>
      <vt:lpstr>Akzidenz-Grotesk Std Light</vt:lpstr>
      <vt:lpstr>Arial</vt:lpstr>
      <vt:lpstr>Calibri</vt:lpstr>
      <vt:lpstr>Calibri Light</vt:lpstr>
      <vt:lpstr>Garamond</vt:lpstr>
      <vt:lpstr>Times</vt:lpstr>
      <vt:lpstr>Times New Roman</vt:lpstr>
      <vt:lpstr>Office Theme</vt:lpstr>
      <vt:lpstr>Bitmap Image</vt:lpstr>
      <vt:lpstr>Men’s Health: Celebrating a Future of Possibility</vt:lpstr>
      <vt:lpstr>PowerPoint Presentation</vt:lpstr>
      <vt:lpstr>PowerPoint Presentation</vt:lpstr>
      <vt:lpstr>Points of Emphasis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quality fat sources</vt:lpstr>
      <vt:lpstr>PowerPoint Presentation</vt:lpstr>
      <vt:lpstr>PowerPoint Presentation</vt:lpstr>
      <vt:lpstr>Time-Restricted Eating (TRE)</vt:lpstr>
      <vt:lpstr>PowerPoint Presentation</vt:lpstr>
      <vt:lpstr>PowerPoint Presentation</vt:lpstr>
      <vt:lpstr>PowerPoint Presentation</vt:lpstr>
      <vt:lpstr>Motion is the Lotion</vt:lpstr>
      <vt:lpstr>PowerPoint Presentation</vt:lpstr>
      <vt:lpstr>PowerPoint Presentation</vt:lpstr>
      <vt:lpstr>Embracing the moment you are in:     The Power of the “Pause”</vt:lpstr>
      <vt:lpstr>PowerPoint Presentation</vt:lpstr>
      <vt:lpstr>PowerPoint Presentation</vt:lpstr>
      <vt:lpstr>PowerPoint Presentation</vt:lpstr>
      <vt:lpstr>PowerPoint Presentation</vt:lpstr>
      <vt:lpstr>Prostate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Pettus Mark</dc:creator>
  <cp:lastModifiedBy>Pettus Mark</cp:lastModifiedBy>
  <cp:revision>15</cp:revision>
  <dcterms:created xsi:type="dcterms:W3CDTF">2022-06-18T14:28:04Z</dcterms:created>
  <dcterms:modified xsi:type="dcterms:W3CDTF">2022-06-20T15:26:41Z</dcterms:modified>
</cp:coreProperties>
</file>