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1" r:id="rId2"/>
    <p:sldId id="283" r:id="rId3"/>
    <p:sldId id="282" r:id="rId4"/>
    <p:sldId id="268" r:id="rId5"/>
    <p:sldId id="279" r:id="rId6"/>
    <p:sldId id="266" r:id="rId7"/>
    <p:sldId id="257" r:id="rId8"/>
    <p:sldId id="258" r:id="rId9"/>
    <p:sldId id="259" r:id="rId10"/>
    <p:sldId id="261" r:id="rId11"/>
    <p:sldId id="260" r:id="rId12"/>
    <p:sldId id="274" r:id="rId13"/>
    <p:sldId id="275" r:id="rId14"/>
    <p:sldId id="276" r:id="rId15"/>
    <p:sldId id="277" r:id="rId16"/>
    <p:sldId id="262" r:id="rId17"/>
    <p:sldId id="290" r:id="rId18"/>
    <p:sldId id="267" r:id="rId19"/>
    <p:sldId id="278" r:id="rId20"/>
    <p:sldId id="263" r:id="rId21"/>
    <p:sldId id="264" r:id="rId22"/>
    <p:sldId id="288" r:id="rId23"/>
    <p:sldId id="289" r:id="rId24"/>
    <p:sldId id="265" r:id="rId25"/>
    <p:sldId id="269" r:id="rId26"/>
    <p:sldId id="270" r:id="rId27"/>
    <p:sldId id="272" r:id="rId28"/>
    <p:sldId id="273" r:id="rId29"/>
    <p:sldId id="286" r:id="rId30"/>
    <p:sldId id="287" r:id="rId31"/>
    <p:sldId id="280" r:id="rId32"/>
    <p:sldId id="284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354"/>
  </p:normalViewPr>
  <p:slideViewPr>
    <p:cSldViewPr snapToGrid="0" snapToObjects="1">
      <p:cViewPr varScale="1">
        <p:scale>
          <a:sx n="87" d="100"/>
          <a:sy n="87" d="100"/>
        </p:scale>
        <p:origin x="-1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81FF1-AA52-7145-A440-BFCA391A246F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ED04-84CD-2A45-82E2-3741C4DB8D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0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1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9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8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5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4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9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9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1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4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2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16CA-FB23-6946-A0C4-4A08F1E95BAB}" type="datetimeFigureOut">
              <a:rPr lang="en-US" smtClean="0"/>
              <a:t>10/8/20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09CBF-1070-6F4A-87FA-03418D95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4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12210"/>
            <a:ext cx="6858000" cy="50076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36"/>
            <a:ext cx="8229600" cy="1606274"/>
          </a:xfrm>
        </p:spPr>
        <p:txBody>
          <a:bodyPr>
            <a:normAutofit fontScale="90000"/>
          </a:bodyPr>
          <a:lstStyle/>
          <a:p>
            <a:r>
              <a:rPr lang="en-US" dirty="0"/>
              <a:t>Key Microbiome Populations for Improved Clinical Outcomes</a:t>
            </a:r>
            <a:br>
              <a:rPr lang="en-US" dirty="0"/>
            </a:br>
            <a:r>
              <a:rPr lang="en-US" sz="2000" dirty="0"/>
              <a:t>John Bagnulo MPH, PhD</a:t>
            </a:r>
          </a:p>
        </p:txBody>
      </p:sp>
    </p:spTree>
    <p:extLst>
      <p:ext uri="{BB962C8B-B14F-4D97-AF65-F5344CB8AC3E}">
        <p14:creationId xmlns:p14="http://schemas.microsoft.com/office/powerpoint/2010/main" val="2895057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Dietary and Lifestyle Factors Associated with Akkermansia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Favorable/Increased Populations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Dietary polyphenolics</a:t>
            </a:r>
          </a:p>
          <a:p>
            <a:pPr lvl="1"/>
            <a:r>
              <a:rPr lang="en-US" dirty="0"/>
              <a:t>cranberries, vaccinium family</a:t>
            </a:r>
          </a:p>
          <a:p>
            <a:r>
              <a:rPr lang="en-US" dirty="0"/>
              <a:t>Fasting</a:t>
            </a:r>
          </a:p>
          <a:p>
            <a:r>
              <a:rPr lang="en-US" dirty="0"/>
              <a:t>Aerobic exercise</a:t>
            </a:r>
          </a:p>
          <a:p>
            <a:r>
              <a:rPr lang="en-US" dirty="0"/>
              <a:t>Ketogenic diet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1366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Unfavorable/Decreased Populations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0294"/>
            <a:ext cx="4041775" cy="3951288"/>
          </a:xfrm>
        </p:spPr>
        <p:txBody>
          <a:bodyPr/>
          <a:lstStyle/>
          <a:p>
            <a:r>
              <a:rPr lang="en-US" dirty="0"/>
              <a:t>Low fiber</a:t>
            </a:r>
          </a:p>
          <a:p>
            <a:r>
              <a:rPr lang="en-US" dirty="0"/>
              <a:t>High refined carbohydrate levels</a:t>
            </a:r>
          </a:p>
          <a:p>
            <a:r>
              <a:rPr lang="en-US" dirty="0"/>
              <a:t>Frequent food intake</a:t>
            </a:r>
          </a:p>
          <a:p>
            <a:r>
              <a:rPr lang="en-US" dirty="0"/>
              <a:t>Antibiotic use</a:t>
            </a:r>
          </a:p>
          <a:p>
            <a:r>
              <a:rPr lang="en-US" dirty="0"/>
              <a:t>Artificial sweeteners</a:t>
            </a:r>
          </a:p>
          <a:p>
            <a:r>
              <a:rPr lang="en-US" dirty="0"/>
              <a:t>Emulsifiers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943600"/>
            <a:ext cx="804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Verhoog S, Taneri PE, Roa Díaz ZM, et al. Dietary Factors and Modulation of Bacteria Strains of Akkermansia muciniphila and Faecalibacterium prausnitzii: A Systematic Review. Nutrients. 2019;11(7):1565. Published 2019 Jul 11. doi:10.3390/nu11071565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4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399" y="5657671"/>
            <a:ext cx="8157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r>
              <a:rPr lang="en-US" sz="1200" b="1" dirty="0"/>
              <a:t>Olivier-Van Stichelen S, Rother KI, Hanover JA. Maternal Exposure to Non-nutritive Sweeteners Impacts Progeny's Metabolism and Microbiome. Front Microbiol. 2019;10:1360. Published 2019 Jun 20. doi:10.3389/fmicb.2019.01360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FIGURE 1 </a:t>
            </a:r>
            <a:r>
              <a:rPr lang="en-US" b="0" dirty="0"/>
              <a:t>Effects of artificial sweeteners and saccharin on gut microbiota. Animal studies have reported specific 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162" y="6267450"/>
            <a:ext cx="1058862" cy="2984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2921000" y="1066317"/>
            <a:ext cx="3301353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Bifidobacterium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B. longum</a:t>
            </a:r>
          </a:p>
          <a:p>
            <a:r>
              <a:rPr lang="en-US" dirty="0"/>
              <a:t>B. infantis</a:t>
            </a:r>
          </a:p>
          <a:p>
            <a:r>
              <a:rPr lang="en-US" dirty="0"/>
              <a:t>B. brevis</a:t>
            </a:r>
          </a:p>
          <a:p>
            <a:r>
              <a:rPr lang="en-US" dirty="0"/>
              <a:t>B. animalis</a:t>
            </a:r>
          </a:p>
          <a:p>
            <a:r>
              <a:rPr lang="en-US" dirty="0"/>
              <a:t>All are primary butyrate producers</a:t>
            </a:r>
          </a:p>
          <a:p>
            <a:r>
              <a:rPr lang="en-US" dirty="0"/>
              <a:t>Comprise majority of all microbial species in early years of life</a:t>
            </a:r>
          </a:p>
          <a:p>
            <a:r>
              <a:rPr lang="en-US" dirty="0"/>
              <a:t>Decline in composition associated with increased disease risk and aging</a:t>
            </a:r>
          </a:p>
        </p:txBody>
      </p:sp>
    </p:spTree>
    <p:extLst>
      <p:ext uri="{BB962C8B-B14F-4D97-AF65-F5344CB8AC3E}">
        <p14:creationId xmlns:p14="http://schemas.microsoft.com/office/powerpoint/2010/main" val="62718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robes_over_time_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99" y="656167"/>
            <a:ext cx="7433733" cy="55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micb-07-01204-g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1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inagamilk01_img_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355"/>
            <a:ext cx="9144000" cy="66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58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795" y="5927301"/>
            <a:ext cx="830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r>
              <a:rPr lang="en-US" sz="1200" b="1" dirty="0"/>
              <a:t>Wang H, Braun C, Murphy EF, Enck P. Bifidobacterium longum 1714™ Strain Modulates Brain Activity of Healthy Volunteers During Social Stress. Am J Gastroenterol. 2019;114(7):1152–1162.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5" y="366411"/>
            <a:ext cx="8304401" cy="52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8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73" y="5745723"/>
            <a:ext cx="8792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Cheung SG, Goldenthal AR, Uhlemann AC, Mann JJ, Miller JM, Sublette ME. Systematic Review of Gut Microbiota and Major Depression. Front Psychiatry. 2019;10:34. Published 2019 Feb 11. doi:10.3389/fpsyt.2019.00034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Microbes Associated with MDD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Associated w/Risk Reduction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Bifidobacterium species</a:t>
            </a:r>
          </a:p>
          <a:p>
            <a:r>
              <a:rPr lang="en-US" dirty="0"/>
              <a:t>Dialister</a:t>
            </a:r>
          </a:p>
          <a:p>
            <a:r>
              <a:rPr lang="en-US" dirty="0"/>
              <a:t>Faecalbacterium Prauznitzi</a:t>
            </a:r>
          </a:p>
          <a:p>
            <a:r>
              <a:rPr lang="en-US" dirty="0"/>
              <a:t>Ruminococcus</a:t>
            </a:r>
          </a:p>
          <a:p>
            <a:r>
              <a:rPr lang="en-US" dirty="0"/>
              <a:t>Roseburia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618442" cy="639762"/>
          </a:xfrm>
        </p:spPr>
        <p:txBody>
          <a:bodyPr/>
          <a:lstStyle/>
          <a:p>
            <a:pPr algn="ctr"/>
            <a:r>
              <a:rPr lang="en-US" dirty="0"/>
              <a:t>Increased Risk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520267" y="2174875"/>
            <a:ext cx="3166533" cy="3951288"/>
          </a:xfrm>
        </p:spPr>
        <p:txBody>
          <a:bodyPr/>
          <a:lstStyle/>
          <a:p>
            <a:r>
              <a:rPr lang="en-US" dirty="0"/>
              <a:t>Klebsiella</a:t>
            </a:r>
          </a:p>
          <a:p>
            <a:r>
              <a:rPr lang="en-US" dirty="0"/>
              <a:t>Clostridium</a:t>
            </a:r>
          </a:p>
          <a:p>
            <a:r>
              <a:rPr lang="en-US" dirty="0"/>
              <a:t>Lachnospiracea</a:t>
            </a:r>
          </a:p>
          <a:p>
            <a:r>
              <a:rPr lang="en-US" dirty="0"/>
              <a:t>Parabacteroides</a:t>
            </a:r>
          </a:p>
          <a:p>
            <a:r>
              <a:rPr lang="en-US" dirty="0"/>
              <a:t>Streptococcus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9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-219075" y="5422"/>
            <a:ext cx="936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600" b="1" dirty="0">
                <a:latin typeface="Arial" charset="0"/>
              </a:rPr>
              <a:t>Proposed model of metabolites and microbes that catalyze the flow of carbon from resistant polysaccharides to butyrate.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9552" y="664234"/>
            <a:ext cx="5055914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5600" y="6610215"/>
            <a:ext cx="502920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b="1" dirty="0">
                <a:latin typeface="Arial" charset="0"/>
              </a:rPr>
              <a:t>Nielson T. Baxter et al. mBio 2019; doi:10.1128/mBio.02566-18</a:t>
            </a:r>
          </a:p>
        </p:txBody>
      </p:sp>
    </p:spTree>
    <p:extLst>
      <p:ext uri="{BB962C8B-B14F-4D97-AF65-F5344CB8AC3E}">
        <p14:creationId xmlns:p14="http://schemas.microsoft.com/office/powerpoint/2010/main" val="1549162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49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1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467" y="6156391"/>
            <a:ext cx="8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Karav S, Casaburi G, Frese SA. Reduced colonic mucin degradation in breastfed infants colonized by Bifidobacterium longum subsp. infantis EVC001. FEBS Open Bio. 2018;8(10):1649–1657. Published 2018 Sep 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68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9" y="220134"/>
            <a:ext cx="8850488" cy="66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9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22" y="0"/>
            <a:ext cx="8744046" cy="62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822" y="6448841"/>
            <a:ext cx="8744046" cy="40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b="1" dirty="0">
                <a:solidFill>
                  <a:schemeClr val="tx1"/>
                </a:solidFill>
              </a:rPr>
              <a:t>Precarious Symbiosis Between Host and Microbiome in Cardiovascular Health, Volume: 73, Issue: 5, Pages: 926-935, DOI: (10.1161/HYPERTENSIONAHA.119.11786) </a:t>
            </a:r>
          </a:p>
        </p:txBody>
      </p:sp>
    </p:spTree>
    <p:extLst>
      <p:ext uri="{BB962C8B-B14F-4D97-AF65-F5344CB8AC3E}">
        <p14:creationId xmlns:p14="http://schemas.microsoft.com/office/powerpoint/2010/main" val="333377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β-Mannan Content of Plants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Chickpeas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3382"/>
            <a:ext cx="4040188" cy="3951288"/>
          </a:xfrm>
        </p:spPr>
        <p:txBody>
          <a:bodyPr>
            <a:normAutofit fontScale="92500"/>
          </a:bodyPr>
          <a:lstStyle/>
          <a:p>
            <a:r>
              <a:rPr lang="en-US" dirty="0"/>
              <a:t>Associated with higher levels of health and better nutritional status (O’neil et al. J Nutr Food Science 2014)</a:t>
            </a:r>
          </a:p>
          <a:p>
            <a:r>
              <a:rPr lang="en-US" dirty="0"/>
              <a:t>When thoroughly cooked and/or fermented lectins are denatured but mannan content persists</a:t>
            </a:r>
          </a:p>
          <a:p>
            <a:r>
              <a:rPr lang="en-US" dirty="0"/>
              <a:t>Studies demonstrate a unique ability to feed most beneficial microbes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Coconut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78261"/>
            <a:ext cx="4041775" cy="3951288"/>
          </a:xfrm>
        </p:spPr>
        <p:txBody>
          <a:bodyPr/>
          <a:lstStyle/>
          <a:p>
            <a:r>
              <a:rPr lang="en-US" dirty="0"/>
              <a:t>Consumed by many of the World’s healthiest populations daily</a:t>
            </a:r>
          </a:p>
          <a:p>
            <a:r>
              <a:rPr lang="en-US" dirty="0"/>
              <a:t>A high fat food associated with favorable microbiome diversity indexes in multiple species</a:t>
            </a:r>
          </a:p>
          <a:p>
            <a:r>
              <a:rPr lang="en-US" dirty="0"/>
              <a:t>Coconut fiber has no anti-nutrient effects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346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endParaRPr lang="en-US" sz="1200" b="1" dirty="0"/>
          </a:p>
          <a:p>
            <a:r>
              <a:rPr lang="en-US" sz="1200" b="1" dirty="0"/>
              <a:t>La Rosa SL, Leth ML, Michalak L, et al. The human gut Firmicute Roseburia intestinalis is a primary degrader of dietary β-mannans. Nat Commun. 2019;10(1):905. Published 2019 Feb 22. doi:10.1038/s41467-019-08812-y</a:t>
            </a:r>
          </a:p>
        </p:txBody>
      </p:sp>
    </p:spTree>
    <p:extLst>
      <p:ext uri="{BB962C8B-B14F-4D97-AF65-F5344CB8AC3E}">
        <p14:creationId xmlns:p14="http://schemas.microsoft.com/office/powerpoint/2010/main" val="121775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2182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Nielson T. Baxter, Alexander W. Schmidt, Arvind Venkataraman, Kwi S. Kim, Clive Waldron, Thomas M. Schmidt.</a:t>
            </a:r>
          </a:p>
          <a:p>
            <a:r>
              <a:rPr lang="en-US" sz="1200" b="1" dirty="0"/>
              <a:t>Dynamics of Human Gut Microbiota and Short-Chain Fatty Acids in Response to Dietary Interventions with Three Fermentable Fibers</a:t>
            </a:r>
          </a:p>
          <a:p>
            <a:r>
              <a:rPr lang="en-US" sz="1200" b="1" dirty="0"/>
              <a:t>mBio Jan 2019, 10 (1) e02566-18; DOI: 10.1128/mBio.02566-18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398496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Graf D, Di Cagno R, Fåk F, et al. Contribution of diet to the composition of the human gut microbiota. Microb Ecol Health Dis. 2015;26:26164. Published 2015 Feb 4. doi:10.3402/mehd.v26.26164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20"/>
            <a:ext cx="4249899" cy="4203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72" y="195420"/>
            <a:ext cx="4723128" cy="42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Microbial Overgrowth Patterns and Chronic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5067"/>
            <a:ext cx="8229600" cy="4111096"/>
          </a:xfrm>
        </p:spPr>
        <p:txBody>
          <a:bodyPr/>
          <a:lstStyle/>
          <a:p>
            <a:r>
              <a:rPr lang="en-US" dirty="0"/>
              <a:t>Desulfovibrio – mood and psychiatric disorders</a:t>
            </a:r>
          </a:p>
          <a:p>
            <a:r>
              <a:rPr lang="en-US" dirty="0"/>
              <a:t>Veilonella-most chronic/inflammatory disease</a:t>
            </a:r>
          </a:p>
          <a:p>
            <a:r>
              <a:rPr lang="en-US" dirty="0"/>
              <a:t>Fusobacterium spp-colon inflammation, cancer, and compromised immune response</a:t>
            </a:r>
          </a:p>
          <a:p>
            <a:r>
              <a:rPr lang="en-US" dirty="0"/>
              <a:t>Klebsiella spp-autoimmune disease Crohn’s, ulcerative colitis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31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6449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Afra K, Laupland K, Leal J, Lloyd T, Gregson D. Incidence, risk factors, and outcomes of Fusobacterium species bacteremia. BMC Infect Dis. 2013;13:264. Published 2013 Jun 5. doi:10.1186/1471-2334-13-264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Fusobacterium Species Growth Factors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energy density drinks</a:t>
            </a:r>
          </a:p>
          <a:p>
            <a:r>
              <a:rPr lang="en-US" dirty="0"/>
              <a:t>Low intake of polyphenols</a:t>
            </a:r>
          </a:p>
          <a:p>
            <a:r>
              <a:rPr lang="en-US" dirty="0"/>
              <a:t>Low intake of brightly colored vegetables</a:t>
            </a:r>
          </a:p>
          <a:p>
            <a:r>
              <a:rPr lang="en-US" dirty="0"/>
              <a:t>Refined grain products/flours</a:t>
            </a:r>
          </a:p>
          <a:p>
            <a:r>
              <a:rPr lang="en-US" dirty="0"/>
              <a:t>Foods containing added sugars</a:t>
            </a:r>
          </a:p>
          <a:p>
            <a:r>
              <a:rPr lang="en-US" dirty="0"/>
              <a:t>Carbohydrate-dense foods</a:t>
            </a:r>
          </a:p>
        </p:txBody>
      </p:sp>
    </p:spTree>
    <p:extLst>
      <p:ext uri="{BB962C8B-B14F-4D97-AF65-F5344CB8AC3E}">
        <p14:creationId xmlns:p14="http://schemas.microsoft.com/office/powerpoint/2010/main" val="278747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247" y="5934670"/>
            <a:ext cx="8719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Goldstein EJ, Citron DM, Peraino VA, Cross SA. Desulfovibrio desulfuricans bacteremia and review of human Desulfovibrio infections. J Clin Microbiol. 2003;41(6):2752–2754. doi:10.1128/jcm.41.6.2752-2754.2003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153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74" y="5643598"/>
            <a:ext cx="8768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Bruce-Keller AJ, Salbaum JM, Luo M, et al. Obese-type gut microbiota induce neurobehavioral changes in the absence of obesity. Biol Psychiatry. 2015;77(7):607–615. doi:10.1016/j.biopsych.2014.07.012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76024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84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Klebsiella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major, most significant risk factor, for development of autoimmune diseases of the GI and skeletomuscular system</a:t>
            </a:r>
          </a:p>
          <a:p>
            <a:r>
              <a:rPr lang="en-US" dirty="0"/>
              <a:t>Crohn’s, Ulcerative Colitis, Ankylosing spondylitis, Rheumatoid arthritis</a:t>
            </a:r>
          </a:p>
          <a:p>
            <a:r>
              <a:rPr lang="en-US" dirty="0"/>
              <a:t>Produces a digestive enzyme in metabolic response to dietary starch</a:t>
            </a:r>
          </a:p>
          <a:p>
            <a:r>
              <a:rPr lang="en-US" dirty="0"/>
              <a:t>Pullanase enzyme drives innate immune response and attack on self tissue</a:t>
            </a:r>
          </a:p>
        </p:txBody>
      </p:sp>
    </p:spTree>
    <p:extLst>
      <p:ext uri="{BB962C8B-B14F-4D97-AF65-F5344CB8AC3E}">
        <p14:creationId xmlns:p14="http://schemas.microsoft.com/office/powerpoint/2010/main" val="3170375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7343" y="5909732"/>
            <a:ext cx="8157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Rinninella E, Raoul P, Cintoni M, et al. What is the Healthy Gut Microbiota Composition? A Changing Ecosystem across Age, Environment, Diet, and Diseases. Microorganisms. 2019;7(1):14. Published 2019 Jan 10. doi:10.3390/microorganisms7010014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6401" y="5350933"/>
            <a:ext cx="8044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dirty="0"/>
              <a:t>DeGruttola AK, Low D, Mizoguchi A, Mizoguchi E. Current Understanding of Dysbiosis in Disease in Human and Animal Models. Inflamm Bowel Dis. 2016;22(5):1137–1150.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02"/>
            <a:ext cx="9144000" cy="48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8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0"/>
            <a:ext cx="5845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97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73" y="5209515"/>
            <a:ext cx="8792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Gallagher, K. , Flint, A. , Mouzaki, M. , Carpenter, A. , Haliburton, B. , Bannister, L. , Norgrove, H. , Hoffman, L. , Mack, D. , Stintzi, A. and Marcon, M. (2018), Blenderized Enteral Nutrition Diet Study: Feasibility, Clinical, and Microbiome Outcomes of Providing Blenderized Feeds Through a Gastric Tube in a Medically Complex Pediatric Population. Journal of Parenteral and Enteral Nutrition, 42: 1046-1060. doi:10.1002/jpen.1049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973" y="3805701"/>
            <a:ext cx="8792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McClanahan, D., Yeh, A.S., Firek, B.A., Zettle, S., Rogers, M.S., Cheek, R., Nguyen, M.V., Gayer, C.P., Wendell, S.G., Mullett, S.J., &amp; Morowitz, M.J. (2019). Pilot Study of the Effect of Plant-Based Enteral Nutrition on the Gut Microbiota in Chronically Ill Tube-Fed Children. JPEN. Journal of parenteral and enteral nutrition.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91067"/>
            <a:ext cx="8229600" cy="706724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with Enteral Patient</a:t>
            </a:r>
            <a:br>
              <a:rPr lang="en-US" dirty="0"/>
            </a:br>
            <a:r>
              <a:rPr lang="en-US" dirty="0"/>
              <a:t>Microbiome Changes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82800"/>
            <a:ext cx="8229600" cy="1759746"/>
          </a:xfrm>
        </p:spPr>
        <p:txBody>
          <a:bodyPr>
            <a:noAutofit/>
          </a:bodyPr>
          <a:lstStyle/>
          <a:p>
            <a:r>
              <a:rPr lang="en-US" sz="2400" dirty="0"/>
              <a:t>Whole foods, plant-based formula supports greater diversity and higher lebvels of commensal/beneficial species</a:t>
            </a:r>
          </a:p>
          <a:p>
            <a:endParaRPr lang="en-US" sz="2400" dirty="0"/>
          </a:p>
          <a:p>
            <a:r>
              <a:rPr lang="en-US" sz="2400" dirty="0"/>
              <a:t>Majority of commercial enteral formulas cause loss of keystone species in relatively short periods of time</a:t>
            </a:r>
          </a:p>
        </p:txBody>
      </p:sp>
    </p:spTree>
    <p:extLst>
      <p:ext uri="{BB962C8B-B14F-4D97-AF65-F5344CB8AC3E}">
        <p14:creationId xmlns:p14="http://schemas.microsoft.com/office/powerpoint/2010/main" val="2526970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Most Influential Lifestyle and Dietary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7467"/>
            <a:ext cx="8229600" cy="395869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Limit use of antibiotics and reduce exposure to antibiotic residues (choose organic)</a:t>
            </a:r>
          </a:p>
          <a:p>
            <a:r>
              <a:rPr lang="en-US" dirty="0"/>
              <a:t>Avoid chemical additives, artificial sweeteners, and emulsifiers</a:t>
            </a:r>
          </a:p>
          <a:p>
            <a:r>
              <a:rPr lang="en-US" dirty="0"/>
              <a:t>Choose fiber-rich vegetables at most meals</a:t>
            </a:r>
          </a:p>
          <a:p>
            <a:r>
              <a:rPr lang="en-US" dirty="0"/>
              <a:t>Select foods rich in polyphenols every day</a:t>
            </a:r>
          </a:p>
          <a:p>
            <a:r>
              <a:rPr lang="en-US" dirty="0"/>
              <a:t>Get aerobic exercise</a:t>
            </a:r>
          </a:p>
          <a:p>
            <a:r>
              <a:rPr lang="en-US" dirty="0"/>
              <a:t>Limit window of time to eat, less snacking</a:t>
            </a:r>
          </a:p>
          <a:p>
            <a:r>
              <a:rPr lang="en-US" dirty="0"/>
              <a:t>Avoid concentrated, high sugar and energy-based foods and formulas</a:t>
            </a:r>
          </a:p>
        </p:txBody>
      </p:sp>
    </p:spTree>
    <p:extLst>
      <p:ext uri="{BB962C8B-B14F-4D97-AF65-F5344CB8AC3E}">
        <p14:creationId xmlns:p14="http://schemas.microsoft.com/office/powerpoint/2010/main" val="1648174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350"/>
            <a:ext cx="8229600" cy="1606550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sz="2000" dirty="0"/>
          </a:p>
        </p:txBody>
      </p:sp>
      <p:pic>
        <p:nvPicPr>
          <p:cNvPr id="4" name="Picture 3" descr="new horizo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467" y="35812"/>
            <a:ext cx="84836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Strains composing the RePOOPulate consortium.</a:t>
            </a:r>
          </a:p>
          <a:p>
            <a:r>
              <a:rPr lang="en-US" sz="2000" b="1" dirty="0"/>
              <a:t>Composition of Stool Substitute (RePOOPulate)</a:t>
            </a:r>
          </a:p>
          <a:p>
            <a:r>
              <a:rPr lang="en-US" sz="1400" dirty="0"/>
              <a:t>Acidaminococcus intestinalis</a:t>
            </a:r>
          </a:p>
          <a:p>
            <a:r>
              <a:rPr lang="en-US" sz="1400" dirty="0"/>
              <a:t>Bacteroides ovatus</a:t>
            </a:r>
          </a:p>
          <a:p>
            <a:r>
              <a:rPr lang="en-US" sz="1400" dirty="0"/>
              <a:t>Bifidobacterium adolescentis (two different strains)</a:t>
            </a:r>
          </a:p>
          <a:p>
            <a:r>
              <a:rPr lang="en-US" sz="1400" dirty="0"/>
              <a:t>Bifidobacterium longum (two different strains)</a:t>
            </a:r>
          </a:p>
          <a:p>
            <a:r>
              <a:rPr lang="en-US" sz="1400" dirty="0"/>
              <a:t>Blautia producta</a:t>
            </a:r>
          </a:p>
          <a:p>
            <a:r>
              <a:rPr lang="en-US" sz="1400" dirty="0"/>
              <a:t>Clostridium cocleatum</a:t>
            </a:r>
          </a:p>
          <a:p>
            <a:r>
              <a:rPr lang="en-US" sz="1400" dirty="0"/>
              <a:t>Collinsella aerofaciens</a:t>
            </a:r>
          </a:p>
          <a:p>
            <a:r>
              <a:rPr lang="en-US" sz="1400" dirty="0"/>
              <a:t>Dorea longicatena (two different strains)</a:t>
            </a:r>
          </a:p>
          <a:p>
            <a:r>
              <a:rPr lang="en-US" sz="1400" dirty="0"/>
              <a:t>Escherichia coli</a:t>
            </a:r>
          </a:p>
          <a:p>
            <a:r>
              <a:rPr lang="en-US" sz="1400" dirty="0"/>
              <a:t>Eubacterium desmolans</a:t>
            </a:r>
          </a:p>
          <a:p>
            <a:r>
              <a:rPr lang="en-US" sz="1400" dirty="0"/>
              <a:t>Eubacterium eligens</a:t>
            </a:r>
          </a:p>
          <a:p>
            <a:r>
              <a:rPr lang="en-US" sz="1400" dirty="0"/>
              <a:t>Eubacterium limosum</a:t>
            </a:r>
          </a:p>
          <a:p>
            <a:r>
              <a:rPr lang="en-US" sz="1400" dirty="0"/>
              <a:t>Eubacterium rectale (four different strains)</a:t>
            </a:r>
          </a:p>
          <a:p>
            <a:r>
              <a:rPr lang="en-US" sz="1400" dirty="0"/>
              <a:t>Eubacterium ventriosum</a:t>
            </a:r>
          </a:p>
          <a:p>
            <a:r>
              <a:rPr lang="en-US" sz="1400" dirty="0"/>
              <a:t>Faecalibacterium prausnitzii</a:t>
            </a:r>
          </a:p>
          <a:p>
            <a:r>
              <a:rPr lang="en-US" sz="1400" dirty="0"/>
              <a:t>Lachnospira pectinoshiza</a:t>
            </a:r>
          </a:p>
          <a:p>
            <a:r>
              <a:rPr lang="en-US" sz="1400" dirty="0"/>
              <a:t>Lactobacillus casei/paracasei</a:t>
            </a:r>
          </a:p>
          <a:p>
            <a:r>
              <a:rPr lang="en-US" sz="1400" dirty="0"/>
              <a:t>Lactobacillus casei</a:t>
            </a:r>
          </a:p>
          <a:p>
            <a:r>
              <a:rPr lang="en-US" sz="1400" dirty="0"/>
              <a:t>Parabacteroides distasonis</a:t>
            </a:r>
          </a:p>
          <a:p>
            <a:r>
              <a:rPr lang="en-US" sz="1400" dirty="0"/>
              <a:t>Raoultella sp.</a:t>
            </a:r>
          </a:p>
          <a:p>
            <a:r>
              <a:rPr lang="en-US" sz="1400" dirty="0"/>
              <a:t>Roseburia faecalis</a:t>
            </a:r>
          </a:p>
          <a:p>
            <a:r>
              <a:rPr lang="en-US" sz="1400" dirty="0"/>
              <a:t>Roseburia intestinalis</a:t>
            </a:r>
          </a:p>
          <a:p>
            <a:r>
              <a:rPr lang="en-US" sz="1400" dirty="0"/>
              <a:t>Ruminococcus torques (two different strains)</a:t>
            </a:r>
          </a:p>
          <a:p>
            <a:r>
              <a:rPr lang="en-US" sz="1400" dirty="0"/>
              <a:t>Ruminococcus obeum (two different strains)</a:t>
            </a:r>
          </a:p>
          <a:p>
            <a:r>
              <a:rPr lang="en-US" sz="1400" dirty="0"/>
              <a:t>Streptococcus mitis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E57C69-3733-B245-B9D6-A4ABBCFDCAFA}"/>
              </a:ext>
            </a:extLst>
          </p:cNvPr>
          <p:cNvSpPr txBox="1"/>
          <p:nvPr/>
        </p:nvSpPr>
        <p:spPr>
          <a:xfrm>
            <a:off x="135466" y="6333067"/>
            <a:ext cx="9008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Petrof EO, Gloor GB, Vanner SJ, et al. Stool substitute transplant therapy for the eradication  of Clostridium difficile infection: 'RePOOPulating' the gut. Microbiome. 2013;1(1):3. Published 2013 Jan 9.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1" y="0"/>
            <a:ext cx="9158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6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Are there specific families of microbes that we can now see as essential difference makers?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2491" y="1559718"/>
            <a:ext cx="8054975" cy="639762"/>
          </a:xfrm>
        </p:spPr>
        <p:txBody>
          <a:bodyPr/>
          <a:lstStyle/>
          <a:p>
            <a:r>
              <a:rPr lang="en-US" dirty="0"/>
              <a:t>Protective/Favorable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Akkermansia</a:t>
            </a:r>
          </a:p>
          <a:p>
            <a:r>
              <a:rPr lang="en-US" dirty="0"/>
              <a:t>Bacteroides fragilis</a:t>
            </a:r>
          </a:p>
          <a:p>
            <a:r>
              <a:rPr lang="en-US" dirty="0"/>
              <a:t>Bifido species (longum, infantis, brevis, animalis)</a:t>
            </a:r>
          </a:p>
          <a:p>
            <a:r>
              <a:rPr lang="en-US" dirty="0"/>
              <a:t>Faecalbacterium Prausnitzii</a:t>
            </a:r>
          </a:p>
          <a:p>
            <a:r>
              <a:rPr lang="en-US" dirty="0"/>
              <a:t>Ruminococcus bromii</a:t>
            </a:r>
          </a:p>
          <a:p>
            <a:r>
              <a:rPr lang="en-US" dirty="0"/>
              <a:t>Roseburia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879599"/>
            <a:ext cx="4041775" cy="540383"/>
          </a:xfrm>
        </p:spPr>
        <p:txBody>
          <a:bodyPr>
            <a:noAutofit/>
          </a:bodyPr>
          <a:lstStyle/>
          <a:p>
            <a:r>
              <a:rPr lang="en-US" dirty="0"/>
              <a:t>Higher levels of these species Associated with higher risk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443576"/>
            <a:ext cx="4041775" cy="3951288"/>
          </a:xfrm>
        </p:spPr>
        <p:txBody>
          <a:bodyPr/>
          <a:lstStyle/>
          <a:p>
            <a:r>
              <a:rPr lang="en-US" dirty="0"/>
              <a:t>Desulfovibrio</a:t>
            </a:r>
          </a:p>
          <a:p>
            <a:r>
              <a:rPr lang="en-US" dirty="0"/>
              <a:t>Clostridiales</a:t>
            </a:r>
          </a:p>
          <a:p>
            <a:r>
              <a:rPr lang="en-US" dirty="0"/>
              <a:t>Citrobacter</a:t>
            </a:r>
          </a:p>
          <a:p>
            <a:r>
              <a:rPr lang="en-US" dirty="0"/>
              <a:t>Klebsiella</a:t>
            </a:r>
          </a:p>
        </p:txBody>
      </p:sp>
    </p:spTree>
    <p:extLst>
      <p:ext uri="{BB962C8B-B14F-4D97-AF65-F5344CB8AC3E}">
        <p14:creationId xmlns:p14="http://schemas.microsoft.com/office/powerpoint/2010/main" val="424117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47" y="211505"/>
            <a:ext cx="6864048" cy="57587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5EECFBD-6B1C-7643-9246-D3B426A48F02}"/>
              </a:ext>
            </a:extLst>
          </p:cNvPr>
          <p:cNvSpPr/>
          <p:nvPr/>
        </p:nvSpPr>
        <p:spPr>
          <a:xfrm>
            <a:off x="1" y="2690334"/>
            <a:ext cx="9144000" cy="41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Cani PD, de Vos WM. Next-Generation Beneficial Microbes: The Case of Akkermansia muciniphila. Front Microbiol. 2017;8:1765. Published 2017 Sep 22. doi:10.3389/fmicb.2017.01765</a:t>
            </a:r>
          </a:p>
        </p:txBody>
      </p:sp>
    </p:spTree>
    <p:extLst>
      <p:ext uri="{BB962C8B-B14F-4D97-AF65-F5344CB8AC3E}">
        <p14:creationId xmlns:p14="http://schemas.microsoft.com/office/powerpoint/2010/main" val="300861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"/>
            <a:ext cx="9144000" cy="5734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D5169-6822-6949-8E28-A42F422D7DAC}"/>
              </a:ext>
            </a:extLst>
          </p:cNvPr>
          <p:cNvSpPr txBox="1"/>
          <p:nvPr/>
        </p:nvSpPr>
        <p:spPr>
          <a:xfrm>
            <a:off x="244247" y="6146800"/>
            <a:ext cx="8671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Forato Anhê, Fernando &amp; Varin, Thibault &amp; Le Barz, Mélanie &amp; Desjardins, Yves &amp; Levy, Emile &amp; Roy, Denis &amp; Marette, André. (2015). </a:t>
            </a:r>
          </a:p>
          <a:p>
            <a:r>
              <a:rPr lang="en-US" sz="1200" b="1" dirty="0"/>
              <a:t>Gut Microbiota Dysbiosis in Obesity-Linked Metabolic Diseases and Prebiotic Potential of Polyphenol-Rich Extracts. Current Obesity </a:t>
            </a:r>
          </a:p>
          <a:p>
            <a:r>
              <a:rPr lang="en-US" sz="1200" b="1" dirty="0"/>
              <a:t>Reports. 4. 10.1007/s13679-015-0172-9.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9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0267" y="5987855"/>
            <a:ext cx="825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Wang L, Wu Y, Zhuang L, et al. Puerarin prevents high-fat diet-induced obesity by enriching Akkermansia muciniphila in the gut microbiota of mice. PLoS One. 2019;14(6):e0218490. Published 2019 Jun 24. doi:10.1371/journal.pone.0218490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426273"/>
            <a:ext cx="3924264" cy="4884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97" y="426272"/>
            <a:ext cx="4471735" cy="51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1683</Words>
  <Application>Microsoft Macintosh PowerPoint</Application>
  <PresentationFormat>On-screen Show (4:3)</PresentationFormat>
  <Paragraphs>189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Key Microbiome Populations for Improved Clinical Outcomes John Bagnulo MPH, PhD</vt:lpstr>
      <vt:lpstr>PowerPoint Presentation</vt:lpstr>
      <vt:lpstr>PowerPoint Presentation</vt:lpstr>
      <vt:lpstr>PowerPoint Presentation</vt:lpstr>
      <vt:lpstr>PowerPoint Presentation</vt:lpstr>
      <vt:lpstr>Are there specific families of microbes that we can now see as essential difference makers?</vt:lpstr>
      <vt:lpstr>PowerPoint Presentation</vt:lpstr>
      <vt:lpstr>PowerPoint Presentation</vt:lpstr>
      <vt:lpstr>PowerPoint Presentation</vt:lpstr>
      <vt:lpstr>Key Dietary and Lifestyle Factors Associated with Akkermansia</vt:lpstr>
      <vt:lpstr>PowerPoint Presentation</vt:lpstr>
      <vt:lpstr>Bifidobacterium Species</vt:lpstr>
      <vt:lpstr>PowerPoint Presentation</vt:lpstr>
      <vt:lpstr>PowerPoint Presentation</vt:lpstr>
      <vt:lpstr>PowerPoint Presentation</vt:lpstr>
      <vt:lpstr>PowerPoint Presentation</vt:lpstr>
      <vt:lpstr>Microbes Associated with MDD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β-Mannan Content of Plants</vt:lpstr>
      <vt:lpstr>PowerPoint Presentation</vt:lpstr>
      <vt:lpstr>Common Microbial Overgrowth Patterns and Chronic Disease</vt:lpstr>
      <vt:lpstr>Fusobacterium Species Growth Factors</vt:lpstr>
      <vt:lpstr>PowerPoint Presentation</vt:lpstr>
      <vt:lpstr>PowerPoint Presentation</vt:lpstr>
      <vt:lpstr>Klebsiella</vt:lpstr>
      <vt:lpstr>PowerPoint Presentation</vt:lpstr>
      <vt:lpstr>Research with Enteral Patient Microbiome Changes</vt:lpstr>
      <vt:lpstr>Summary of Most Influential Lifestyle and Dietary Characteristics</vt:lpstr>
      <vt:lpstr> </vt:lpstr>
    </vt:vector>
  </TitlesOfParts>
  <Company>Nutritional Medicinals,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Bagnulo</dc:creator>
  <cp:lastModifiedBy>John Bagnulo</cp:lastModifiedBy>
  <cp:revision>51</cp:revision>
  <dcterms:created xsi:type="dcterms:W3CDTF">2019-08-12T18:25:41Z</dcterms:created>
  <dcterms:modified xsi:type="dcterms:W3CDTF">2020-10-08T13:42:34Z</dcterms:modified>
</cp:coreProperties>
</file>