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501" r:id="rId2"/>
    <p:sldId id="1622" r:id="rId3"/>
    <p:sldId id="1235" r:id="rId4"/>
    <p:sldId id="1627" r:id="rId5"/>
    <p:sldId id="256" r:id="rId6"/>
    <p:sldId id="1621" r:id="rId7"/>
    <p:sldId id="257" r:id="rId8"/>
    <p:sldId id="258" r:id="rId9"/>
    <p:sldId id="931" r:id="rId10"/>
    <p:sldId id="918" r:id="rId11"/>
    <p:sldId id="919" r:id="rId12"/>
    <p:sldId id="932" r:id="rId13"/>
    <p:sldId id="933" r:id="rId14"/>
    <p:sldId id="922" r:id="rId15"/>
    <p:sldId id="923" r:id="rId16"/>
    <p:sldId id="925" r:id="rId17"/>
    <p:sldId id="924" r:id="rId18"/>
    <p:sldId id="628" r:id="rId19"/>
    <p:sldId id="927" r:id="rId20"/>
    <p:sldId id="946" r:id="rId21"/>
    <p:sldId id="1628" r:id="rId22"/>
    <p:sldId id="259" r:id="rId23"/>
    <p:sldId id="572" r:id="rId24"/>
    <p:sldId id="574" r:id="rId25"/>
    <p:sldId id="1625" r:id="rId26"/>
    <p:sldId id="1629" r:id="rId27"/>
    <p:sldId id="1640" r:id="rId28"/>
    <p:sldId id="80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00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81"/>
    <p:restoredTop sz="94663"/>
  </p:normalViewPr>
  <p:slideViewPr>
    <p:cSldViewPr snapToGrid="0" snapToObjects="1">
      <p:cViewPr varScale="1">
        <p:scale>
          <a:sx n="124" d="100"/>
          <a:sy n="124" d="100"/>
        </p:scale>
        <p:origin x="408" y="17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F0BACE-25B5-A143-8765-B57DC705DD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Mark Pettus MD</a:t>
            </a:r>
          </a:p>
        </p:txBody>
      </p:sp>
      <p:sp>
        <p:nvSpPr>
          <p:cNvPr id="3" name="Date Placeholder 2">
            <a:extLst>
              <a:ext uri="{FF2B5EF4-FFF2-40B4-BE49-F238E27FC236}">
                <a16:creationId xmlns:a16="http://schemas.microsoft.com/office/drawing/2014/main" id="{7A38F901-7CC2-5346-BC9D-4765ED35734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a:t>7/8/20</a:t>
            </a:r>
          </a:p>
        </p:txBody>
      </p:sp>
      <p:sp>
        <p:nvSpPr>
          <p:cNvPr id="4" name="Footer Placeholder 3">
            <a:extLst>
              <a:ext uri="{FF2B5EF4-FFF2-40B4-BE49-F238E27FC236}">
                <a16:creationId xmlns:a16="http://schemas.microsoft.com/office/drawing/2014/main" id="{112E6F44-C75D-2E4F-9139-5A4CDC36C2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0FFD55-87D4-B146-ADC9-FBE8B20FEF2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1B7A17-F0B6-0F46-BDAA-463615E5263D}" type="slidenum">
              <a:rPr lang="en-US" smtClean="0"/>
              <a:t>‹#›</a:t>
            </a:fld>
            <a:endParaRPr lang="en-US"/>
          </a:p>
        </p:txBody>
      </p:sp>
    </p:spTree>
    <p:extLst>
      <p:ext uri="{BB962C8B-B14F-4D97-AF65-F5344CB8AC3E}">
        <p14:creationId xmlns:p14="http://schemas.microsoft.com/office/powerpoint/2010/main" val="1219827283"/>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Mark Pettus MD</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US"/>
              <a:t>7/8/20</a:t>
            </a: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DD260B-53B6-E541-820C-26BA9C530882}" type="slidenum">
              <a:rPr lang="en-US" smtClean="0"/>
              <a:t>‹#›</a:t>
            </a:fld>
            <a:endParaRPr lang="en-US"/>
          </a:p>
        </p:txBody>
      </p:sp>
    </p:spTree>
    <p:extLst>
      <p:ext uri="{BB962C8B-B14F-4D97-AF65-F5344CB8AC3E}">
        <p14:creationId xmlns:p14="http://schemas.microsoft.com/office/powerpoint/2010/main" val="1929494069"/>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0DD21B77-1184-6742-9462-9329CB211F0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9E6C0FE6-230F-0349-942A-1FF343AE29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16387" name="Slide Number Placeholder 3">
            <a:extLst>
              <a:ext uri="{FF2B5EF4-FFF2-40B4-BE49-F238E27FC236}">
                <a16:creationId xmlns:a16="http://schemas.microsoft.com/office/drawing/2014/main" id="{6465A908-2616-9A43-9439-3D5F63B4B0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562869C-401D-6F49-A4F2-468399869081}" type="slidenum">
              <a:rPr lang="en-US" altLang="en-US" sz="1200">
                <a:latin typeface="Calibri" panose="020F0502020204030204" pitchFamily="34" charset="0"/>
              </a:rPr>
              <a:pPr eaLnBrk="1" hangingPunct="1"/>
              <a:t>1</a:t>
            </a:fld>
            <a:endParaRPr lang="en-US" altLang="en-US" sz="1200">
              <a:latin typeface="Calibri" panose="020F0502020204030204" pitchFamily="34" charset="0"/>
            </a:endParaRPr>
          </a:p>
        </p:txBody>
      </p:sp>
      <p:sp>
        <p:nvSpPr>
          <p:cNvPr id="2" name="Date Placeholder 1">
            <a:extLst>
              <a:ext uri="{FF2B5EF4-FFF2-40B4-BE49-F238E27FC236}">
                <a16:creationId xmlns:a16="http://schemas.microsoft.com/office/drawing/2014/main" id="{7395A7B1-60DE-7141-B236-75C4A339B988}"/>
              </a:ext>
            </a:extLst>
          </p:cNvPr>
          <p:cNvSpPr>
            <a:spLocks noGrp="1"/>
          </p:cNvSpPr>
          <p:nvPr>
            <p:ph type="dt" idx="1"/>
          </p:nvPr>
        </p:nvSpPr>
        <p:spPr/>
        <p:txBody>
          <a:bodyPr/>
          <a:lstStyle/>
          <a:p>
            <a:r>
              <a:rPr lang="en-US"/>
              <a:t>7/8/20</a:t>
            </a:r>
          </a:p>
        </p:txBody>
      </p:sp>
      <p:sp>
        <p:nvSpPr>
          <p:cNvPr id="3" name="Header Placeholder 2">
            <a:extLst>
              <a:ext uri="{FF2B5EF4-FFF2-40B4-BE49-F238E27FC236}">
                <a16:creationId xmlns:a16="http://schemas.microsoft.com/office/drawing/2014/main" id="{0E15D33D-AEE8-BB4E-8995-328386E1B625}"/>
              </a:ext>
            </a:extLst>
          </p:cNvPr>
          <p:cNvSpPr>
            <a:spLocks noGrp="1"/>
          </p:cNvSpPr>
          <p:nvPr>
            <p:ph type="hdr" sz="quarter"/>
          </p:nvPr>
        </p:nvSpPr>
        <p:spPr/>
        <p:txBody>
          <a:bodyPr/>
          <a:lstStyle/>
          <a:p>
            <a:r>
              <a:rPr lang="en-US"/>
              <a:t>Mark Pettus MD</a:t>
            </a:r>
          </a:p>
        </p:txBody>
      </p:sp>
    </p:spTree>
    <p:extLst>
      <p:ext uri="{BB962C8B-B14F-4D97-AF65-F5344CB8AC3E}">
        <p14:creationId xmlns:p14="http://schemas.microsoft.com/office/powerpoint/2010/main" val="2847101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is Particles” evolved to “Everything is Fields” which eventually evolved to “Everything is Information”.</a:t>
            </a:r>
          </a:p>
          <a:p>
            <a:endParaRPr lang="en-US" dirty="0"/>
          </a:p>
          <a:p>
            <a:r>
              <a:rPr lang="en-US" dirty="0"/>
              <a:t>Virk, Rizwan. The Simulation Hypothesis: An MIT Computer Scientist Shows Why AI, Quantum Physics and Eastern Mystics All Agree We Are In a Video Game . Bayview Books. Kindle Edition. </a:t>
            </a:r>
          </a:p>
        </p:txBody>
      </p:sp>
      <p:sp>
        <p:nvSpPr>
          <p:cNvPr id="4" name="Slide Number Placeholder 3"/>
          <p:cNvSpPr>
            <a:spLocks noGrp="1"/>
          </p:cNvSpPr>
          <p:nvPr>
            <p:ph type="sldNum" sz="quarter" idx="5"/>
          </p:nvPr>
        </p:nvSpPr>
        <p:spPr/>
        <p:txBody>
          <a:bodyPr/>
          <a:lstStyle/>
          <a:p>
            <a:fld id="{B7C050AD-49E8-9B45-9358-3B9BCF3D2347}" type="slidenum">
              <a:rPr lang="en-US" smtClean="0"/>
              <a:t>6</a:t>
            </a:fld>
            <a:endParaRPr lang="en-US"/>
          </a:p>
        </p:txBody>
      </p:sp>
      <p:sp>
        <p:nvSpPr>
          <p:cNvPr id="5" name="Date Placeholder 4">
            <a:extLst>
              <a:ext uri="{FF2B5EF4-FFF2-40B4-BE49-F238E27FC236}">
                <a16:creationId xmlns:a16="http://schemas.microsoft.com/office/drawing/2014/main" id="{EFE78089-72AD-5648-A54E-1E2421F8B8D2}"/>
              </a:ext>
            </a:extLst>
          </p:cNvPr>
          <p:cNvSpPr>
            <a:spLocks noGrp="1"/>
          </p:cNvSpPr>
          <p:nvPr>
            <p:ph type="dt" idx="1"/>
          </p:nvPr>
        </p:nvSpPr>
        <p:spPr/>
        <p:txBody>
          <a:bodyPr/>
          <a:lstStyle/>
          <a:p>
            <a:r>
              <a:rPr lang="en-US"/>
              <a:t>7/8/20</a:t>
            </a:r>
          </a:p>
        </p:txBody>
      </p:sp>
      <p:sp>
        <p:nvSpPr>
          <p:cNvPr id="6" name="Header Placeholder 5">
            <a:extLst>
              <a:ext uri="{FF2B5EF4-FFF2-40B4-BE49-F238E27FC236}">
                <a16:creationId xmlns:a16="http://schemas.microsoft.com/office/drawing/2014/main" id="{C6CC57F1-7540-2B49-9324-D8E79E6BB216}"/>
              </a:ext>
            </a:extLst>
          </p:cNvPr>
          <p:cNvSpPr>
            <a:spLocks noGrp="1"/>
          </p:cNvSpPr>
          <p:nvPr>
            <p:ph type="hdr" sz="quarter"/>
          </p:nvPr>
        </p:nvSpPr>
        <p:spPr/>
        <p:txBody>
          <a:bodyPr/>
          <a:lstStyle/>
          <a:p>
            <a:r>
              <a:rPr lang="en-US"/>
              <a:t>Mark Pettus MD</a:t>
            </a:r>
          </a:p>
        </p:txBody>
      </p:sp>
    </p:spTree>
    <p:extLst>
      <p:ext uri="{BB962C8B-B14F-4D97-AF65-F5344CB8AC3E}">
        <p14:creationId xmlns:p14="http://schemas.microsoft.com/office/powerpoint/2010/main" val="1970343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5A591-835A-2042-BBB4-FAE59D60D1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5142F5-DA2E-654F-B01B-2ECEBE93A1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009BDA-E6CF-5447-BDAF-1BFBF1905C76}"/>
              </a:ext>
            </a:extLst>
          </p:cNvPr>
          <p:cNvSpPr>
            <a:spLocks noGrp="1"/>
          </p:cNvSpPr>
          <p:nvPr>
            <p:ph type="dt" sz="half" idx="10"/>
          </p:nvPr>
        </p:nvSpPr>
        <p:spPr/>
        <p:txBody>
          <a:bodyPr/>
          <a:lstStyle/>
          <a:p>
            <a:fld id="{73293149-0B29-5B4C-B04D-92A015D8228F}" type="datetimeFigureOut">
              <a:rPr lang="en-US" smtClean="0"/>
              <a:t>7/5/20</a:t>
            </a:fld>
            <a:endParaRPr lang="en-US"/>
          </a:p>
        </p:txBody>
      </p:sp>
      <p:sp>
        <p:nvSpPr>
          <p:cNvPr id="5" name="Footer Placeholder 4">
            <a:extLst>
              <a:ext uri="{FF2B5EF4-FFF2-40B4-BE49-F238E27FC236}">
                <a16:creationId xmlns:a16="http://schemas.microsoft.com/office/drawing/2014/main" id="{4BBC73E8-5226-FA49-B1A8-D43A3C12CC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CEAD6-4968-E74F-B758-83174428E1A0}"/>
              </a:ext>
            </a:extLst>
          </p:cNvPr>
          <p:cNvSpPr>
            <a:spLocks noGrp="1"/>
          </p:cNvSpPr>
          <p:nvPr>
            <p:ph type="sldNum" sz="quarter" idx="12"/>
          </p:nvPr>
        </p:nvSpPr>
        <p:spPr/>
        <p:txBody>
          <a:bodyPr/>
          <a:lstStyle/>
          <a:p>
            <a:fld id="{ADE2A532-ACFA-C147-A327-30BABDCCEFFB}" type="slidenum">
              <a:rPr lang="en-US" smtClean="0"/>
              <a:t>‹#›</a:t>
            </a:fld>
            <a:endParaRPr lang="en-US"/>
          </a:p>
        </p:txBody>
      </p:sp>
    </p:spTree>
    <p:extLst>
      <p:ext uri="{BB962C8B-B14F-4D97-AF65-F5344CB8AC3E}">
        <p14:creationId xmlns:p14="http://schemas.microsoft.com/office/powerpoint/2010/main" val="2478285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4907C-5FDC-9C43-AE68-606B0A984F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8AD946-601C-E448-B329-5ED7C860B9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3D0F10-AA79-F543-9232-F9A23FFCD189}"/>
              </a:ext>
            </a:extLst>
          </p:cNvPr>
          <p:cNvSpPr>
            <a:spLocks noGrp="1"/>
          </p:cNvSpPr>
          <p:nvPr>
            <p:ph type="dt" sz="half" idx="10"/>
          </p:nvPr>
        </p:nvSpPr>
        <p:spPr/>
        <p:txBody>
          <a:bodyPr/>
          <a:lstStyle/>
          <a:p>
            <a:fld id="{73293149-0B29-5B4C-B04D-92A015D8228F}" type="datetimeFigureOut">
              <a:rPr lang="en-US" smtClean="0"/>
              <a:t>7/5/20</a:t>
            </a:fld>
            <a:endParaRPr lang="en-US"/>
          </a:p>
        </p:txBody>
      </p:sp>
      <p:sp>
        <p:nvSpPr>
          <p:cNvPr id="5" name="Footer Placeholder 4">
            <a:extLst>
              <a:ext uri="{FF2B5EF4-FFF2-40B4-BE49-F238E27FC236}">
                <a16:creationId xmlns:a16="http://schemas.microsoft.com/office/drawing/2014/main" id="{16FD02D0-651E-2E4D-B467-C751F86D3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9B615-CC71-9545-9608-046C37F164A2}"/>
              </a:ext>
            </a:extLst>
          </p:cNvPr>
          <p:cNvSpPr>
            <a:spLocks noGrp="1"/>
          </p:cNvSpPr>
          <p:nvPr>
            <p:ph type="sldNum" sz="quarter" idx="12"/>
          </p:nvPr>
        </p:nvSpPr>
        <p:spPr/>
        <p:txBody>
          <a:bodyPr/>
          <a:lstStyle/>
          <a:p>
            <a:fld id="{ADE2A532-ACFA-C147-A327-30BABDCCEFFB}" type="slidenum">
              <a:rPr lang="en-US" smtClean="0"/>
              <a:t>‹#›</a:t>
            </a:fld>
            <a:endParaRPr lang="en-US"/>
          </a:p>
        </p:txBody>
      </p:sp>
    </p:spTree>
    <p:extLst>
      <p:ext uri="{BB962C8B-B14F-4D97-AF65-F5344CB8AC3E}">
        <p14:creationId xmlns:p14="http://schemas.microsoft.com/office/powerpoint/2010/main" val="904175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7BC8BA-96A8-DD46-A5E8-CA54669FD4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EC077-365E-7649-A12D-6898C1DDE3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6690C6-66BC-4E42-950E-59F44CEC4383}"/>
              </a:ext>
            </a:extLst>
          </p:cNvPr>
          <p:cNvSpPr>
            <a:spLocks noGrp="1"/>
          </p:cNvSpPr>
          <p:nvPr>
            <p:ph type="dt" sz="half" idx="10"/>
          </p:nvPr>
        </p:nvSpPr>
        <p:spPr/>
        <p:txBody>
          <a:bodyPr/>
          <a:lstStyle/>
          <a:p>
            <a:fld id="{73293149-0B29-5B4C-B04D-92A015D8228F}" type="datetimeFigureOut">
              <a:rPr lang="en-US" smtClean="0"/>
              <a:t>7/5/20</a:t>
            </a:fld>
            <a:endParaRPr lang="en-US"/>
          </a:p>
        </p:txBody>
      </p:sp>
      <p:sp>
        <p:nvSpPr>
          <p:cNvPr id="5" name="Footer Placeholder 4">
            <a:extLst>
              <a:ext uri="{FF2B5EF4-FFF2-40B4-BE49-F238E27FC236}">
                <a16:creationId xmlns:a16="http://schemas.microsoft.com/office/drawing/2014/main" id="{74579074-664A-144C-9CE9-45C9DBCE66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FB051F-3DF8-5241-9015-77391EA3148D}"/>
              </a:ext>
            </a:extLst>
          </p:cNvPr>
          <p:cNvSpPr>
            <a:spLocks noGrp="1"/>
          </p:cNvSpPr>
          <p:nvPr>
            <p:ph type="sldNum" sz="quarter" idx="12"/>
          </p:nvPr>
        </p:nvSpPr>
        <p:spPr/>
        <p:txBody>
          <a:bodyPr/>
          <a:lstStyle/>
          <a:p>
            <a:fld id="{ADE2A532-ACFA-C147-A327-30BABDCCEFFB}" type="slidenum">
              <a:rPr lang="en-US" smtClean="0"/>
              <a:t>‹#›</a:t>
            </a:fld>
            <a:endParaRPr lang="en-US"/>
          </a:p>
        </p:txBody>
      </p:sp>
    </p:spTree>
    <p:extLst>
      <p:ext uri="{BB962C8B-B14F-4D97-AF65-F5344CB8AC3E}">
        <p14:creationId xmlns:p14="http://schemas.microsoft.com/office/powerpoint/2010/main" val="2946026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DF46D-B7F6-5240-8C5A-5B96BCDC97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1D4BD3-3384-0946-93E3-A546E70A90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E29AD9-46D1-1447-B453-84C36AF941FD}"/>
              </a:ext>
            </a:extLst>
          </p:cNvPr>
          <p:cNvSpPr>
            <a:spLocks noGrp="1"/>
          </p:cNvSpPr>
          <p:nvPr>
            <p:ph type="dt" sz="half" idx="10"/>
          </p:nvPr>
        </p:nvSpPr>
        <p:spPr/>
        <p:txBody>
          <a:bodyPr/>
          <a:lstStyle/>
          <a:p>
            <a:fld id="{73293149-0B29-5B4C-B04D-92A015D8228F}" type="datetimeFigureOut">
              <a:rPr lang="en-US" smtClean="0"/>
              <a:t>7/5/20</a:t>
            </a:fld>
            <a:endParaRPr lang="en-US"/>
          </a:p>
        </p:txBody>
      </p:sp>
      <p:sp>
        <p:nvSpPr>
          <p:cNvPr id="5" name="Footer Placeholder 4">
            <a:extLst>
              <a:ext uri="{FF2B5EF4-FFF2-40B4-BE49-F238E27FC236}">
                <a16:creationId xmlns:a16="http://schemas.microsoft.com/office/drawing/2014/main" id="{FFADAF2A-DCE8-3B49-B8F2-219C14105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9F2C50-06C7-A849-87C5-CA9F16B699A6}"/>
              </a:ext>
            </a:extLst>
          </p:cNvPr>
          <p:cNvSpPr>
            <a:spLocks noGrp="1"/>
          </p:cNvSpPr>
          <p:nvPr>
            <p:ph type="sldNum" sz="quarter" idx="12"/>
          </p:nvPr>
        </p:nvSpPr>
        <p:spPr/>
        <p:txBody>
          <a:bodyPr/>
          <a:lstStyle/>
          <a:p>
            <a:fld id="{ADE2A532-ACFA-C147-A327-30BABDCCEFFB}" type="slidenum">
              <a:rPr lang="en-US" smtClean="0"/>
              <a:t>‹#›</a:t>
            </a:fld>
            <a:endParaRPr lang="en-US"/>
          </a:p>
        </p:txBody>
      </p:sp>
    </p:spTree>
    <p:extLst>
      <p:ext uri="{BB962C8B-B14F-4D97-AF65-F5344CB8AC3E}">
        <p14:creationId xmlns:p14="http://schemas.microsoft.com/office/powerpoint/2010/main" val="2762932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8DB1D-3465-924C-BA78-E89D75C4F3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41246A-C9C2-6149-A917-8878863B19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B008EA-05AA-7B48-8B07-39EDFAD1A497}"/>
              </a:ext>
            </a:extLst>
          </p:cNvPr>
          <p:cNvSpPr>
            <a:spLocks noGrp="1"/>
          </p:cNvSpPr>
          <p:nvPr>
            <p:ph type="dt" sz="half" idx="10"/>
          </p:nvPr>
        </p:nvSpPr>
        <p:spPr/>
        <p:txBody>
          <a:bodyPr/>
          <a:lstStyle/>
          <a:p>
            <a:fld id="{73293149-0B29-5B4C-B04D-92A015D8228F}" type="datetimeFigureOut">
              <a:rPr lang="en-US" smtClean="0"/>
              <a:t>7/5/20</a:t>
            </a:fld>
            <a:endParaRPr lang="en-US"/>
          </a:p>
        </p:txBody>
      </p:sp>
      <p:sp>
        <p:nvSpPr>
          <p:cNvPr id="5" name="Footer Placeholder 4">
            <a:extLst>
              <a:ext uri="{FF2B5EF4-FFF2-40B4-BE49-F238E27FC236}">
                <a16:creationId xmlns:a16="http://schemas.microsoft.com/office/drawing/2014/main" id="{C62CC6C9-50B3-DB42-AB1D-19581EEAC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95166-D578-3741-A156-00EBFDD89166}"/>
              </a:ext>
            </a:extLst>
          </p:cNvPr>
          <p:cNvSpPr>
            <a:spLocks noGrp="1"/>
          </p:cNvSpPr>
          <p:nvPr>
            <p:ph type="sldNum" sz="quarter" idx="12"/>
          </p:nvPr>
        </p:nvSpPr>
        <p:spPr/>
        <p:txBody>
          <a:bodyPr/>
          <a:lstStyle/>
          <a:p>
            <a:fld id="{ADE2A532-ACFA-C147-A327-30BABDCCEFFB}" type="slidenum">
              <a:rPr lang="en-US" smtClean="0"/>
              <a:t>‹#›</a:t>
            </a:fld>
            <a:endParaRPr lang="en-US"/>
          </a:p>
        </p:txBody>
      </p:sp>
    </p:spTree>
    <p:extLst>
      <p:ext uri="{BB962C8B-B14F-4D97-AF65-F5344CB8AC3E}">
        <p14:creationId xmlns:p14="http://schemas.microsoft.com/office/powerpoint/2010/main" val="3680183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EEB65-0AC5-0D4D-95F0-C5CDA21F53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0D2C49-4D60-2A4B-A426-8721A304DC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DAEADD-A2D5-4F43-96D1-33991630C9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6F8FB2-AE80-9346-98C2-250B202B5513}"/>
              </a:ext>
            </a:extLst>
          </p:cNvPr>
          <p:cNvSpPr>
            <a:spLocks noGrp="1"/>
          </p:cNvSpPr>
          <p:nvPr>
            <p:ph type="dt" sz="half" idx="10"/>
          </p:nvPr>
        </p:nvSpPr>
        <p:spPr/>
        <p:txBody>
          <a:bodyPr/>
          <a:lstStyle/>
          <a:p>
            <a:fld id="{73293149-0B29-5B4C-B04D-92A015D8228F}" type="datetimeFigureOut">
              <a:rPr lang="en-US" smtClean="0"/>
              <a:t>7/5/20</a:t>
            </a:fld>
            <a:endParaRPr lang="en-US"/>
          </a:p>
        </p:txBody>
      </p:sp>
      <p:sp>
        <p:nvSpPr>
          <p:cNvPr id="6" name="Footer Placeholder 5">
            <a:extLst>
              <a:ext uri="{FF2B5EF4-FFF2-40B4-BE49-F238E27FC236}">
                <a16:creationId xmlns:a16="http://schemas.microsoft.com/office/drawing/2014/main" id="{1E5CB0CC-15DB-0342-AEFB-93C945B31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79CA00-38D0-8143-AB83-99C5506E0C4B}"/>
              </a:ext>
            </a:extLst>
          </p:cNvPr>
          <p:cNvSpPr>
            <a:spLocks noGrp="1"/>
          </p:cNvSpPr>
          <p:nvPr>
            <p:ph type="sldNum" sz="quarter" idx="12"/>
          </p:nvPr>
        </p:nvSpPr>
        <p:spPr/>
        <p:txBody>
          <a:bodyPr/>
          <a:lstStyle/>
          <a:p>
            <a:fld id="{ADE2A532-ACFA-C147-A327-30BABDCCEFFB}" type="slidenum">
              <a:rPr lang="en-US" smtClean="0"/>
              <a:t>‹#›</a:t>
            </a:fld>
            <a:endParaRPr lang="en-US"/>
          </a:p>
        </p:txBody>
      </p:sp>
    </p:spTree>
    <p:extLst>
      <p:ext uri="{BB962C8B-B14F-4D97-AF65-F5344CB8AC3E}">
        <p14:creationId xmlns:p14="http://schemas.microsoft.com/office/powerpoint/2010/main" val="1564963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FFB61-BC7E-D646-91AB-4626DD0AB5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6EB909-BA02-9A44-B4AB-72642E42ED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B21A38-5663-0941-9923-4CDE5EEA40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D0ED09-28F1-C147-83AD-442E18BFF9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CE790E-E888-CA42-B5EF-BE52A98B08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B0F93A-AE73-3347-9106-1149CDE6A4E5}"/>
              </a:ext>
            </a:extLst>
          </p:cNvPr>
          <p:cNvSpPr>
            <a:spLocks noGrp="1"/>
          </p:cNvSpPr>
          <p:nvPr>
            <p:ph type="dt" sz="half" idx="10"/>
          </p:nvPr>
        </p:nvSpPr>
        <p:spPr/>
        <p:txBody>
          <a:bodyPr/>
          <a:lstStyle/>
          <a:p>
            <a:fld id="{73293149-0B29-5B4C-B04D-92A015D8228F}" type="datetimeFigureOut">
              <a:rPr lang="en-US" smtClean="0"/>
              <a:t>7/5/20</a:t>
            </a:fld>
            <a:endParaRPr lang="en-US"/>
          </a:p>
        </p:txBody>
      </p:sp>
      <p:sp>
        <p:nvSpPr>
          <p:cNvPr id="8" name="Footer Placeholder 7">
            <a:extLst>
              <a:ext uri="{FF2B5EF4-FFF2-40B4-BE49-F238E27FC236}">
                <a16:creationId xmlns:a16="http://schemas.microsoft.com/office/drawing/2014/main" id="{B884343D-8537-8E41-A816-BAF87B1216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1AF869-531D-F94E-9EFD-FDFCBF161179}"/>
              </a:ext>
            </a:extLst>
          </p:cNvPr>
          <p:cNvSpPr>
            <a:spLocks noGrp="1"/>
          </p:cNvSpPr>
          <p:nvPr>
            <p:ph type="sldNum" sz="quarter" idx="12"/>
          </p:nvPr>
        </p:nvSpPr>
        <p:spPr/>
        <p:txBody>
          <a:bodyPr/>
          <a:lstStyle/>
          <a:p>
            <a:fld id="{ADE2A532-ACFA-C147-A327-30BABDCCEFFB}" type="slidenum">
              <a:rPr lang="en-US" smtClean="0"/>
              <a:t>‹#›</a:t>
            </a:fld>
            <a:endParaRPr lang="en-US"/>
          </a:p>
        </p:txBody>
      </p:sp>
    </p:spTree>
    <p:extLst>
      <p:ext uri="{BB962C8B-B14F-4D97-AF65-F5344CB8AC3E}">
        <p14:creationId xmlns:p14="http://schemas.microsoft.com/office/powerpoint/2010/main" val="2134489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83E0E-6CD6-DF49-86AC-D760026C3D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363FBD-4C8B-0E47-9C41-DF23357B1817}"/>
              </a:ext>
            </a:extLst>
          </p:cNvPr>
          <p:cNvSpPr>
            <a:spLocks noGrp="1"/>
          </p:cNvSpPr>
          <p:nvPr>
            <p:ph type="dt" sz="half" idx="10"/>
          </p:nvPr>
        </p:nvSpPr>
        <p:spPr/>
        <p:txBody>
          <a:bodyPr/>
          <a:lstStyle/>
          <a:p>
            <a:fld id="{73293149-0B29-5B4C-B04D-92A015D8228F}" type="datetimeFigureOut">
              <a:rPr lang="en-US" smtClean="0"/>
              <a:t>7/5/20</a:t>
            </a:fld>
            <a:endParaRPr lang="en-US"/>
          </a:p>
        </p:txBody>
      </p:sp>
      <p:sp>
        <p:nvSpPr>
          <p:cNvPr id="4" name="Footer Placeholder 3">
            <a:extLst>
              <a:ext uri="{FF2B5EF4-FFF2-40B4-BE49-F238E27FC236}">
                <a16:creationId xmlns:a16="http://schemas.microsoft.com/office/drawing/2014/main" id="{F3CD7C90-41A7-2F41-83FC-DCC22DEC9C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6659BD-7419-3E48-A478-0C82131D9046}"/>
              </a:ext>
            </a:extLst>
          </p:cNvPr>
          <p:cNvSpPr>
            <a:spLocks noGrp="1"/>
          </p:cNvSpPr>
          <p:nvPr>
            <p:ph type="sldNum" sz="quarter" idx="12"/>
          </p:nvPr>
        </p:nvSpPr>
        <p:spPr/>
        <p:txBody>
          <a:bodyPr/>
          <a:lstStyle/>
          <a:p>
            <a:fld id="{ADE2A532-ACFA-C147-A327-30BABDCCEFFB}" type="slidenum">
              <a:rPr lang="en-US" smtClean="0"/>
              <a:t>‹#›</a:t>
            </a:fld>
            <a:endParaRPr lang="en-US"/>
          </a:p>
        </p:txBody>
      </p:sp>
    </p:spTree>
    <p:extLst>
      <p:ext uri="{BB962C8B-B14F-4D97-AF65-F5344CB8AC3E}">
        <p14:creationId xmlns:p14="http://schemas.microsoft.com/office/powerpoint/2010/main" val="176285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A picture containing drawing, table&#10;&#10;Description automatically generated">
            <a:extLst>
              <a:ext uri="{FF2B5EF4-FFF2-40B4-BE49-F238E27FC236}">
                <a16:creationId xmlns:a16="http://schemas.microsoft.com/office/drawing/2014/main" id="{9D42CCE0-89B0-9F4C-8DFD-835FD17FE21B}"/>
              </a:ext>
            </a:extLst>
          </p:cNvPr>
          <p:cNvPicPr>
            <a:picLocks noChangeAspect="1"/>
          </p:cNvPicPr>
          <p:nvPr userDrawn="1"/>
        </p:nvPicPr>
        <p:blipFill>
          <a:blip r:embed="rId2"/>
          <a:stretch>
            <a:fillRect/>
          </a:stretch>
        </p:blipFill>
        <p:spPr>
          <a:xfrm>
            <a:off x="10580731" y="5253892"/>
            <a:ext cx="1611269" cy="1604108"/>
          </a:xfrm>
          <a:prstGeom prst="rect">
            <a:avLst/>
          </a:prstGeom>
        </p:spPr>
      </p:pic>
    </p:spTree>
    <p:extLst>
      <p:ext uri="{BB962C8B-B14F-4D97-AF65-F5344CB8AC3E}">
        <p14:creationId xmlns:p14="http://schemas.microsoft.com/office/powerpoint/2010/main" val="492582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E13B9-17FF-5041-A157-84F1D007C5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344644-0AA8-024C-988A-63A0025EE2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F75053-398A-3D42-A9DC-B429998BD7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A68803-DA4F-1743-9447-4E9A54935584}"/>
              </a:ext>
            </a:extLst>
          </p:cNvPr>
          <p:cNvSpPr>
            <a:spLocks noGrp="1"/>
          </p:cNvSpPr>
          <p:nvPr>
            <p:ph type="dt" sz="half" idx="10"/>
          </p:nvPr>
        </p:nvSpPr>
        <p:spPr/>
        <p:txBody>
          <a:bodyPr/>
          <a:lstStyle/>
          <a:p>
            <a:fld id="{73293149-0B29-5B4C-B04D-92A015D8228F}" type="datetimeFigureOut">
              <a:rPr lang="en-US" smtClean="0"/>
              <a:t>7/5/20</a:t>
            </a:fld>
            <a:endParaRPr lang="en-US"/>
          </a:p>
        </p:txBody>
      </p:sp>
      <p:sp>
        <p:nvSpPr>
          <p:cNvPr id="6" name="Footer Placeholder 5">
            <a:extLst>
              <a:ext uri="{FF2B5EF4-FFF2-40B4-BE49-F238E27FC236}">
                <a16:creationId xmlns:a16="http://schemas.microsoft.com/office/drawing/2014/main" id="{0187E7B4-FF7C-664E-B420-E9CEB693B9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B02EBB-C8E6-394A-9D53-4F3DF301605B}"/>
              </a:ext>
            </a:extLst>
          </p:cNvPr>
          <p:cNvSpPr>
            <a:spLocks noGrp="1"/>
          </p:cNvSpPr>
          <p:nvPr>
            <p:ph type="sldNum" sz="quarter" idx="12"/>
          </p:nvPr>
        </p:nvSpPr>
        <p:spPr/>
        <p:txBody>
          <a:bodyPr/>
          <a:lstStyle/>
          <a:p>
            <a:fld id="{ADE2A532-ACFA-C147-A327-30BABDCCEFFB}" type="slidenum">
              <a:rPr lang="en-US" smtClean="0"/>
              <a:t>‹#›</a:t>
            </a:fld>
            <a:endParaRPr lang="en-US"/>
          </a:p>
        </p:txBody>
      </p:sp>
    </p:spTree>
    <p:extLst>
      <p:ext uri="{BB962C8B-B14F-4D97-AF65-F5344CB8AC3E}">
        <p14:creationId xmlns:p14="http://schemas.microsoft.com/office/powerpoint/2010/main" val="3240524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A2B86-58B5-7940-A7E2-E3AC325335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671217-7C82-A844-A02A-C2DD8DBCB2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EC4C89-5B44-304E-A063-736C990C1F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280A0-79D5-8541-B731-93553EE6FFDC}"/>
              </a:ext>
            </a:extLst>
          </p:cNvPr>
          <p:cNvSpPr>
            <a:spLocks noGrp="1"/>
          </p:cNvSpPr>
          <p:nvPr>
            <p:ph type="dt" sz="half" idx="10"/>
          </p:nvPr>
        </p:nvSpPr>
        <p:spPr/>
        <p:txBody>
          <a:bodyPr/>
          <a:lstStyle/>
          <a:p>
            <a:fld id="{73293149-0B29-5B4C-B04D-92A015D8228F}" type="datetimeFigureOut">
              <a:rPr lang="en-US" smtClean="0"/>
              <a:t>7/5/20</a:t>
            </a:fld>
            <a:endParaRPr lang="en-US"/>
          </a:p>
        </p:txBody>
      </p:sp>
      <p:sp>
        <p:nvSpPr>
          <p:cNvPr id="6" name="Footer Placeholder 5">
            <a:extLst>
              <a:ext uri="{FF2B5EF4-FFF2-40B4-BE49-F238E27FC236}">
                <a16:creationId xmlns:a16="http://schemas.microsoft.com/office/drawing/2014/main" id="{FCCEB031-EF43-9C4A-AEA4-C1195B56F4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6C8BE0-8AE3-144B-9454-2DDC13E56FA9}"/>
              </a:ext>
            </a:extLst>
          </p:cNvPr>
          <p:cNvSpPr>
            <a:spLocks noGrp="1"/>
          </p:cNvSpPr>
          <p:nvPr>
            <p:ph type="sldNum" sz="quarter" idx="12"/>
          </p:nvPr>
        </p:nvSpPr>
        <p:spPr/>
        <p:txBody>
          <a:bodyPr/>
          <a:lstStyle/>
          <a:p>
            <a:fld id="{ADE2A532-ACFA-C147-A327-30BABDCCEFFB}" type="slidenum">
              <a:rPr lang="en-US" smtClean="0"/>
              <a:t>‹#›</a:t>
            </a:fld>
            <a:endParaRPr lang="en-US"/>
          </a:p>
        </p:txBody>
      </p:sp>
    </p:spTree>
    <p:extLst>
      <p:ext uri="{BB962C8B-B14F-4D97-AF65-F5344CB8AC3E}">
        <p14:creationId xmlns:p14="http://schemas.microsoft.com/office/powerpoint/2010/main" val="2642567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2E8B7B-B577-8F44-B9E2-7879337F73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191ABF-1BA6-F448-BD05-26E887C1D1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C2F69-76EE-694B-850E-631248FE08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293149-0B29-5B4C-B04D-92A015D8228F}" type="datetimeFigureOut">
              <a:rPr lang="en-US" smtClean="0"/>
              <a:t>7/5/20</a:t>
            </a:fld>
            <a:endParaRPr lang="en-US"/>
          </a:p>
        </p:txBody>
      </p:sp>
      <p:sp>
        <p:nvSpPr>
          <p:cNvPr id="5" name="Footer Placeholder 4">
            <a:extLst>
              <a:ext uri="{FF2B5EF4-FFF2-40B4-BE49-F238E27FC236}">
                <a16:creationId xmlns:a16="http://schemas.microsoft.com/office/drawing/2014/main" id="{462ED67A-54AA-9746-98D1-4EF7356359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D0B912-D35C-4C40-BB61-D9966CBBDA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E2A532-ACFA-C147-A327-30BABDCCEFFB}" type="slidenum">
              <a:rPr lang="en-US" smtClean="0"/>
              <a:t>‹#›</a:t>
            </a:fld>
            <a:endParaRPr lang="en-US"/>
          </a:p>
        </p:txBody>
      </p:sp>
    </p:spTree>
    <p:extLst>
      <p:ext uri="{BB962C8B-B14F-4D97-AF65-F5344CB8AC3E}">
        <p14:creationId xmlns:p14="http://schemas.microsoft.com/office/powerpoint/2010/main" val="602086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tiff"/></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3">
            <a:extLst>
              <a:ext uri="{FF2B5EF4-FFF2-40B4-BE49-F238E27FC236}">
                <a16:creationId xmlns:a16="http://schemas.microsoft.com/office/drawing/2014/main" id="{B3BEF3B8-3718-2244-B046-E1146A3C603F}"/>
              </a:ext>
            </a:extLst>
          </p:cNvPr>
          <p:cNvSpPr txBox="1">
            <a:spLocks noChangeArrowheads="1"/>
          </p:cNvSpPr>
          <p:nvPr/>
        </p:nvSpPr>
        <p:spPr bwMode="auto">
          <a:xfrm>
            <a:off x="5484814" y="1409700"/>
            <a:ext cx="5970587"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800" dirty="0">
              <a:latin typeface="Times New Roman" panose="02020603050405020304" pitchFamily="18" charset="0"/>
            </a:endParaRPr>
          </a:p>
          <a:p>
            <a:pPr algn="ctr" eaLnBrk="1" hangingPunct="1"/>
            <a:r>
              <a:rPr lang="en-US" altLang="en-US" sz="2800" dirty="0">
                <a:solidFill>
                  <a:srgbClr val="800000"/>
                </a:solidFill>
                <a:latin typeface="Times New Roman" panose="02020603050405020304" pitchFamily="18" charset="0"/>
              </a:rPr>
              <a:t>Health and the Application of </a:t>
            </a:r>
          </a:p>
          <a:p>
            <a:pPr algn="ctr" eaLnBrk="1" hangingPunct="1"/>
            <a:r>
              <a:rPr lang="en-US" altLang="en-US" sz="2800" dirty="0">
                <a:solidFill>
                  <a:srgbClr val="800000"/>
                </a:solidFill>
                <a:latin typeface="Times New Roman" panose="02020603050405020304" pitchFamily="18" charset="0"/>
              </a:rPr>
              <a:t>Mind-Body Science</a:t>
            </a:r>
          </a:p>
          <a:p>
            <a:pPr algn="ctr" eaLnBrk="1" hangingPunct="1"/>
            <a:endParaRPr lang="en-US" altLang="en-US" sz="3600" dirty="0">
              <a:solidFill>
                <a:srgbClr val="800000"/>
              </a:solidFill>
              <a:latin typeface="Times New Roman" panose="02020603050405020304" pitchFamily="18" charset="0"/>
            </a:endParaRPr>
          </a:p>
          <a:p>
            <a:pPr algn="ctr" eaLnBrk="1" hangingPunct="1"/>
            <a:r>
              <a:rPr lang="en-US" altLang="en-US" sz="2000" dirty="0">
                <a:latin typeface="Times New Roman" panose="02020603050405020304" pitchFamily="18" charset="0"/>
              </a:rPr>
              <a:t>July 8, 2020</a:t>
            </a:r>
          </a:p>
          <a:p>
            <a:pPr algn="ctr" eaLnBrk="1" hangingPunct="1"/>
            <a:endParaRPr lang="en-US" altLang="en-US" dirty="0">
              <a:latin typeface="Times New Roman" panose="02020603050405020304" pitchFamily="18" charset="0"/>
            </a:endParaRPr>
          </a:p>
          <a:p>
            <a:pPr algn="ctr" eaLnBrk="1" hangingPunct="1"/>
            <a:r>
              <a:rPr lang="en-US" altLang="en-US" sz="1600" b="1" dirty="0">
                <a:latin typeface="Times New Roman" panose="02020603050405020304" pitchFamily="18" charset="0"/>
              </a:rPr>
              <a:t>Mark C. Pettus M.D. FACP</a:t>
            </a:r>
          </a:p>
          <a:p>
            <a:pPr algn="ctr" eaLnBrk="1" hangingPunct="1"/>
            <a:r>
              <a:rPr lang="en-US" altLang="en-US" sz="1600" b="1" dirty="0">
                <a:latin typeface="Times New Roman" panose="02020603050405020304" pitchFamily="18" charset="0"/>
              </a:rPr>
              <a:t>Director Population Health and Community Care</a:t>
            </a:r>
          </a:p>
          <a:p>
            <a:pPr algn="ctr" eaLnBrk="1" hangingPunct="1"/>
            <a:r>
              <a:rPr lang="en-US" altLang="en-US" sz="1600" b="1" dirty="0">
                <a:latin typeface="Times New Roman" panose="02020603050405020304" pitchFamily="18" charset="0"/>
              </a:rPr>
              <a:t>Berkshire Health Systems</a:t>
            </a:r>
          </a:p>
          <a:p>
            <a:pPr algn="ctr" eaLnBrk="1" hangingPunct="1"/>
            <a:r>
              <a:rPr lang="en-US" altLang="en-US" sz="1600" b="1" dirty="0">
                <a:latin typeface="Times New Roman" panose="02020603050405020304" pitchFamily="18" charset="0"/>
              </a:rPr>
              <a:t>Associate Professor of Medicine</a:t>
            </a:r>
          </a:p>
          <a:p>
            <a:pPr algn="ctr" eaLnBrk="1" hangingPunct="1"/>
            <a:r>
              <a:rPr lang="en-US" altLang="en-US" sz="1600" b="1" dirty="0">
                <a:latin typeface="Times New Roman" panose="02020603050405020304" pitchFamily="18" charset="0"/>
              </a:rPr>
              <a:t>University of Massachusetts Medical School</a:t>
            </a:r>
          </a:p>
        </p:txBody>
      </p:sp>
      <p:pic>
        <p:nvPicPr>
          <p:cNvPr id="2" name="Picture 1">
            <a:extLst>
              <a:ext uri="{FF2B5EF4-FFF2-40B4-BE49-F238E27FC236}">
                <a16:creationId xmlns:a16="http://schemas.microsoft.com/office/drawing/2014/main" id="{84898A7F-E72E-FB46-8360-2CA88124FCD2}"/>
              </a:ext>
            </a:extLst>
          </p:cNvPr>
          <p:cNvPicPr>
            <a:picLocks noChangeAspect="1"/>
          </p:cNvPicPr>
          <p:nvPr/>
        </p:nvPicPr>
        <p:blipFill>
          <a:blip r:embed="rId3"/>
          <a:stretch>
            <a:fillRect/>
          </a:stretch>
        </p:blipFill>
        <p:spPr>
          <a:xfrm>
            <a:off x="215899" y="1409699"/>
            <a:ext cx="5129609" cy="3847207"/>
          </a:xfrm>
          <a:prstGeom prst="rect">
            <a:avLst/>
          </a:prstGeom>
        </p:spPr>
      </p:pic>
    </p:spTree>
    <p:extLst>
      <p:ext uri="{BB962C8B-B14F-4D97-AF65-F5344CB8AC3E}">
        <p14:creationId xmlns:p14="http://schemas.microsoft.com/office/powerpoint/2010/main" val="3091231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DDAE5A84-7A54-D34D-A531-1D1373A38CC6}"/>
              </a:ext>
            </a:extLst>
          </p:cNvPr>
          <p:cNvSpPr>
            <a:spLocks noGrp="1" noChangeArrowheads="1"/>
          </p:cNvSpPr>
          <p:nvPr>
            <p:ph type="title"/>
          </p:nvPr>
        </p:nvSpPr>
        <p:spPr>
          <a:xfrm>
            <a:off x="2209800" y="228600"/>
            <a:ext cx="7772400" cy="1143000"/>
          </a:xfrm>
        </p:spPr>
        <p:txBody>
          <a:bodyPr/>
          <a:lstStyle/>
          <a:p>
            <a:pPr eaLnBrk="1" hangingPunct="1"/>
            <a:r>
              <a:rPr lang="en-US" altLang="en-US">
                <a:solidFill>
                  <a:srgbClr val="800000"/>
                </a:solidFill>
                <a:latin typeface="Baskerville" panose="02020502070401020303" pitchFamily="18" charset="0"/>
                <a:ea typeface="ＭＳ Ｐゴシック" panose="020B0600070205080204" pitchFamily="34" charset="-128"/>
              </a:rPr>
              <a:t>Fight-Flight or Sympathetic Tone</a:t>
            </a:r>
          </a:p>
        </p:txBody>
      </p:sp>
      <p:pic>
        <p:nvPicPr>
          <p:cNvPr id="236547" name="Picture 3">
            <a:extLst>
              <a:ext uri="{FF2B5EF4-FFF2-40B4-BE49-F238E27FC236}">
                <a16:creationId xmlns:a16="http://schemas.microsoft.com/office/drawing/2014/main" id="{9D597898-C7E4-3F46-9068-B43A66BFF4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3004" y="1663700"/>
            <a:ext cx="3056584"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48" name="Picture 4" descr="8022012_df217a3b3b_m.jpg                                       0001894BMacintosh HD                   C0FFAB30:">
            <a:extLst>
              <a:ext uri="{FF2B5EF4-FFF2-40B4-BE49-F238E27FC236}">
                <a16:creationId xmlns:a16="http://schemas.microsoft.com/office/drawing/2014/main" id="{BBBD4648-D1C8-4746-BF06-C13F84F78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627806"/>
            <a:ext cx="2877196" cy="431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309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1FA9A92C-573A-B44D-853F-4C3698BDC3C3}"/>
              </a:ext>
            </a:extLst>
          </p:cNvPr>
          <p:cNvSpPr>
            <a:spLocks noGrp="1" noChangeArrowheads="1"/>
          </p:cNvSpPr>
          <p:nvPr>
            <p:ph type="title"/>
          </p:nvPr>
        </p:nvSpPr>
        <p:spPr>
          <a:xfrm>
            <a:off x="1752600" y="152400"/>
            <a:ext cx="9525000" cy="1143000"/>
          </a:xfrm>
        </p:spPr>
        <p:txBody>
          <a:bodyPr>
            <a:normAutofit fontScale="90000"/>
          </a:bodyPr>
          <a:lstStyle/>
          <a:p>
            <a:pPr eaLnBrk="1" hangingPunct="1"/>
            <a:r>
              <a:rPr lang="en-US" altLang="en-US" dirty="0">
                <a:solidFill>
                  <a:srgbClr val="800000"/>
                </a:solidFill>
                <a:latin typeface="Times New Roman" panose="02020603050405020304" pitchFamily="18" charset="0"/>
                <a:ea typeface="ＭＳ Ｐゴシック" panose="020B0600070205080204" pitchFamily="34" charset="-128"/>
              </a:rPr>
              <a:t>Calm or Parasympathetic Tone…..Get “Para”</a:t>
            </a:r>
          </a:p>
        </p:txBody>
      </p:sp>
      <p:pic>
        <p:nvPicPr>
          <p:cNvPr id="237571" name="Picture 3">
            <a:extLst>
              <a:ext uri="{FF2B5EF4-FFF2-40B4-BE49-F238E27FC236}">
                <a16:creationId xmlns:a16="http://schemas.microsoft.com/office/drawing/2014/main" id="{E4BC35DF-00E3-AB4A-A946-96BE2CDBA1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2311401"/>
            <a:ext cx="4648200"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2" name="Picture 4">
            <a:extLst>
              <a:ext uri="{FF2B5EF4-FFF2-40B4-BE49-F238E27FC236}">
                <a16:creationId xmlns:a16="http://schemas.microsoft.com/office/drawing/2014/main" id="{DB0FB628-6277-FF4C-A7C1-DC20E256EA2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300" y="1638300"/>
            <a:ext cx="3810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480053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93E5B6AA-DDD5-9143-B4BF-AD4E42AE3037}"/>
              </a:ext>
            </a:extLst>
          </p:cNvPr>
          <p:cNvSpPr>
            <a:spLocks noGrp="1"/>
          </p:cNvSpPr>
          <p:nvPr>
            <p:ph type="title"/>
          </p:nvPr>
        </p:nvSpPr>
        <p:spPr>
          <a:xfrm>
            <a:off x="3013372" y="398090"/>
            <a:ext cx="6476702" cy="685800"/>
          </a:xfrm>
        </p:spPr>
        <p:txBody>
          <a:bodyPr>
            <a:normAutofit fontScale="90000"/>
          </a:bodyPr>
          <a:lstStyle/>
          <a:p>
            <a:pPr algn="ctr"/>
            <a:r>
              <a:rPr lang="en-US" altLang="en-US" dirty="0">
                <a:solidFill>
                  <a:srgbClr val="800000"/>
                </a:solidFill>
                <a:latin typeface="Times New Roman" panose="02020603050405020304" pitchFamily="18" charset="0"/>
                <a:ea typeface="ＭＳ Ｐゴシック" panose="020B0600070205080204" pitchFamily="34" charset="-128"/>
              </a:rPr>
              <a:t>Allostasis and Allostatic Load</a:t>
            </a:r>
          </a:p>
        </p:txBody>
      </p:sp>
      <p:sp>
        <p:nvSpPr>
          <p:cNvPr id="14338" name="Content Placeholder 2">
            <a:extLst>
              <a:ext uri="{FF2B5EF4-FFF2-40B4-BE49-F238E27FC236}">
                <a16:creationId xmlns:a16="http://schemas.microsoft.com/office/drawing/2014/main" id="{4E6E433B-F70A-284C-AEFA-506E1A550588}"/>
              </a:ext>
            </a:extLst>
          </p:cNvPr>
          <p:cNvSpPr>
            <a:spLocks noGrp="1"/>
          </p:cNvSpPr>
          <p:nvPr>
            <p:ph idx="1"/>
          </p:nvPr>
        </p:nvSpPr>
        <p:spPr>
          <a:xfrm>
            <a:off x="3229951" y="1291981"/>
            <a:ext cx="6260123" cy="685793"/>
          </a:xfrm>
        </p:spPr>
        <p:txBody>
          <a:bodyPr/>
          <a:lstStyle/>
          <a:p>
            <a:pPr marL="0" indent="0">
              <a:buNone/>
            </a:pPr>
            <a:r>
              <a:rPr lang="en-US" altLang="en-US" dirty="0">
                <a:latin typeface="Times New Roman" panose="02020603050405020304" pitchFamily="18" charset="0"/>
                <a:ea typeface="ＭＳ Ｐゴシック" panose="020B0600070205080204" pitchFamily="34" charset="-128"/>
              </a:rPr>
              <a:t>Ability to achieve stability through change</a:t>
            </a:r>
          </a:p>
        </p:txBody>
      </p:sp>
      <p:sp>
        <p:nvSpPr>
          <p:cNvPr id="2" name="Triangle 1">
            <a:extLst>
              <a:ext uri="{FF2B5EF4-FFF2-40B4-BE49-F238E27FC236}">
                <a16:creationId xmlns:a16="http://schemas.microsoft.com/office/drawing/2014/main" id="{735827B4-74AD-954E-B7CF-A5D7014642A5}"/>
              </a:ext>
            </a:extLst>
          </p:cNvPr>
          <p:cNvSpPr/>
          <p:nvPr/>
        </p:nvSpPr>
        <p:spPr>
          <a:xfrm>
            <a:off x="5746750" y="4312140"/>
            <a:ext cx="1308100" cy="19431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F3B37F1A-F1B2-3C4E-9A98-9B263C13DCAD}"/>
              </a:ext>
            </a:extLst>
          </p:cNvPr>
          <p:cNvCxnSpPr>
            <a:cxnSpLocks/>
          </p:cNvCxnSpPr>
          <p:nvPr/>
        </p:nvCxnSpPr>
        <p:spPr>
          <a:xfrm>
            <a:off x="4495800" y="4312140"/>
            <a:ext cx="3784600" cy="0"/>
          </a:xfrm>
          <a:prstGeom prst="line">
            <a:avLst/>
          </a:prstGeom>
          <a:ln w="25400">
            <a:solidFill>
              <a:srgbClr val="890002"/>
            </a:solidFill>
          </a:ln>
        </p:spPr>
        <p:style>
          <a:lnRef idx="1">
            <a:schemeClr val="accent1"/>
          </a:lnRef>
          <a:fillRef idx="0">
            <a:schemeClr val="accent1"/>
          </a:fillRef>
          <a:effectRef idx="0">
            <a:schemeClr val="accent1"/>
          </a:effectRef>
          <a:fontRef idx="minor">
            <a:schemeClr val="tx1"/>
          </a:fontRef>
        </p:style>
      </p:cxnSp>
      <p:pic>
        <p:nvPicPr>
          <p:cNvPr id="9" name="Picture 4" descr="8022012_df217a3b3b_m.jpg                                       0001894BMacintosh HD                   C0FFAB30:">
            <a:extLst>
              <a:ext uri="{FF2B5EF4-FFF2-40B4-BE49-F238E27FC236}">
                <a16:creationId xmlns:a16="http://schemas.microsoft.com/office/drawing/2014/main" id="{7DE25BB1-0B0D-014E-8697-75A359756C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0067" y="2515090"/>
            <a:ext cx="1845733"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B65630B-230B-1044-A4EA-E07095BBD3EF}"/>
              </a:ext>
            </a:extLst>
          </p:cNvPr>
          <p:cNvPicPr>
            <a:picLocks noChangeAspect="1"/>
          </p:cNvPicPr>
          <p:nvPr/>
        </p:nvPicPr>
        <p:blipFill>
          <a:blip r:embed="rId3"/>
          <a:stretch>
            <a:fillRect/>
          </a:stretch>
        </p:blipFill>
        <p:spPr>
          <a:xfrm>
            <a:off x="8280400" y="2800841"/>
            <a:ext cx="2470149" cy="2470149"/>
          </a:xfrm>
          <a:prstGeom prst="rect">
            <a:avLst/>
          </a:prstGeom>
        </p:spPr>
      </p:pic>
      <p:sp>
        <p:nvSpPr>
          <p:cNvPr id="10" name="TextBox 9">
            <a:extLst>
              <a:ext uri="{FF2B5EF4-FFF2-40B4-BE49-F238E27FC236}">
                <a16:creationId xmlns:a16="http://schemas.microsoft.com/office/drawing/2014/main" id="{C1EACEC2-72C9-E149-94C9-DF40E0AC6B9F}"/>
              </a:ext>
            </a:extLst>
          </p:cNvPr>
          <p:cNvSpPr txBox="1"/>
          <p:nvPr/>
        </p:nvSpPr>
        <p:spPr>
          <a:xfrm>
            <a:off x="5156200" y="3098800"/>
            <a:ext cx="2578100" cy="584775"/>
          </a:xfrm>
          <a:prstGeom prst="rect">
            <a:avLst/>
          </a:prstGeom>
          <a:noFill/>
        </p:spPr>
        <p:txBody>
          <a:bodyPr wrap="square" rtlCol="0">
            <a:spAutoFit/>
          </a:bodyPr>
          <a:lstStyle/>
          <a:p>
            <a:pPr algn="ctr"/>
            <a:r>
              <a:rPr lang="en-US" sz="3200" dirty="0">
                <a:solidFill>
                  <a:srgbClr val="890002"/>
                </a:solidFill>
              </a:rPr>
              <a:t>Balance</a:t>
            </a:r>
          </a:p>
        </p:txBody>
      </p:sp>
    </p:spTree>
    <p:extLst>
      <p:ext uri="{BB962C8B-B14F-4D97-AF65-F5344CB8AC3E}">
        <p14:creationId xmlns:p14="http://schemas.microsoft.com/office/powerpoint/2010/main" val="1341540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figure3.1.gif">
            <a:extLst>
              <a:ext uri="{FF2B5EF4-FFF2-40B4-BE49-F238E27FC236}">
                <a16:creationId xmlns:a16="http://schemas.microsoft.com/office/drawing/2014/main" id="{1A3FEF0D-FA40-C040-8CFF-A49EA0207A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1" y="-1"/>
            <a:ext cx="4513264" cy="678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964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o-SCIAM-570.jpg">
            <a:extLst>
              <a:ext uri="{FF2B5EF4-FFF2-40B4-BE49-F238E27FC236}">
                <a16:creationId xmlns:a16="http://schemas.microsoft.com/office/drawing/2014/main" id="{58DC2D84-C25C-8B4B-9D5C-87B443ED01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21101" y="520700"/>
            <a:ext cx="4551363"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9350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a:extLst>
              <a:ext uri="{FF2B5EF4-FFF2-40B4-BE49-F238E27FC236}">
                <a16:creationId xmlns:a16="http://schemas.microsoft.com/office/drawing/2014/main" id="{B1F8ECE0-08F4-454F-8EF0-43A50FD0FB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541215"/>
            <a:ext cx="64770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1">
            <a:extLst>
              <a:ext uri="{FF2B5EF4-FFF2-40B4-BE49-F238E27FC236}">
                <a16:creationId xmlns:a16="http://schemas.microsoft.com/office/drawing/2014/main" id="{BB9A1FDB-6D16-D640-BB16-AABDDCE3388D}"/>
              </a:ext>
            </a:extLst>
          </p:cNvPr>
          <p:cNvSpPr txBox="1">
            <a:spLocks noChangeArrowheads="1"/>
          </p:cNvSpPr>
          <p:nvPr/>
        </p:nvSpPr>
        <p:spPr bwMode="auto">
          <a:xfrm>
            <a:off x="2385646" y="6116760"/>
            <a:ext cx="441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pitchFamily="1" charset="0"/>
                <a:ea typeface="ＭＳ Ｐゴシック" panose="020B0600070205080204" pitchFamily="34" charset="-128"/>
              </a:defRPr>
            </a:lvl1pPr>
            <a:lvl2pPr marL="742950" indent="-285750">
              <a:defRPr sz="2400">
                <a:solidFill>
                  <a:schemeClr val="tx1"/>
                </a:solidFill>
                <a:latin typeface="Akzidenz-Grotesk BQ Light" pitchFamily="1" charset="0"/>
                <a:ea typeface="ＭＳ Ｐゴシック" panose="020B0600070205080204" pitchFamily="34" charset="-128"/>
              </a:defRPr>
            </a:lvl2pPr>
            <a:lvl3pPr marL="1143000" indent="-228600">
              <a:defRPr sz="2400">
                <a:solidFill>
                  <a:schemeClr val="tx1"/>
                </a:solidFill>
                <a:latin typeface="Akzidenz-Grotesk BQ Light" pitchFamily="1" charset="0"/>
                <a:ea typeface="ＭＳ Ｐゴシック" panose="020B0600070205080204" pitchFamily="34" charset="-128"/>
              </a:defRPr>
            </a:lvl3pPr>
            <a:lvl4pPr marL="1600200" indent="-228600">
              <a:defRPr sz="2400">
                <a:solidFill>
                  <a:schemeClr val="tx1"/>
                </a:solidFill>
                <a:latin typeface="Akzidenz-Grotesk BQ Light" pitchFamily="1" charset="0"/>
                <a:ea typeface="ＭＳ Ｐゴシック" panose="020B0600070205080204" pitchFamily="34" charset="-128"/>
              </a:defRPr>
            </a:lvl4pPr>
            <a:lvl5pPr marL="2057400" indent="-228600">
              <a:defRPr sz="2400">
                <a:solidFill>
                  <a:schemeClr val="tx1"/>
                </a:solidFill>
                <a:latin typeface="Akzidenz-Grotesk BQ Light" pitchFamily="1"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r>
              <a:rPr lang="en-US" altLang="en-US" sz="2000" dirty="0">
                <a:latin typeface="Times New Roman" panose="02020603050405020304" pitchFamily="18" charset="0"/>
              </a:rPr>
              <a:t>Courtesy Herb Benson MD</a:t>
            </a:r>
          </a:p>
        </p:txBody>
      </p:sp>
    </p:spTree>
    <p:extLst>
      <p:ext uri="{BB962C8B-B14F-4D97-AF65-F5344CB8AC3E}">
        <p14:creationId xmlns:p14="http://schemas.microsoft.com/office/powerpoint/2010/main" val="2950320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10;MonkBrain.jpg                                                  000747C6Macintosh HD                   C0070403:">
            <a:extLst>
              <a:ext uri="{FF2B5EF4-FFF2-40B4-BE49-F238E27FC236}">
                <a16:creationId xmlns:a16="http://schemas.microsoft.com/office/drawing/2014/main" id="{7A060230-27C0-514B-B8A5-89F1449DCF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28606">
            <a:off x="3430589" y="149225"/>
            <a:ext cx="53054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Box 2">
            <a:extLst>
              <a:ext uri="{FF2B5EF4-FFF2-40B4-BE49-F238E27FC236}">
                <a16:creationId xmlns:a16="http://schemas.microsoft.com/office/drawing/2014/main" id="{FC75AE28-2CED-F442-BD06-C62CCAC5B7EA}"/>
              </a:ext>
            </a:extLst>
          </p:cNvPr>
          <p:cNvSpPr txBox="1">
            <a:spLocks noChangeArrowheads="1"/>
          </p:cNvSpPr>
          <p:nvPr/>
        </p:nvSpPr>
        <p:spPr bwMode="auto">
          <a:xfrm>
            <a:off x="2057400" y="6248400"/>
            <a:ext cx="396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pitchFamily="1" charset="0"/>
                <a:ea typeface="ＭＳ Ｐゴシック" panose="020B0600070205080204" pitchFamily="34" charset="-128"/>
              </a:defRPr>
            </a:lvl1pPr>
            <a:lvl2pPr marL="742950" indent="-285750">
              <a:defRPr sz="2400">
                <a:solidFill>
                  <a:schemeClr val="tx1"/>
                </a:solidFill>
                <a:latin typeface="Akzidenz-Grotesk BQ Light" pitchFamily="1" charset="0"/>
                <a:ea typeface="ＭＳ Ｐゴシック" panose="020B0600070205080204" pitchFamily="34" charset="-128"/>
              </a:defRPr>
            </a:lvl2pPr>
            <a:lvl3pPr marL="1143000" indent="-228600">
              <a:defRPr sz="2400">
                <a:solidFill>
                  <a:schemeClr val="tx1"/>
                </a:solidFill>
                <a:latin typeface="Akzidenz-Grotesk BQ Light" pitchFamily="1" charset="0"/>
                <a:ea typeface="ＭＳ Ｐゴシック" panose="020B0600070205080204" pitchFamily="34" charset="-128"/>
              </a:defRPr>
            </a:lvl3pPr>
            <a:lvl4pPr marL="1600200" indent="-228600">
              <a:defRPr sz="2400">
                <a:solidFill>
                  <a:schemeClr val="tx1"/>
                </a:solidFill>
                <a:latin typeface="Akzidenz-Grotesk BQ Light" pitchFamily="1" charset="0"/>
                <a:ea typeface="ＭＳ Ｐゴシック" panose="020B0600070205080204" pitchFamily="34" charset="-128"/>
              </a:defRPr>
            </a:lvl4pPr>
            <a:lvl5pPr marL="2057400" indent="-228600">
              <a:defRPr sz="2400">
                <a:solidFill>
                  <a:schemeClr val="tx1"/>
                </a:solidFill>
                <a:latin typeface="Akzidenz-Grotesk BQ Light" pitchFamily="1"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r>
              <a:rPr lang="en-US" altLang="en-US" sz="1800">
                <a:latin typeface="Times New Roman" panose="02020603050405020304" pitchFamily="18" charset="0"/>
              </a:rPr>
              <a:t>Courtesy Richard Davidson PhD</a:t>
            </a:r>
          </a:p>
        </p:txBody>
      </p:sp>
    </p:spTree>
    <p:extLst>
      <p:ext uri="{BB962C8B-B14F-4D97-AF65-F5344CB8AC3E}">
        <p14:creationId xmlns:p14="http://schemas.microsoft.com/office/powerpoint/2010/main" val="296285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a:extLst>
              <a:ext uri="{FF2B5EF4-FFF2-40B4-BE49-F238E27FC236}">
                <a16:creationId xmlns:a16="http://schemas.microsoft.com/office/drawing/2014/main" id="{63FC0D51-D9BD-3F48-B93B-E534BBADA6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
            <a:ext cx="7772400"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Box 2">
            <a:extLst>
              <a:ext uri="{FF2B5EF4-FFF2-40B4-BE49-F238E27FC236}">
                <a16:creationId xmlns:a16="http://schemas.microsoft.com/office/drawing/2014/main" id="{637FF44A-4848-E242-AB7E-E324D9CCB1DC}"/>
              </a:ext>
            </a:extLst>
          </p:cNvPr>
          <p:cNvSpPr txBox="1">
            <a:spLocks noChangeArrowheads="1"/>
          </p:cNvSpPr>
          <p:nvPr/>
        </p:nvSpPr>
        <p:spPr bwMode="auto">
          <a:xfrm>
            <a:off x="2057400" y="6248400"/>
            <a:ext cx="396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pitchFamily="1" charset="0"/>
                <a:ea typeface="ＭＳ Ｐゴシック" panose="020B0600070205080204" pitchFamily="34" charset="-128"/>
              </a:defRPr>
            </a:lvl1pPr>
            <a:lvl2pPr marL="742950" indent="-285750">
              <a:defRPr sz="2400">
                <a:solidFill>
                  <a:schemeClr val="tx1"/>
                </a:solidFill>
                <a:latin typeface="Akzidenz-Grotesk BQ Light" pitchFamily="1" charset="0"/>
                <a:ea typeface="ＭＳ Ｐゴシック" panose="020B0600070205080204" pitchFamily="34" charset="-128"/>
              </a:defRPr>
            </a:lvl2pPr>
            <a:lvl3pPr marL="1143000" indent="-228600">
              <a:defRPr sz="2400">
                <a:solidFill>
                  <a:schemeClr val="tx1"/>
                </a:solidFill>
                <a:latin typeface="Akzidenz-Grotesk BQ Light" pitchFamily="1" charset="0"/>
                <a:ea typeface="ＭＳ Ｐゴシック" panose="020B0600070205080204" pitchFamily="34" charset="-128"/>
              </a:defRPr>
            </a:lvl3pPr>
            <a:lvl4pPr marL="1600200" indent="-228600">
              <a:defRPr sz="2400">
                <a:solidFill>
                  <a:schemeClr val="tx1"/>
                </a:solidFill>
                <a:latin typeface="Akzidenz-Grotesk BQ Light" pitchFamily="1" charset="0"/>
                <a:ea typeface="ＭＳ Ｐゴシック" panose="020B0600070205080204" pitchFamily="34" charset="-128"/>
              </a:defRPr>
            </a:lvl4pPr>
            <a:lvl5pPr marL="2057400" indent="-228600">
              <a:defRPr sz="2400">
                <a:solidFill>
                  <a:schemeClr val="tx1"/>
                </a:solidFill>
                <a:latin typeface="Akzidenz-Grotesk BQ Light" pitchFamily="1"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r>
              <a:rPr lang="en-US" altLang="en-US" sz="1800" dirty="0">
                <a:latin typeface="Times New Roman" panose="02020603050405020304" pitchFamily="18" charset="0"/>
              </a:rPr>
              <a:t>Courtesy Richard Davidson PhD</a:t>
            </a:r>
          </a:p>
        </p:txBody>
      </p:sp>
    </p:spTree>
    <p:extLst>
      <p:ext uri="{BB962C8B-B14F-4D97-AF65-F5344CB8AC3E}">
        <p14:creationId xmlns:p14="http://schemas.microsoft.com/office/powerpoint/2010/main" val="1340269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davidson2.tiff">
            <a:extLst>
              <a:ext uri="{FF2B5EF4-FFF2-40B4-BE49-F238E27FC236}">
                <a16:creationId xmlns:a16="http://schemas.microsoft.com/office/drawing/2014/main" id="{7BBE8D91-D5C2-C042-BE0F-5F63CE9B4F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6800" y="317501"/>
            <a:ext cx="7918563" cy="571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9641FEC-DF53-2448-965B-40638C5640AC}"/>
              </a:ext>
            </a:extLst>
          </p:cNvPr>
          <p:cNvSpPr txBox="1">
            <a:spLocks noChangeArrowheads="1"/>
          </p:cNvSpPr>
          <p:nvPr/>
        </p:nvSpPr>
        <p:spPr bwMode="auto">
          <a:xfrm>
            <a:off x="2057400" y="6248400"/>
            <a:ext cx="396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pitchFamily="1" charset="0"/>
                <a:ea typeface="ＭＳ Ｐゴシック" panose="020B0600070205080204" pitchFamily="34" charset="-128"/>
              </a:defRPr>
            </a:lvl1pPr>
            <a:lvl2pPr marL="742950" indent="-285750">
              <a:defRPr sz="2400">
                <a:solidFill>
                  <a:schemeClr val="tx1"/>
                </a:solidFill>
                <a:latin typeface="Akzidenz-Grotesk BQ Light" pitchFamily="1" charset="0"/>
                <a:ea typeface="ＭＳ Ｐゴシック" panose="020B0600070205080204" pitchFamily="34" charset="-128"/>
              </a:defRPr>
            </a:lvl2pPr>
            <a:lvl3pPr marL="1143000" indent="-228600">
              <a:defRPr sz="2400">
                <a:solidFill>
                  <a:schemeClr val="tx1"/>
                </a:solidFill>
                <a:latin typeface="Akzidenz-Grotesk BQ Light" pitchFamily="1" charset="0"/>
                <a:ea typeface="ＭＳ Ｐゴシック" panose="020B0600070205080204" pitchFamily="34" charset="-128"/>
              </a:defRPr>
            </a:lvl3pPr>
            <a:lvl4pPr marL="1600200" indent="-228600">
              <a:defRPr sz="2400">
                <a:solidFill>
                  <a:schemeClr val="tx1"/>
                </a:solidFill>
                <a:latin typeface="Akzidenz-Grotesk BQ Light" pitchFamily="1" charset="0"/>
                <a:ea typeface="ＭＳ Ｐゴシック" panose="020B0600070205080204" pitchFamily="34" charset="-128"/>
              </a:defRPr>
            </a:lvl4pPr>
            <a:lvl5pPr marL="2057400" indent="-228600">
              <a:defRPr sz="2400">
                <a:solidFill>
                  <a:schemeClr val="tx1"/>
                </a:solidFill>
                <a:latin typeface="Akzidenz-Grotesk BQ Light" pitchFamily="1"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r>
              <a:rPr lang="en-US" altLang="en-US" sz="1800" dirty="0">
                <a:latin typeface="Times New Roman" panose="02020603050405020304" pitchFamily="18" charset="0"/>
              </a:rPr>
              <a:t>Courtesy Richard Davidson PhD</a:t>
            </a:r>
          </a:p>
        </p:txBody>
      </p:sp>
    </p:spTree>
    <p:extLst>
      <p:ext uri="{BB962C8B-B14F-4D97-AF65-F5344CB8AC3E}">
        <p14:creationId xmlns:p14="http://schemas.microsoft.com/office/powerpoint/2010/main" val="733887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a:extLst>
              <a:ext uri="{FF2B5EF4-FFF2-40B4-BE49-F238E27FC236}">
                <a16:creationId xmlns:a16="http://schemas.microsoft.com/office/drawing/2014/main" id="{705424A4-0EC5-7D47-A1CB-B38F88DDF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4100" y="101600"/>
            <a:ext cx="5003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2">
            <a:extLst>
              <a:ext uri="{FF2B5EF4-FFF2-40B4-BE49-F238E27FC236}">
                <a16:creationId xmlns:a16="http://schemas.microsoft.com/office/drawing/2014/main" id="{5054E34F-E7A4-4845-ADFB-7782F7707C54}"/>
              </a:ext>
            </a:extLst>
          </p:cNvPr>
          <p:cNvSpPr txBox="1">
            <a:spLocks noChangeArrowheads="1"/>
          </p:cNvSpPr>
          <p:nvPr/>
        </p:nvSpPr>
        <p:spPr bwMode="auto">
          <a:xfrm>
            <a:off x="2057400" y="6248400"/>
            <a:ext cx="396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pitchFamily="1" charset="0"/>
                <a:ea typeface="ＭＳ Ｐゴシック" panose="020B0600070205080204" pitchFamily="34" charset="-128"/>
              </a:defRPr>
            </a:lvl1pPr>
            <a:lvl2pPr marL="742950" indent="-285750">
              <a:defRPr sz="2400">
                <a:solidFill>
                  <a:schemeClr val="tx1"/>
                </a:solidFill>
                <a:latin typeface="Akzidenz-Grotesk BQ Light" pitchFamily="1" charset="0"/>
                <a:ea typeface="ＭＳ Ｐゴシック" panose="020B0600070205080204" pitchFamily="34" charset="-128"/>
              </a:defRPr>
            </a:lvl2pPr>
            <a:lvl3pPr marL="1143000" indent="-228600">
              <a:defRPr sz="2400">
                <a:solidFill>
                  <a:schemeClr val="tx1"/>
                </a:solidFill>
                <a:latin typeface="Akzidenz-Grotesk BQ Light" pitchFamily="1" charset="0"/>
                <a:ea typeface="ＭＳ Ｐゴシック" panose="020B0600070205080204" pitchFamily="34" charset="-128"/>
              </a:defRPr>
            </a:lvl3pPr>
            <a:lvl4pPr marL="1600200" indent="-228600">
              <a:defRPr sz="2400">
                <a:solidFill>
                  <a:schemeClr val="tx1"/>
                </a:solidFill>
                <a:latin typeface="Akzidenz-Grotesk BQ Light" pitchFamily="1" charset="0"/>
                <a:ea typeface="ＭＳ Ｐゴシック" panose="020B0600070205080204" pitchFamily="34" charset="-128"/>
              </a:defRPr>
            </a:lvl4pPr>
            <a:lvl5pPr marL="2057400" indent="-228600">
              <a:defRPr sz="2400">
                <a:solidFill>
                  <a:schemeClr val="tx1"/>
                </a:solidFill>
                <a:latin typeface="Akzidenz-Grotesk BQ Light" pitchFamily="1"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r>
              <a:rPr lang="en-US" altLang="en-US" sz="1800">
                <a:latin typeface="Times New Roman" panose="02020603050405020304" pitchFamily="18" charset="0"/>
              </a:rPr>
              <a:t>Courtesy Richard Davidson PhD</a:t>
            </a:r>
          </a:p>
        </p:txBody>
      </p:sp>
    </p:spTree>
    <p:extLst>
      <p:ext uri="{BB962C8B-B14F-4D97-AF65-F5344CB8AC3E}">
        <p14:creationId xmlns:p14="http://schemas.microsoft.com/office/powerpoint/2010/main" val="1055837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srcRect/>
          <a:stretch>
            <a:fillRect/>
          </a:stretch>
        </p:blipFill>
        <p:spPr bwMode="auto">
          <a:xfrm>
            <a:off x="3581400" y="381000"/>
            <a:ext cx="5181600" cy="4411746"/>
          </a:xfrm>
          <a:prstGeom prst="rect">
            <a:avLst/>
          </a:prstGeom>
          <a:noFill/>
          <a:ln w="9525">
            <a:noFill/>
            <a:miter lim="800000"/>
            <a:headEnd/>
            <a:tailEnd/>
          </a:ln>
        </p:spPr>
      </p:pic>
      <p:sp>
        <p:nvSpPr>
          <p:cNvPr id="86019" name="Text Box 3"/>
          <p:cNvSpPr txBox="1">
            <a:spLocks noChangeArrowheads="1"/>
          </p:cNvSpPr>
          <p:nvPr/>
        </p:nvSpPr>
        <p:spPr bwMode="auto">
          <a:xfrm>
            <a:off x="3276600" y="5307449"/>
            <a:ext cx="5791200" cy="1169551"/>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dirty="0">
                <a:latin typeface="Times" pitchFamily="-111" charset="0"/>
              </a:rPr>
              <a:t>“The future </a:t>
            </a:r>
            <a:r>
              <a:rPr lang="en-US" sz="2800" dirty="0" err="1">
                <a:latin typeface="Times" pitchFamily="-111" charset="0"/>
              </a:rPr>
              <a:t>ain’t</a:t>
            </a:r>
            <a:r>
              <a:rPr lang="en-US" sz="2800" dirty="0">
                <a:latin typeface="Times" pitchFamily="-111" charset="0"/>
              </a:rPr>
              <a:t> what it used to be.”</a:t>
            </a:r>
          </a:p>
          <a:p>
            <a:pPr algn="ctr">
              <a:spcBef>
                <a:spcPct val="50000"/>
              </a:spcBef>
            </a:pPr>
            <a:r>
              <a:rPr lang="en-US" sz="2800" dirty="0">
                <a:latin typeface="Times" pitchFamily="-111" charset="0"/>
              </a:rPr>
              <a:t>Yogi Berra</a:t>
            </a:r>
          </a:p>
        </p:txBody>
      </p:sp>
    </p:spTree>
    <p:extLst>
      <p:ext uri="{BB962C8B-B14F-4D97-AF65-F5344CB8AC3E}">
        <p14:creationId xmlns:p14="http://schemas.microsoft.com/office/powerpoint/2010/main" val="231768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hold" nodeType="clickEffect">
                                  <p:stCondLst>
                                    <p:cond delay="0"/>
                                  </p:stCondLst>
                                  <p:childTnLst>
                                    <p:set>
                                      <p:cBhvr>
                                        <p:cTn id="6" dur="1" fill="hold">
                                          <p:stCondLst>
                                            <p:cond delay="499"/>
                                          </p:stCondLst>
                                        </p:cTn>
                                        <p:tgtEl>
                                          <p:spTgt spid="860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entr" presetSubtype="0" fill="hold" grpId="0" nodeType="clickEffect">
                                  <p:stCondLst>
                                    <p:cond delay="0"/>
                                  </p:stCondLst>
                                  <p:childTnLst>
                                    <p:set>
                                      <p:cBhvr>
                                        <p:cTn id="10" dur="1" fill="hold">
                                          <p:stCondLst>
                                            <p:cond delay="499"/>
                                          </p:stCondLst>
                                        </p:cTn>
                                        <p:tgtEl>
                                          <p:spTgt spid="860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uncinate.tiff">
            <a:extLst>
              <a:ext uri="{FF2B5EF4-FFF2-40B4-BE49-F238E27FC236}">
                <a16:creationId xmlns:a16="http://schemas.microsoft.com/office/drawing/2014/main" id="{0AF2465E-BC52-8949-8CF5-D5B6949F94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3854" y="380999"/>
            <a:ext cx="7843846" cy="550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Box 1">
            <a:extLst>
              <a:ext uri="{FF2B5EF4-FFF2-40B4-BE49-F238E27FC236}">
                <a16:creationId xmlns:a16="http://schemas.microsoft.com/office/drawing/2014/main" id="{1EF8091F-8893-3B46-93C6-3734C3C57535}"/>
              </a:ext>
            </a:extLst>
          </p:cNvPr>
          <p:cNvSpPr txBox="1">
            <a:spLocks noChangeArrowheads="1"/>
          </p:cNvSpPr>
          <p:nvPr/>
        </p:nvSpPr>
        <p:spPr bwMode="auto">
          <a:xfrm>
            <a:off x="2057400" y="6248400"/>
            <a:ext cx="396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pitchFamily="1" charset="0"/>
                <a:ea typeface="ＭＳ Ｐゴシック" panose="020B0600070205080204" pitchFamily="34" charset="-128"/>
              </a:defRPr>
            </a:lvl1pPr>
            <a:lvl2pPr marL="742950" indent="-285750">
              <a:defRPr sz="2400">
                <a:solidFill>
                  <a:schemeClr val="tx1"/>
                </a:solidFill>
                <a:latin typeface="Akzidenz-Grotesk BQ Light" pitchFamily="1" charset="0"/>
                <a:ea typeface="ＭＳ Ｐゴシック" panose="020B0600070205080204" pitchFamily="34" charset="-128"/>
              </a:defRPr>
            </a:lvl2pPr>
            <a:lvl3pPr marL="1143000" indent="-228600">
              <a:defRPr sz="2400">
                <a:solidFill>
                  <a:schemeClr val="tx1"/>
                </a:solidFill>
                <a:latin typeface="Akzidenz-Grotesk BQ Light" pitchFamily="1" charset="0"/>
                <a:ea typeface="ＭＳ Ｐゴシック" panose="020B0600070205080204" pitchFamily="34" charset="-128"/>
              </a:defRPr>
            </a:lvl3pPr>
            <a:lvl4pPr marL="1600200" indent="-228600">
              <a:defRPr sz="2400">
                <a:solidFill>
                  <a:schemeClr val="tx1"/>
                </a:solidFill>
                <a:latin typeface="Akzidenz-Grotesk BQ Light" pitchFamily="1" charset="0"/>
                <a:ea typeface="ＭＳ Ｐゴシック" panose="020B0600070205080204" pitchFamily="34" charset="-128"/>
              </a:defRPr>
            </a:lvl4pPr>
            <a:lvl5pPr marL="2057400" indent="-228600">
              <a:defRPr sz="2400">
                <a:solidFill>
                  <a:schemeClr val="tx1"/>
                </a:solidFill>
                <a:latin typeface="Akzidenz-Grotesk BQ Light" pitchFamily="1"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r>
              <a:rPr lang="en-US" altLang="en-US" sz="1800">
                <a:latin typeface="Times New Roman" panose="02020603050405020304" pitchFamily="18" charset="0"/>
              </a:rPr>
              <a:t>Courtesy Richard Davidson PhD</a:t>
            </a:r>
          </a:p>
        </p:txBody>
      </p:sp>
    </p:spTree>
    <p:extLst>
      <p:ext uri="{BB962C8B-B14F-4D97-AF65-F5344CB8AC3E}">
        <p14:creationId xmlns:p14="http://schemas.microsoft.com/office/powerpoint/2010/main" val="1252893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 screen with text&#10;&#10;Description automatically generated">
            <a:extLst>
              <a:ext uri="{FF2B5EF4-FFF2-40B4-BE49-F238E27FC236}">
                <a16:creationId xmlns:a16="http://schemas.microsoft.com/office/drawing/2014/main" id="{F5110AAE-F4B1-E944-B91B-8255741FCDB1}"/>
              </a:ext>
            </a:extLst>
          </p:cNvPr>
          <p:cNvPicPr>
            <a:picLocks noChangeAspect="1"/>
          </p:cNvPicPr>
          <p:nvPr/>
        </p:nvPicPr>
        <p:blipFill>
          <a:blip r:embed="rId2"/>
          <a:stretch>
            <a:fillRect/>
          </a:stretch>
        </p:blipFill>
        <p:spPr>
          <a:xfrm>
            <a:off x="180401" y="357414"/>
            <a:ext cx="5915599" cy="5700486"/>
          </a:xfrm>
          <a:prstGeom prst="rect">
            <a:avLst/>
          </a:prstGeom>
        </p:spPr>
      </p:pic>
      <p:sp>
        <p:nvSpPr>
          <p:cNvPr id="4" name="TextBox 3">
            <a:extLst>
              <a:ext uri="{FF2B5EF4-FFF2-40B4-BE49-F238E27FC236}">
                <a16:creationId xmlns:a16="http://schemas.microsoft.com/office/drawing/2014/main" id="{6D9B8207-DA47-6748-ADF8-75CD1B65699B}"/>
              </a:ext>
            </a:extLst>
          </p:cNvPr>
          <p:cNvSpPr txBox="1"/>
          <p:nvPr/>
        </p:nvSpPr>
        <p:spPr>
          <a:xfrm>
            <a:off x="7139356" y="440425"/>
            <a:ext cx="4108938" cy="4278094"/>
          </a:xfrm>
          <a:prstGeom prst="rect">
            <a:avLst/>
          </a:prstGeom>
          <a:noFill/>
        </p:spPr>
        <p:txBody>
          <a:bodyPr wrap="square" rtlCol="0">
            <a:spAutoFit/>
          </a:bodyPr>
          <a:lstStyle/>
          <a:p>
            <a:r>
              <a:rPr lang="en-US" sz="3200" dirty="0">
                <a:solidFill>
                  <a:srgbClr val="890002"/>
                </a:solidFill>
              </a:rPr>
              <a:t>Theta/Gamma States</a:t>
            </a:r>
          </a:p>
          <a:p>
            <a:pPr marL="457200" indent="-457200">
              <a:buFont typeface="Arial" panose="020B0604020202020204" pitchFamily="34" charset="0"/>
              <a:buChar char="•"/>
            </a:pPr>
            <a:r>
              <a:rPr lang="en-US" sz="2400" dirty="0"/>
              <a:t>Love</a:t>
            </a:r>
          </a:p>
          <a:p>
            <a:pPr marL="457200" indent="-457200">
              <a:buFont typeface="Arial" panose="020B0604020202020204" pitchFamily="34" charset="0"/>
              <a:buChar char="•"/>
            </a:pPr>
            <a:r>
              <a:rPr lang="en-US" sz="2400" dirty="0"/>
              <a:t>Calm-still</a:t>
            </a:r>
          </a:p>
          <a:p>
            <a:pPr marL="457200" indent="-457200">
              <a:buFont typeface="Arial" panose="020B0604020202020204" pitchFamily="34" charset="0"/>
              <a:buChar char="•"/>
            </a:pPr>
            <a:r>
              <a:rPr lang="en-US" sz="2400" dirty="0"/>
              <a:t>Passion-creative expression</a:t>
            </a:r>
          </a:p>
          <a:p>
            <a:pPr marL="457200" indent="-457200">
              <a:buFont typeface="Arial" panose="020B0604020202020204" pitchFamily="34" charset="0"/>
              <a:buChar char="•"/>
            </a:pPr>
            <a:r>
              <a:rPr lang="en-US" sz="2400" dirty="0"/>
              <a:t>Meaning-maker</a:t>
            </a:r>
          </a:p>
          <a:p>
            <a:pPr marL="457200" indent="-457200">
              <a:buFont typeface="Arial" panose="020B0604020202020204" pitchFamily="34" charset="0"/>
              <a:buChar char="•"/>
            </a:pPr>
            <a:r>
              <a:rPr lang="en-US" sz="2400" dirty="0"/>
              <a:t>Flow state</a:t>
            </a:r>
          </a:p>
          <a:p>
            <a:pPr marL="457200" indent="-457200">
              <a:buFont typeface="Arial" panose="020B0604020202020204" pitchFamily="34" charset="0"/>
              <a:buChar char="•"/>
            </a:pPr>
            <a:r>
              <a:rPr lang="en-US" sz="2400" dirty="0"/>
              <a:t>Gratitude</a:t>
            </a:r>
          </a:p>
          <a:p>
            <a:pPr marL="457200" indent="-457200">
              <a:buFont typeface="Arial" panose="020B0604020202020204" pitchFamily="34" charset="0"/>
              <a:buChar char="•"/>
            </a:pPr>
            <a:r>
              <a:rPr lang="en-US" sz="2400" dirty="0"/>
              <a:t>Connection with others</a:t>
            </a:r>
          </a:p>
          <a:p>
            <a:pPr marL="457200" indent="-457200">
              <a:buFont typeface="Arial" panose="020B0604020202020204" pitchFamily="34" charset="0"/>
              <a:buChar char="•"/>
            </a:pPr>
            <a:r>
              <a:rPr lang="en-US" sz="2400" dirty="0"/>
              <a:t>Alignment of “self” with “Self”</a:t>
            </a:r>
          </a:p>
          <a:p>
            <a:pPr marL="457200" indent="-457200">
              <a:buFont typeface="Arial" panose="020B0604020202020204" pitchFamily="34" charset="0"/>
              <a:buChar char="•"/>
            </a:pPr>
            <a:r>
              <a:rPr lang="en-US" sz="2400" dirty="0"/>
              <a:t>Connection to the whole</a:t>
            </a:r>
          </a:p>
        </p:txBody>
      </p:sp>
      <p:sp>
        <p:nvSpPr>
          <p:cNvPr id="6" name="Bent Arrow 5">
            <a:extLst>
              <a:ext uri="{FF2B5EF4-FFF2-40B4-BE49-F238E27FC236}">
                <a16:creationId xmlns:a16="http://schemas.microsoft.com/office/drawing/2014/main" id="{AB36A89C-6DC0-B741-BA77-22F8E3F6EF59}"/>
              </a:ext>
            </a:extLst>
          </p:cNvPr>
          <p:cNvSpPr/>
          <p:nvPr/>
        </p:nvSpPr>
        <p:spPr>
          <a:xfrm rot="10800000">
            <a:off x="6857022" y="4718519"/>
            <a:ext cx="2192215" cy="902677"/>
          </a:xfrm>
          <a:prstGeom prst="bentArrow">
            <a:avLst>
              <a:gd name="adj1" fmla="val 25000"/>
              <a:gd name="adj2" fmla="val 24324"/>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503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F409C5-D5FB-6541-B479-F98FC60F55F7}"/>
              </a:ext>
            </a:extLst>
          </p:cNvPr>
          <p:cNvPicPr>
            <a:picLocks noChangeAspect="1"/>
          </p:cNvPicPr>
          <p:nvPr/>
        </p:nvPicPr>
        <p:blipFill>
          <a:blip r:embed="rId2"/>
          <a:stretch>
            <a:fillRect/>
          </a:stretch>
        </p:blipFill>
        <p:spPr>
          <a:xfrm flipH="1">
            <a:off x="8255876" y="378372"/>
            <a:ext cx="3279228" cy="2459421"/>
          </a:xfrm>
          <a:prstGeom prst="rect">
            <a:avLst/>
          </a:prstGeom>
        </p:spPr>
      </p:pic>
      <p:sp>
        <p:nvSpPr>
          <p:cNvPr id="3" name="TextBox 2">
            <a:extLst>
              <a:ext uri="{FF2B5EF4-FFF2-40B4-BE49-F238E27FC236}">
                <a16:creationId xmlns:a16="http://schemas.microsoft.com/office/drawing/2014/main" id="{B5DB7CAC-7655-844C-A595-F824A62F24A1}"/>
              </a:ext>
            </a:extLst>
          </p:cNvPr>
          <p:cNvSpPr txBox="1"/>
          <p:nvPr/>
        </p:nvSpPr>
        <p:spPr>
          <a:xfrm>
            <a:off x="585952" y="378372"/>
            <a:ext cx="6700345" cy="707886"/>
          </a:xfrm>
          <a:prstGeom prst="rect">
            <a:avLst/>
          </a:prstGeom>
          <a:noFill/>
        </p:spPr>
        <p:txBody>
          <a:bodyPr wrap="square" rtlCol="0">
            <a:spAutoFit/>
          </a:bodyPr>
          <a:lstStyle/>
          <a:p>
            <a:pPr algn="ctr"/>
            <a:r>
              <a:rPr lang="en-US" sz="4000" dirty="0">
                <a:solidFill>
                  <a:srgbClr val="890002"/>
                </a:solidFill>
              </a:rPr>
              <a:t>Placebo Effect</a:t>
            </a:r>
          </a:p>
        </p:txBody>
      </p:sp>
      <p:sp>
        <p:nvSpPr>
          <p:cNvPr id="4" name="TextBox 3">
            <a:extLst>
              <a:ext uri="{FF2B5EF4-FFF2-40B4-BE49-F238E27FC236}">
                <a16:creationId xmlns:a16="http://schemas.microsoft.com/office/drawing/2014/main" id="{4E988CE8-0510-AD42-B2A7-51B5116F3FF2}"/>
              </a:ext>
            </a:extLst>
          </p:cNvPr>
          <p:cNvSpPr txBox="1"/>
          <p:nvPr/>
        </p:nvSpPr>
        <p:spPr>
          <a:xfrm>
            <a:off x="751154" y="1141524"/>
            <a:ext cx="6700345" cy="923330"/>
          </a:xfrm>
          <a:prstGeom prst="rect">
            <a:avLst/>
          </a:prstGeom>
          <a:noFill/>
        </p:spPr>
        <p:txBody>
          <a:bodyPr wrap="square" rtlCol="0">
            <a:spAutoFit/>
          </a:bodyPr>
          <a:lstStyle/>
          <a:p>
            <a:r>
              <a:rPr lang="en-US" dirty="0"/>
              <a:t>“The power over which a person’s thoughts has over his body to heal it or to make it sick is a force which none of us are born without.”   </a:t>
            </a:r>
          </a:p>
          <a:p>
            <a:r>
              <a:rPr lang="en-US" dirty="0"/>
              <a:t>                                                                                  </a:t>
            </a:r>
            <a:r>
              <a:rPr lang="en-US" b="1" dirty="0"/>
              <a:t>Mark Twain</a:t>
            </a:r>
          </a:p>
        </p:txBody>
      </p:sp>
      <p:sp>
        <p:nvSpPr>
          <p:cNvPr id="5" name="TextBox 4">
            <a:extLst>
              <a:ext uri="{FF2B5EF4-FFF2-40B4-BE49-F238E27FC236}">
                <a16:creationId xmlns:a16="http://schemas.microsoft.com/office/drawing/2014/main" id="{12907008-B5F3-7841-8A20-422AEC818F8B}"/>
              </a:ext>
            </a:extLst>
          </p:cNvPr>
          <p:cNvSpPr txBox="1"/>
          <p:nvPr/>
        </p:nvSpPr>
        <p:spPr>
          <a:xfrm>
            <a:off x="1331542" y="3166741"/>
            <a:ext cx="7889329" cy="3816429"/>
          </a:xfrm>
          <a:prstGeom prst="rect">
            <a:avLst/>
          </a:prstGeom>
          <a:noFill/>
        </p:spPr>
        <p:txBody>
          <a:bodyPr wrap="square" rtlCol="0">
            <a:spAutoFit/>
          </a:bodyPr>
          <a:lstStyle/>
          <a:p>
            <a:pPr marL="285750" indent="-285750">
              <a:buFont typeface="Arial" panose="020B0604020202020204" pitchFamily="34" charset="0"/>
              <a:buChar char="•"/>
            </a:pPr>
            <a:r>
              <a:rPr lang="en-US" sz="2800" dirty="0"/>
              <a:t>HK Beecher “ The Powerful Placebo” 1955</a:t>
            </a:r>
          </a:p>
          <a:p>
            <a:pPr marL="285750" indent="-285750">
              <a:buFont typeface="Arial" panose="020B0604020202020204" pitchFamily="34" charset="0"/>
              <a:buChar char="•"/>
            </a:pPr>
            <a:r>
              <a:rPr lang="en-US" sz="2800" dirty="0"/>
              <a:t>Demonstrated effects in 30-40% of participants in clinical studies who receive placebo</a:t>
            </a:r>
          </a:p>
          <a:p>
            <a:pPr marL="285750" indent="-285750">
              <a:buFont typeface="Arial" panose="020B0604020202020204" pitchFamily="34" charset="0"/>
              <a:buChar char="•"/>
            </a:pPr>
            <a:r>
              <a:rPr lang="en-US" sz="2800" dirty="0"/>
              <a:t>Universal observation</a:t>
            </a:r>
          </a:p>
          <a:p>
            <a:pPr marL="285750" indent="-285750">
              <a:buFont typeface="Arial" panose="020B0604020202020204" pitchFamily="34" charset="0"/>
              <a:buChar char="•"/>
            </a:pPr>
            <a:r>
              <a:rPr lang="en-US" sz="2800" dirty="0"/>
              <a:t>Nocebo effect</a:t>
            </a:r>
          </a:p>
          <a:p>
            <a:pPr marL="285750" indent="-285750">
              <a:buFont typeface="Arial" panose="020B0604020202020204" pitchFamily="34" charset="0"/>
              <a:buChar char="•"/>
            </a:pPr>
            <a:r>
              <a:rPr lang="en-US" sz="2800" dirty="0"/>
              <a:t>MRI studies regarding pain perception</a:t>
            </a:r>
          </a:p>
          <a:p>
            <a:pPr marL="285750" indent="-285750">
              <a:buFont typeface="Arial" panose="020B0604020202020204" pitchFamily="34" charset="0"/>
              <a:buChar char="•"/>
            </a:pPr>
            <a:r>
              <a:rPr lang="en-US" sz="2800" dirty="0"/>
              <a:t>Hypnosis research</a:t>
            </a:r>
          </a:p>
          <a:p>
            <a:pPr marL="285750" indent="-285750">
              <a:buFont typeface="Arial" panose="020B0604020202020204" pitchFamily="34" charset="0"/>
              <a:buChar char="•"/>
            </a:pPr>
            <a:r>
              <a:rPr lang="en-US" sz="2800" dirty="0"/>
              <a:t>Creating the perception of better things to come.</a:t>
            </a:r>
          </a:p>
          <a:p>
            <a:endParaRPr lang="en-US" dirty="0"/>
          </a:p>
        </p:txBody>
      </p:sp>
      <p:sp>
        <p:nvSpPr>
          <p:cNvPr id="6" name="TextBox 5">
            <a:extLst>
              <a:ext uri="{FF2B5EF4-FFF2-40B4-BE49-F238E27FC236}">
                <a16:creationId xmlns:a16="http://schemas.microsoft.com/office/drawing/2014/main" id="{B334F1AD-C847-A84C-A3C8-E0188332E4BD}"/>
              </a:ext>
            </a:extLst>
          </p:cNvPr>
          <p:cNvSpPr txBox="1"/>
          <p:nvPr/>
        </p:nvSpPr>
        <p:spPr>
          <a:xfrm>
            <a:off x="883578" y="2167847"/>
            <a:ext cx="6698750" cy="646331"/>
          </a:xfrm>
          <a:prstGeom prst="rect">
            <a:avLst/>
          </a:prstGeom>
          <a:noFill/>
        </p:spPr>
        <p:txBody>
          <a:bodyPr wrap="square" rtlCol="0">
            <a:spAutoFit/>
          </a:bodyPr>
          <a:lstStyle/>
          <a:p>
            <a:r>
              <a:rPr lang="en-US" dirty="0"/>
              <a:t>“Whether you think you can, or you think you can't--you're right.”</a:t>
            </a:r>
          </a:p>
          <a:p>
            <a:pPr algn="ctr"/>
            <a:r>
              <a:rPr lang="en-US" dirty="0"/>
              <a:t>                                                      </a:t>
            </a:r>
            <a:r>
              <a:rPr lang="en-US" b="1" dirty="0"/>
              <a:t>Henry Ford</a:t>
            </a:r>
            <a:endParaRPr lang="en-US" dirty="0"/>
          </a:p>
        </p:txBody>
      </p:sp>
    </p:spTree>
    <p:extLst>
      <p:ext uri="{BB962C8B-B14F-4D97-AF65-F5344CB8AC3E}">
        <p14:creationId xmlns:p14="http://schemas.microsoft.com/office/powerpoint/2010/main" val="303705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339C45E5-9E8E-FF40-8749-746D27A61190}"/>
              </a:ext>
            </a:extLst>
          </p:cNvPr>
          <p:cNvSpPr>
            <a:spLocks noGrp="1"/>
          </p:cNvSpPr>
          <p:nvPr>
            <p:ph type="title"/>
          </p:nvPr>
        </p:nvSpPr>
        <p:spPr>
          <a:xfrm>
            <a:off x="646112" y="550863"/>
            <a:ext cx="5449888" cy="1143000"/>
          </a:xfrm>
        </p:spPr>
        <p:txBody>
          <a:bodyPr/>
          <a:lstStyle/>
          <a:p>
            <a:pPr algn="l"/>
            <a:r>
              <a:rPr lang="en-US" altLang="en-US" sz="3200" dirty="0">
                <a:solidFill>
                  <a:srgbClr val="800000"/>
                </a:solidFill>
                <a:latin typeface="Times New Roman" panose="02020603050405020304" pitchFamily="18" charset="0"/>
                <a:ea typeface="ＭＳ Ｐゴシック" panose="020B0600070205080204" pitchFamily="34" charset="-128"/>
                <a:cs typeface="Times New Roman" panose="02020603050405020304" pitchFamily="18" charset="0"/>
              </a:rPr>
              <a:t>Managing Stress:</a:t>
            </a:r>
            <a:br>
              <a:rPr lang="en-US" altLang="en-US" sz="3200" dirty="0">
                <a:solidFill>
                  <a:srgbClr val="800000"/>
                </a:solidFill>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200" dirty="0">
                <a:solidFill>
                  <a:srgbClr val="800000"/>
                </a:solidFill>
                <a:latin typeface="Times New Roman" panose="02020603050405020304" pitchFamily="18" charset="0"/>
                <a:ea typeface="ＭＳ Ｐゴシック" panose="020B0600070205080204" pitchFamily="34" charset="-128"/>
                <a:cs typeface="Times New Roman" panose="02020603050405020304" pitchFamily="18" charset="0"/>
              </a:rPr>
              <a:t>    The Power of Mindfulness</a:t>
            </a:r>
          </a:p>
        </p:txBody>
      </p:sp>
      <p:sp>
        <p:nvSpPr>
          <p:cNvPr id="46082" name="Content Placeholder 2">
            <a:extLst>
              <a:ext uri="{FF2B5EF4-FFF2-40B4-BE49-F238E27FC236}">
                <a16:creationId xmlns:a16="http://schemas.microsoft.com/office/drawing/2014/main" id="{F8BC332D-8B23-AC4F-BD1E-765F1505A2C2}"/>
              </a:ext>
            </a:extLst>
          </p:cNvPr>
          <p:cNvSpPr>
            <a:spLocks noGrp="1"/>
          </p:cNvSpPr>
          <p:nvPr>
            <p:ph idx="1"/>
          </p:nvPr>
        </p:nvSpPr>
        <p:spPr>
          <a:xfrm>
            <a:off x="1181101" y="2906712"/>
            <a:ext cx="8575675" cy="3789362"/>
          </a:xfrm>
        </p:spPr>
        <p:txBody>
          <a:bodyPr>
            <a:normAutofit/>
          </a:bodyPr>
          <a:lstStyle/>
          <a:p>
            <a:r>
              <a:rPr lang="en-US" altLang="en-US" sz="2400" dirty="0">
                <a:latin typeface="Times New Roman" panose="02020603050405020304" pitchFamily="18" charset="0"/>
                <a:ea typeface="ＭＳ Ｐゴシック" panose="020B0600070205080204" pitchFamily="34" charset="-128"/>
                <a:cs typeface="Times New Roman" panose="02020603050405020304" pitchFamily="18" charset="0"/>
              </a:rPr>
              <a:t>Mindfulness practices powerfully proven to reduce disease risk</a:t>
            </a:r>
          </a:p>
          <a:p>
            <a:r>
              <a:rPr lang="en-US" altLang="en-US" sz="2400" dirty="0">
                <a:latin typeface="Times New Roman" panose="02020603050405020304" pitchFamily="18" charset="0"/>
                <a:ea typeface="ＭＳ Ｐゴシック" panose="020B0600070205080204" pitchFamily="34" charset="-128"/>
                <a:cs typeface="Times New Roman" panose="02020603050405020304" pitchFamily="18" charset="0"/>
              </a:rPr>
              <a:t>Epigenetic effects shown to reduce inflammation, improve insulin sensitivity</a:t>
            </a:r>
          </a:p>
          <a:p>
            <a:r>
              <a:rPr lang="en-US" altLang="en-US" sz="2400" dirty="0">
                <a:latin typeface="Times New Roman" panose="02020603050405020304" pitchFamily="18" charset="0"/>
                <a:ea typeface="ＭＳ Ｐゴシック" panose="020B0600070205080204" pitchFamily="34" charset="-128"/>
                <a:cs typeface="Times New Roman" panose="02020603050405020304" pitchFamily="18" charset="0"/>
              </a:rPr>
              <a:t>Improved mood, resilience, reduced anxiety</a:t>
            </a:r>
          </a:p>
          <a:p>
            <a:r>
              <a:rPr lang="en-US" altLang="en-US" sz="2400" dirty="0">
                <a:latin typeface="Times New Roman" panose="02020603050405020304" pitchFamily="18" charset="0"/>
                <a:ea typeface="ＭＳ Ｐゴシック" panose="020B0600070205080204" pitchFamily="34" charset="-128"/>
                <a:cs typeface="Times New Roman" panose="02020603050405020304" pitchFamily="18" charset="0"/>
              </a:rPr>
              <a:t>Improved performance, creativity and problem-solving capacity</a:t>
            </a:r>
          </a:p>
          <a:p>
            <a:r>
              <a:rPr lang="en-US" altLang="en-US" sz="2400" dirty="0">
                <a:latin typeface="Times New Roman" panose="02020603050405020304" pitchFamily="18" charset="0"/>
                <a:ea typeface="ＭＳ Ｐゴシック" panose="020B0600070205080204" pitchFamily="34" charset="-128"/>
                <a:cs typeface="Times New Roman" panose="02020603050405020304" pitchFamily="18" charset="0"/>
              </a:rPr>
              <a:t>Qi Gong, Tai chi and yoga are superb for balance, reducing fall risk, and is a marvelous stress reduction activity</a:t>
            </a:r>
          </a:p>
          <a:p>
            <a:r>
              <a:rPr lang="en-US" altLang="en-US" sz="2400" dirty="0">
                <a:latin typeface="Times New Roman" panose="02020603050405020304" pitchFamily="18" charset="0"/>
                <a:ea typeface="ＭＳ Ｐゴシック" panose="020B0600070205080204" pitchFamily="34" charset="-128"/>
                <a:cs typeface="Times New Roman" panose="02020603050405020304" pitchFamily="18" charset="0"/>
              </a:rPr>
              <a:t>MBSR, meditation, prayer, guided imagery, journaling, etc.</a:t>
            </a:r>
          </a:p>
        </p:txBody>
      </p:sp>
      <p:pic>
        <p:nvPicPr>
          <p:cNvPr id="46083" name="Picture 1" descr="Tai-Chi.jpg">
            <a:extLst>
              <a:ext uri="{FF2B5EF4-FFF2-40B4-BE49-F238E27FC236}">
                <a16:creationId xmlns:a16="http://schemas.microsoft.com/office/drawing/2014/main" id="{A1BC639F-FA9B-8747-AAB8-2543498DCF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5826" y="263526"/>
            <a:ext cx="3508375"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6562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8F1D01E2-3148-664C-84C5-F0802DD39314}"/>
              </a:ext>
            </a:extLst>
          </p:cNvPr>
          <p:cNvSpPr>
            <a:spLocks noGrp="1"/>
          </p:cNvSpPr>
          <p:nvPr>
            <p:ph type="title"/>
          </p:nvPr>
        </p:nvSpPr>
        <p:spPr>
          <a:xfrm>
            <a:off x="1282700" y="714375"/>
            <a:ext cx="4706938" cy="1143000"/>
          </a:xfrm>
        </p:spPr>
        <p:txBody>
          <a:bodyPr/>
          <a:lstStyle/>
          <a:p>
            <a:pPr algn="l"/>
            <a:r>
              <a:rPr lang="en-US" altLang="en-US" sz="3600" dirty="0">
                <a:solidFill>
                  <a:srgbClr val="800000"/>
                </a:solidFill>
                <a:latin typeface="Times New Roman" panose="02020603050405020304" pitchFamily="18" charset="0"/>
                <a:ea typeface="ＭＳ Ｐゴシック" panose="020B0600070205080204" pitchFamily="34" charset="-128"/>
                <a:cs typeface="Times New Roman" panose="02020603050405020304" pitchFamily="18" charset="0"/>
              </a:rPr>
              <a:t>Motion is the Lotion</a:t>
            </a:r>
          </a:p>
        </p:txBody>
      </p:sp>
      <p:sp>
        <p:nvSpPr>
          <p:cNvPr id="48130" name="Content Placeholder 2">
            <a:extLst>
              <a:ext uri="{FF2B5EF4-FFF2-40B4-BE49-F238E27FC236}">
                <a16:creationId xmlns:a16="http://schemas.microsoft.com/office/drawing/2014/main" id="{A3695045-FE10-AA45-9970-171B2688D862}"/>
              </a:ext>
            </a:extLst>
          </p:cNvPr>
          <p:cNvSpPr>
            <a:spLocks noGrp="1"/>
          </p:cNvSpPr>
          <p:nvPr>
            <p:ph idx="1"/>
          </p:nvPr>
        </p:nvSpPr>
        <p:spPr>
          <a:xfrm>
            <a:off x="1282700" y="3124200"/>
            <a:ext cx="8597900" cy="3468688"/>
          </a:xfrm>
        </p:spPr>
        <p:txBody>
          <a:bodyPr>
            <a:normAutofit/>
          </a:bodyPr>
          <a:lstStyle/>
          <a:p>
            <a:r>
              <a:rPr lang="en-US" altLang="en-US" sz="2400" dirty="0">
                <a:latin typeface="Times New Roman" panose="02020603050405020304" pitchFamily="18" charset="0"/>
                <a:ea typeface="ＭＳ Ｐゴシック" panose="020B0600070205080204" pitchFamily="34" charset="-128"/>
                <a:cs typeface="Times New Roman" panose="02020603050405020304" pitchFamily="18" charset="0"/>
              </a:rPr>
              <a:t>Walk as much as possible; outdoors is great!</a:t>
            </a:r>
          </a:p>
          <a:p>
            <a:r>
              <a:rPr lang="en-US" altLang="en-US" sz="2400" dirty="0">
                <a:latin typeface="Times New Roman" panose="02020603050405020304" pitchFamily="18" charset="0"/>
                <a:ea typeface="ＭＳ Ｐゴシック" panose="020B0600070205080204" pitchFamily="34" charset="-128"/>
                <a:cs typeface="Times New Roman" panose="02020603050405020304" pitchFamily="18" charset="0"/>
              </a:rPr>
              <a:t>Be efficient with activity e.g. small doses of higher intensity e.g. breathless;  functional resistance for muscle strength</a:t>
            </a:r>
          </a:p>
          <a:p>
            <a:r>
              <a:rPr lang="en-US" altLang="en-US" sz="2400" dirty="0">
                <a:latin typeface="Times New Roman" panose="02020603050405020304" pitchFamily="18" charset="0"/>
                <a:ea typeface="ＭＳ Ｐゴシック" panose="020B0600070205080204" pitchFamily="34" charset="-128"/>
                <a:cs typeface="Times New Roman" panose="02020603050405020304" pitchFamily="18" charset="0"/>
              </a:rPr>
              <a:t>Dance to the music you love!</a:t>
            </a:r>
          </a:p>
          <a:p>
            <a:r>
              <a:rPr lang="en-US" altLang="en-US" sz="2400" dirty="0">
                <a:latin typeface="Times New Roman" panose="02020603050405020304" pitchFamily="18" charset="0"/>
                <a:ea typeface="ＭＳ Ｐゴシック" panose="020B0600070205080204" pitchFamily="34" charset="-128"/>
                <a:cs typeface="Times New Roman" panose="02020603050405020304" pitchFamily="18" charset="0"/>
              </a:rPr>
              <a:t>Improved mood, resilience, less pain, less inflammation, improved insulin sensitivity, decreased anxiety</a:t>
            </a:r>
          </a:p>
        </p:txBody>
      </p:sp>
      <p:pic>
        <p:nvPicPr>
          <p:cNvPr id="48131" name="Picture 3" descr="dancing_533.jpg">
            <a:extLst>
              <a:ext uri="{FF2B5EF4-FFF2-40B4-BE49-F238E27FC236}">
                <a16:creationId xmlns:a16="http://schemas.microsoft.com/office/drawing/2014/main" id="{685ECA57-8B59-7E4D-9FB9-7763B63206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45400" y="506412"/>
            <a:ext cx="33528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392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B84C8F-8166-054D-A0F0-AE51FBFB348C}"/>
              </a:ext>
            </a:extLst>
          </p:cNvPr>
          <p:cNvSpPr txBox="1"/>
          <p:nvPr/>
        </p:nvSpPr>
        <p:spPr>
          <a:xfrm>
            <a:off x="548938" y="355600"/>
            <a:ext cx="11304395" cy="646331"/>
          </a:xfrm>
          <a:prstGeom prst="rect">
            <a:avLst/>
          </a:prstGeom>
          <a:noFill/>
        </p:spPr>
        <p:txBody>
          <a:bodyPr wrap="square" rtlCol="0">
            <a:spAutoFit/>
          </a:bodyPr>
          <a:lstStyle/>
          <a:p>
            <a:pPr algn="ctr"/>
            <a:r>
              <a:rPr lang="en-US" sz="3600" dirty="0">
                <a:solidFill>
                  <a:srgbClr val="96140F"/>
                </a:solidFill>
                <a:latin typeface="Times New Roman" panose="02020603050405020304" pitchFamily="18" charset="0"/>
                <a:cs typeface="Times New Roman" panose="02020603050405020304" pitchFamily="18" charset="0"/>
              </a:rPr>
              <a:t>Consciousness – Our Perceptions Shape Our Reality</a:t>
            </a:r>
          </a:p>
        </p:txBody>
      </p:sp>
      <p:sp>
        <p:nvSpPr>
          <p:cNvPr id="4" name="TextBox 3">
            <a:extLst>
              <a:ext uri="{FF2B5EF4-FFF2-40B4-BE49-F238E27FC236}">
                <a16:creationId xmlns:a16="http://schemas.microsoft.com/office/drawing/2014/main" id="{37B57417-F66B-5640-8A37-06AC13394AAF}"/>
              </a:ext>
            </a:extLst>
          </p:cNvPr>
          <p:cNvSpPr txBox="1"/>
          <p:nvPr/>
        </p:nvSpPr>
        <p:spPr>
          <a:xfrm>
            <a:off x="3862552" y="1914974"/>
            <a:ext cx="8329448"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Much of what impacts our biology and our biography can be traced to our beliefs-perceptions.</a:t>
            </a:r>
          </a:p>
          <a:p>
            <a:pPr marL="285750" indent="-285750">
              <a:buFont typeface="Arial" panose="020B0604020202020204" pitchFamily="34" charset="0"/>
              <a:buChar char="•"/>
            </a:pPr>
            <a:r>
              <a:rPr lang="en-US" sz="2400" dirty="0"/>
              <a:t>Beliefs-perceptions that are not serving you well will lead to emotions and thoughts that will tip the balance of your sympathetic fight-flight response vs your parasympathetic connection to the “whole”.</a:t>
            </a:r>
          </a:p>
          <a:p>
            <a:pPr marL="285750" indent="-285750">
              <a:buFont typeface="Arial" panose="020B0604020202020204" pitchFamily="34" charset="0"/>
              <a:buChar char="•"/>
            </a:pPr>
            <a:r>
              <a:rPr lang="en-US" sz="2400" dirty="0"/>
              <a:t>Changing one’s health and quality of life requires changing one’s beliefs-perceptions in a way that aligns with one’s passion.</a:t>
            </a:r>
          </a:p>
        </p:txBody>
      </p:sp>
      <p:pic>
        <p:nvPicPr>
          <p:cNvPr id="5" name="Picture 4">
            <a:extLst>
              <a:ext uri="{FF2B5EF4-FFF2-40B4-BE49-F238E27FC236}">
                <a16:creationId xmlns:a16="http://schemas.microsoft.com/office/drawing/2014/main" id="{2503B027-0787-A946-A0AA-6F4E66F17E59}"/>
              </a:ext>
            </a:extLst>
          </p:cNvPr>
          <p:cNvPicPr>
            <a:picLocks noChangeAspect="1"/>
          </p:cNvPicPr>
          <p:nvPr/>
        </p:nvPicPr>
        <p:blipFill>
          <a:blip r:embed="rId2"/>
          <a:stretch>
            <a:fillRect/>
          </a:stretch>
        </p:blipFill>
        <p:spPr>
          <a:xfrm>
            <a:off x="350921" y="1481221"/>
            <a:ext cx="3162299" cy="3373118"/>
          </a:xfrm>
          <a:prstGeom prst="rect">
            <a:avLst/>
          </a:prstGeom>
        </p:spPr>
      </p:pic>
    </p:spTree>
    <p:extLst>
      <p:ext uri="{BB962C8B-B14F-4D97-AF65-F5344CB8AC3E}">
        <p14:creationId xmlns:p14="http://schemas.microsoft.com/office/powerpoint/2010/main" val="389701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04407B-0000-D74E-AFA9-0094895DCC53}"/>
              </a:ext>
            </a:extLst>
          </p:cNvPr>
          <p:cNvPicPr>
            <a:picLocks noChangeAspect="1"/>
          </p:cNvPicPr>
          <p:nvPr/>
        </p:nvPicPr>
        <p:blipFill>
          <a:blip r:embed="rId2"/>
          <a:stretch>
            <a:fillRect/>
          </a:stretch>
        </p:blipFill>
        <p:spPr>
          <a:xfrm>
            <a:off x="516982" y="733746"/>
            <a:ext cx="4060947" cy="4331677"/>
          </a:xfrm>
          <a:prstGeom prst="rect">
            <a:avLst/>
          </a:prstGeom>
        </p:spPr>
      </p:pic>
      <p:sp>
        <p:nvSpPr>
          <p:cNvPr id="3" name="TextBox 2">
            <a:extLst>
              <a:ext uri="{FF2B5EF4-FFF2-40B4-BE49-F238E27FC236}">
                <a16:creationId xmlns:a16="http://schemas.microsoft.com/office/drawing/2014/main" id="{12330E7C-2BFC-7A4B-B57C-7E7716C8AE76}"/>
              </a:ext>
            </a:extLst>
          </p:cNvPr>
          <p:cNvSpPr txBox="1"/>
          <p:nvPr/>
        </p:nvSpPr>
        <p:spPr>
          <a:xfrm>
            <a:off x="4892431" y="525538"/>
            <a:ext cx="7169430" cy="4955203"/>
          </a:xfrm>
          <a:prstGeom prst="rect">
            <a:avLst/>
          </a:prstGeom>
          <a:noFill/>
        </p:spPr>
        <p:txBody>
          <a:bodyPr wrap="square" rtlCol="0">
            <a:spAutoFit/>
          </a:bodyPr>
          <a:lstStyle/>
          <a:p>
            <a:r>
              <a:rPr lang="en-US" sz="2800" dirty="0">
                <a:solidFill>
                  <a:srgbClr val="890002"/>
                </a:solidFill>
              </a:rPr>
              <a:t>The Quantum Roadmap</a:t>
            </a:r>
          </a:p>
          <a:p>
            <a:pPr marL="457200" indent="-457200">
              <a:buFont typeface="Arial" panose="020B0604020202020204" pitchFamily="34" charset="0"/>
              <a:buChar char="•"/>
            </a:pPr>
            <a:r>
              <a:rPr lang="en-US" sz="2400" dirty="0"/>
              <a:t>Follow that which ignites your passion, that which creates meaning in your life</a:t>
            </a:r>
          </a:p>
          <a:p>
            <a:pPr marL="457200" indent="-457200">
              <a:buFont typeface="Arial" panose="020B0604020202020204" pitchFamily="34" charset="0"/>
              <a:buChar char="•"/>
            </a:pPr>
            <a:r>
              <a:rPr lang="en-US" sz="2400" dirty="0"/>
              <a:t>Take it as far as you possibly can to the best of your ability</a:t>
            </a:r>
          </a:p>
          <a:p>
            <a:pPr marL="457200" indent="-457200">
              <a:buFont typeface="Arial" panose="020B0604020202020204" pitchFamily="34" charset="0"/>
              <a:buChar char="•"/>
            </a:pPr>
            <a:r>
              <a:rPr lang="en-US" sz="2400" dirty="0"/>
              <a:t>Attach no expectations or insistence on the outcome</a:t>
            </a:r>
          </a:p>
          <a:p>
            <a:pPr marL="457200" indent="-457200">
              <a:buFont typeface="Arial" panose="020B0604020202020204" pitchFamily="34" charset="0"/>
              <a:buChar char="•"/>
            </a:pPr>
            <a:r>
              <a:rPr lang="en-US" sz="2400" dirty="0"/>
              <a:t>The more positive one’s interpretation and response to whatever outcome emerges, the greater the likelihood of your experiences “providing you” with what you need to learn and to evolve physically, mentally, emotionally and spiritually.</a:t>
            </a:r>
          </a:p>
          <a:p>
            <a:pPr marL="457200" indent="-457200">
              <a:buFont typeface="Arial" panose="020B0604020202020204" pitchFamily="34" charset="0"/>
              <a:buChar char="•"/>
            </a:pPr>
            <a:r>
              <a:rPr lang="en-US" sz="2400" dirty="0"/>
              <a:t>Go with the flow of synchronicity…..ride the wave</a:t>
            </a:r>
          </a:p>
          <a:p>
            <a:pPr marL="457200" indent="-457200">
              <a:buFont typeface="Arial" panose="020B0604020202020204" pitchFamily="34" charset="0"/>
              <a:buChar char="•"/>
            </a:pPr>
            <a:endParaRPr lang="en-US" sz="2400" dirty="0"/>
          </a:p>
        </p:txBody>
      </p:sp>
    </p:spTree>
    <p:extLst>
      <p:ext uri="{BB962C8B-B14F-4D97-AF65-F5344CB8AC3E}">
        <p14:creationId xmlns:p14="http://schemas.microsoft.com/office/powerpoint/2010/main" val="44168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061474-32D3-874A-B7F3-D806B176A0BC}"/>
              </a:ext>
            </a:extLst>
          </p:cNvPr>
          <p:cNvSpPr txBox="1"/>
          <p:nvPr/>
        </p:nvSpPr>
        <p:spPr>
          <a:xfrm>
            <a:off x="1282890" y="4154316"/>
            <a:ext cx="9430603" cy="2246769"/>
          </a:xfrm>
          <a:prstGeom prst="rect">
            <a:avLst/>
          </a:prstGeom>
          <a:noFill/>
        </p:spPr>
        <p:txBody>
          <a:bodyPr wrap="square" rtlCol="0">
            <a:spAutoFit/>
          </a:bodyPr>
          <a:lstStyle/>
          <a:p>
            <a:pPr algn="ctr"/>
            <a:r>
              <a:rPr lang="en-US" sz="2800" dirty="0"/>
              <a:t>“Everything can be taken from a man but one thing: the last of the human freedoms-to choose one’s attitude in any given set of circumstances, to choose one’s own way.”</a:t>
            </a:r>
          </a:p>
          <a:p>
            <a:pPr algn="ctr"/>
            <a:endParaRPr lang="en-US" sz="2800" dirty="0"/>
          </a:p>
          <a:p>
            <a:pPr algn="ctr"/>
            <a:r>
              <a:rPr lang="en-US" sz="2800" dirty="0"/>
              <a:t>Viktor Frankl</a:t>
            </a:r>
          </a:p>
        </p:txBody>
      </p:sp>
      <p:pic>
        <p:nvPicPr>
          <p:cNvPr id="1026" name="Picture 2" descr="Viktor Frankl on Humor as a Lifeline to Sanity and Survival ...">
            <a:extLst>
              <a:ext uri="{FF2B5EF4-FFF2-40B4-BE49-F238E27FC236}">
                <a16:creationId xmlns:a16="http://schemas.microsoft.com/office/drawing/2014/main" id="{2FCB1AC8-2DD5-2745-8B08-383B60729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840" y="456915"/>
            <a:ext cx="5502701" cy="3173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474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TextBox 2">
            <a:extLst>
              <a:ext uri="{FF2B5EF4-FFF2-40B4-BE49-F238E27FC236}">
                <a16:creationId xmlns:a16="http://schemas.microsoft.com/office/drawing/2014/main" id="{99D3A457-3B3E-CE40-B1BB-3950DDA22A67}"/>
              </a:ext>
            </a:extLst>
          </p:cNvPr>
          <p:cNvSpPr txBox="1">
            <a:spLocks noChangeArrowheads="1"/>
          </p:cNvSpPr>
          <p:nvPr/>
        </p:nvSpPr>
        <p:spPr bwMode="auto">
          <a:xfrm>
            <a:off x="1109980" y="4277356"/>
            <a:ext cx="9966960" cy="15603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defRPr sz="2400">
                <a:solidFill>
                  <a:schemeClr val="tx1"/>
                </a:solidFill>
                <a:latin typeface="Akzidenz-Grotesk BQ Light" pitchFamily="1" charset="0"/>
                <a:ea typeface="ＭＳ Ｐゴシック" panose="020B0600070205080204" pitchFamily="34" charset="-128"/>
              </a:defRPr>
            </a:lvl1pPr>
            <a:lvl2pPr marL="742950" indent="-285750">
              <a:defRPr sz="2400">
                <a:solidFill>
                  <a:schemeClr val="tx1"/>
                </a:solidFill>
                <a:latin typeface="Akzidenz-Grotesk BQ Light" pitchFamily="1" charset="0"/>
                <a:ea typeface="ＭＳ Ｐゴシック" panose="020B0600070205080204" pitchFamily="34" charset="-128"/>
              </a:defRPr>
            </a:lvl2pPr>
            <a:lvl3pPr marL="1143000" indent="-228600">
              <a:defRPr sz="2400">
                <a:solidFill>
                  <a:schemeClr val="tx1"/>
                </a:solidFill>
                <a:latin typeface="Akzidenz-Grotesk BQ Light" pitchFamily="1" charset="0"/>
                <a:ea typeface="ＭＳ Ｐゴシック" panose="020B0600070205080204" pitchFamily="34" charset="-128"/>
              </a:defRPr>
            </a:lvl3pPr>
            <a:lvl4pPr marL="1600200" indent="-228600">
              <a:defRPr sz="2400">
                <a:solidFill>
                  <a:schemeClr val="tx1"/>
                </a:solidFill>
                <a:latin typeface="Akzidenz-Grotesk BQ Light" pitchFamily="1" charset="0"/>
                <a:ea typeface="ＭＳ Ｐゴシック" panose="020B0600070205080204" pitchFamily="34" charset="-128"/>
              </a:defRPr>
            </a:lvl4pPr>
            <a:lvl5pPr marL="2057400" indent="-228600">
              <a:defRPr sz="2400">
                <a:solidFill>
                  <a:schemeClr val="tx1"/>
                </a:solidFill>
                <a:latin typeface="Akzidenz-Grotesk BQ Light" pitchFamily="1"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pPr algn="ctr">
              <a:lnSpc>
                <a:spcPct val="90000"/>
              </a:lnSpc>
              <a:spcBef>
                <a:spcPct val="0"/>
              </a:spcBef>
              <a:spcAft>
                <a:spcPts val="600"/>
              </a:spcAft>
            </a:pPr>
            <a:r>
              <a:rPr lang="en-US" altLang="en-US" sz="5800">
                <a:solidFill>
                  <a:srgbClr val="476227"/>
                </a:solidFill>
                <a:latin typeface="+mj-lt"/>
                <a:ea typeface="+mj-ea"/>
                <a:cs typeface="+mj-cs"/>
              </a:rPr>
              <a:t>Peace</a:t>
            </a:r>
          </a:p>
        </p:txBody>
      </p:sp>
      <p:pic>
        <p:nvPicPr>
          <p:cNvPr id="3" name="Picture 2" descr="A house with trees in the background&#10;&#10;Description automatically generated">
            <a:extLst>
              <a:ext uri="{FF2B5EF4-FFF2-40B4-BE49-F238E27FC236}">
                <a16:creationId xmlns:a16="http://schemas.microsoft.com/office/drawing/2014/main" id="{7CD247A9-6970-8647-AD12-E636874F405A}"/>
              </a:ext>
            </a:extLst>
          </p:cNvPr>
          <p:cNvPicPr>
            <a:picLocks noChangeAspect="1"/>
          </p:cNvPicPr>
          <p:nvPr/>
        </p:nvPicPr>
        <p:blipFill rotWithShape="1">
          <a:blip r:embed="rId2"/>
          <a:srcRect t="13860" r="1" b="6730"/>
          <a:stretch/>
        </p:blipFill>
        <p:spPr>
          <a:xfrm>
            <a:off x="243840" y="256540"/>
            <a:ext cx="11704320" cy="3764276"/>
          </a:xfrm>
          <a:prstGeom prst="rect">
            <a:avLst/>
          </a:prstGeom>
        </p:spPr>
      </p:pic>
      <p:pic>
        <p:nvPicPr>
          <p:cNvPr id="4" name="Picture 3">
            <a:extLst>
              <a:ext uri="{FF2B5EF4-FFF2-40B4-BE49-F238E27FC236}">
                <a16:creationId xmlns:a16="http://schemas.microsoft.com/office/drawing/2014/main" id="{62533B01-A24C-2D40-B977-3E92E6294020}"/>
              </a:ext>
            </a:extLst>
          </p:cNvPr>
          <p:cNvPicPr>
            <a:picLocks noChangeAspect="1"/>
          </p:cNvPicPr>
          <p:nvPr/>
        </p:nvPicPr>
        <p:blipFill>
          <a:blip r:embed="rId3"/>
          <a:stretch>
            <a:fillRect/>
          </a:stretch>
        </p:blipFill>
        <p:spPr>
          <a:xfrm>
            <a:off x="10567403" y="5240813"/>
            <a:ext cx="1545827" cy="1538957"/>
          </a:xfrm>
          <a:prstGeom prst="rect">
            <a:avLst/>
          </a:prstGeom>
        </p:spPr>
      </p:pic>
    </p:spTree>
    <p:extLst>
      <p:ext uri="{BB962C8B-B14F-4D97-AF65-F5344CB8AC3E}">
        <p14:creationId xmlns:p14="http://schemas.microsoft.com/office/powerpoint/2010/main" val="315550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842097-770E-974B-8CD6-ED7FBC57C05E}"/>
              </a:ext>
            </a:extLst>
          </p:cNvPr>
          <p:cNvPicPr>
            <a:picLocks noChangeAspect="1"/>
          </p:cNvPicPr>
          <p:nvPr/>
        </p:nvPicPr>
        <p:blipFill>
          <a:blip r:embed="rId2"/>
          <a:stretch>
            <a:fillRect/>
          </a:stretch>
        </p:blipFill>
        <p:spPr>
          <a:xfrm>
            <a:off x="1358812" y="420915"/>
            <a:ext cx="8859331" cy="4931202"/>
          </a:xfrm>
          <a:prstGeom prst="rect">
            <a:avLst/>
          </a:prstGeom>
        </p:spPr>
      </p:pic>
      <p:sp>
        <p:nvSpPr>
          <p:cNvPr id="3" name="TextBox 2">
            <a:extLst>
              <a:ext uri="{FF2B5EF4-FFF2-40B4-BE49-F238E27FC236}">
                <a16:creationId xmlns:a16="http://schemas.microsoft.com/office/drawing/2014/main" id="{6FC14324-AF38-AE47-9543-0018354608B7}"/>
              </a:ext>
            </a:extLst>
          </p:cNvPr>
          <p:cNvSpPr txBox="1"/>
          <p:nvPr/>
        </p:nvSpPr>
        <p:spPr>
          <a:xfrm>
            <a:off x="881743" y="5878286"/>
            <a:ext cx="9813471" cy="461665"/>
          </a:xfrm>
          <a:prstGeom prst="rect">
            <a:avLst/>
          </a:prstGeom>
          <a:noFill/>
        </p:spPr>
        <p:txBody>
          <a:bodyPr wrap="square" rtlCol="0">
            <a:spAutoFit/>
          </a:bodyPr>
          <a:lstStyle/>
          <a:p>
            <a:pPr algn="ctr"/>
            <a:r>
              <a:rPr lang="en-US" sz="2400" dirty="0">
                <a:solidFill>
                  <a:srgbClr val="890002"/>
                </a:solidFill>
              </a:rPr>
              <a:t>Mind-Body Science: Moving beyond the scientific materialism paradigm</a:t>
            </a:r>
          </a:p>
        </p:txBody>
      </p:sp>
    </p:spTree>
    <p:extLst>
      <p:ext uri="{BB962C8B-B14F-4D97-AF65-F5344CB8AC3E}">
        <p14:creationId xmlns:p14="http://schemas.microsoft.com/office/powerpoint/2010/main" val="125939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animal, star, coral, water&#10;&#10;Description automatically generated">
            <a:extLst>
              <a:ext uri="{FF2B5EF4-FFF2-40B4-BE49-F238E27FC236}">
                <a16:creationId xmlns:a16="http://schemas.microsoft.com/office/drawing/2014/main" id="{C2772274-0A8F-9745-8CBA-59255E32698E}"/>
              </a:ext>
            </a:extLst>
          </p:cNvPr>
          <p:cNvPicPr>
            <a:picLocks noChangeAspect="1"/>
          </p:cNvPicPr>
          <p:nvPr/>
        </p:nvPicPr>
        <p:blipFill rotWithShape="1">
          <a:blip r:embed="rId2"/>
          <a:srcRect t="7906" r="-2" b="17106"/>
          <a:stretch/>
        </p:blipFill>
        <p:spPr>
          <a:xfrm>
            <a:off x="1447800" y="224020"/>
            <a:ext cx="8729353" cy="4909351"/>
          </a:xfrm>
          <a:prstGeom prst="rect">
            <a:avLst/>
          </a:prstGeom>
        </p:spPr>
      </p:pic>
      <p:sp>
        <p:nvSpPr>
          <p:cNvPr id="2" name="TextBox 1">
            <a:extLst>
              <a:ext uri="{FF2B5EF4-FFF2-40B4-BE49-F238E27FC236}">
                <a16:creationId xmlns:a16="http://schemas.microsoft.com/office/drawing/2014/main" id="{3AE51C06-0AE3-BA4D-BA8E-751B35A72D73}"/>
              </a:ext>
            </a:extLst>
          </p:cNvPr>
          <p:cNvSpPr txBox="1"/>
          <p:nvPr/>
        </p:nvSpPr>
        <p:spPr>
          <a:xfrm>
            <a:off x="1059366" y="5256354"/>
            <a:ext cx="9891132" cy="892552"/>
          </a:xfrm>
          <a:prstGeom prst="rect">
            <a:avLst/>
          </a:prstGeom>
          <a:noFill/>
        </p:spPr>
        <p:txBody>
          <a:bodyPr wrap="square" rtlCol="0">
            <a:spAutoFit/>
          </a:bodyPr>
          <a:lstStyle/>
          <a:p>
            <a:pPr algn="ctr"/>
            <a:r>
              <a:rPr lang="en-US" sz="2800" dirty="0"/>
              <a:t>Mind-Body at the Quantum Level</a:t>
            </a:r>
          </a:p>
          <a:p>
            <a:pPr algn="ctr"/>
            <a:r>
              <a:rPr lang="en-US" sz="2400" dirty="0">
                <a:solidFill>
                  <a:srgbClr val="890002"/>
                </a:solidFill>
              </a:rPr>
              <a:t>Feedforward – Feedback of Information: A Science of possibility </a:t>
            </a:r>
          </a:p>
        </p:txBody>
      </p:sp>
    </p:spTree>
    <p:extLst>
      <p:ext uri="{BB962C8B-B14F-4D97-AF65-F5344CB8AC3E}">
        <p14:creationId xmlns:p14="http://schemas.microsoft.com/office/powerpoint/2010/main" val="251760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0793AA1-EBB1-8549-BB81-ABD4BEA11025}"/>
              </a:ext>
            </a:extLst>
          </p:cNvPr>
          <p:cNvSpPr/>
          <p:nvPr/>
        </p:nvSpPr>
        <p:spPr>
          <a:xfrm>
            <a:off x="1918946" y="600302"/>
            <a:ext cx="6195848" cy="5912069"/>
          </a:xfrm>
          <a:prstGeom prst="ellipse">
            <a:avLst/>
          </a:prstGeom>
          <a:solidFill>
            <a:schemeClr val="accent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7DBA4DB-2297-F944-B136-90A57A42A1DD}"/>
              </a:ext>
            </a:extLst>
          </p:cNvPr>
          <p:cNvSpPr/>
          <p:nvPr/>
        </p:nvSpPr>
        <p:spPr>
          <a:xfrm>
            <a:off x="2675690" y="1412226"/>
            <a:ext cx="4682359" cy="4288220"/>
          </a:xfrm>
          <a:prstGeom prst="ellipse">
            <a:avLst/>
          </a:prstGeom>
          <a:solidFill>
            <a:srgbClr val="C0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48441FC-0F64-ED4C-A637-9E86FF5A119D}"/>
              </a:ext>
            </a:extLst>
          </p:cNvPr>
          <p:cNvSpPr/>
          <p:nvPr/>
        </p:nvSpPr>
        <p:spPr>
          <a:xfrm>
            <a:off x="3550676" y="2346333"/>
            <a:ext cx="2932386" cy="250671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C37AA2D-953E-3043-A7F9-25FF6F6A4E70}"/>
              </a:ext>
            </a:extLst>
          </p:cNvPr>
          <p:cNvSpPr txBox="1"/>
          <p:nvPr/>
        </p:nvSpPr>
        <p:spPr>
          <a:xfrm>
            <a:off x="8845998" y="428838"/>
            <a:ext cx="2835719" cy="461665"/>
          </a:xfrm>
          <a:prstGeom prst="rect">
            <a:avLst/>
          </a:prstGeom>
          <a:noFill/>
        </p:spPr>
        <p:txBody>
          <a:bodyPr wrap="square" rtlCol="0">
            <a:spAutoFit/>
          </a:bodyPr>
          <a:lstStyle/>
          <a:p>
            <a:pPr algn="ctr"/>
            <a:r>
              <a:rPr lang="en-US" sz="2400" dirty="0"/>
              <a:t>Consciousness-Spirit</a:t>
            </a:r>
          </a:p>
        </p:txBody>
      </p:sp>
      <p:sp>
        <p:nvSpPr>
          <p:cNvPr id="3" name="TextBox 2">
            <a:extLst>
              <a:ext uri="{FF2B5EF4-FFF2-40B4-BE49-F238E27FC236}">
                <a16:creationId xmlns:a16="http://schemas.microsoft.com/office/drawing/2014/main" id="{C4E5BA2D-1661-9E42-A601-3C468EFC4528}"/>
              </a:ext>
            </a:extLst>
          </p:cNvPr>
          <p:cNvSpPr txBox="1"/>
          <p:nvPr/>
        </p:nvSpPr>
        <p:spPr>
          <a:xfrm>
            <a:off x="8114793" y="1509345"/>
            <a:ext cx="4028092" cy="1200329"/>
          </a:xfrm>
          <a:prstGeom prst="rect">
            <a:avLst/>
          </a:prstGeom>
          <a:noFill/>
        </p:spPr>
        <p:txBody>
          <a:bodyPr wrap="square" rtlCol="0">
            <a:spAutoFit/>
          </a:bodyPr>
          <a:lstStyle/>
          <a:p>
            <a:pPr algn="ctr"/>
            <a:r>
              <a:rPr lang="en-US" sz="2400" dirty="0"/>
              <a:t>Mind</a:t>
            </a:r>
          </a:p>
          <a:p>
            <a:pPr algn="ctr"/>
            <a:r>
              <a:rPr lang="en-US" sz="2400" dirty="0"/>
              <a:t>Perceptions-Beliefs </a:t>
            </a:r>
          </a:p>
          <a:p>
            <a:pPr algn="ctr"/>
            <a:r>
              <a:rPr lang="en-US" sz="2400" dirty="0"/>
              <a:t>Thoughts and Emotions</a:t>
            </a:r>
          </a:p>
        </p:txBody>
      </p:sp>
      <p:sp>
        <p:nvSpPr>
          <p:cNvPr id="7" name="TextBox 6">
            <a:extLst>
              <a:ext uri="{FF2B5EF4-FFF2-40B4-BE49-F238E27FC236}">
                <a16:creationId xmlns:a16="http://schemas.microsoft.com/office/drawing/2014/main" id="{8C872468-A73E-1C4C-9CB5-88ABC634477A}"/>
              </a:ext>
            </a:extLst>
          </p:cNvPr>
          <p:cNvSpPr txBox="1"/>
          <p:nvPr/>
        </p:nvSpPr>
        <p:spPr>
          <a:xfrm>
            <a:off x="4000500" y="3173187"/>
            <a:ext cx="2076903" cy="584775"/>
          </a:xfrm>
          <a:prstGeom prst="rect">
            <a:avLst/>
          </a:prstGeom>
          <a:noFill/>
        </p:spPr>
        <p:txBody>
          <a:bodyPr wrap="square" rtlCol="0">
            <a:spAutoFit/>
          </a:bodyPr>
          <a:lstStyle/>
          <a:p>
            <a:pPr algn="ctr"/>
            <a:r>
              <a:rPr lang="en-US" sz="3200" dirty="0"/>
              <a:t>Brain-Body</a:t>
            </a:r>
          </a:p>
        </p:txBody>
      </p:sp>
      <p:cxnSp>
        <p:nvCxnSpPr>
          <p:cNvPr id="9" name="Straight Arrow Connector 8">
            <a:extLst>
              <a:ext uri="{FF2B5EF4-FFF2-40B4-BE49-F238E27FC236}">
                <a16:creationId xmlns:a16="http://schemas.microsoft.com/office/drawing/2014/main" id="{6C567219-C731-B04F-A56E-5DAE939B67D1}"/>
              </a:ext>
            </a:extLst>
          </p:cNvPr>
          <p:cNvCxnSpPr>
            <a:cxnSpLocks/>
          </p:cNvCxnSpPr>
          <p:nvPr/>
        </p:nvCxnSpPr>
        <p:spPr>
          <a:xfrm flipH="1" flipV="1">
            <a:off x="6392587" y="2100256"/>
            <a:ext cx="2212154" cy="3334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66965DF-FCB5-FA4F-A2F3-ECEFF13160D3}"/>
              </a:ext>
            </a:extLst>
          </p:cNvPr>
          <p:cNvCxnSpPr>
            <a:cxnSpLocks/>
          </p:cNvCxnSpPr>
          <p:nvPr/>
        </p:nvCxnSpPr>
        <p:spPr>
          <a:xfrm flipH="1">
            <a:off x="5763802" y="679155"/>
            <a:ext cx="3200533" cy="35561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CE86D9A-2374-D244-87E1-396069FDE487}"/>
              </a:ext>
            </a:extLst>
          </p:cNvPr>
          <p:cNvSpPr txBox="1"/>
          <p:nvPr/>
        </p:nvSpPr>
        <p:spPr>
          <a:xfrm>
            <a:off x="8743497" y="3198587"/>
            <a:ext cx="2603500" cy="2677656"/>
          </a:xfrm>
          <a:prstGeom prst="rect">
            <a:avLst/>
          </a:prstGeom>
          <a:noFill/>
        </p:spPr>
        <p:txBody>
          <a:bodyPr wrap="square" rtlCol="0">
            <a:spAutoFit/>
          </a:bodyPr>
          <a:lstStyle/>
          <a:p>
            <a:pPr algn="ctr"/>
            <a:r>
              <a:rPr lang="en-US" sz="2400" dirty="0"/>
              <a:t>Part of an Integrated system of information and communication that extends beyond the physical.</a:t>
            </a:r>
          </a:p>
        </p:txBody>
      </p:sp>
      <p:cxnSp>
        <p:nvCxnSpPr>
          <p:cNvPr id="12" name="Straight Arrow Connector 11">
            <a:extLst>
              <a:ext uri="{FF2B5EF4-FFF2-40B4-BE49-F238E27FC236}">
                <a16:creationId xmlns:a16="http://schemas.microsoft.com/office/drawing/2014/main" id="{099C9E33-6D6C-F44D-9822-7C4774219FE6}"/>
              </a:ext>
            </a:extLst>
          </p:cNvPr>
          <p:cNvCxnSpPr>
            <a:cxnSpLocks/>
          </p:cNvCxnSpPr>
          <p:nvPr/>
        </p:nvCxnSpPr>
        <p:spPr>
          <a:xfrm flipH="1" flipV="1">
            <a:off x="6096000" y="3599692"/>
            <a:ext cx="2628900" cy="18042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1A89F63-B4C2-FC4A-8AFA-7EAF2ED7C76E}"/>
              </a:ext>
            </a:extLst>
          </p:cNvPr>
          <p:cNvSpPr txBox="1"/>
          <p:nvPr/>
        </p:nvSpPr>
        <p:spPr>
          <a:xfrm>
            <a:off x="4138428" y="659528"/>
            <a:ext cx="1756881" cy="646331"/>
          </a:xfrm>
          <a:prstGeom prst="rect">
            <a:avLst/>
          </a:prstGeom>
          <a:noFill/>
        </p:spPr>
        <p:txBody>
          <a:bodyPr wrap="square" rtlCol="0">
            <a:spAutoFit/>
          </a:bodyPr>
          <a:lstStyle/>
          <a:p>
            <a:pPr algn="ctr"/>
            <a:r>
              <a:rPr lang="en-US" dirty="0">
                <a:solidFill>
                  <a:schemeClr val="bg1"/>
                </a:solidFill>
              </a:rPr>
              <a:t>Spirit – Soul</a:t>
            </a:r>
          </a:p>
          <a:p>
            <a:pPr algn="ctr"/>
            <a:r>
              <a:rPr lang="en-US" dirty="0">
                <a:solidFill>
                  <a:schemeClr val="bg1"/>
                </a:solidFill>
              </a:rPr>
              <a:t>Consciousness</a:t>
            </a:r>
          </a:p>
        </p:txBody>
      </p:sp>
      <p:sp>
        <p:nvSpPr>
          <p:cNvPr id="16" name="TextBox 15">
            <a:extLst>
              <a:ext uri="{FF2B5EF4-FFF2-40B4-BE49-F238E27FC236}">
                <a16:creationId xmlns:a16="http://schemas.microsoft.com/office/drawing/2014/main" id="{62FF3B99-2928-2F49-90EE-5F8880DA79B6}"/>
              </a:ext>
            </a:extLst>
          </p:cNvPr>
          <p:cNvSpPr txBox="1"/>
          <p:nvPr/>
        </p:nvSpPr>
        <p:spPr>
          <a:xfrm>
            <a:off x="3667351" y="1619691"/>
            <a:ext cx="2743200" cy="646331"/>
          </a:xfrm>
          <a:prstGeom prst="rect">
            <a:avLst/>
          </a:prstGeom>
          <a:noFill/>
        </p:spPr>
        <p:txBody>
          <a:bodyPr wrap="square" rtlCol="0">
            <a:spAutoFit/>
          </a:bodyPr>
          <a:lstStyle/>
          <a:p>
            <a:pPr algn="ctr"/>
            <a:r>
              <a:rPr lang="en-US" dirty="0">
                <a:solidFill>
                  <a:schemeClr val="bg1"/>
                </a:solidFill>
              </a:rPr>
              <a:t>Mind </a:t>
            </a:r>
          </a:p>
          <a:p>
            <a:pPr algn="ctr"/>
            <a:r>
              <a:rPr lang="en-US" dirty="0">
                <a:solidFill>
                  <a:schemeClr val="bg1"/>
                </a:solidFill>
              </a:rPr>
              <a:t>Beliefs and Perceptions</a:t>
            </a:r>
          </a:p>
        </p:txBody>
      </p:sp>
    </p:spTree>
    <p:extLst>
      <p:ext uri="{BB962C8B-B14F-4D97-AF65-F5344CB8AC3E}">
        <p14:creationId xmlns:p14="http://schemas.microsoft.com/office/powerpoint/2010/main" val="395536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EE0534-D33C-5140-947D-EFB13237A81A}"/>
              </a:ext>
            </a:extLst>
          </p:cNvPr>
          <p:cNvPicPr>
            <a:picLocks noChangeAspect="1"/>
          </p:cNvPicPr>
          <p:nvPr/>
        </p:nvPicPr>
        <p:blipFill>
          <a:blip r:embed="rId3"/>
          <a:stretch>
            <a:fillRect/>
          </a:stretch>
        </p:blipFill>
        <p:spPr>
          <a:xfrm>
            <a:off x="558630" y="851958"/>
            <a:ext cx="3429169" cy="5154083"/>
          </a:xfrm>
          <a:prstGeom prst="rect">
            <a:avLst/>
          </a:prstGeom>
        </p:spPr>
      </p:pic>
      <p:sp>
        <p:nvSpPr>
          <p:cNvPr id="4" name="TextBox 3">
            <a:extLst>
              <a:ext uri="{FF2B5EF4-FFF2-40B4-BE49-F238E27FC236}">
                <a16:creationId xmlns:a16="http://schemas.microsoft.com/office/drawing/2014/main" id="{9FEAF187-C1A6-5345-9ECC-53604B0B22D0}"/>
              </a:ext>
            </a:extLst>
          </p:cNvPr>
          <p:cNvSpPr txBox="1"/>
          <p:nvPr/>
        </p:nvSpPr>
        <p:spPr>
          <a:xfrm>
            <a:off x="4880985" y="775707"/>
            <a:ext cx="6434667" cy="353943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a:t>
            </a:r>
            <a:r>
              <a:rPr lang="en-US" sz="2800" i="1" dirty="0">
                <a:latin typeface="Times New Roman" panose="02020603050405020304" pitchFamily="18" charset="0"/>
                <a:cs typeface="Times New Roman" panose="02020603050405020304" pitchFamily="18" charset="0"/>
              </a:rPr>
              <a:t>It from bit </a:t>
            </a:r>
            <a:r>
              <a:rPr lang="en-US" sz="2800" dirty="0">
                <a:latin typeface="Times New Roman" panose="02020603050405020304" pitchFamily="18" charset="0"/>
                <a:cs typeface="Times New Roman" panose="02020603050405020304" pitchFamily="18" charset="0"/>
              </a:rPr>
              <a:t>symbolizes the idea that every item of the physical world has at bottom…an immaterial source and explanation…that all things physical are information-theoretic in origin and that this is a participatory universe”</a:t>
            </a:r>
          </a:p>
          <a:p>
            <a:pPr algn="ctr"/>
            <a:endParaRPr lang="en-US" sz="2800" dirty="0">
              <a:latin typeface="Times New Roman" panose="02020603050405020304" pitchFamily="18" charset="0"/>
              <a:cs typeface="Times New Roman" panose="02020603050405020304" pitchFamily="18" charset="0"/>
            </a:endParaRPr>
          </a:p>
          <a:p>
            <a:pPr algn="ctr"/>
            <a:r>
              <a:rPr lang="en-US" sz="2800" b="1" dirty="0">
                <a:latin typeface="Times New Roman" panose="02020603050405020304" pitchFamily="18" charset="0"/>
                <a:cs typeface="Times New Roman" panose="02020603050405020304" pitchFamily="18" charset="0"/>
              </a:rPr>
              <a:t>John Archibald Wheeler</a:t>
            </a:r>
          </a:p>
        </p:txBody>
      </p:sp>
      <p:sp>
        <p:nvSpPr>
          <p:cNvPr id="3" name="TextBox 2">
            <a:extLst>
              <a:ext uri="{FF2B5EF4-FFF2-40B4-BE49-F238E27FC236}">
                <a16:creationId xmlns:a16="http://schemas.microsoft.com/office/drawing/2014/main" id="{69EAED13-751E-164E-9429-324867BAC239}"/>
              </a:ext>
            </a:extLst>
          </p:cNvPr>
          <p:cNvSpPr txBox="1"/>
          <p:nvPr/>
        </p:nvSpPr>
        <p:spPr>
          <a:xfrm>
            <a:off x="4880985" y="4798031"/>
            <a:ext cx="6122637" cy="369332"/>
          </a:xfrm>
          <a:prstGeom prst="rect">
            <a:avLst/>
          </a:prstGeom>
          <a:noFill/>
        </p:spPr>
        <p:txBody>
          <a:bodyPr wrap="square" rtlCol="0">
            <a:spAutoFit/>
          </a:bodyPr>
          <a:lstStyle/>
          <a:p>
            <a:r>
              <a:rPr lang="en-US" dirty="0"/>
              <a:t>…from particles to energy to information</a:t>
            </a:r>
          </a:p>
        </p:txBody>
      </p:sp>
    </p:spTree>
    <p:extLst>
      <p:ext uri="{BB962C8B-B14F-4D97-AF65-F5344CB8AC3E}">
        <p14:creationId xmlns:p14="http://schemas.microsoft.com/office/powerpoint/2010/main" val="402961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ame&#10;&#10;Description automatically generated">
            <a:extLst>
              <a:ext uri="{FF2B5EF4-FFF2-40B4-BE49-F238E27FC236}">
                <a16:creationId xmlns:a16="http://schemas.microsoft.com/office/drawing/2014/main" id="{C8330B27-5D31-D144-AFF9-1F294810CEEC}"/>
              </a:ext>
            </a:extLst>
          </p:cNvPr>
          <p:cNvPicPr>
            <a:picLocks noChangeAspect="1"/>
          </p:cNvPicPr>
          <p:nvPr/>
        </p:nvPicPr>
        <p:blipFill>
          <a:blip r:embed="rId2"/>
          <a:stretch>
            <a:fillRect/>
          </a:stretch>
        </p:blipFill>
        <p:spPr>
          <a:xfrm>
            <a:off x="441366" y="698349"/>
            <a:ext cx="2025937" cy="2025937"/>
          </a:xfrm>
          <a:prstGeom prst="rect">
            <a:avLst/>
          </a:prstGeom>
        </p:spPr>
      </p:pic>
      <p:pic>
        <p:nvPicPr>
          <p:cNvPr id="5" name="Picture 4" descr="A picture containing projector, indoor, photo, sitting&#10;&#10;Description automatically generated">
            <a:extLst>
              <a:ext uri="{FF2B5EF4-FFF2-40B4-BE49-F238E27FC236}">
                <a16:creationId xmlns:a16="http://schemas.microsoft.com/office/drawing/2014/main" id="{D2E9E212-0C54-2844-9A8B-D2B4954A2198}"/>
              </a:ext>
            </a:extLst>
          </p:cNvPr>
          <p:cNvPicPr>
            <a:picLocks noChangeAspect="1"/>
          </p:cNvPicPr>
          <p:nvPr/>
        </p:nvPicPr>
        <p:blipFill>
          <a:blip r:embed="rId3"/>
          <a:stretch>
            <a:fillRect/>
          </a:stretch>
        </p:blipFill>
        <p:spPr>
          <a:xfrm>
            <a:off x="866699" y="3669168"/>
            <a:ext cx="3201208" cy="1800679"/>
          </a:xfrm>
          <a:prstGeom prst="rect">
            <a:avLst/>
          </a:prstGeom>
        </p:spPr>
      </p:pic>
      <p:pic>
        <p:nvPicPr>
          <p:cNvPr id="2" name="Picture 1">
            <a:extLst>
              <a:ext uri="{FF2B5EF4-FFF2-40B4-BE49-F238E27FC236}">
                <a16:creationId xmlns:a16="http://schemas.microsoft.com/office/drawing/2014/main" id="{94102DBE-920C-D14A-8F44-C611FA1F12E7}"/>
              </a:ext>
            </a:extLst>
          </p:cNvPr>
          <p:cNvPicPr>
            <a:picLocks noChangeAspect="1"/>
          </p:cNvPicPr>
          <p:nvPr/>
        </p:nvPicPr>
        <p:blipFill>
          <a:blip r:embed="rId4"/>
          <a:stretch>
            <a:fillRect/>
          </a:stretch>
        </p:blipFill>
        <p:spPr>
          <a:xfrm>
            <a:off x="7511067" y="1237769"/>
            <a:ext cx="3697460" cy="2957968"/>
          </a:xfrm>
          <a:prstGeom prst="rect">
            <a:avLst/>
          </a:prstGeom>
        </p:spPr>
      </p:pic>
      <p:sp>
        <p:nvSpPr>
          <p:cNvPr id="4" name="TextBox 3">
            <a:extLst>
              <a:ext uri="{FF2B5EF4-FFF2-40B4-BE49-F238E27FC236}">
                <a16:creationId xmlns:a16="http://schemas.microsoft.com/office/drawing/2014/main" id="{AEC1B9E8-C9E1-3C4B-BF28-ACFE9D93AE42}"/>
              </a:ext>
            </a:extLst>
          </p:cNvPr>
          <p:cNvSpPr txBox="1"/>
          <p:nvPr/>
        </p:nvSpPr>
        <p:spPr>
          <a:xfrm>
            <a:off x="2869223" y="915633"/>
            <a:ext cx="2725616" cy="1569660"/>
          </a:xfrm>
          <a:prstGeom prst="rect">
            <a:avLst/>
          </a:prstGeom>
          <a:noFill/>
        </p:spPr>
        <p:txBody>
          <a:bodyPr wrap="square" rtlCol="0">
            <a:spAutoFit/>
          </a:bodyPr>
          <a:lstStyle/>
          <a:p>
            <a:pPr algn="ctr"/>
            <a:r>
              <a:rPr lang="en-US" sz="2400" u="sng" dirty="0"/>
              <a:t>Mind</a:t>
            </a:r>
          </a:p>
          <a:p>
            <a:pPr algn="ctr"/>
            <a:r>
              <a:rPr lang="en-US" sz="2400" dirty="0">
                <a:solidFill>
                  <a:srgbClr val="890002"/>
                </a:solidFill>
              </a:rPr>
              <a:t>Perceptions-Beliefs</a:t>
            </a:r>
          </a:p>
          <a:p>
            <a:pPr algn="ctr"/>
            <a:r>
              <a:rPr lang="en-US" sz="2400" i="1" dirty="0">
                <a:solidFill>
                  <a:srgbClr val="890002"/>
                </a:solidFill>
              </a:rPr>
              <a:t>Thoughts</a:t>
            </a:r>
          </a:p>
          <a:p>
            <a:pPr algn="ctr"/>
            <a:r>
              <a:rPr lang="en-US" sz="2400" i="1" dirty="0">
                <a:solidFill>
                  <a:srgbClr val="890002"/>
                </a:solidFill>
              </a:rPr>
              <a:t>Emotions</a:t>
            </a:r>
          </a:p>
        </p:txBody>
      </p:sp>
      <p:sp>
        <p:nvSpPr>
          <p:cNvPr id="6" name="TextBox 5">
            <a:extLst>
              <a:ext uri="{FF2B5EF4-FFF2-40B4-BE49-F238E27FC236}">
                <a16:creationId xmlns:a16="http://schemas.microsoft.com/office/drawing/2014/main" id="{37AC7F1D-2EBF-C741-8BD9-9E459384BFD3}"/>
              </a:ext>
            </a:extLst>
          </p:cNvPr>
          <p:cNvSpPr txBox="1"/>
          <p:nvPr/>
        </p:nvSpPr>
        <p:spPr>
          <a:xfrm>
            <a:off x="4232031" y="4349262"/>
            <a:ext cx="1488831" cy="523220"/>
          </a:xfrm>
          <a:prstGeom prst="rect">
            <a:avLst/>
          </a:prstGeom>
          <a:noFill/>
        </p:spPr>
        <p:txBody>
          <a:bodyPr wrap="square" rtlCol="0">
            <a:spAutoFit/>
          </a:bodyPr>
          <a:lstStyle/>
          <a:p>
            <a:r>
              <a:rPr lang="en-US" sz="2800" dirty="0"/>
              <a:t>Brain</a:t>
            </a:r>
          </a:p>
        </p:txBody>
      </p:sp>
      <p:sp>
        <p:nvSpPr>
          <p:cNvPr id="8" name="Right Arrow 7">
            <a:extLst>
              <a:ext uri="{FF2B5EF4-FFF2-40B4-BE49-F238E27FC236}">
                <a16:creationId xmlns:a16="http://schemas.microsoft.com/office/drawing/2014/main" id="{87DD432E-AD3C-9F4A-98B1-69B26F67B899}"/>
              </a:ext>
            </a:extLst>
          </p:cNvPr>
          <p:cNvSpPr/>
          <p:nvPr/>
        </p:nvSpPr>
        <p:spPr>
          <a:xfrm>
            <a:off x="4976446" y="2989385"/>
            <a:ext cx="1858108" cy="35169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AD0923F-1215-A449-BEC3-DD5F937178FE}"/>
              </a:ext>
            </a:extLst>
          </p:cNvPr>
          <p:cNvSpPr txBox="1"/>
          <p:nvPr/>
        </p:nvSpPr>
        <p:spPr>
          <a:xfrm>
            <a:off x="8236438" y="4569507"/>
            <a:ext cx="2456962" cy="954107"/>
          </a:xfrm>
          <a:prstGeom prst="rect">
            <a:avLst/>
          </a:prstGeom>
          <a:noFill/>
        </p:spPr>
        <p:txBody>
          <a:bodyPr wrap="square" rtlCol="0">
            <a:spAutoFit/>
          </a:bodyPr>
          <a:lstStyle/>
          <a:p>
            <a:pPr algn="ctr"/>
            <a:r>
              <a:rPr lang="en-US" sz="2800" dirty="0"/>
              <a:t>Body-Life Experience</a:t>
            </a:r>
          </a:p>
        </p:txBody>
      </p:sp>
      <p:sp>
        <p:nvSpPr>
          <p:cNvPr id="7" name="Oval 6">
            <a:extLst>
              <a:ext uri="{FF2B5EF4-FFF2-40B4-BE49-F238E27FC236}">
                <a16:creationId xmlns:a16="http://schemas.microsoft.com/office/drawing/2014/main" id="{C9EB5615-AC44-4343-BDD2-5E7F9F0865D8}"/>
              </a:ext>
            </a:extLst>
          </p:cNvPr>
          <p:cNvSpPr/>
          <p:nvPr/>
        </p:nvSpPr>
        <p:spPr>
          <a:xfrm>
            <a:off x="2869223" y="698349"/>
            <a:ext cx="2851639" cy="2025937"/>
          </a:xfrm>
          <a:prstGeom prst="ellipse">
            <a:avLst/>
          </a:prstGeom>
          <a:noFill/>
          <a:ln w="19050">
            <a:solidFill>
              <a:srgbClr val="890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820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A33DA6-0943-F746-92E5-8A3222E7EFDA}"/>
              </a:ext>
            </a:extLst>
          </p:cNvPr>
          <p:cNvSpPr txBox="1"/>
          <p:nvPr/>
        </p:nvSpPr>
        <p:spPr>
          <a:xfrm>
            <a:off x="962575" y="2252590"/>
            <a:ext cx="7567448" cy="707886"/>
          </a:xfrm>
          <a:prstGeom prst="rect">
            <a:avLst/>
          </a:prstGeom>
          <a:noFill/>
        </p:spPr>
        <p:txBody>
          <a:bodyPr wrap="square" rtlCol="0">
            <a:spAutoFit/>
          </a:bodyPr>
          <a:lstStyle/>
          <a:p>
            <a:pPr algn="ctr"/>
            <a:r>
              <a:rPr lang="en-US" sz="4000" dirty="0">
                <a:solidFill>
                  <a:srgbClr val="890002"/>
                </a:solidFill>
              </a:rPr>
              <a:t>B = V x P</a:t>
            </a:r>
          </a:p>
        </p:txBody>
      </p:sp>
      <p:sp>
        <p:nvSpPr>
          <p:cNvPr id="3" name="TextBox 2">
            <a:extLst>
              <a:ext uri="{FF2B5EF4-FFF2-40B4-BE49-F238E27FC236}">
                <a16:creationId xmlns:a16="http://schemas.microsoft.com/office/drawing/2014/main" id="{4BFC2B44-85AE-DB4E-B40A-4D5389CE6CE2}"/>
              </a:ext>
            </a:extLst>
          </p:cNvPr>
          <p:cNvSpPr txBox="1"/>
          <p:nvPr/>
        </p:nvSpPr>
        <p:spPr>
          <a:xfrm>
            <a:off x="647703" y="1433866"/>
            <a:ext cx="8559798" cy="707886"/>
          </a:xfrm>
          <a:prstGeom prst="rect">
            <a:avLst/>
          </a:prstGeom>
          <a:noFill/>
        </p:spPr>
        <p:txBody>
          <a:bodyPr wrap="square" rtlCol="0">
            <a:spAutoFit/>
          </a:bodyPr>
          <a:lstStyle/>
          <a:p>
            <a:pPr algn="ctr"/>
            <a:r>
              <a:rPr lang="en-US" sz="4000" dirty="0"/>
              <a:t>Behavior = Values x Perceptions</a:t>
            </a:r>
            <a:endParaRPr lang="en-US" sz="4000" dirty="0">
              <a:solidFill>
                <a:srgbClr val="890002"/>
              </a:solidFill>
            </a:endParaRPr>
          </a:p>
        </p:txBody>
      </p:sp>
      <p:sp>
        <p:nvSpPr>
          <p:cNvPr id="4" name="TextBox 3">
            <a:extLst>
              <a:ext uri="{FF2B5EF4-FFF2-40B4-BE49-F238E27FC236}">
                <a16:creationId xmlns:a16="http://schemas.microsoft.com/office/drawing/2014/main" id="{FDD7F5A9-ABCF-974E-8C7B-6AD15911ED41}"/>
              </a:ext>
            </a:extLst>
          </p:cNvPr>
          <p:cNvSpPr txBox="1"/>
          <p:nvPr/>
        </p:nvSpPr>
        <p:spPr>
          <a:xfrm>
            <a:off x="781709" y="2984956"/>
            <a:ext cx="4256690" cy="3539430"/>
          </a:xfrm>
          <a:prstGeom prst="rect">
            <a:avLst/>
          </a:prstGeom>
          <a:noFill/>
        </p:spPr>
        <p:txBody>
          <a:bodyPr wrap="square" rtlCol="0">
            <a:spAutoFit/>
          </a:bodyPr>
          <a:lstStyle/>
          <a:p>
            <a:pPr algn="ctr"/>
            <a:r>
              <a:rPr lang="en-US" sz="2800" dirty="0">
                <a:solidFill>
                  <a:srgbClr val="890002"/>
                </a:solidFill>
              </a:rPr>
              <a:t>Perceptions</a:t>
            </a:r>
          </a:p>
          <a:p>
            <a:pPr algn="ctr"/>
            <a:endParaRPr lang="en-US" sz="2800" dirty="0">
              <a:solidFill>
                <a:srgbClr val="C00000"/>
              </a:solidFill>
            </a:endParaRPr>
          </a:p>
          <a:p>
            <a:pPr algn="ctr"/>
            <a:r>
              <a:rPr lang="en-US" sz="2800" dirty="0">
                <a:solidFill>
                  <a:srgbClr val="890002"/>
                </a:solidFill>
              </a:rPr>
              <a:t>Emotions and Thoughts</a:t>
            </a:r>
          </a:p>
          <a:p>
            <a:pPr algn="ctr"/>
            <a:endParaRPr lang="en-US" sz="2800" dirty="0">
              <a:solidFill>
                <a:srgbClr val="C00000"/>
              </a:solidFill>
            </a:endParaRPr>
          </a:p>
          <a:p>
            <a:pPr algn="ctr"/>
            <a:r>
              <a:rPr lang="en-US" sz="2800" dirty="0">
                <a:solidFill>
                  <a:srgbClr val="890002"/>
                </a:solidFill>
              </a:rPr>
              <a:t>Your Behaviors</a:t>
            </a:r>
          </a:p>
          <a:p>
            <a:pPr algn="ctr"/>
            <a:endParaRPr lang="en-US" sz="2800" dirty="0">
              <a:solidFill>
                <a:srgbClr val="C00000"/>
              </a:solidFill>
            </a:endParaRPr>
          </a:p>
          <a:p>
            <a:pPr algn="ctr"/>
            <a:r>
              <a:rPr lang="en-US" sz="2800" dirty="0">
                <a:solidFill>
                  <a:srgbClr val="890002"/>
                </a:solidFill>
              </a:rPr>
              <a:t>Your Experience of Life (</a:t>
            </a:r>
            <a:r>
              <a:rPr lang="en-US" sz="2800" dirty="0" err="1">
                <a:solidFill>
                  <a:srgbClr val="890002"/>
                </a:solidFill>
              </a:rPr>
              <a:t>Healthspan</a:t>
            </a:r>
            <a:r>
              <a:rPr lang="en-US" sz="2800" dirty="0">
                <a:solidFill>
                  <a:srgbClr val="890002"/>
                </a:solidFill>
              </a:rPr>
              <a:t>)</a:t>
            </a:r>
          </a:p>
        </p:txBody>
      </p:sp>
      <p:sp>
        <p:nvSpPr>
          <p:cNvPr id="5" name="TextBox 4">
            <a:extLst>
              <a:ext uri="{FF2B5EF4-FFF2-40B4-BE49-F238E27FC236}">
                <a16:creationId xmlns:a16="http://schemas.microsoft.com/office/drawing/2014/main" id="{E3E5A05D-E026-DD4C-B6DA-49B6315B938F}"/>
              </a:ext>
            </a:extLst>
          </p:cNvPr>
          <p:cNvSpPr txBox="1"/>
          <p:nvPr/>
        </p:nvSpPr>
        <p:spPr>
          <a:xfrm>
            <a:off x="5664200" y="2984956"/>
            <a:ext cx="4470400" cy="3477875"/>
          </a:xfrm>
          <a:prstGeom prst="rect">
            <a:avLst/>
          </a:prstGeom>
          <a:noFill/>
        </p:spPr>
        <p:txBody>
          <a:bodyPr wrap="square" rtlCol="0">
            <a:spAutoFit/>
          </a:bodyPr>
          <a:lstStyle/>
          <a:p>
            <a:r>
              <a:rPr lang="en-US" sz="2800" dirty="0">
                <a:solidFill>
                  <a:srgbClr val="890002"/>
                </a:solidFill>
              </a:rPr>
              <a:t>Perceptions</a:t>
            </a:r>
          </a:p>
          <a:p>
            <a:pPr marL="342900" indent="-342900">
              <a:buFont typeface="Arial" panose="020B0604020202020204" pitchFamily="34" charset="0"/>
              <a:buChar char="•"/>
            </a:pPr>
            <a:r>
              <a:rPr lang="en-US" sz="2400" dirty="0"/>
              <a:t>Subjective</a:t>
            </a:r>
          </a:p>
          <a:p>
            <a:pPr marL="342900" indent="-342900">
              <a:buFont typeface="Arial" panose="020B0604020202020204" pitchFamily="34" charset="0"/>
              <a:buChar char="•"/>
            </a:pPr>
            <a:r>
              <a:rPr lang="en-US" sz="2400" dirty="0"/>
              <a:t>Fragile</a:t>
            </a:r>
          </a:p>
          <a:p>
            <a:pPr marL="342900" indent="-342900">
              <a:buFont typeface="Arial" panose="020B0604020202020204" pitchFamily="34" charset="0"/>
              <a:buChar char="•"/>
            </a:pPr>
            <a:r>
              <a:rPr lang="en-US" sz="2400" dirty="0"/>
              <a:t>Personal</a:t>
            </a:r>
          </a:p>
          <a:p>
            <a:pPr marL="342900" indent="-342900">
              <a:buFont typeface="Arial" panose="020B0604020202020204" pitchFamily="34" charset="0"/>
              <a:buChar char="•"/>
            </a:pPr>
            <a:r>
              <a:rPr lang="en-US" sz="2400" dirty="0"/>
              <a:t>Idiosyncratic</a:t>
            </a:r>
          </a:p>
          <a:p>
            <a:pPr marL="342900" indent="-342900">
              <a:buFont typeface="Arial" panose="020B0604020202020204" pitchFamily="34" charset="0"/>
              <a:buChar char="•"/>
            </a:pPr>
            <a:r>
              <a:rPr lang="en-US" sz="2400" dirty="0"/>
              <a:t>Heavily programmed</a:t>
            </a:r>
          </a:p>
          <a:p>
            <a:pPr marL="342900" indent="-342900">
              <a:buFont typeface="Arial" panose="020B0604020202020204" pitchFamily="34" charset="0"/>
              <a:buChar char="•"/>
            </a:pPr>
            <a:r>
              <a:rPr lang="en-US" sz="2400" dirty="0"/>
              <a:t>Skew toward negative, fear-based beliefs</a:t>
            </a:r>
          </a:p>
          <a:p>
            <a:pPr marL="342900" indent="-342900">
              <a:buFont typeface="Arial" panose="020B0604020202020204" pitchFamily="34" charset="0"/>
              <a:buChar char="•"/>
            </a:pPr>
            <a:r>
              <a:rPr lang="en-US" sz="2400" dirty="0"/>
              <a:t>Infinitely malleable</a:t>
            </a:r>
          </a:p>
        </p:txBody>
      </p:sp>
      <p:cxnSp>
        <p:nvCxnSpPr>
          <p:cNvPr id="7" name="Straight Arrow Connector 6">
            <a:extLst>
              <a:ext uri="{FF2B5EF4-FFF2-40B4-BE49-F238E27FC236}">
                <a16:creationId xmlns:a16="http://schemas.microsoft.com/office/drawing/2014/main" id="{01BC28EE-D0E3-1543-BABC-7164F0191B0E}"/>
              </a:ext>
            </a:extLst>
          </p:cNvPr>
          <p:cNvCxnSpPr/>
          <p:nvPr/>
        </p:nvCxnSpPr>
        <p:spPr>
          <a:xfrm>
            <a:off x="2910054" y="3429000"/>
            <a:ext cx="0" cy="3719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7CCDB87-1ED2-3241-BCAA-C0C3EE0E1E6F}"/>
              </a:ext>
            </a:extLst>
          </p:cNvPr>
          <p:cNvCxnSpPr/>
          <p:nvPr/>
        </p:nvCxnSpPr>
        <p:spPr>
          <a:xfrm>
            <a:off x="2921877" y="4240724"/>
            <a:ext cx="0" cy="4184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82888B5-CCDC-5E4E-9A83-971DD292D846}"/>
              </a:ext>
            </a:extLst>
          </p:cNvPr>
          <p:cNvCxnSpPr/>
          <p:nvPr/>
        </p:nvCxnSpPr>
        <p:spPr>
          <a:xfrm>
            <a:off x="2910054" y="5148371"/>
            <a:ext cx="0" cy="4385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EE30498-9B4A-7E47-A887-580FFFD8A934}"/>
              </a:ext>
            </a:extLst>
          </p:cNvPr>
          <p:cNvPicPr>
            <a:picLocks noChangeAspect="1"/>
          </p:cNvPicPr>
          <p:nvPr/>
        </p:nvPicPr>
        <p:blipFill>
          <a:blip r:embed="rId2"/>
          <a:stretch>
            <a:fillRect/>
          </a:stretch>
        </p:blipFill>
        <p:spPr>
          <a:xfrm>
            <a:off x="7632700" y="170174"/>
            <a:ext cx="4256691" cy="1152854"/>
          </a:xfrm>
          <a:prstGeom prst="rect">
            <a:avLst/>
          </a:prstGeom>
        </p:spPr>
      </p:pic>
    </p:spTree>
    <p:extLst>
      <p:ext uri="{BB962C8B-B14F-4D97-AF65-F5344CB8AC3E}">
        <p14:creationId xmlns:p14="http://schemas.microsoft.com/office/powerpoint/2010/main" val="276796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49D33F4F-92E5-C64C-BA11-441DBA1002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8600"/>
            <a:ext cx="1905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extBox 2">
            <a:extLst>
              <a:ext uri="{FF2B5EF4-FFF2-40B4-BE49-F238E27FC236}">
                <a16:creationId xmlns:a16="http://schemas.microsoft.com/office/drawing/2014/main" id="{76BAB601-DB11-7346-8901-2D08E920E550}"/>
              </a:ext>
            </a:extLst>
          </p:cNvPr>
          <p:cNvSpPr txBox="1">
            <a:spLocks noChangeArrowheads="1"/>
          </p:cNvSpPr>
          <p:nvPr/>
        </p:nvSpPr>
        <p:spPr bwMode="auto">
          <a:xfrm>
            <a:off x="3962400" y="1219200"/>
            <a:ext cx="5105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pitchFamily="1" charset="0"/>
                <a:ea typeface="ＭＳ Ｐゴシック" panose="020B0600070205080204" pitchFamily="34" charset="-128"/>
              </a:defRPr>
            </a:lvl1pPr>
            <a:lvl2pPr marL="742950" indent="-285750">
              <a:defRPr sz="2400">
                <a:solidFill>
                  <a:schemeClr val="tx1"/>
                </a:solidFill>
                <a:latin typeface="Akzidenz-Grotesk BQ Light" pitchFamily="1" charset="0"/>
                <a:ea typeface="ＭＳ Ｐゴシック" panose="020B0600070205080204" pitchFamily="34" charset="-128"/>
              </a:defRPr>
            </a:lvl2pPr>
            <a:lvl3pPr marL="1143000" indent="-228600">
              <a:defRPr sz="2400">
                <a:solidFill>
                  <a:schemeClr val="tx1"/>
                </a:solidFill>
                <a:latin typeface="Akzidenz-Grotesk BQ Light" pitchFamily="1" charset="0"/>
                <a:ea typeface="ＭＳ Ｐゴシック" panose="020B0600070205080204" pitchFamily="34" charset="-128"/>
              </a:defRPr>
            </a:lvl3pPr>
            <a:lvl4pPr marL="1600200" indent="-228600">
              <a:defRPr sz="2400">
                <a:solidFill>
                  <a:schemeClr val="tx1"/>
                </a:solidFill>
                <a:latin typeface="Akzidenz-Grotesk BQ Light" pitchFamily="1" charset="0"/>
                <a:ea typeface="ＭＳ Ｐゴシック" panose="020B0600070205080204" pitchFamily="34" charset="-128"/>
              </a:defRPr>
            </a:lvl4pPr>
            <a:lvl5pPr marL="2057400" indent="-228600">
              <a:defRPr sz="2400">
                <a:solidFill>
                  <a:schemeClr val="tx1"/>
                </a:solidFill>
                <a:latin typeface="Akzidenz-Grotesk BQ Light" pitchFamily="1"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r>
              <a:rPr lang="en-US" altLang="en-US" sz="2000">
                <a:latin typeface="Times New Roman" panose="02020603050405020304" pitchFamily="18" charset="0"/>
              </a:rPr>
              <a:t>Richard Davidson PhD</a:t>
            </a:r>
          </a:p>
          <a:p>
            <a:r>
              <a:rPr lang="en-US" altLang="en-US" sz="2000">
                <a:latin typeface="Times New Roman" panose="02020603050405020304" pitchFamily="18" charset="0"/>
              </a:rPr>
              <a:t>Director, Waisman Lab Neurosciences</a:t>
            </a:r>
          </a:p>
          <a:p>
            <a:r>
              <a:rPr lang="en-US" altLang="en-US" sz="2000">
                <a:latin typeface="Times New Roman" panose="02020603050405020304" pitchFamily="18" charset="0"/>
              </a:rPr>
              <a:t>University of Wisconsin Medical School</a:t>
            </a:r>
          </a:p>
        </p:txBody>
      </p:sp>
      <p:sp>
        <p:nvSpPr>
          <p:cNvPr id="13315" name="TextBox 3">
            <a:extLst>
              <a:ext uri="{FF2B5EF4-FFF2-40B4-BE49-F238E27FC236}">
                <a16:creationId xmlns:a16="http://schemas.microsoft.com/office/drawing/2014/main" id="{32805B48-5962-4E4A-8395-D54AC99A13A6}"/>
              </a:ext>
            </a:extLst>
          </p:cNvPr>
          <p:cNvSpPr txBox="1">
            <a:spLocks noChangeArrowheads="1"/>
          </p:cNvSpPr>
          <p:nvPr/>
        </p:nvSpPr>
        <p:spPr bwMode="auto">
          <a:xfrm>
            <a:off x="3962400" y="3657601"/>
            <a:ext cx="6172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pitchFamily="1" charset="0"/>
                <a:ea typeface="ＭＳ Ｐゴシック" panose="020B0600070205080204" pitchFamily="34" charset="-128"/>
              </a:defRPr>
            </a:lvl1pPr>
            <a:lvl2pPr marL="742950" indent="-285750">
              <a:defRPr sz="2400">
                <a:solidFill>
                  <a:schemeClr val="tx1"/>
                </a:solidFill>
                <a:latin typeface="Akzidenz-Grotesk BQ Light" pitchFamily="1" charset="0"/>
                <a:ea typeface="ＭＳ Ｐゴシック" panose="020B0600070205080204" pitchFamily="34" charset="-128"/>
              </a:defRPr>
            </a:lvl2pPr>
            <a:lvl3pPr marL="1143000" indent="-228600">
              <a:defRPr sz="2400">
                <a:solidFill>
                  <a:schemeClr val="tx1"/>
                </a:solidFill>
                <a:latin typeface="Akzidenz-Grotesk BQ Light" pitchFamily="1" charset="0"/>
                <a:ea typeface="ＭＳ Ｐゴシック" panose="020B0600070205080204" pitchFamily="34" charset="-128"/>
              </a:defRPr>
            </a:lvl3pPr>
            <a:lvl4pPr marL="1600200" indent="-228600">
              <a:defRPr sz="2400">
                <a:solidFill>
                  <a:schemeClr val="tx1"/>
                </a:solidFill>
                <a:latin typeface="Akzidenz-Grotesk BQ Light" pitchFamily="1" charset="0"/>
                <a:ea typeface="ＭＳ Ｐゴシック" panose="020B0600070205080204" pitchFamily="34" charset="-128"/>
              </a:defRPr>
            </a:lvl4pPr>
            <a:lvl5pPr marL="2057400" indent="-228600">
              <a:defRPr sz="2400">
                <a:solidFill>
                  <a:schemeClr val="tx1"/>
                </a:solidFill>
                <a:latin typeface="Akzidenz-Grotesk BQ Light" pitchFamily="1"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r>
              <a:rPr lang="en-US" altLang="en-US" sz="2000">
                <a:latin typeface="Times New Roman" panose="02020603050405020304" pitchFamily="18" charset="0"/>
              </a:rPr>
              <a:t>Bruce S. McEwen, Ph.D. </a:t>
            </a:r>
          </a:p>
          <a:p>
            <a:r>
              <a:rPr lang="en-US" altLang="en-US" sz="2000">
                <a:latin typeface="Times New Roman" panose="02020603050405020304" pitchFamily="18" charset="0"/>
              </a:rPr>
              <a:t>Alfred E. Mirsky Professor </a:t>
            </a:r>
          </a:p>
          <a:p>
            <a:r>
              <a:rPr lang="en-US" altLang="en-US" sz="2000">
                <a:latin typeface="Times New Roman" panose="02020603050405020304" pitchFamily="18" charset="0"/>
              </a:rPr>
              <a:t>Harold and Margaret Milliken Hatch Laboratory of Neuroendocrinology,  Rockefeller University</a:t>
            </a:r>
          </a:p>
        </p:txBody>
      </p:sp>
      <p:pic>
        <p:nvPicPr>
          <p:cNvPr id="13316" name="Picture 4">
            <a:extLst>
              <a:ext uri="{FF2B5EF4-FFF2-40B4-BE49-F238E27FC236}">
                <a16:creationId xmlns:a16="http://schemas.microsoft.com/office/drawing/2014/main" id="{4F182820-B075-224A-99A8-64DB421EC9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306764"/>
            <a:ext cx="1816100"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76199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357</TotalTime>
  <Words>817</Words>
  <Application>Microsoft Macintosh PowerPoint</Application>
  <PresentationFormat>Widescreen</PresentationFormat>
  <Paragraphs>127</Paragraphs>
  <Slides>28</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Baskerville</vt:lpstr>
      <vt:lpstr>Calibri</vt:lpstr>
      <vt:lpstr>Calibri Light</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Fight-Flight or Sympathetic Tone</vt:lpstr>
      <vt:lpstr>Calm or Parasympathetic Tone…..Get “Para”</vt:lpstr>
      <vt:lpstr>Allostasis and Allostatic Load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Managing Stress:     The Power of Mindfulness</vt:lpstr>
      <vt:lpstr>Motion is the Lotion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thehealthedge81@gmail.com</dc:creator>
  <cp:lastModifiedBy>thehealthedge81@gmail.com</cp:lastModifiedBy>
  <cp:revision>10</cp:revision>
  <cp:lastPrinted>2020-06-30T15:14:42Z</cp:lastPrinted>
  <dcterms:created xsi:type="dcterms:W3CDTF">2020-06-30T14:53:45Z</dcterms:created>
  <dcterms:modified xsi:type="dcterms:W3CDTF">2020-07-05T17:42:15Z</dcterms:modified>
</cp:coreProperties>
</file>