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3"/>
  </p:notesMasterIdLst>
  <p:sldIdLst>
    <p:sldId id="257" r:id="rId2"/>
    <p:sldId id="1622" r:id="rId3"/>
    <p:sldId id="1650" r:id="rId4"/>
    <p:sldId id="273" r:id="rId5"/>
    <p:sldId id="715" r:id="rId6"/>
    <p:sldId id="563" r:id="rId7"/>
    <p:sldId id="1651" r:id="rId8"/>
    <p:sldId id="588" r:id="rId9"/>
    <p:sldId id="438" r:id="rId10"/>
    <p:sldId id="346" r:id="rId11"/>
    <p:sldId id="398" r:id="rId12"/>
    <p:sldId id="660" r:id="rId13"/>
    <p:sldId id="1652" r:id="rId14"/>
    <p:sldId id="1567" r:id="rId15"/>
    <p:sldId id="1189" r:id="rId16"/>
    <p:sldId id="1247" r:id="rId17"/>
    <p:sldId id="1242" r:id="rId18"/>
    <p:sldId id="1248" r:id="rId19"/>
    <p:sldId id="1241" r:id="rId20"/>
    <p:sldId id="1243" r:id="rId21"/>
    <p:sldId id="1246" r:id="rId22"/>
    <p:sldId id="452" r:id="rId23"/>
    <p:sldId id="351" r:id="rId24"/>
    <p:sldId id="590" r:id="rId25"/>
    <p:sldId id="595" r:id="rId26"/>
    <p:sldId id="596" r:id="rId27"/>
    <p:sldId id="591" r:id="rId28"/>
    <p:sldId id="593" r:id="rId29"/>
    <p:sldId id="594" r:id="rId30"/>
    <p:sldId id="274" r:id="rId31"/>
    <p:sldId id="1197" r:id="rId32"/>
    <p:sldId id="266" r:id="rId33"/>
    <p:sldId id="1217" r:id="rId34"/>
    <p:sldId id="1653" r:id="rId35"/>
    <p:sldId id="268" r:id="rId36"/>
    <p:sldId id="269" r:id="rId37"/>
    <p:sldId id="1588" r:id="rId38"/>
    <p:sldId id="1587" r:id="rId39"/>
    <p:sldId id="1176" r:id="rId40"/>
    <p:sldId id="1231" r:id="rId41"/>
    <p:sldId id="1130" r:id="rId42"/>
    <p:sldId id="1576" r:id="rId43"/>
    <p:sldId id="1584" r:id="rId44"/>
    <p:sldId id="435" r:id="rId45"/>
    <p:sldId id="301" r:id="rId46"/>
    <p:sldId id="1655" r:id="rId47"/>
    <p:sldId id="1656" r:id="rId48"/>
    <p:sldId id="377" r:id="rId49"/>
    <p:sldId id="1641" r:id="rId50"/>
    <p:sldId id="1657" r:id="rId51"/>
    <p:sldId id="270" r:id="rId5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02707"/>
    <a:srgbClr val="B8320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9756" autoAdjust="0"/>
    <p:restoredTop sz="93118" autoAdjust="0"/>
  </p:normalViewPr>
  <p:slideViewPr>
    <p:cSldViewPr>
      <p:cViewPr varScale="1">
        <p:scale>
          <a:sx n="115" d="100"/>
          <a:sy n="115" d="100"/>
        </p:scale>
        <p:origin x="800" y="19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G"/><Relationship Id="rId1" Type="http://schemas.openxmlformats.org/officeDocument/2006/relationships/image" Target="../media/image41.jpg"/><Relationship Id="rId5" Type="http://schemas.openxmlformats.org/officeDocument/2006/relationships/image" Target="../media/image45.jpeg"/><Relationship Id="rId4" Type="http://schemas.openxmlformats.org/officeDocument/2006/relationships/image" Target="../media/image44.jp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image" Target="../media/image56.png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G"/><Relationship Id="rId1" Type="http://schemas.openxmlformats.org/officeDocument/2006/relationships/image" Target="../media/image41.jpg"/><Relationship Id="rId5" Type="http://schemas.openxmlformats.org/officeDocument/2006/relationships/image" Target="../media/image45.jpeg"/><Relationship Id="rId4" Type="http://schemas.openxmlformats.org/officeDocument/2006/relationships/image" Target="../media/image44.jp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image" Target="../media/image56.png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BF4ED52-44EF-49B2-AB9D-03DE112411C2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C8FB3AF-BA7F-4FC2-A820-F21BBABD6BB8}">
      <dgm:prSet phldrT="[Text]"/>
      <dgm:spPr/>
      <dgm:t>
        <a:bodyPr/>
        <a:lstStyle/>
        <a:p>
          <a:r>
            <a:rPr lang="en-US" dirty="0"/>
            <a:t>Identify trends in health status</a:t>
          </a:r>
        </a:p>
      </dgm:t>
    </dgm:pt>
    <dgm:pt modelId="{8377DAE0-E8E2-4EBB-A6A1-91678DC4D874}" type="parTrans" cxnId="{EDD0824E-8076-424A-BCA6-6C6363A00D30}">
      <dgm:prSet/>
      <dgm:spPr/>
      <dgm:t>
        <a:bodyPr/>
        <a:lstStyle/>
        <a:p>
          <a:endParaRPr lang="en-US"/>
        </a:p>
      </dgm:t>
    </dgm:pt>
    <dgm:pt modelId="{5DBBBFBC-732A-43C7-835B-F571F5CD51B7}" type="sibTrans" cxnId="{EDD0824E-8076-424A-BCA6-6C6363A00D30}">
      <dgm:prSet/>
      <dgm:spPr/>
      <dgm:t>
        <a:bodyPr/>
        <a:lstStyle/>
        <a:p>
          <a:endParaRPr lang="en-US"/>
        </a:p>
      </dgm:t>
    </dgm:pt>
    <dgm:pt modelId="{85A2C571-BD14-44DB-B55B-A9E715110DB4}">
      <dgm:prSet phldrT="[Text]"/>
      <dgm:spPr/>
      <dgm:t>
        <a:bodyPr/>
        <a:lstStyle/>
        <a:p>
          <a:r>
            <a:rPr lang="en-US" dirty="0"/>
            <a:t>Data Driven</a:t>
          </a:r>
        </a:p>
      </dgm:t>
    </dgm:pt>
    <dgm:pt modelId="{7EACFB57-2F09-476C-815A-33DF7643BD69}" type="parTrans" cxnId="{799AEE2B-F55A-44C5-92D5-8EF39EF4BF9B}">
      <dgm:prSet/>
      <dgm:spPr/>
      <dgm:t>
        <a:bodyPr/>
        <a:lstStyle/>
        <a:p>
          <a:endParaRPr lang="en-US"/>
        </a:p>
      </dgm:t>
    </dgm:pt>
    <dgm:pt modelId="{A054BAA0-B55E-4973-8050-559528F9508E}" type="sibTrans" cxnId="{799AEE2B-F55A-44C5-92D5-8EF39EF4BF9B}">
      <dgm:prSet/>
      <dgm:spPr/>
      <dgm:t>
        <a:bodyPr/>
        <a:lstStyle/>
        <a:p>
          <a:endParaRPr lang="en-US"/>
        </a:p>
      </dgm:t>
    </dgm:pt>
    <dgm:pt modelId="{C18BE420-C5CD-4FE0-A01A-C609C2CE8B69}">
      <dgm:prSet phldrT="[Text]"/>
      <dgm:spPr/>
      <dgm:t>
        <a:bodyPr/>
        <a:lstStyle/>
        <a:p>
          <a:r>
            <a:rPr lang="en-US" dirty="0"/>
            <a:t>Develop comparisons to state and national benchmarks</a:t>
          </a:r>
        </a:p>
      </dgm:t>
    </dgm:pt>
    <dgm:pt modelId="{19E59ACF-F123-4C38-A05B-B51002DE9875}" type="parTrans" cxnId="{BE7CF1C8-2624-4F4C-9589-7577B19480F0}">
      <dgm:prSet/>
      <dgm:spPr/>
      <dgm:t>
        <a:bodyPr/>
        <a:lstStyle/>
        <a:p>
          <a:endParaRPr lang="en-US"/>
        </a:p>
      </dgm:t>
    </dgm:pt>
    <dgm:pt modelId="{92FBC8C2-7CE8-41A5-94A8-48AF0188EAA3}" type="sibTrans" cxnId="{BE7CF1C8-2624-4F4C-9589-7577B19480F0}">
      <dgm:prSet/>
      <dgm:spPr/>
      <dgm:t>
        <a:bodyPr/>
        <a:lstStyle/>
        <a:p>
          <a:endParaRPr lang="en-US"/>
        </a:p>
      </dgm:t>
    </dgm:pt>
    <dgm:pt modelId="{DF05C6D7-CA30-4F55-8AD5-E3A1F0E84316}">
      <dgm:prSet phldrT="[Text]"/>
      <dgm:spPr/>
      <dgm:t>
        <a:bodyPr/>
        <a:lstStyle/>
        <a:p>
          <a:r>
            <a:rPr lang="en-US" dirty="0"/>
            <a:t>Identify needs and vulnerable populations</a:t>
          </a:r>
        </a:p>
      </dgm:t>
    </dgm:pt>
    <dgm:pt modelId="{5022B666-156A-47A7-9A13-0FC2CB8E691D}" type="parTrans" cxnId="{EEC26A76-46CC-4A5F-BDDC-53B242BBA291}">
      <dgm:prSet/>
      <dgm:spPr/>
      <dgm:t>
        <a:bodyPr/>
        <a:lstStyle/>
        <a:p>
          <a:endParaRPr lang="en-US"/>
        </a:p>
      </dgm:t>
    </dgm:pt>
    <dgm:pt modelId="{8AE9C62F-356F-4E42-8A3A-43BDB18AF75F}" type="sibTrans" cxnId="{EEC26A76-46CC-4A5F-BDDC-53B242BBA291}">
      <dgm:prSet/>
      <dgm:spPr/>
      <dgm:t>
        <a:bodyPr/>
        <a:lstStyle/>
        <a:p>
          <a:endParaRPr lang="en-US"/>
        </a:p>
      </dgm:t>
    </dgm:pt>
    <dgm:pt modelId="{5CD1886E-6969-42DC-9A19-51E7EEEF79CD}">
      <dgm:prSet phldrT="[Text]"/>
      <dgm:spPr/>
      <dgm:t>
        <a:bodyPr/>
        <a:lstStyle/>
        <a:p>
          <a:r>
            <a:rPr lang="en-US" dirty="0"/>
            <a:t>Utilize findings for Community Benefits and hospital planning activities</a:t>
          </a:r>
        </a:p>
      </dgm:t>
    </dgm:pt>
    <dgm:pt modelId="{113C3D33-309A-4AE0-9B62-03FF5C6A5271}" type="parTrans" cxnId="{3F50FA5A-4040-4069-88BB-656553FBF4C6}">
      <dgm:prSet/>
      <dgm:spPr/>
      <dgm:t>
        <a:bodyPr/>
        <a:lstStyle/>
        <a:p>
          <a:endParaRPr lang="en-US"/>
        </a:p>
      </dgm:t>
    </dgm:pt>
    <dgm:pt modelId="{A3BD76E8-FFCB-4F44-8E8E-22DE41B45ADB}" type="sibTrans" cxnId="{3F50FA5A-4040-4069-88BB-656553FBF4C6}">
      <dgm:prSet/>
      <dgm:spPr/>
      <dgm:t>
        <a:bodyPr/>
        <a:lstStyle/>
        <a:p>
          <a:endParaRPr lang="en-US"/>
        </a:p>
      </dgm:t>
    </dgm:pt>
    <dgm:pt modelId="{6A0781EC-5D37-4584-AE02-BE63191FBD6F}">
      <dgm:prSet phldrT="[Text]"/>
      <dgm:spPr/>
      <dgm:t>
        <a:bodyPr/>
        <a:lstStyle/>
        <a:p>
          <a:r>
            <a:rPr lang="en-US"/>
            <a:t>Attorney General </a:t>
          </a:r>
          <a:r>
            <a:rPr lang="en-US" dirty="0"/>
            <a:t>and IRS requirements</a:t>
          </a:r>
        </a:p>
      </dgm:t>
    </dgm:pt>
    <dgm:pt modelId="{91E3F1CB-3233-4F09-8E88-0C6786402C51}" type="parTrans" cxnId="{55C477F6-6A29-4B76-9D01-939C24FBC0D0}">
      <dgm:prSet/>
      <dgm:spPr/>
      <dgm:t>
        <a:bodyPr/>
        <a:lstStyle/>
        <a:p>
          <a:endParaRPr lang="en-US"/>
        </a:p>
      </dgm:t>
    </dgm:pt>
    <dgm:pt modelId="{32A58EF7-920D-4CD1-8E8C-6D8B73A02DA2}" type="sibTrans" cxnId="{55C477F6-6A29-4B76-9D01-939C24FBC0D0}">
      <dgm:prSet/>
      <dgm:spPr/>
      <dgm:t>
        <a:bodyPr/>
        <a:lstStyle/>
        <a:p>
          <a:endParaRPr lang="en-US"/>
        </a:p>
      </dgm:t>
    </dgm:pt>
    <dgm:pt modelId="{800765EA-546C-4FE7-A42E-AFBAA1550F37}" type="pres">
      <dgm:prSet presAssocID="{1BF4ED52-44EF-49B2-AB9D-03DE112411C2}" presName="CompostProcess" presStyleCnt="0">
        <dgm:presLayoutVars>
          <dgm:dir/>
          <dgm:resizeHandles val="exact"/>
        </dgm:presLayoutVars>
      </dgm:prSet>
      <dgm:spPr/>
    </dgm:pt>
    <dgm:pt modelId="{11682520-7E47-4540-9FCD-AE00DAE4017A}" type="pres">
      <dgm:prSet presAssocID="{1BF4ED52-44EF-49B2-AB9D-03DE112411C2}" presName="arrow" presStyleLbl="bgShp" presStyleIdx="0" presStyleCnt="1"/>
      <dgm:spPr/>
    </dgm:pt>
    <dgm:pt modelId="{8090FFD7-33FB-47F4-BD20-C68DDE39B531}" type="pres">
      <dgm:prSet presAssocID="{1BF4ED52-44EF-49B2-AB9D-03DE112411C2}" presName="linearProcess" presStyleCnt="0"/>
      <dgm:spPr/>
    </dgm:pt>
    <dgm:pt modelId="{7E2556E9-E927-4BF5-9B19-2456BD5238F6}" type="pres">
      <dgm:prSet presAssocID="{5C8FB3AF-BA7F-4FC2-A820-F21BBABD6BB8}" presName="textNode" presStyleLbl="node1" presStyleIdx="0" presStyleCnt="6">
        <dgm:presLayoutVars>
          <dgm:bulletEnabled val="1"/>
        </dgm:presLayoutVars>
      </dgm:prSet>
      <dgm:spPr/>
    </dgm:pt>
    <dgm:pt modelId="{9954C095-8B44-4A2C-B151-00051BE8D1FE}" type="pres">
      <dgm:prSet presAssocID="{5DBBBFBC-732A-43C7-835B-F571F5CD51B7}" presName="sibTrans" presStyleCnt="0"/>
      <dgm:spPr/>
    </dgm:pt>
    <dgm:pt modelId="{17E5D62D-BB97-43E2-8286-8497D7A15DC9}" type="pres">
      <dgm:prSet presAssocID="{85A2C571-BD14-44DB-B55B-A9E715110DB4}" presName="textNode" presStyleLbl="node1" presStyleIdx="1" presStyleCnt="6">
        <dgm:presLayoutVars>
          <dgm:bulletEnabled val="1"/>
        </dgm:presLayoutVars>
      </dgm:prSet>
      <dgm:spPr/>
    </dgm:pt>
    <dgm:pt modelId="{2D166C53-1A1C-44F9-A637-1464238C85FA}" type="pres">
      <dgm:prSet presAssocID="{A054BAA0-B55E-4973-8050-559528F9508E}" presName="sibTrans" presStyleCnt="0"/>
      <dgm:spPr/>
    </dgm:pt>
    <dgm:pt modelId="{246446AA-99A4-4114-845C-68C922D78DBA}" type="pres">
      <dgm:prSet presAssocID="{C18BE420-C5CD-4FE0-A01A-C609C2CE8B69}" presName="textNode" presStyleLbl="node1" presStyleIdx="2" presStyleCnt="6">
        <dgm:presLayoutVars>
          <dgm:bulletEnabled val="1"/>
        </dgm:presLayoutVars>
      </dgm:prSet>
      <dgm:spPr/>
    </dgm:pt>
    <dgm:pt modelId="{0E9598A9-2875-480A-B36D-86DD8B17B3A2}" type="pres">
      <dgm:prSet presAssocID="{92FBC8C2-7CE8-41A5-94A8-48AF0188EAA3}" presName="sibTrans" presStyleCnt="0"/>
      <dgm:spPr/>
    </dgm:pt>
    <dgm:pt modelId="{AC54F6BF-43B7-4F59-8FE0-8B952D98DDA9}" type="pres">
      <dgm:prSet presAssocID="{DF05C6D7-CA30-4F55-8AD5-E3A1F0E84316}" presName="textNode" presStyleLbl="node1" presStyleIdx="3" presStyleCnt="6">
        <dgm:presLayoutVars>
          <dgm:bulletEnabled val="1"/>
        </dgm:presLayoutVars>
      </dgm:prSet>
      <dgm:spPr/>
    </dgm:pt>
    <dgm:pt modelId="{94A5D5B7-E78F-48CA-A44C-633EAEA45313}" type="pres">
      <dgm:prSet presAssocID="{8AE9C62F-356F-4E42-8A3A-43BDB18AF75F}" presName="sibTrans" presStyleCnt="0"/>
      <dgm:spPr/>
    </dgm:pt>
    <dgm:pt modelId="{35BCC79C-C331-4258-9937-B9B5029EC794}" type="pres">
      <dgm:prSet presAssocID="{5CD1886E-6969-42DC-9A19-51E7EEEF79CD}" presName="textNode" presStyleLbl="node1" presStyleIdx="4" presStyleCnt="6">
        <dgm:presLayoutVars>
          <dgm:bulletEnabled val="1"/>
        </dgm:presLayoutVars>
      </dgm:prSet>
      <dgm:spPr/>
    </dgm:pt>
    <dgm:pt modelId="{86189171-44BA-419F-BA25-EA739E820576}" type="pres">
      <dgm:prSet presAssocID="{A3BD76E8-FFCB-4F44-8E8E-22DE41B45ADB}" presName="sibTrans" presStyleCnt="0"/>
      <dgm:spPr/>
    </dgm:pt>
    <dgm:pt modelId="{EC836763-F4A3-4AF4-A5A7-103D9E554869}" type="pres">
      <dgm:prSet presAssocID="{6A0781EC-5D37-4584-AE02-BE63191FBD6F}" presName="textNode" presStyleLbl="node1" presStyleIdx="5" presStyleCnt="6">
        <dgm:presLayoutVars>
          <dgm:bulletEnabled val="1"/>
        </dgm:presLayoutVars>
      </dgm:prSet>
      <dgm:spPr/>
    </dgm:pt>
  </dgm:ptLst>
  <dgm:cxnLst>
    <dgm:cxn modelId="{EFD1E103-C14A-43F8-ADF0-4D71F4F0B4DE}" type="presOf" srcId="{5C8FB3AF-BA7F-4FC2-A820-F21BBABD6BB8}" destId="{7E2556E9-E927-4BF5-9B19-2456BD5238F6}" srcOrd="0" destOrd="0" presId="urn:microsoft.com/office/officeart/2005/8/layout/hProcess9"/>
    <dgm:cxn modelId="{85240B27-F259-45E2-926B-2539783FAB7F}" type="presOf" srcId="{5CD1886E-6969-42DC-9A19-51E7EEEF79CD}" destId="{35BCC79C-C331-4258-9937-B9B5029EC794}" srcOrd="0" destOrd="0" presId="urn:microsoft.com/office/officeart/2005/8/layout/hProcess9"/>
    <dgm:cxn modelId="{799AEE2B-F55A-44C5-92D5-8EF39EF4BF9B}" srcId="{1BF4ED52-44EF-49B2-AB9D-03DE112411C2}" destId="{85A2C571-BD14-44DB-B55B-A9E715110DB4}" srcOrd="1" destOrd="0" parTransId="{7EACFB57-2F09-476C-815A-33DF7643BD69}" sibTransId="{A054BAA0-B55E-4973-8050-559528F9508E}"/>
    <dgm:cxn modelId="{D2438E33-C798-4BD8-963D-17AD444BDBFC}" type="presOf" srcId="{85A2C571-BD14-44DB-B55B-A9E715110DB4}" destId="{17E5D62D-BB97-43E2-8286-8497D7A15DC9}" srcOrd="0" destOrd="0" presId="urn:microsoft.com/office/officeart/2005/8/layout/hProcess9"/>
    <dgm:cxn modelId="{EDD0824E-8076-424A-BCA6-6C6363A00D30}" srcId="{1BF4ED52-44EF-49B2-AB9D-03DE112411C2}" destId="{5C8FB3AF-BA7F-4FC2-A820-F21BBABD6BB8}" srcOrd="0" destOrd="0" parTransId="{8377DAE0-E8E2-4EBB-A6A1-91678DC4D874}" sibTransId="{5DBBBFBC-732A-43C7-835B-F571F5CD51B7}"/>
    <dgm:cxn modelId="{3F50FA5A-4040-4069-88BB-656553FBF4C6}" srcId="{1BF4ED52-44EF-49B2-AB9D-03DE112411C2}" destId="{5CD1886E-6969-42DC-9A19-51E7EEEF79CD}" srcOrd="4" destOrd="0" parTransId="{113C3D33-309A-4AE0-9B62-03FF5C6A5271}" sibTransId="{A3BD76E8-FFCB-4F44-8E8E-22DE41B45ADB}"/>
    <dgm:cxn modelId="{8383AE66-0F3C-4E84-ADCC-3FE7F09ECD58}" type="presOf" srcId="{DF05C6D7-CA30-4F55-8AD5-E3A1F0E84316}" destId="{AC54F6BF-43B7-4F59-8FE0-8B952D98DDA9}" srcOrd="0" destOrd="0" presId="urn:microsoft.com/office/officeart/2005/8/layout/hProcess9"/>
    <dgm:cxn modelId="{AF34896B-B312-4C6B-ADB8-2C07FCAE08D6}" type="presOf" srcId="{6A0781EC-5D37-4584-AE02-BE63191FBD6F}" destId="{EC836763-F4A3-4AF4-A5A7-103D9E554869}" srcOrd="0" destOrd="0" presId="urn:microsoft.com/office/officeart/2005/8/layout/hProcess9"/>
    <dgm:cxn modelId="{EEC26A76-46CC-4A5F-BDDC-53B242BBA291}" srcId="{1BF4ED52-44EF-49B2-AB9D-03DE112411C2}" destId="{DF05C6D7-CA30-4F55-8AD5-E3A1F0E84316}" srcOrd="3" destOrd="0" parTransId="{5022B666-156A-47A7-9A13-0FC2CB8E691D}" sibTransId="{8AE9C62F-356F-4E42-8A3A-43BDB18AF75F}"/>
    <dgm:cxn modelId="{BBFA4395-9DBE-4B61-A047-0E4BF52BDC14}" type="presOf" srcId="{C18BE420-C5CD-4FE0-A01A-C609C2CE8B69}" destId="{246446AA-99A4-4114-845C-68C922D78DBA}" srcOrd="0" destOrd="0" presId="urn:microsoft.com/office/officeart/2005/8/layout/hProcess9"/>
    <dgm:cxn modelId="{E69F1F9F-6073-4AC4-8C44-1E11B5F5D8E4}" type="presOf" srcId="{1BF4ED52-44EF-49B2-AB9D-03DE112411C2}" destId="{800765EA-546C-4FE7-A42E-AFBAA1550F37}" srcOrd="0" destOrd="0" presId="urn:microsoft.com/office/officeart/2005/8/layout/hProcess9"/>
    <dgm:cxn modelId="{BE7CF1C8-2624-4F4C-9589-7577B19480F0}" srcId="{1BF4ED52-44EF-49B2-AB9D-03DE112411C2}" destId="{C18BE420-C5CD-4FE0-A01A-C609C2CE8B69}" srcOrd="2" destOrd="0" parTransId="{19E59ACF-F123-4C38-A05B-B51002DE9875}" sibTransId="{92FBC8C2-7CE8-41A5-94A8-48AF0188EAA3}"/>
    <dgm:cxn modelId="{55C477F6-6A29-4B76-9D01-939C24FBC0D0}" srcId="{1BF4ED52-44EF-49B2-AB9D-03DE112411C2}" destId="{6A0781EC-5D37-4584-AE02-BE63191FBD6F}" srcOrd="5" destOrd="0" parTransId="{91E3F1CB-3233-4F09-8E88-0C6786402C51}" sibTransId="{32A58EF7-920D-4CD1-8E8C-6D8B73A02DA2}"/>
    <dgm:cxn modelId="{FC1DEDD7-3CDF-48FE-98F6-88795868ECB9}" type="presParOf" srcId="{800765EA-546C-4FE7-A42E-AFBAA1550F37}" destId="{11682520-7E47-4540-9FCD-AE00DAE4017A}" srcOrd="0" destOrd="0" presId="urn:microsoft.com/office/officeart/2005/8/layout/hProcess9"/>
    <dgm:cxn modelId="{6D2C2B07-CFAE-4CF7-B38C-ED891214CA84}" type="presParOf" srcId="{800765EA-546C-4FE7-A42E-AFBAA1550F37}" destId="{8090FFD7-33FB-47F4-BD20-C68DDE39B531}" srcOrd="1" destOrd="0" presId="urn:microsoft.com/office/officeart/2005/8/layout/hProcess9"/>
    <dgm:cxn modelId="{2B4AD89A-04FA-48BD-8006-A2795859724C}" type="presParOf" srcId="{8090FFD7-33FB-47F4-BD20-C68DDE39B531}" destId="{7E2556E9-E927-4BF5-9B19-2456BD5238F6}" srcOrd="0" destOrd="0" presId="urn:microsoft.com/office/officeart/2005/8/layout/hProcess9"/>
    <dgm:cxn modelId="{2654EB4F-6B40-4150-AFC4-3AB193C395D6}" type="presParOf" srcId="{8090FFD7-33FB-47F4-BD20-C68DDE39B531}" destId="{9954C095-8B44-4A2C-B151-00051BE8D1FE}" srcOrd="1" destOrd="0" presId="urn:microsoft.com/office/officeart/2005/8/layout/hProcess9"/>
    <dgm:cxn modelId="{02717984-2E4E-4374-893B-1CECEBEB6208}" type="presParOf" srcId="{8090FFD7-33FB-47F4-BD20-C68DDE39B531}" destId="{17E5D62D-BB97-43E2-8286-8497D7A15DC9}" srcOrd="2" destOrd="0" presId="urn:microsoft.com/office/officeart/2005/8/layout/hProcess9"/>
    <dgm:cxn modelId="{690E5CD2-EF4E-4B3A-8C08-434368E9ED96}" type="presParOf" srcId="{8090FFD7-33FB-47F4-BD20-C68DDE39B531}" destId="{2D166C53-1A1C-44F9-A637-1464238C85FA}" srcOrd="3" destOrd="0" presId="urn:microsoft.com/office/officeart/2005/8/layout/hProcess9"/>
    <dgm:cxn modelId="{671DE7FE-A181-47BF-B9A9-20962F2B504A}" type="presParOf" srcId="{8090FFD7-33FB-47F4-BD20-C68DDE39B531}" destId="{246446AA-99A4-4114-845C-68C922D78DBA}" srcOrd="4" destOrd="0" presId="urn:microsoft.com/office/officeart/2005/8/layout/hProcess9"/>
    <dgm:cxn modelId="{C4333257-8096-4160-8EF5-24923776D99C}" type="presParOf" srcId="{8090FFD7-33FB-47F4-BD20-C68DDE39B531}" destId="{0E9598A9-2875-480A-B36D-86DD8B17B3A2}" srcOrd="5" destOrd="0" presId="urn:microsoft.com/office/officeart/2005/8/layout/hProcess9"/>
    <dgm:cxn modelId="{751D158D-DF59-48D1-A9D1-FA41A2586317}" type="presParOf" srcId="{8090FFD7-33FB-47F4-BD20-C68DDE39B531}" destId="{AC54F6BF-43B7-4F59-8FE0-8B952D98DDA9}" srcOrd="6" destOrd="0" presId="urn:microsoft.com/office/officeart/2005/8/layout/hProcess9"/>
    <dgm:cxn modelId="{F040661E-9735-47D6-9E93-CA158A37FCAA}" type="presParOf" srcId="{8090FFD7-33FB-47F4-BD20-C68DDE39B531}" destId="{94A5D5B7-E78F-48CA-A44C-633EAEA45313}" srcOrd="7" destOrd="0" presId="urn:microsoft.com/office/officeart/2005/8/layout/hProcess9"/>
    <dgm:cxn modelId="{B0E828CB-1BCE-427D-A223-2377C0AB2FD5}" type="presParOf" srcId="{8090FFD7-33FB-47F4-BD20-C68DDE39B531}" destId="{35BCC79C-C331-4258-9937-B9B5029EC794}" srcOrd="8" destOrd="0" presId="urn:microsoft.com/office/officeart/2005/8/layout/hProcess9"/>
    <dgm:cxn modelId="{F98A5F6D-C81A-47D0-AAB3-D3C9B369AF5D}" type="presParOf" srcId="{8090FFD7-33FB-47F4-BD20-C68DDE39B531}" destId="{86189171-44BA-419F-BA25-EA739E820576}" srcOrd="9" destOrd="0" presId="urn:microsoft.com/office/officeart/2005/8/layout/hProcess9"/>
    <dgm:cxn modelId="{BDC68655-BAD7-437A-BD81-45AC7F943D95}" type="presParOf" srcId="{8090FFD7-33FB-47F4-BD20-C68DDE39B531}" destId="{EC836763-F4A3-4AF4-A5A7-103D9E554869}" srcOrd="10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CE7C8AF-3E6F-4AF8-8614-4B2664CC51A0}" type="doc">
      <dgm:prSet loTypeId="urn:microsoft.com/office/officeart/2009/3/layout/SpiralPicture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FC87ED4-39CA-4EC5-90D2-5C605531DF65}">
      <dgm:prSet/>
      <dgm:spPr/>
      <dgm:t>
        <a:bodyPr/>
        <a:lstStyle/>
        <a:p>
          <a:endParaRPr lang="en-US"/>
        </a:p>
      </dgm:t>
    </dgm:pt>
    <dgm:pt modelId="{069A05EA-40B1-4E68-8D34-196A3496F254}" type="parTrans" cxnId="{DD942AE1-2BF7-4584-AB88-6DC3F1C1568C}">
      <dgm:prSet/>
      <dgm:spPr/>
      <dgm:t>
        <a:bodyPr/>
        <a:lstStyle/>
        <a:p>
          <a:endParaRPr lang="en-US"/>
        </a:p>
      </dgm:t>
    </dgm:pt>
    <dgm:pt modelId="{DF60EDEB-26D2-4FC1-813A-C28364AC69DA}" type="sibTrans" cxnId="{DD942AE1-2BF7-4584-AB88-6DC3F1C1568C}">
      <dgm:prSet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9000" b="-39000"/>
          </a:stretch>
        </a:blipFill>
      </dgm:spPr>
      <dgm:t>
        <a:bodyPr/>
        <a:lstStyle/>
        <a:p>
          <a:endParaRPr lang="en-US"/>
        </a:p>
      </dgm:t>
    </dgm:pt>
    <dgm:pt modelId="{EECAA8B6-B2FF-44CF-B9CE-086E5A72F712}">
      <dgm:prSet/>
      <dgm:spPr/>
      <dgm:t>
        <a:bodyPr/>
        <a:lstStyle/>
        <a:p>
          <a:endParaRPr lang="en-US"/>
        </a:p>
      </dgm:t>
    </dgm:pt>
    <dgm:pt modelId="{614F8D37-2985-49DD-8872-B74580FC1021}" type="parTrans" cxnId="{4DC9B5F0-DBD2-402B-83D9-DE5D33DEC22B}">
      <dgm:prSet/>
      <dgm:spPr/>
      <dgm:t>
        <a:bodyPr/>
        <a:lstStyle/>
        <a:p>
          <a:endParaRPr lang="en-US"/>
        </a:p>
      </dgm:t>
    </dgm:pt>
    <dgm:pt modelId="{19EF9A17-DC65-4A6E-8846-AB80B33EF48E}" type="sibTrans" cxnId="{4DC9B5F0-DBD2-402B-83D9-DE5D33DEC22B}">
      <dgm:prSet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  <dgm:t>
        <a:bodyPr/>
        <a:lstStyle/>
        <a:p>
          <a:endParaRPr lang="en-US"/>
        </a:p>
      </dgm:t>
    </dgm:pt>
    <dgm:pt modelId="{8B65190B-6A5A-4614-964A-65EF32048A4B}">
      <dgm:prSet/>
      <dgm:spPr/>
      <dgm:t>
        <a:bodyPr/>
        <a:lstStyle/>
        <a:p>
          <a:endParaRPr lang="en-US"/>
        </a:p>
      </dgm:t>
    </dgm:pt>
    <dgm:pt modelId="{7B5C19A8-95E2-4567-9640-E6C90F2D4FBD}" type="parTrans" cxnId="{9FE4767B-9FAA-4780-AE4E-8B07E3359A27}">
      <dgm:prSet/>
      <dgm:spPr/>
      <dgm:t>
        <a:bodyPr/>
        <a:lstStyle/>
        <a:p>
          <a:endParaRPr lang="en-US"/>
        </a:p>
      </dgm:t>
    </dgm:pt>
    <dgm:pt modelId="{9034681C-F93C-46C9-BC97-A15A7C4C9BD8}" type="sibTrans" cxnId="{9FE4767B-9FAA-4780-AE4E-8B07E3359A27}">
      <dgm:prSet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  <dgm:t>
        <a:bodyPr/>
        <a:lstStyle/>
        <a:p>
          <a:endParaRPr lang="en-US"/>
        </a:p>
      </dgm:t>
    </dgm:pt>
    <dgm:pt modelId="{5EB66248-C12D-4416-B959-E57776010550}">
      <dgm:prSet/>
      <dgm:spPr/>
      <dgm:t>
        <a:bodyPr/>
        <a:lstStyle/>
        <a:p>
          <a:endParaRPr lang="en-US"/>
        </a:p>
      </dgm:t>
    </dgm:pt>
    <dgm:pt modelId="{B7FDB1CA-6D3E-493A-8072-3422EC71D427}" type="parTrans" cxnId="{A9F3A681-28D8-4144-B91A-E688EFDC6610}">
      <dgm:prSet/>
      <dgm:spPr/>
      <dgm:t>
        <a:bodyPr/>
        <a:lstStyle/>
        <a:p>
          <a:endParaRPr lang="en-US"/>
        </a:p>
      </dgm:t>
    </dgm:pt>
    <dgm:pt modelId="{78DED198-29A9-486D-B42F-4E0B91798F7D}" type="sibTrans" cxnId="{A9F3A681-28D8-4144-B91A-E688EFDC6610}">
      <dgm:prSet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  <dgm:t>
        <a:bodyPr/>
        <a:lstStyle/>
        <a:p>
          <a:endParaRPr lang="en-US"/>
        </a:p>
      </dgm:t>
    </dgm:pt>
    <dgm:pt modelId="{1E6D5514-6302-46BA-9087-4EFEC70F275D}">
      <dgm:prSet/>
      <dgm:spPr/>
      <dgm:t>
        <a:bodyPr/>
        <a:lstStyle/>
        <a:p>
          <a:endParaRPr lang="en-US"/>
        </a:p>
      </dgm:t>
    </dgm:pt>
    <dgm:pt modelId="{519FA5E5-55BE-4B3F-AD3E-26DB64F911D7}" type="parTrans" cxnId="{E56AC9DB-9CAD-402D-AB27-6651270582C7}">
      <dgm:prSet/>
      <dgm:spPr/>
      <dgm:t>
        <a:bodyPr/>
        <a:lstStyle/>
        <a:p>
          <a:endParaRPr lang="en-US"/>
        </a:p>
      </dgm:t>
    </dgm:pt>
    <dgm:pt modelId="{CB0DD9A3-2CD5-4126-8AB4-2D9FD8FE4F84}" type="sibTrans" cxnId="{E56AC9DB-9CAD-402D-AB27-6651270582C7}">
      <dgm:prSet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</dgm:spPr>
      <dgm:t>
        <a:bodyPr/>
        <a:lstStyle/>
        <a:p>
          <a:endParaRPr lang="en-US"/>
        </a:p>
      </dgm:t>
    </dgm:pt>
    <dgm:pt modelId="{808A214F-3453-48AF-9CA8-B60675C951DE}" type="pres">
      <dgm:prSet presAssocID="{BCE7C8AF-3E6F-4AF8-8614-4B2664CC51A0}" presName="Name0" presStyleCnt="0">
        <dgm:presLayoutVars>
          <dgm:chMax val="5"/>
          <dgm:dir/>
        </dgm:presLayoutVars>
      </dgm:prSet>
      <dgm:spPr/>
    </dgm:pt>
    <dgm:pt modelId="{E4EFC26C-8E94-4523-AA4B-320710D39655}" type="pres">
      <dgm:prSet presAssocID="{BCE7C8AF-3E6F-4AF8-8614-4B2664CC51A0}" presName="picts" presStyleCnt="0"/>
      <dgm:spPr/>
    </dgm:pt>
    <dgm:pt modelId="{F599D09C-E824-476C-A79D-E560A640DBC8}" type="pres">
      <dgm:prSet presAssocID="{BCE7C8AF-3E6F-4AF8-8614-4B2664CC51A0}" presName="space1" presStyleCnt="0"/>
      <dgm:spPr/>
    </dgm:pt>
    <dgm:pt modelId="{4F8BDA89-06B5-47F7-A4DA-CDC5A5CC0397}" type="pres">
      <dgm:prSet presAssocID="{BCE7C8AF-3E6F-4AF8-8614-4B2664CC51A0}" presName="space2" presStyleCnt="0"/>
      <dgm:spPr/>
    </dgm:pt>
    <dgm:pt modelId="{1B144EA6-BA39-4D3D-8EF1-A350F03216DC}" type="pres">
      <dgm:prSet presAssocID="{DF60EDEB-26D2-4FC1-813A-C28364AC69DA}" presName="pictA1" presStyleCnt="0"/>
      <dgm:spPr/>
    </dgm:pt>
    <dgm:pt modelId="{5E9D18E5-6A37-4E92-B0FC-C268DD7BAA1D}" type="pres">
      <dgm:prSet presAssocID="{DF60EDEB-26D2-4FC1-813A-C28364AC69DA}" presName="imageRepeatNode" presStyleLbl="alignNode1" presStyleIdx="0" presStyleCnt="5"/>
      <dgm:spPr/>
    </dgm:pt>
    <dgm:pt modelId="{9EFBCD55-6B51-46C6-A119-252ABC9C2C9B}" type="pres">
      <dgm:prSet presAssocID="{DF60EDEB-26D2-4FC1-813A-C28364AC69DA}" presName="oneDotPict" presStyleCnt="0"/>
      <dgm:spPr/>
    </dgm:pt>
    <dgm:pt modelId="{0992F8B8-C6D9-484C-B485-4656C7BFFF9E}" type="pres">
      <dgm:prSet presAssocID="{DF60EDEB-26D2-4FC1-813A-C28364AC69DA}" presName="dotPict_11" presStyleLbl="solidFgAcc1" presStyleIdx="0" presStyleCnt="30"/>
      <dgm:spPr/>
    </dgm:pt>
    <dgm:pt modelId="{3CA08302-F9ED-4B6E-B444-E11209AC2F97}" type="pres">
      <dgm:prSet presAssocID="{19EF9A17-DC65-4A6E-8846-AB80B33EF48E}" presName="pictA2" presStyleCnt="0"/>
      <dgm:spPr/>
    </dgm:pt>
    <dgm:pt modelId="{C2436D94-14E6-4851-8C84-41513C2A0B66}" type="pres">
      <dgm:prSet presAssocID="{19EF9A17-DC65-4A6E-8846-AB80B33EF48E}" presName="imageRepeatNode" presStyleLbl="alignNode1" presStyleIdx="1" presStyleCnt="5"/>
      <dgm:spPr/>
    </dgm:pt>
    <dgm:pt modelId="{0083B456-BA5D-4BB6-B9D1-A7E0A2D4DA0B}" type="pres">
      <dgm:prSet presAssocID="{19EF9A17-DC65-4A6E-8846-AB80B33EF48E}" presName="twoDotsPict" presStyleCnt="0"/>
      <dgm:spPr/>
    </dgm:pt>
    <dgm:pt modelId="{E76DF963-27AA-4F22-9364-61D950B79BDF}" type="pres">
      <dgm:prSet presAssocID="{19EF9A17-DC65-4A6E-8846-AB80B33EF48E}" presName="dotPict_21" presStyleLbl="solidFgAcc1" presStyleIdx="1" presStyleCnt="30"/>
      <dgm:spPr/>
    </dgm:pt>
    <dgm:pt modelId="{33A9FC9E-6B79-42B0-941C-3CAD0529E4E2}" type="pres">
      <dgm:prSet presAssocID="{19EF9A17-DC65-4A6E-8846-AB80B33EF48E}" presName="dotPict_22" presStyleLbl="solidFgAcc1" presStyleIdx="2" presStyleCnt="30"/>
      <dgm:spPr/>
    </dgm:pt>
    <dgm:pt modelId="{9760DDCF-7C9F-4697-BB26-D9202FBBB0AF}" type="pres">
      <dgm:prSet presAssocID="{9034681C-F93C-46C9-BC97-A15A7C4C9BD8}" presName="pictA3" presStyleCnt="0"/>
      <dgm:spPr/>
    </dgm:pt>
    <dgm:pt modelId="{3AB93644-3134-474C-8293-B4659D5E89F7}" type="pres">
      <dgm:prSet presAssocID="{9034681C-F93C-46C9-BC97-A15A7C4C9BD8}" presName="imageRepeatNode" presStyleLbl="alignNode1" presStyleIdx="2" presStyleCnt="5"/>
      <dgm:spPr/>
    </dgm:pt>
    <dgm:pt modelId="{8A1224F0-A14A-4AFE-BB8F-79B0891007FD}" type="pres">
      <dgm:prSet presAssocID="{9034681C-F93C-46C9-BC97-A15A7C4C9BD8}" presName="threeDotsPict" presStyleCnt="0"/>
      <dgm:spPr/>
    </dgm:pt>
    <dgm:pt modelId="{B655917B-A6C6-4A51-BA5E-24312B99F260}" type="pres">
      <dgm:prSet presAssocID="{9034681C-F93C-46C9-BC97-A15A7C4C9BD8}" presName="dotPict_31" presStyleLbl="solidFgAcc1" presStyleIdx="3" presStyleCnt="30"/>
      <dgm:spPr/>
    </dgm:pt>
    <dgm:pt modelId="{F1736488-23A7-4F05-967A-BF6452AD8835}" type="pres">
      <dgm:prSet presAssocID="{9034681C-F93C-46C9-BC97-A15A7C4C9BD8}" presName="dotPict_32" presStyleLbl="solidFgAcc1" presStyleIdx="4" presStyleCnt="30"/>
      <dgm:spPr/>
    </dgm:pt>
    <dgm:pt modelId="{BAB367FF-6009-44A8-85C2-DDD4FA2BBCDB}" type="pres">
      <dgm:prSet presAssocID="{9034681C-F93C-46C9-BC97-A15A7C4C9BD8}" presName="dotPict_33" presStyleLbl="solidFgAcc1" presStyleIdx="5" presStyleCnt="30"/>
      <dgm:spPr/>
    </dgm:pt>
    <dgm:pt modelId="{CA9B30C8-2635-4FA7-824A-48590553BDAA}" type="pres">
      <dgm:prSet presAssocID="{78DED198-29A9-486D-B42F-4E0B91798F7D}" presName="pictA4" presStyleCnt="0"/>
      <dgm:spPr/>
    </dgm:pt>
    <dgm:pt modelId="{6A303F57-CC21-4CB5-AB7E-2040A493737D}" type="pres">
      <dgm:prSet presAssocID="{78DED198-29A9-486D-B42F-4E0B91798F7D}" presName="imageRepeatNode" presStyleLbl="alignNode1" presStyleIdx="3" presStyleCnt="5"/>
      <dgm:spPr/>
    </dgm:pt>
    <dgm:pt modelId="{0019DFD5-D2FD-444D-845A-E32DF9669295}" type="pres">
      <dgm:prSet presAssocID="{78DED198-29A9-486D-B42F-4E0B91798F7D}" presName="fourDotsPict" presStyleCnt="0"/>
      <dgm:spPr/>
    </dgm:pt>
    <dgm:pt modelId="{90560EBC-1543-4D60-B6CF-2600C7B4F688}" type="pres">
      <dgm:prSet presAssocID="{78DED198-29A9-486D-B42F-4E0B91798F7D}" presName="dotPict_41" presStyleLbl="solidFgAcc1" presStyleIdx="6" presStyleCnt="30"/>
      <dgm:spPr/>
    </dgm:pt>
    <dgm:pt modelId="{83FF6546-2E7B-4B72-9994-03AF0E3DF3FA}" type="pres">
      <dgm:prSet presAssocID="{78DED198-29A9-486D-B42F-4E0B91798F7D}" presName="dotPict_42" presStyleLbl="solidFgAcc1" presStyleIdx="7" presStyleCnt="30"/>
      <dgm:spPr/>
    </dgm:pt>
    <dgm:pt modelId="{020BC7E6-645E-4789-8FC1-CF7EBCA3C288}" type="pres">
      <dgm:prSet presAssocID="{78DED198-29A9-486D-B42F-4E0B91798F7D}" presName="dotPict_43" presStyleLbl="solidFgAcc1" presStyleIdx="8" presStyleCnt="30"/>
      <dgm:spPr/>
    </dgm:pt>
    <dgm:pt modelId="{2C9CD60B-DD66-4774-8D62-A28DFABBBE15}" type="pres">
      <dgm:prSet presAssocID="{78DED198-29A9-486D-B42F-4E0B91798F7D}" presName="dotPict_44" presStyleLbl="solidFgAcc1" presStyleIdx="9" presStyleCnt="30"/>
      <dgm:spPr/>
    </dgm:pt>
    <dgm:pt modelId="{C8916685-7F4B-4114-9EDD-F4FEB3DF5D31}" type="pres">
      <dgm:prSet presAssocID="{CB0DD9A3-2CD5-4126-8AB4-2D9FD8FE4F84}" presName="pictA5" presStyleCnt="0"/>
      <dgm:spPr/>
    </dgm:pt>
    <dgm:pt modelId="{322E55DE-591E-4DD9-9543-B95F0226A5F5}" type="pres">
      <dgm:prSet presAssocID="{CB0DD9A3-2CD5-4126-8AB4-2D9FD8FE4F84}" presName="imageRepeatNode" presStyleLbl="alignNode1" presStyleIdx="4" presStyleCnt="5"/>
      <dgm:spPr/>
    </dgm:pt>
    <dgm:pt modelId="{B806B247-2C60-4EF0-B1E8-A3E4C232FD39}" type="pres">
      <dgm:prSet presAssocID="{CB0DD9A3-2CD5-4126-8AB4-2D9FD8FE4F84}" presName="fiveDotsPict" presStyleCnt="0"/>
      <dgm:spPr/>
    </dgm:pt>
    <dgm:pt modelId="{4EEEA6B7-3A94-4342-9AC9-641D17651FB7}" type="pres">
      <dgm:prSet presAssocID="{CB0DD9A3-2CD5-4126-8AB4-2D9FD8FE4F84}" presName="dotPict_51" presStyleLbl="solidFgAcc1" presStyleIdx="10" presStyleCnt="30"/>
      <dgm:spPr/>
    </dgm:pt>
    <dgm:pt modelId="{49BB9713-7228-4FB3-AD4A-2EB29506BF5F}" type="pres">
      <dgm:prSet presAssocID="{CB0DD9A3-2CD5-4126-8AB4-2D9FD8FE4F84}" presName="dotPict_52" presStyleLbl="solidFgAcc1" presStyleIdx="11" presStyleCnt="30"/>
      <dgm:spPr/>
    </dgm:pt>
    <dgm:pt modelId="{906E0E78-2863-4137-9EDA-4092E56ABE81}" type="pres">
      <dgm:prSet presAssocID="{CB0DD9A3-2CD5-4126-8AB4-2D9FD8FE4F84}" presName="dotPict_53" presStyleLbl="solidFgAcc1" presStyleIdx="12" presStyleCnt="30"/>
      <dgm:spPr/>
    </dgm:pt>
    <dgm:pt modelId="{804D2005-CB1D-4F63-A7A6-7E6868576FAB}" type="pres">
      <dgm:prSet presAssocID="{CB0DD9A3-2CD5-4126-8AB4-2D9FD8FE4F84}" presName="dotPict_54" presStyleLbl="solidFgAcc1" presStyleIdx="13" presStyleCnt="30"/>
      <dgm:spPr/>
    </dgm:pt>
    <dgm:pt modelId="{0B26413E-D983-4298-A9C9-9EB916684D0E}" type="pres">
      <dgm:prSet presAssocID="{CB0DD9A3-2CD5-4126-8AB4-2D9FD8FE4F84}" presName="dotPict_55" presStyleLbl="solidFgAcc1" presStyleIdx="14" presStyleCnt="30"/>
      <dgm:spPr/>
    </dgm:pt>
    <dgm:pt modelId="{EBB13167-8B7D-49BA-8570-2D42921D33BE}" type="pres">
      <dgm:prSet presAssocID="{BCE7C8AF-3E6F-4AF8-8614-4B2664CC51A0}" presName="txLine" presStyleCnt="0"/>
      <dgm:spPr/>
    </dgm:pt>
    <dgm:pt modelId="{8499C732-AE1E-4EBA-BF7A-6BAD234274C9}" type="pres">
      <dgm:prSet presAssocID="{8FC87ED4-39CA-4EC5-90D2-5C605531DF65}" presName="oneDotTx" presStyleCnt="0"/>
      <dgm:spPr/>
    </dgm:pt>
    <dgm:pt modelId="{FDD89E36-D433-4388-8765-ED68674F1F4A}" type="pres">
      <dgm:prSet presAssocID="{8FC87ED4-39CA-4EC5-90D2-5C605531DF65}" presName="dotTx_11" presStyleLbl="solidFgAcc1" presStyleIdx="15" presStyleCnt="30"/>
      <dgm:spPr/>
    </dgm:pt>
    <dgm:pt modelId="{B3A604E4-6003-4EB5-A018-3DA60032E755}" type="pres">
      <dgm:prSet presAssocID="{8FC87ED4-39CA-4EC5-90D2-5C605531DF65}" presName="Name37" presStyleLbl="revTx" presStyleIdx="0" presStyleCnt="5">
        <dgm:presLayoutVars>
          <dgm:bulletEnabled val="1"/>
        </dgm:presLayoutVars>
      </dgm:prSet>
      <dgm:spPr/>
    </dgm:pt>
    <dgm:pt modelId="{0EC4AB78-2D9F-414B-9236-D500775AC74D}" type="pres">
      <dgm:prSet presAssocID="{EECAA8B6-B2FF-44CF-B9CE-086E5A72F712}" presName="twoDotsTx" presStyleCnt="0"/>
      <dgm:spPr/>
    </dgm:pt>
    <dgm:pt modelId="{0AAC4FD4-CF9F-4B2E-AEAD-F2AC06A42122}" type="pres">
      <dgm:prSet presAssocID="{EECAA8B6-B2FF-44CF-B9CE-086E5A72F712}" presName="dotTx_21" presStyleLbl="solidFgAcc1" presStyleIdx="16" presStyleCnt="30"/>
      <dgm:spPr/>
    </dgm:pt>
    <dgm:pt modelId="{33B6510E-3677-4509-B50D-F12404386E32}" type="pres">
      <dgm:prSet presAssocID="{EECAA8B6-B2FF-44CF-B9CE-086E5A72F712}" presName="dotTx_22" presStyleLbl="solidFgAcc1" presStyleIdx="17" presStyleCnt="30"/>
      <dgm:spPr/>
    </dgm:pt>
    <dgm:pt modelId="{173565D7-F473-4131-9F10-AC613F75ED96}" type="pres">
      <dgm:prSet presAssocID="{EECAA8B6-B2FF-44CF-B9CE-086E5A72F712}" presName="Name39" presStyleLbl="revTx" presStyleIdx="1" presStyleCnt="5">
        <dgm:presLayoutVars>
          <dgm:bulletEnabled val="1"/>
        </dgm:presLayoutVars>
      </dgm:prSet>
      <dgm:spPr/>
    </dgm:pt>
    <dgm:pt modelId="{C49EA5DD-E9FF-44BD-8A0E-85B796CAEE0C}" type="pres">
      <dgm:prSet presAssocID="{8B65190B-6A5A-4614-964A-65EF32048A4B}" presName="threeDotsTx" presStyleCnt="0"/>
      <dgm:spPr/>
    </dgm:pt>
    <dgm:pt modelId="{7291A6AB-472B-4D4D-8374-321EE5FACEEF}" type="pres">
      <dgm:prSet presAssocID="{8B65190B-6A5A-4614-964A-65EF32048A4B}" presName="dotTx_31" presStyleLbl="solidFgAcc1" presStyleIdx="18" presStyleCnt="30"/>
      <dgm:spPr/>
    </dgm:pt>
    <dgm:pt modelId="{9815CF2C-737A-416E-95BE-D0B84B0AE26C}" type="pres">
      <dgm:prSet presAssocID="{8B65190B-6A5A-4614-964A-65EF32048A4B}" presName="dotTx_32" presStyleLbl="solidFgAcc1" presStyleIdx="19" presStyleCnt="30"/>
      <dgm:spPr/>
    </dgm:pt>
    <dgm:pt modelId="{E86EF860-5A43-4082-B748-54ABA027285B}" type="pres">
      <dgm:prSet presAssocID="{8B65190B-6A5A-4614-964A-65EF32048A4B}" presName="dotTx_33" presStyleLbl="solidFgAcc1" presStyleIdx="20" presStyleCnt="30"/>
      <dgm:spPr/>
    </dgm:pt>
    <dgm:pt modelId="{887BB33D-0A0B-4B24-91F7-9DC6DECECCA4}" type="pres">
      <dgm:prSet presAssocID="{8B65190B-6A5A-4614-964A-65EF32048A4B}" presName="Name41" presStyleLbl="revTx" presStyleIdx="2" presStyleCnt="5">
        <dgm:presLayoutVars>
          <dgm:bulletEnabled val="1"/>
        </dgm:presLayoutVars>
      </dgm:prSet>
      <dgm:spPr/>
    </dgm:pt>
    <dgm:pt modelId="{4423DAFD-6087-4FC7-B813-BF931B752276}" type="pres">
      <dgm:prSet presAssocID="{5EB66248-C12D-4416-B959-E57776010550}" presName="fourDotsTx" presStyleCnt="0"/>
      <dgm:spPr/>
    </dgm:pt>
    <dgm:pt modelId="{02F3E646-2983-40A8-A09E-5541DA009F7A}" type="pres">
      <dgm:prSet presAssocID="{5EB66248-C12D-4416-B959-E57776010550}" presName="dotTx_41" presStyleLbl="solidFgAcc1" presStyleIdx="21" presStyleCnt="30"/>
      <dgm:spPr/>
    </dgm:pt>
    <dgm:pt modelId="{8224223C-474F-4EC0-B214-A55AF00A56BE}" type="pres">
      <dgm:prSet presAssocID="{5EB66248-C12D-4416-B959-E57776010550}" presName="dotTx_42" presStyleLbl="solidFgAcc1" presStyleIdx="22" presStyleCnt="30"/>
      <dgm:spPr/>
    </dgm:pt>
    <dgm:pt modelId="{B97F905F-00B8-43B5-82E4-4101B6112B9C}" type="pres">
      <dgm:prSet presAssocID="{5EB66248-C12D-4416-B959-E57776010550}" presName="dotTx_43" presStyleLbl="solidFgAcc1" presStyleIdx="23" presStyleCnt="30"/>
      <dgm:spPr/>
    </dgm:pt>
    <dgm:pt modelId="{0385A208-9A7C-4300-971F-971DEFD6BF62}" type="pres">
      <dgm:prSet presAssocID="{5EB66248-C12D-4416-B959-E57776010550}" presName="dotTx_44" presStyleLbl="solidFgAcc1" presStyleIdx="24" presStyleCnt="30"/>
      <dgm:spPr/>
    </dgm:pt>
    <dgm:pt modelId="{F12EE298-478C-4306-B56A-8629885028B1}" type="pres">
      <dgm:prSet presAssocID="{5EB66248-C12D-4416-B959-E57776010550}" presName="Name43" presStyleLbl="revTx" presStyleIdx="3" presStyleCnt="5">
        <dgm:presLayoutVars>
          <dgm:bulletEnabled val="1"/>
        </dgm:presLayoutVars>
      </dgm:prSet>
      <dgm:spPr/>
    </dgm:pt>
    <dgm:pt modelId="{56FF8766-3BD3-4401-B2D1-6A2D28FB3066}" type="pres">
      <dgm:prSet presAssocID="{1E6D5514-6302-46BA-9087-4EFEC70F275D}" presName="fiveDotsTx" presStyleCnt="0"/>
      <dgm:spPr/>
    </dgm:pt>
    <dgm:pt modelId="{0A926707-5B6B-48AD-92D3-57835CD2E34C}" type="pres">
      <dgm:prSet presAssocID="{1E6D5514-6302-46BA-9087-4EFEC70F275D}" presName="dotTx_51" presStyleLbl="solidFgAcc1" presStyleIdx="25" presStyleCnt="30"/>
      <dgm:spPr/>
    </dgm:pt>
    <dgm:pt modelId="{FB3338D0-48EC-4BEE-96AB-8E96E14B7BB0}" type="pres">
      <dgm:prSet presAssocID="{1E6D5514-6302-46BA-9087-4EFEC70F275D}" presName="dotTx_52" presStyleLbl="solidFgAcc1" presStyleIdx="26" presStyleCnt="30"/>
      <dgm:spPr/>
    </dgm:pt>
    <dgm:pt modelId="{55F141D4-33E9-4083-BDFD-02AB46FAFA44}" type="pres">
      <dgm:prSet presAssocID="{1E6D5514-6302-46BA-9087-4EFEC70F275D}" presName="dotTx_53" presStyleLbl="solidFgAcc1" presStyleIdx="27" presStyleCnt="30"/>
      <dgm:spPr/>
    </dgm:pt>
    <dgm:pt modelId="{66CB5002-E65D-4640-8CB9-B1BBBC6F5345}" type="pres">
      <dgm:prSet presAssocID="{1E6D5514-6302-46BA-9087-4EFEC70F275D}" presName="dotTx_54" presStyleLbl="solidFgAcc1" presStyleIdx="28" presStyleCnt="30"/>
      <dgm:spPr/>
    </dgm:pt>
    <dgm:pt modelId="{3092CF6D-A4B3-47F0-8B1B-15BCB50880EA}" type="pres">
      <dgm:prSet presAssocID="{1E6D5514-6302-46BA-9087-4EFEC70F275D}" presName="dotTx_55" presStyleLbl="solidFgAcc1" presStyleIdx="29" presStyleCnt="30"/>
      <dgm:spPr/>
    </dgm:pt>
    <dgm:pt modelId="{11BFFEFD-1D81-41E4-8E68-D2B165505EF1}" type="pres">
      <dgm:prSet presAssocID="{1E6D5514-6302-46BA-9087-4EFEC70F275D}" presName="Name45" presStyleLbl="revTx" presStyleIdx="4" presStyleCnt="5">
        <dgm:presLayoutVars>
          <dgm:bulletEnabled val="1"/>
        </dgm:presLayoutVars>
      </dgm:prSet>
      <dgm:spPr/>
    </dgm:pt>
  </dgm:ptLst>
  <dgm:cxnLst>
    <dgm:cxn modelId="{78D2D825-38BC-B443-A4A8-6001B0EFD07C}" type="presOf" srcId="{DF60EDEB-26D2-4FC1-813A-C28364AC69DA}" destId="{5E9D18E5-6A37-4E92-B0FC-C268DD7BAA1D}" srcOrd="0" destOrd="0" presId="urn:microsoft.com/office/officeart/2009/3/layout/SpiralPicture"/>
    <dgm:cxn modelId="{65B82628-443F-4646-9B09-8C0589B2F33A}" type="presOf" srcId="{19EF9A17-DC65-4A6E-8846-AB80B33EF48E}" destId="{C2436D94-14E6-4851-8C84-41513C2A0B66}" srcOrd="0" destOrd="0" presId="urn:microsoft.com/office/officeart/2009/3/layout/SpiralPicture"/>
    <dgm:cxn modelId="{8CB5A339-B23D-D043-9AAA-4F8399A06258}" type="presOf" srcId="{8B65190B-6A5A-4614-964A-65EF32048A4B}" destId="{887BB33D-0A0B-4B24-91F7-9DC6DECECCA4}" srcOrd="0" destOrd="0" presId="urn:microsoft.com/office/officeart/2009/3/layout/SpiralPicture"/>
    <dgm:cxn modelId="{59BD824C-E5BC-1841-A2E6-0EC6CFD06E9D}" type="presOf" srcId="{BCE7C8AF-3E6F-4AF8-8614-4B2664CC51A0}" destId="{808A214F-3453-48AF-9CA8-B60675C951DE}" srcOrd="0" destOrd="0" presId="urn:microsoft.com/office/officeart/2009/3/layout/SpiralPicture"/>
    <dgm:cxn modelId="{9FE4767B-9FAA-4780-AE4E-8B07E3359A27}" srcId="{BCE7C8AF-3E6F-4AF8-8614-4B2664CC51A0}" destId="{8B65190B-6A5A-4614-964A-65EF32048A4B}" srcOrd="2" destOrd="0" parTransId="{7B5C19A8-95E2-4567-9640-E6C90F2D4FBD}" sibTransId="{9034681C-F93C-46C9-BC97-A15A7C4C9BD8}"/>
    <dgm:cxn modelId="{A9F3A681-28D8-4144-B91A-E688EFDC6610}" srcId="{BCE7C8AF-3E6F-4AF8-8614-4B2664CC51A0}" destId="{5EB66248-C12D-4416-B959-E57776010550}" srcOrd="3" destOrd="0" parTransId="{B7FDB1CA-6D3E-493A-8072-3422EC71D427}" sibTransId="{78DED198-29A9-486D-B42F-4E0B91798F7D}"/>
    <dgm:cxn modelId="{D629F5B5-4D53-F544-B463-A4B02E4C1369}" type="presOf" srcId="{78DED198-29A9-486D-B42F-4E0B91798F7D}" destId="{6A303F57-CC21-4CB5-AB7E-2040A493737D}" srcOrd="0" destOrd="0" presId="urn:microsoft.com/office/officeart/2009/3/layout/SpiralPicture"/>
    <dgm:cxn modelId="{F303A4C2-BF7A-F549-A72D-6433F8847984}" type="presOf" srcId="{CB0DD9A3-2CD5-4126-8AB4-2D9FD8FE4F84}" destId="{322E55DE-591E-4DD9-9543-B95F0226A5F5}" srcOrd="0" destOrd="0" presId="urn:microsoft.com/office/officeart/2009/3/layout/SpiralPicture"/>
    <dgm:cxn modelId="{6F0A54CC-9019-844B-BCC6-1ACE956DC641}" type="presOf" srcId="{8FC87ED4-39CA-4EC5-90D2-5C605531DF65}" destId="{B3A604E4-6003-4EB5-A018-3DA60032E755}" srcOrd="0" destOrd="0" presId="urn:microsoft.com/office/officeart/2009/3/layout/SpiralPicture"/>
    <dgm:cxn modelId="{403F09D2-8CD6-B347-B085-42A505524C90}" type="presOf" srcId="{1E6D5514-6302-46BA-9087-4EFEC70F275D}" destId="{11BFFEFD-1D81-41E4-8E68-D2B165505EF1}" srcOrd="0" destOrd="0" presId="urn:microsoft.com/office/officeart/2009/3/layout/SpiralPicture"/>
    <dgm:cxn modelId="{E56AC9DB-9CAD-402D-AB27-6651270582C7}" srcId="{BCE7C8AF-3E6F-4AF8-8614-4B2664CC51A0}" destId="{1E6D5514-6302-46BA-9087-4EFEC70F275D}" srcOrd="4" destOrd="0" parTransId="{519FA5E5-55BE-4B3F-AD3E-26DB64F911D7}" sibTransId="{CB0DD9A3-2CD5-4126-8AB4-2D9FD8FE4F84}"/>
    <dgm:cxn modelId="{DD942AE1-2BF7-4584-AB88-6DC3F1C1568C}" srcId="{BCE7C8AF-3E6F-4AF8-8614-4B2664CC51A0}" destId="{8FC87ED4-39CA-4EC5-90D2-5C605531DF65}" srcOrd="0" destOrd="0" parTransId="{069A05EA-40B1-4E68-8D34-196A3496F254}" sibTransId="{DF60EDEB-26D2-4FC1-813A-C28364AC69DA}"/>
    <dgm:cxn modelId="{B4DB18ED-6DBC-2642-ADAC-76078B85742B}" type="presOf" srcId="{5EB66248-C12D-4416-B959-E57776010550}" destId="{F12EE298-478C-4306-B56A-8629885028B1}" srcOrd="0" destOrd="0" presId="urn:microsoft.com/office/officeart/2009/3/layout/SpiralPicture"/>
    <dgm:cxn modelId="{4DC9B5F0-DBD2-402B-83D9-DE5D33DEC22B}" srcId="{BCE7C8AF-3E6F-4AF8-8614-4B2664CC51A0}" destId="{EECAA8B6-B2FF-44CF-B9CE-086E5A72F712}" srcOrd="1" destOrd="0" parTransId="{614F8D37-2985-49DD-8872-B74580FC1021}" sibTransId="{19EF9A17-DC65-4A6E-8846-AB80B33EF48E}"/>
    <dgm:cxn modelId="{952876F4-2CFF-8E42-87EC-3B93E632F19F}" type="presOf" srcId="{EECAA8B6-B2FF-44CF-B9CE-086E5A72F712}" destId="{173565D7-F473-4131-9F10-AC613F75ED96}" srcOrd="0" destOrd="0" presId="urn:microsoft.com/office/officeart/2009/3/layout/SpiralPicture"/>
    <dgm:cxn modelId="{0C23F5FF-9186-2341-8824-6915A226DB4F}" type="presOf" srcId="{9034681C-F93C-46C9-BC97-A15A7C4C9BD8}" destId="{3AB93644-3134-474C-8293-B4659D5E89F7}" srcOrd="0" destOrd="0" presId="urn:microsoft.com/office/officeart/2009/3/layout/SpiralPicture"/>
    <dgm:cxn modelId="{3E2342B6-171A-FF42-BD88-8284985C5B1F}" type="presParOf" srcId="{808A214F-3453-48AF-9CA8-B60675C951DE}" destId="{E4EFC26C-8E94-4523-AA4B-320710D39655}" srcOrd="0" destOrd="0" presId="urn:microsoft.com/office/officeart/2009/3/layout/SpiralPicture"/>
    <dgm:cxn modelId="{1B2C8976-E8DF-6445-905F-2D77116BE9E9}" type="presParOf" srcId="{E4EFC26C-8E94-4523-AA4B-320710D39655}" destId="{F599D09C-E824-476C-A79D-E560A640DBC8}" srcOrd="0" destOrd="0" presId="urn:microsoft.com/office/officeart/2009/3/layout/SpiralPicture"/>
    <dgm:cxn modelId="{09182D47-7D66-5C4C-8075-438A7DE7EC24}" type="presParOf" srcId="{E4EFC26C-8E94-4523-AA4B-320710D39655}" destId="{4F8BDA89-06B5-47F7-A4DA-CDC5A5CC0397}" srcOrd="1" destOrd="0" presId="urn:microsoft.com/office/officeart/2009/3/layout/SpiralPicture"/>
    <dgm:cxn modelId="{0558167C-0C9A-274D-973C-006889F09579}" type="presParOf" srcId="{E4EFC26C-8E94-4523-AA4B-320710D39655}" destId="{1B144EA6-BA39-4D3D-8EF1-A350F03216DC}" srcOrd="2" destOrd="0" presId="urn:microsoft.com/office/officeart/2009/3/layout/SpiralPicture"/>
    <dgm:cxn modelId="{0C5F8A34-FA6C-DD48-9495-391D312042D4}" type="presParOf" srcId="{1B144EA6-BA39-4D3D-8EF1-A350F03216DC}" destId="{5E9D18E5-6A37-4E92-B0FC-C268DD7BAA1D}" srcOrd="0" destOrd="0" presId="urn:microsoft.com/office/officeart/2009/3/layout/SpiralPicture"/>
    <dgm:cxn modelId="{10A43F1B-EC0A-004A-9C49-D960932C5455}" type="presParOf" srcId="{E4EFC26C-8E94-4523-AA4B-320710D39655}" destId="{9EFBCD55-6B51-46C6-A119-252ABC9C2C9B}" srcOrd="3" destOrd="0" presId="urn:microsoft.com/office/officeart/2009/3/layout/SpiralPicture"/>
    <dgm:cxn modelId="{DE3710CC-4630-3B45-94AD-CCA35B048E59}" type="presParOf" srcId="{9EFBCD55-6B51-46C6-A119-252ABC9C2C9B}" destId="{0992F8B8-C6D9-484C-B485-4656C7BFFF9E}" srcOrd="0" destOrd="0" presId="urn:microsoft.com/office/officeart/2009/3/layout/SpiralPicture"/>
    <dgm:cxn modelId="{2C79D820-CF06-1C40-9CA2-66C3EA050AFD}" type="presParOf" srcId="{E4EFC26C-8E94-4523-AA4B-320710D39655}" destId="{3CA08302-F9ED-4B6E-B444-E11209AC2F97}" srcOrd="4" destOrd="0" presId="urn:microsoft.com/office/officeart/2009/3/layout/SpiralPicture"/>
    <dgm:cxn modelId="{FC53ECCB-1862-D649-A685-450A8F43FD24}" type="presParOf" srcId="{3CA08302-F9ED-4B6E-B444-E11209AC2F97}" destId="{C2436D94-14E6-4851-8C84-41513C2A0B66}" srcOrd="0" destOrd="0" presId="urn:microsoft.com/office/officeart/2009/3/layout/SpiralPicture"/>
    <dgm:cxn modelId="{036CA108-E39F-0B46-A0E5-33752C576B4B}" type="presParOf" srcId="{E4EFC26C-8E94-4523-AA4B-320710D39655}" destId="{0083B456-BA5D-4BB6-B9D1-A7E0A2D4DA0B}" srcOrd="5" destOrd="0" presId="urn:microsoft.com/office/officeart/2009/3/layout/SpiralPicture"/>
    <dgm:cxn modelId="{85FEC777-809E-E444-8608-0CA404683A34}" type="presParOf" srcId="{0083B456-BA5D-4BB6-B9D1-A7E0A2D4DA0B}" destId="{E76DF963-27AA-4F22-9364-61D950B79BDF}" srcOrd="0" destOrd="0" presId="urn:microsoft.com/office/officeart/2009/3/layout/SpiralPicture"/>
    <dgm:cxn modelId="{F600187A-20E7-6C48-8023-FC876F05FB59}" type="presParOf" srcId="{0083B456-BA5D-4BB6-B9D1-A7E0A2D4DA0B}" destId="{33A9FC9E-6B79-42B0-941C-3CAD0529E4E2}" srcOrd="1" destOrd="0" presId="urn:microsoft.com/office/officeart/2009/3/layout/SpiralPicture"/>
    <dgm:cxn modelId="{CCD3A969-5EB1-CC4E-90CA-C57FC732C7AC}" type="presParOf" srcId="{E4EFC26C-8E94-4523-AA4B-320710D39655}" destId="{9760DDCF-7C9F-4697-BB26-D9202FBBB0AF}" srcOrd="6" destOrd="0" presId="urn:microsoft.com/office/officeart/2009/3/layout/SpiralPicture"/>
    <dgm:cxn modelId="{A43E8E6D-7E9F-1742-9B9F-48AD96B36679}" type="presParOf" srcId="{9760DDCF-7C9F-4697-BB26-D9202FBBB0AF}" destId="{3AB93644-3134-474C-8293-B4659D5E89F7}" srcOrd="0" destOrd="0" presId="urn:microsoft.com/office/officeart/2009/3/layout/SpiralPicture"/>
    <dgm:cxn modelId="{9012FE6C-494B-1A4A-A698-DC36EAB59FB8}" type="presParOf" srcId="{E4EFC26C-8E94-4523-AA4B-320710D39655}" destId="{8A1224F0-A14A-4AFE-BB8F-79B0891007FD}" srcOrd="7" destOrd="0" presId="urn:microsoft.com/office/officeart/2009/3/layout/SpiralPicture"/>
    <dgm:cxn modelId="{3864806C-E191-CB45-8B41-F23512941D88}" type="presParOf" srcId="{8A1224F0-A14A-4AFE-BB8F-79B0891007FD}" destId="{B655917B-A6C6-4A51-BA5E-24312B99F260}" srcOrd="0" destOrd="0" presId="urn:microsoft.com/office/officeart/2009/3/layout/SpiralPicture"/>
    <dgm:cxn modelId="{F121A928-525B-0B45-82AC-EEF5C839B9CC}" type="presParOf" srcId="{8A1224F0-A14A-4AFE-BB8F-79B0891007FD}" destId="{F1736488-23A7-4F05-967A-BF6452AD8835}" srcOrd="1" destOrd="0" presId="urn:microsoft.com/office/officeart/2009/3/layout/SpiralPicture"/>
    <dgm:cxn modelId="{B2A51A35-B8F6-7F43-8299-884549B29594}" type="presParOf" srcId="{8A1224F0-A14A-4AFE-BB8F-79B0891007FD}" destId="{BAB367FF-6009-44A8-85C2-DDD4FA2BBCDB}" srcOrd="2" destOrd="0" presId="urn:microsoft.com/office/officeart/2009/3/layout/SpiralPicture"/>
    <dgm:cxn modelId="{F220F40C-834C-D44B-83CD-507783BD6A5C}" type="presParOf" srcId="{E4EFC26C-8E94-4523-AA4B-320710D39655}" destId="{CA9B30C8-2635-4FA7-824A-48590553BDAA}" srcOrd="8" destOrd="0" presId="urn:microsoft.com/office/officeart/2009/3/layout/SpiralPicture"/>
    <dgm:cxn modelId="{738723CD-4A4C-E849-8916-0AAB8EDD1B11}" type="presParOf" srcId="{CA9B30C8-2635-4FA7-824A-48590553BDAA}" destId="{6A303F57-CC21-4CB5-AB7E-2040A493737D}" srcOrd="0" destOrd="0" presId="urn:microsoft.com/office/officeart/2009/3/layout/SpiralPicture"/>
    <dgm:cxn modelId="{FA2EDFC8-C7E1-9046-94F2-48059DAFC464}" type="presParOf" srcId="{E4EFC26C-8E94-4523-AA4B-320710D39655}" destId="{0019DFD5-D2FD-444D-845A-E32DF9669295}" srcOrd="9" destOrd="0" presId="urn:microsoft.com/office/officeart/2009/3/layout/SpiralPicture"/>
    <dgm:cxn modelId="{CFDCCD40-028C-A943-9A6C-121FCF568A65}" type="presParOf" srcId="{0019DFD5-D2FD-444D-845A-E32DF9669295}" destId="{90560EBC-1543-4D60-B6CF-2600C7B4F688}" srcOrd="0" destOrd="0" presId="urn:microsoft.com/office/officeart/2009/3/layout/SpiralPicture"/>
    <dgm:cxn modelId="{01EDE6C9-A39B-0D40-9AB4-1699651C5DBC}" type="presParOf" srcId="{0019DFD5-D2FD-444D-845A-E32DF9669295}" destId="{83FF6546-2E7B-4B72-9994-03AF0E3DF3FA}" srcOrd="1" destOrd="0" presId="urn:microsoft.com/office/officeart/2009/3/layout/SpiralPicture"/>
    <dgm:cxn modelId="{CE384DAE-4A0C-1F48-A608-187C617388F9}" type="presParOf" srcId="{0019DFD5-D2FD-444D-845A-E32DF9669295}" destId="{020BC7E6-645E-4789-8FC1-CF7EBCA3C288}" srcOrd="2" destOrd="0" presId="urn:microsoft.com/office/officeart/2009/3/layout/SpiralPicture"/>
    <dgm:cxn modelId="{C9BB2FB8-354C-804F-9B96-9816578B20FA}" type="presParOf" srcId="{0019DFD5-D2FD-444D-845A-E32DF9669295}" destId="{2C9CD60B-DD66-4774-8D62-A28DFABBBE15}" srcOrd="3" destOrd="0" presId="urn:microsoft.com/office/officeart/2009/3/layout/SpiralPicture"/>
    <dgm:cxn modelId="{BA2582DF-43A2-FD42-9D34-707DF19B040B}" type="presParOf" srcId="{E4EFC26C-8E94-4523-AA4B-320710D39655}" destId="{C8916685-7F4B-4114-9EDD-F4FEB3DF5D31}" srcOrd="10" destOrd="0" presId="urn:microsoft.com/office/officeart/2009/3/layout/SpiralPicture"/>
    <dgm:cxn modelId="{68DD02AA-8623-D044-B60F-05CEE935E4CC}" type="presParOf" srcId="{C8916685-7F4B-4114-9EDD-F4FEB3DF5D31}" destId="{322E55DE-591E-4DD9-9543-B95F0226A5F5}" srcOrd="0" destOrd="0" presId="urn:microsoft.com/office/officeart/2009/3/layout/SpiralPicture"/>
    <dgm:cxn modelId="{BC3B9F31-80D5-4747-A579-89DA6BF9AF39}" type="presParOf" srcId="{E4EFC26C-8E94-4523-AA4B-320710D39655}" destId="{B806B247-2C60-4EF0-B1E8-A3E4C232FD39}" srcOrd="11" destOrd="0" presId="urn:microsoft.com/office/officeart/2009/3/layout/SpiralPicture"/>
    <dgm:cxn modelId="{9BE4346D-ABC8-8645-B907-61D652C9CEE9}" type="presParOf" srcId="{B806B247-2C60-4EF0-B1E8-A3E4C232FD39}" destId="{4EEEA6B7-3A94-4342-9AC9-641D17651FB7}" srcOrd="0" destOrd="0" presId="urn:microsoft.com/office/officeart/2009/3/layout/SpiralPicture"/>
    <dgm:cxn modelId="{1BF9B9B7-CBE3-6942-B984-1407DB572AC3}" type="presParOf" srcId="{B806B247-2C60-4EF0-B1E8-A3E4C232FD39}" destId="{49BB9713-7228-4FB3-AD4A-2EB29506BF5F}" srcOrd="1" destOrd="0" presId="urn:microsoft.com/office/officeart/2009/3/layout/SpiralPicture"/>
    <dgm:cxn modelId="{AE866F99-641F-634B-9281-26A50AE50978}" type="presParOf" srcId="{B806B247-2C60-4EF0-B1E8-A3E4C232FD39}" destId="{906E0E78-2863-4137-9EDA-4092E56ABE81}" srcOrd="2" destOrd="0" presId="urn:microsoft.com/office/officeart/2009/3/layout/SpiralPicture"/>
    <dgm:cxn modelId="{A2EEC7EB-4E3B-DE44-9999-D02486660D1B}" type="presParOf" srcId="{B806B247-2C60-4EF0-B1E8-A3E4C232FD39}" destId="{804D2005-CB1D-4F63-A7A6-7E6868576FAB}" srcOrd="3" destOrd="0" presId="urn:microsoft.com/office/officeart/2009/3/layout/SpiralPicture"/>
    <dgm:cxn modelId="{E37CBBE5-B545-1B4C-B6C1-44A7A045F958}" type="presParOf" srcId="{B806B247-2C60-4EF0-B1E8-A3E4C232FD39}" destId="{0B26413E-D983-4298-A9C9-9EB916684D0E}" srcOrd="4" destOrd="0" presId="urn:microsoft.com/office/officeart/2009/3/layout/SpiralPicture"/>
    <dgm:cxn modelId="{FE155BBE-2111-044D-A6AC-F0253CA87F79}" type="presParOf" srcId="{808A214F-3453-48AF-9CA8-B60675C951DE}" destId="{EBB13167-8B7D-49BA-8570-2D42921D33BE}" srcOrd="1" destOrd="0" presId="urn:microsoft.com/office/officeart/2009/3/layout/SpiralPicture"/>
    <dgm:cxn modelId="{F5375845-44E7-6D47-8D19-9BDD36FB1061}" type="presParOf" srcId="{EBB13167-8B7D-49BA-8570-2D42921D33BE}" destId="{8499C732-AE1E-4EBA-BF7A-6BAD234274C9}" srcOrd="0" destOrd="0" presId="urn:microsoft.com/office/officeart/2009/3/layout/SpiralPicture"/>
    <dgm:cxn modelId="{715907F9-30BD-224E-90BC-167843A6BF65}" type="presParOf" srcId="{8499C732-AE1E-4EBA-BF7A-6BAD234274C9}" destId="{FDD89E36-D433-4388-8765-ED68674F1F4A}" srcOrd="0" destOrd="0" presId="urn:microsoft.com/office/officeart/2009/3/layout/SpiralPicture"/>
    <dgm:cxn modelId="{1ADE1437-BC7B-6D4D-B400-0154B92AB283}" type="presParOf" srcId="{EBB13167-8B7D-49BA-8570-2D42921D33BE}" destId="{B3A604E4-6003-4EB5-A018-3DA60032E755}" srcOrd="1" destOrd="0" presId="urn:microsoft.com/office/officeart/2009/3/layout/SpiralPicture"/>
    <dgm:cxn modelId="{7CAD34AC-101D-2141-8A78-7E9FA23F7871}" type="presParOf" srcId="{EBB13167-8B7D-49BA-8570-2D42921D33BE}" destId="{0EC4AB78-2D9F-414B-9236-D500775AC74D}" srcOrd="2" destOrd="0" presId="urn:microsoft.com/office/officeart/2009/3/layout/SpiralPicture"/>
    <dgm:cxn modelId="{1968DAA6-5618-574C-A31C-2256508F226A}" type="presParOf" srcId="{0EC4AB78-2D9F-414B-9236-D500775AC74D}" destId="{0AAC4FD4-CF9F-4B2E-AEAD-F2AC06A42122}" srcOrd="0" destOrd="0" presId="urn:microsoft.com/office/officeart/2009/3/layout/SpiralPicture"/>
    <dgm:cxn modelId="{FAD35BA0-8869-C246-9CFB-37763C77BAB9}" type="presParOf" srcId="{0EC4AB78-2D9F-414B-9236-D500775AC74D}" destId="{33B6510E-3677-4509-B50D-F12404386E32}" srcOrd="1" destOrd="0" presId="urn:microsoft.com/office/officeart/2009/3/layout/SpiralPicture"/>
    <dgm:cxn modelId="{701DB27F-EF4D-A04B-894E-698253F4902A}" type="presParOf" srcId="{EBB13167-8B7D-49BA-8570-2D42921D33BE}" destId="{173565D7-F473-4131-9F10-AC613F75ED96}" srcOrd="3" destOrd="0" presId="urn:microsoft.com/office/officeart/2009/3/layout/SpiralPicture"/>
    <dgm:cxn modelId="{24DDDE89-15B7-E84D-A40E-6AA25F93B84D}" type="presParOf" srcId="{EBB13167-8B7D-49BA-8570-2D42921D33BE}" destId="{C49EA5DD-E9FF-44BD-8A0E-85B796CAEE0C}" srcOrd="4" destOrd="0" presId="urn:microsoft.com/office/officeart/2009/3/layout/SpiralPicture"/>
    <dgm:cxn modelId="{409CDF6E-445E-F147-AC16-A66E6CC32C4A}" type="presParOf" srcId="{C49EA5DD-E9FF-44BD-8A0E-85B796CAEE0C}" destId="{7291A6AB-472B-4D4D-8374-321EE5FACEEF}" srcOrd="0" destOrd="0" presId="urn:microsoft.com/office/officeart/2009/3/layout/SpiralPicture"/>
    <dgm:cxn modelId="{E691DAE1-1929-BF46-A682-C1DCCB322DBD}" type="presParOf" srcId="{C49EA5DD-E9FF-44BD-8A0E-85B796CAEE0C}" destId="{9815CF2C-737A-416E-95BE-D0B84B0AE26C}" srcOrd="1" destOrd="0" presId="urn:microsoft.com/office/officeart/2009/3/layout/SpiralPicture"/>
    <dgm:cxn modelId="{623917DB-1E11-C745-963E-89EDD3A8B152}" type="presParOf" srcId="{C49EA5DD-E9FF-44BD-8A0E-85B796CAEE0C}" destId="{E86EF860-5A43-4082-B748-54ABA027285B}" srcOrd="2" destOrd="0" presId="urn:microsoft.com/office/officeart/2009/3/layout/SpiralPicture"/>
    <dgm:cxn modelId="{D282A68A-1C86-4C4E-8581-EF63681FAC23}" type="presParOf" srcId="{EBB13167-8B7D-49BA-8570-2D42921D33BE}" destId="{887BB33D-0A0B-4B24-91F7-9DC6DECECCA4}" srcOrd="5" destOrd="0" presId="urn:microsoft.com/office/officeart/2009/3/layout/SpiralPicture"/>
    <dgm:cxn modelId="{B2B8BE88-85E7-244E-9CD1-8681E9796302}" type="presParOf" srcId="{EBB13167-8B7D-49BA-8570-2D42921D33BE}" destId="{4423DAFD-6087-4FC7-B813-BF931B752276}" srcOrd="6" destOrd="0" presId="urn:microsoft.com/office/officeart/2009/3/layout/SpiralPicture"/>
    <dgm:cxn modelId="{C7D337A2-C65D-6F4F-AA8A-6AA4476CB92C}" type="presParOf" srcId="{4423DAFD-6087-4FC7-B813-BF931B752276}" destId="{02F3E646-2983-40A8-A09E-5541DA009F7A}" srcOrd="0" destOrd="0" presId="urn:microsoft.com/office/officeart/2009/3/layout/SpiralPicture"/>
    <dgm:cxn modelId="{59701084-7ACF-384F-8A85-FA186C0E591E}" type="presParOf" srcId="{4423DAFD-6087-4FC7-B813-BF931B752276}" destId="{8224223C-474F-4EC0-B214-A55AF00A56BE}" srcOrd="1" destOrd="0" presId="urn:microsoft.com/office/officeart/2009/3/layout/SpiralPicture"/>
    <dgm:cxn modelId="{10037ECA-F819-874B-AA12-016DCF216AEF}" type="presParOf" srcId="{4423DAFD-6087-4FC7-B813-BF931B752276}" destId="{B97F905F-00B8-43B5-82E4-4101B6112B9C}" srcOrd="2" destOrd="0" presId="urn:microsoft.com/office/officeart/2009/3/layout/SpiralPicture"/>
    <dgm:cxn modelId="{25A36B36-0949-034E-9864-A9F05771B96A}" type="presParOf" srcId="{4423DAFD-6087-4FC7-B813-BF931B752276}" destId="{0385A208-9A7C-4300-971F-971DEFD6BF62}" srcOrd="3" destOrd="0" presId="urn:microsoft.com/office/officeart/2009/3/layout/SpiralPicture"/>
    <dgm:cxn modelId="{9069E0AD-54F8-F04E-8448-5839CD5F382A}" type="presParOf" srcId="{EBB13167-8B7D-49BA-8570-2D42921D33BE}" destId="{F12EE298-478C-4306-B56A-8629885028B1}" srcOrd="7" destOrd="0" presId="urn:microsoft.com/office/officeart/2009/3/layout/SpiralPicture"/>
    <dgm:cxn modelId="{EE0271FC-A84D-C249-95A0-6874505F82DF}" type="presParOf" srcId="{EBB13167-8B7D-49BA-8570-2D42921D33BE}" destId="{56FF8766-3BD3-4401-B2D1-6A2D28FB3066}" srcOrd="8" destOrd="0" presId="urn:microsoft.com/office/officeart/2009/3/layout/SpiralPicture"/>
    <dgm:cxn modelId="{0030D41C-4B24-2846-AC4D-E7006B108D04}" type="presParOf" srcId="{56FF8766-3BD3-4401-B2D1-6A2D28FB3066}" destId="{0A926707-5B6B-48AD-92D3-57835CD2E34C}" srcOrd="0" destOrd="0" presId="urn:microsoft.com/office/officeart/2009/3/layout/SpiralPicture"/>
    <dgm:cxn modelId="{AA0FA9A2-EE4C-4745-9FDD-06C8CDEB29BD}" type="presParOf" srcId="{56FF8766-3BD3-4401-B2D1-6A2D28FB3066}" destId="{FB3338D0-48EC-4BEE-96AB-8E96E14B7BB0}" srcOrd="1" destOrd="0" presId="urn:microsoft.com/office/officeart/2009/3/layout/SpiralPicture"/>
    <dgm:cxn modelId="{3D281355-426F-FE49-A606-A387E7C56D99}" type="presParOf" srcId="{56FF8766-3BD3-4401-B2D1-6A2D28FB3066}" destId="{55F141D4-33E9-4083-BDFD-02AB46FAFA44}" srcOrd="2" destOrd="0" presId="urn:microsoft.com/office/officeart/2009/3/layout/SpiralPicture"/>
    <dgm:cxn modelId="{22087772-58BF-A545-AA39-D50E29D16D7F}" type="presParOf" srcId="{56FF8766-3BD3-4401-B2D1-6A2D28FB3066}" destId="{66CB5002-E65D-4640-8CB9-B1BBBC6F5345}" srcOrd="3" destOrd="0" presId="urn:microsoft.com/office/officeart/2009/3/layout/SpiralPicture"/>
    <dgm:cxn modelId="{EA973F9E-D24E-3A4E-A9D1-BB1748262AFB}" type="presParOf" srcId="{56FF8766-3BD3-4401-B2D1-6A2D28FB3066}" destId="{3092CF6D-A4B3-47F0-8B1B-15BCB50880EA}" srcOrd="4" destOrd="0" presId="urn:microsoft.com/office/officeart/2009/3/layout/SpiralPicture"/>
    <dgm:cxn modelId="{CB7308A1-BA9E-164A-951F-FCB854CC6D64}" type="presParOf" srcId="{EBB13167-8B7D-49BA-8570-2D42921D33BE}" destId="{11BFFEFD-1D81-41E4-8E68-D2B165505EF1}" srcOrd="9" destOrd="0" presId="urn:microsoft.com/office/officeart/2009/3/layout/SpiralPicture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C13C15F-DB20-4B52-BA98-1A56E14FA5DF}" type="doc">
      <dgm:prSet loTypeId="urn:microsoft.com/office/officeart/2005/8/layout/p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2FF7710-DC5F-4B4A-8DCE-AC6D0E700C89}">
      <dgm:prSet phldrT="[Text]"/>
      <dgm:spPr/>
      <dgm:t>
        <a:bodyPr/>
        <a:lstStyle/>
        <a:p>
          <a:r>
            <a:rPr lang="en-US" dirty="0"/>
            <a:t>Access Points Across Berkshire County</a:t>
          </a:r>
        </a:p>
      </dgm:t>
    </dgm:pt>
    <dgm:pt modelId="{BD5E0BDA-E50C-4892-9927-B2DF7C6A8F4D}" type="parTrans" cxnId="{F75BE93D-0BCE-4919-83CE-0BA6F6F32FC8}">
      <dgm:prSet/>
      <dgm:spPr/>
      <dgm:t>
        <a:bodyPr/>
        <a:lstStyle/>
        <a:p>
          <a:endParaRPr lang="en-US"/>
        </a:p>
      </dgm:t>
    </dgm:pt>
    <dgm:pt modelId="{20A570B4-D952-410B-9D70-124EABB753E2}" type="sibTrans" cxnId="{F75BE93D-0BCE-4919-83CE-0BA6F6F32FC8}">
      <dgm:prSet/>
      <dgm:spPr/>
      <dgm:t>
        <a:bodyPr/>
        <a:lstStyle/>
        <a:p>
          <a:endParaRPr lang="en-US"/>
        </a:p>
      </dgm:t>
    </dgm:pt>
    <dgm:pt modelId="{4D029678-BE97-4833-B527-F3DF32E2736C}">
      <dgm:prSet phldrT="[Text]"/>
      <dgm:spPr/>
      <dgm:t>
        <a:bodyPr/>
        <a:lstStyle/>
        <a:p>
          <a:r>
            <a:rPr lang="en-US" dirty="0"/>
            <a:t>Make it Easier: Reduce barriers, free</a:t>
          </a:r>
        </a:p>
      </dgm:t>
    </dgm:pt>
    <dgm:pt modelId="{C3DD3953-F17D-4B0E-8867-F14D8054C26A}" type="parTrans" cxnId="{ABC0095B-9DD4-4727-B82F-6EAD7F221EEF}">
      <dgm:prSet/>
      <dgm:spPr/>
      <dgm:t>
        <a:bodyPr/>
        <a:lstStyle/>
        <a:p>
          <a:endParaRPr lang="en-US"/>
        </a:p>
      </dgm:t>
    </dgm:pt>
    <dgm:pt modelId="{946F5E74-B5BA-4ACC-A71F-AF915B50B701}" type="sibTrans" cxnId="{ABC0095B-9DD4-4727-B82F-6EAD7F221EEF}">
      <dgm:prSet/>
      <dgm:spPr/>
      <dgm:t>
        <a:bodyPr/>
        <a:lstStyle/>
        <a:p>
          <a:endParaRPr lang="en-US"/>
        </a:p>
      </dgm:t>
    </dgm:pt>
    <dgm:pt modelId="{837997FC-A862-4751-B1C3-502496AF5AAB}">
      <dgm:prSet phldrT="[Text]"/>
      <dgm:spPr/>
      <dgm:t>
        <a:bodyPr/>
        <a:lstStyle/>
        <a:p>
          <a:r>
            <a:rPr lang="en-US" dirty="0"/>
            <a:t>Provide electronic feedback to patient’s provider</a:t>
          </a:r>
        </a:p>
      </dgm:t>
    </dgm:pt>
    <dgm:pt modelId="{2A3C38A9-B11F-4EC6-93F3-84654D7A9BF3}" type="parTrans" cxnId="{565825E6-8F4A-4B6C-8735-D8D46801F6F3}">
      <dgm:prSet/>
      <dgm:spPr/>
      <dgm:t>
        <a:bodyPr/>
        <a:lstStyle/>
        <a:p>
          <a:endParaRPr lang="en-US"/>
        </a:p>
      </dgm:t>
    </dgm:pt>
    <dgm:pt modelId="{D058685D-6F09-4370-9462-158D0FA1C304}" type="sibTrans" cxnId="{565825E6-8F4A-4B6C-8735-D8D46801F6F3}">
      <dgm:prSet/>
      <dgm:spPr/>
      <dgm:t>
        <a:bodyPr/>
        <a:lstStyle/>
        <a:p>
          <a:endParaRPr lang="en-US"/>
        </a:p>
      </dgm:t>
    </dgm:pt>
    <dgm:pt modelId="{3C820678-A599-4319-8090-C40F7B4802A9}">
      <dgm:prSet phldrT="[Text]"/>
      <dgm:spPr/>
      <dgm:t>
        <a:bodyPr/>
        <a:lstStyle/>
        <a:p>
          <a:r>
            <a:rPr lang="en-US" dirty="0"/>
            <a:t>Together we can do more!</a:t>
          </a:r>
        </a:p>
      </dgm:t>
    </dgm:pt>
    <dgm:pt modelId="{00A38737-B3FF-4041-9E9A-1896B627C22A}" type="sibTrans" cxnId="{B88A927C-6F30-463C-B216-AC41D353D59B}">
      <dgm:prSet/>
      <dgm:spPr/>
      <dgm:t>
        <a:bodyPr/>
        <a:lstStyle/>
        <a:p>
          <a:endParaRPr lang="en-US"/>
        </a:p>
      </dgm:t>
    </dgm:pt>
    <dgm:pt modelId="{2BBE595F-BAA0-43E4-A957-17D09491F780}" type="parTrans" cxnId="{B88A927C-6F30-463C-B216-AC41D353D59B}">
      <dgm:prSet/>
      <dgm:spPr/>
      <dgm:t>
        <a:bodyPr/>
        <a:lstStyle/>
        <a:p>
          <a:endParaRPr lang="en-US"/>
        </a:p>
      </dgm:t>
    </dgm:pt>
    <dgm:pt modelId="{08DD46F0-BB2F-4C89-A403-C134C771AA29}">
      <dgm:prSet phldrT="[Text]"/>
      <dgm:spPr/>
      <dgm:t>
        <a:bodyPr/>
        <a:lstStyle/>
        <a:p>
          <a:r>
            <a:rPr lang="en-US"/>
            <a:t>Support</a:t>
          </a:r>
          <a:r>
            <a:rPr lang="en-US" dirty="0"/>
            <a:t>/ Coaching from the community &amp; clinical settings</a:t>
          </a:r>
        </a:p>
      </dgm:t>
    </dgm:pt>
    <dgm:pt modelId="{FD7489F2-14E8-4E14-BDD5-A0C3BA714908}" type="parTrans" cxnId="{BEDD30C7-8228-49AA-8E5C-7933BC990871}">
      <dgm:prSet/>
      <dgm:spPr/>
      <dgm:t>
        <a:bodyPr/>
        <a:lstStyle/>
        <a:p>
          <a:endParaRPr lang="en-US"/>
        </a:p>
      </dgm:t>
    </dgm:pt>
    <dgm:pt modelId="{CD17FD98-929F-4A29-9C33-E05D54246933}" type="sibTrans" cxnId="{BEDD30C7-8228-49AA-8E5C-7933BC990871}">
      <dgm:prSet/>
      <dgm:spPr/>
      <dgm:t>
        <a:bodyPr/>
        <a:lstStyle/>
        <a:p>
          <a:endParaRPr lang="en-US"/>
        </a:p>
      </dgm:t>
    </dgm:pt>
    <dgm:pt modelId="{F6162E74-7C1A-45A1-A30C-1258ACE51E00}">
      <dgm:prSet phldrT="[Text]"/>
      <dgm:spPr/>
      <dgm:t>
        <a:bodyPr/>
        <a:lstStyle/>
        <a:p>
          <a:r>
            <a:rPr lang="en-US" dirty="0"/>
            <a:t>Identification, education, referral &amp; follow up</a:t>
          </a:r>
        </a:p>
      </dgm:t>
    </dgm:pt>
    <dgm:pt modelId="{5F7E72B7-41D7-4EB3-92A5-C4BB99AD8D71}" type="parTrans" cxnId="{769753F1-641B-4547-B93F-2601DD387918}">
      <dgm:prSet/>
      <dgm:spPr/>
      <dgm:t>
        <a:bodyPr/>
        <a:lstStyle/>
        <a:p>
          <a:endParaRPr lang="en-US"/>
        </a:p>
      </dgm:t>
    </dgm:pt>
    <dgm:pt modelId="{5395A5CC-4AA2-46F8-969F-88BF29D4B789}" type="sibTrans" cxnId="{769753F1-641B-4547-B93F-2601DD387918}">
      <dgm:prSet/>
      <dgm:spPr/>
      <dgm:t>
        <a:bodyPr/>
        <a:lstStyle/>
        <a:p>
          <a:endParaRPr lang="en-US"/>
        </a:p>
      </dgm:t>
    </dgm:pt>
    <dgm:pt modelId="{6D27763A-26B7-4B3D-A138-B5E4CF4A4A07}" type="pres">
      <dgm:prSet presAssocID="{FC13C15F-DB20-4B52-BA98-1A56E14FA5DF}" presName="Name0" presStyleCnt="0">
        <dgm:presLayoutVars>
          <dgm:dir/>
          <dgm:resizeHandles val="exact"/>
        </dgm:presLayoutVars>
      </dgm:prSet>
      <dgm:spPr/>
    </dgm:pt>
    <dgm:pt modelId="{AD22175A-FD1A-438B-B577-C415EA10F334}" type="pres">
      <dgm:prSet presAssocID="{F6162E74-7C1A-45A1-A30C-1258ACE51E00}" presName="compNode" presStyleCnt="0"/>
      <dgm:spPr/>
    </dgm:pt>
    <dgm:pt modelId="{E827EC04-1C7A-4395-B440-C6FB0D1AF9A1}" type="pres">
      <dgm:prSet presAssocID="{F6162E74-7C1A-45A1-A30C-1258ACE51E00}" presName="pictRect" presStyleLbl="node1" presStyleIdx="0" presStyleCnt="6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906327D2-2F0E-46DB-8BAC-BD9DE7B745BF}" type="pres">
      <dgm:prSet presAssocID="{F6162E74-7C1A-45A1-A30C-1258ACE51E00}" presName="textRect" presStyleLbl="revTx" presStyleIdx="0" presStyleCnt="6">
        <dgm:presLayoutVars>
          <dgm:bulletEnabled val="1"/>
        </dgm:presLayoutVars>
      </dgm:prSet>
      <dgm:spPr/>
    </dgm:pt>
    <dgm:pt modelId="{42FC9492-AA17-4F51-9087-126DE6266332}" type="pres">
      <dgm:prSet presAssocID="{5395A5CC-4AA2-46F8-969F-88BF29D4B789}" presName="sibTrans" presStyleLbl="sibTrans2D1" presStyleIdx="0" presStyleCnt="0"/>
      <dgm:spPr/>
    </dgm:pt>
    <dgm:pt modelId="{B4D2B2B6-C892-4CD4-9B86-2DC405C1BFA5}" type="pres">
      <dgm:prSet presAssocID="{42FF7710-DC5F-4B4A-8DCE-AC6D0E700C89}" presName="compNode" presStyleCnt="0"/>
      <dgm:spPr/>
    </dgm:pt>
    <dgm:pt modelId="{7B13553C-392F-4175-97BC-41E473E8DE36}" type="pres">
      <dgm:prSet presAssocID="{42FF7710-DC5F-4B4A-8DCE-AC6D0E700C89}" presName="pictRect" presStyleLbl="node1" presStyleIdx="1" presStyleCnt="6"/>
      <dgm:spPr>
        <a:blipFill rotWithShape="1">
          <a:blip xmlns:r="http://schemas.openxmlformats.org/officeDocument/2006/relationships"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a:blipFill>
      </dgm:spPr>
    </dgm:pt>
    <dgm:pt modelId="{1A0F0903-98BF-4879-9A90-FA06B56519D8}" type="pres">
      <dgm:prSet presAssocID="{42FF7710-DC5F-4B4A-8DCE-AC6D0E700C89}" presName="textRect" presStyleLbl="revTx" presStyleIdx="1" presStyleCnt="6">
        <dgm:presLayoutVars>
          <dgm:bulletEnabled val="1"/>
        </dgm:presLayoutVars>
      </dgm:prSet>
      <dgm:spPr/>
    </dgm:pt>
    <dgm:pt modelId="{5FD28EB0-A00D-45A4-B33B-728A7D0EECE2}" type="pres">
      <dgm:prSet presAssocID="{20A570B4-D952-410B-9D70-124EABB753E2}" presName="sibTrans" presStyleLbl="sibTrans2D1" presStyleIdx="0" presStyleCnt="0"/>
      <dgm:spPr/>
    </dgm:pt>
    <dgm:pt modelId="{B961B808-BED0-418A-A742-B2C442F253A7}" type="pres">
      <dgm:prSet presAssocID="{4D029678-BE97-4833-B527-F3DF32E2736C}" presName="compNode" presStyleCnt="0"/>
      <dgm:spPr/>
    </dgm:pt>
    <dgm:pt modelId="{2D45A70C-4DDD-4FF1-90AA-0C2845A359B4}" type="pres">
      <dgm:prSet presAssocID="{4D029678-BE97-4833-B527-F3DF32E2736C}" presName="pictRect" presStyleLbl="node1" presStyleIdx="2" presStyleCnt="6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DA013453-7F9E-4CC0-BF69-FC536B62548F}" type="pres">
      <dgm:prSet presAssocID="{4D029678-BE97-4833-B527-F3DF32E2736C}" presName="textRect" presStyleLbl="revTx" presStyleIdx="2" presStyleCnt="6">
        <dgm:presLayoutVars>
          <dgm:bulletEnabled val="1"/>
        </dgm:presLayoutVars>
      </dgm:prSet>
      <dgm:spPr/>
    </dgm:pt>
    <dgm:pt modelId="{9CBB2E78-9197-4988-AC24-8A73CA44F671}" type="pres">
      <dgm:prSet presAssocID="{946F5E74-B5BA-4ACC-A71F-AF915B50B701}" presName="sibTrans" presStyleLbl="sibTrans2D1" presStyleIdx="0" presStyleCnt="0"/>
      <dgm:spPr/>
    </dgm:pt>
    <dgm:pt modelId="{E964C361-209A-49A1-AE11-ABF27B4EDC3E}" type="pres">
      <dgm:prSet presAssocID="{08DD46F0-BB2F-4C89-A403-C134C771AA29}" presName="compNode" presStyleCnt="0"/>
      <dgm:spPr/>
    </dgm:pt>
    <dgm:pt modelId="{122AB96E-3176-49CF-9CB9-3F139F0B2BF3}" type="pres">
      <dgm:prSet presAssocID="{08DD46F0-BB2F-4C89-A403-C134C771AA29}" presName="pictRect" presStyleLbl="node1" presStyleIdx="3" presStyleCnt="6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CF38A07F-9A35-4FCA-BB64-977A9249B10C}" type="pres">
      <dgm:prSet presAssocID="{08DD46F0-BB2F-4C89-A403-C134C771AA29}" presName="textRect" presStyleLbl="revTx" presStyleIdx="3" presStyleCnt="6">
        <dgm:presLayoutVars>
          <dgm:bulletEnabled val="1"/>
        </dgm:presLayoutVars>
      </dgm:prSet>
      <dgm:spPr/>
    </dgm:pt>
    <dgm:pt modelId="{E6009135-A59F-455A-BB1E-61B0969BF9F2}" type="pres">
      <dgm:prSet presAssocID="{CD17FD98-929F-4A29-9C33-E05D54246933}" presName="sibTrans" presStyleLbl="sibTrans2D1" presStyleIdx="0" presStyleCnt="0"/>
      <dgm:spPr/>
    </dgm:pt>
    <dgm:pt modelId="{64549F83-0B27-42DC-8E53-734AF68483BB}" type="pres">
      <dgm:prSet presAssocID="{837997FC-A862-4751-B1C3-502496AF5AAB}" presName="compNode" presStyleCnt="0"/>
      <dgm:spPr/>
    </dgm:pt>
    <dgm:pt modelId="{554BA661-CCC5-426C-85A9-B1AF92CBA373}" type="pres">
      <dgm:prSet presAssocID="{837997FC-A862-4751-B1C3-502496AF5AAB}" presName="pictRect" presStyleLbl="node1" presStyleIdx="4" presStyleCnt="6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</dgm:pt>
    <dgm:pt modelId="{5E4406EC-DD9D-48A6-9A73-2072831FADD9}" type="pres">
      <dgm:prSet presAssocID="{837997FC-A862-4751-B1C3-502496AF5AAB}" presName="textRect" presStyleLbl="revTx" presStyleIdx="4" presStyleCnt="6">
        <dgm:presLayoutVars>
          <dgm:bulletEnabled val="1"/>
        </dgm:presLayoutVars>
      </dgm:prSet>
      <dgm:spPr/>
    </dgm:pt>
    <dgm:pt modelId="{8AE5863D-4F8D-40AD-992C-40B2A20793AC}" type="pres">
      <dgm:prSet presAssocID="{D058685D-6F09-4370-9462-158D0FA1C304}" presName="sibTrans" presStyleLbl="sibTrans2D1" presStyleIdx="0" presStyleCnt="0"/>
      <dgm:spPr/>
    </dgm:pt>
    <dgm:pt modelId="{82E0BC88-0C9C-4BAA-8AF2-D69EC915A3F2}" type="pres">
      <dgm:prSet presAssocID="{3C820678-A599-4319-8090-C40F7B4802A9}" presName="compNode" presStyleCnt="0"/>
      <dgm:spPr/>
    </dgm:pt>
    <dgm:pt modelId="{7241E5BC-CBFC-4A67-AAFF-6D9ED9D1F47F}" type="pres">
      <dgm:prSet presAssocID="{3C820678-A599-4319-8090-C40F7B4802A9}" presName="pictRect" presStyleLbl="node1" presStyleIdx="5" presStyleCnt="6"/>
      <dgm:spPr>
        <a:blipFill rotWithShape="1">
          <a:blip xmlns:r="http://schemas.openxmlformats.org/officeDocument/2006/relationships" r:embed="rId6"/>
          <a:stretch>
            <a:fillRect/>
          </a:stretch>
        </a:blipFill>
      </dgm:spPr>
    </dgm:pt>
    <dgm:pt modelId="{8BF1E1C9-3EEA-4264-AA8F-3E469EC411AD}" type="pres">
      <dgm:prSet presAssocID="{3C820678-A599-4319-8090-C40F7B4802A9}" presName="textRect" presStyleLbl="revTx" presStyleIdx="5" presStyleCnt="6">
        <dgm:presLayoutVars>
          <dgm:bulletEnabled val="1"/>
        </dgm:presLayoutVars>
      </dgm:prSet>
      <dgm:spPr/>
    </dgm:pt>
  </dgm:ptLst>
  <dgm:cxnLst>
    <dgm:cxn modelId="{5B26F302-746E-D243-B096-5D17C9BC24F5}" type="presOf" srcId="{5395A5CC-4AA2-46F8-969F-88BF29D4B789}" destId="{42FC9492-AA17-4F51-9087-126DE6266332}" srcOrd="0" destOrd="0" presId="urn:microsoft.com/office/officeart/2005/8/layout/pList1"/>
    <dgm:cxn modelId="{1E52DD07-021C-694F-B4A7-FF90B387C439}" type="presOf" srcId="{3C820678-A599-4319-8090-C40F7B4802A9}" destId="{8BF1E1C9-3EEA-4264-AA8F-3E469EC411AD}" srcOrd="0" destOrd="0" presId="urn:microsoft.com/office/officeart/2005/8/layout/pList1"/>
    <dgm:cxn modelId="{2CCB051B-6024-3C4A-AFAF-C40DE6A231AA}" type="presOf" srcId="{CD17FD98-929F-4A29-9C33-E05D54246933}" destId="{E6009135-A59F-455A-BB1E-61B0969BF9F2}" srcOrd="0" destOrd="0" presId="urn:microsoft.com/office/officeart/2005/8/layout/pList1"/>
    <dgm:cxn modelId="{674FFB21-3EBF-6242-87B5-EA24EA97E5D0}" type="presOf" srcId="{F6162E74-7C1A-45A1-A30C-1258ACE51E00}" destId="{906327D2-2F0E-46DB-8BAC-BD9DE7B745BF}" srcOrd="0" destOrd="0" presId="urn:microsoft.com/office/officeart/2005/8/layout/pList1"/>
    <dgm:cxn modelId="{31D38426-ED84-BA40-B178-41482A6CB3DD}" type="presOf" srcId="{FC13C15F-DB20-4B52-BA98-1A56E14FA5DF}" destId="{6D27763A-26B7-4B3D-A138-B5E4CF4A4A07}" srcOrd="0" destOrd="0" presId="urn:microsoft.com/office/officeart/2005/8/layout/pList1"/>
    <dgm:cxn modelId="{F75BE93D-0BCE-4919-83CE-0BA6F6F32FC8}" srcId="{FC13C15F-DB20-4B52-BA98-1A56E14FA5DF}" destId="{42FF7710-DC5F-4B4A-8DCE-AC6D0E700C89}" srcOrd="1" destOrd="0" parTransId="{BD5E0BDA-E50C-4892-9927-B2DF7C6A8F4D}" sibTransId="{20A570B4-D952-410B-9D70-124EABB753E2}"/>
    <dgm:cxn modelId="{94C0103E-A91D-8041-8901-8F315FB04720}" type="presOf" srcId="{20A570B4-D952-410B-9D70-124EABB753E2}" destId="{5FD28EB0-A00D-45A4-B33B-728A7D0EECE2}" srcOrd="0" destOrd="0" presId="urn:microsoft.com/office/officeart/2005/8/layout/pList1"/>
    <dgm:cxn modelId="{ABC0095B-9DD4-4727-B82F-6EAD7F221EEF}" srcId="{FC13C15F-DB20-4B52-BA98-1A56E14FA5DF}" destId="{4D029678-BE97-4833-B527-F3DF32E2736C}" srcOrd="2" destOrd="0" parTransId="{C3DD3953-F17D-4B0E-8867-F14D8054C26A}" sibTransId="{946F5E74-B5BA-4ACC-A71F-AF915B50B701}"/>
    <dgm:cxn modelId="{AAE3A067-7146-5C40-87C5-9A5BE68113BF}" type="presOf" srcId="{4D029678-BE97-4833-B527-F3DF32E2736C}" destId="{DA013453-7F9E-4CC0-BF69-FC536B62548F}" srcOrd="0" destOrd="0" presId="urn:microsoft.com/office/officeart/2005/8/layout/pList1"/>
    <dgm:cxn modelId="{075D1268-C411-454C-B58C-3D9F200ADF36}" type="presOf" srcId="{08DD46F0-BB2F-4C89-A403-C134C771AA29}" destId="{CF38A07F-9A35-4FCA-BB64-977A9249B10C}" srcOrd="0" destOrd="0" presId="urn:microsoft.com/office/officeart/2005/8/layout/pList1"/>
    <dgm:cxn modelId="{B88A927C-6F30-463C-B216-AC41D353D59B}" srcId="{FC13C15F-DB20-4B52-BA98-1A56E14FA5DF}" destId="{3C820678-A599-4319-8090-C40F7B4802A9}" srcOrd="5" destOrd="0" parTransId="{2BBE595F-BAA0-43E4-A957-17D09491F780}" sibTransId="{00A38737-B3FF-4041-9E9A-1896B627C22A}"/>
    <dgm:cxn modelId="{906B4E80-0B2C-BB4B-AF09-9AC60132B9F3}" type="presOf" srcId="{D058685D-6F09-4370-9462-158D0FA1C304}" destId="{8AE5863D-4F8D-40AD-992C-40B2A20793AC}" srcOrd="0" destOrd="0" presId="urn:microsoft.com/office/officeart/2005/8/layout/pList1"/>
    <dgm:cxn modelId="{14076AAF-CAF2-2B47-A6CF-9CCCC8F85645}" type="presOf" srcId="{42FF7710-DC5F-4B4A-8DCE-AC6D0E700C89}" destId="{1A0F0903-98BF-4879-9A90-FA06B56519D8}" srcOrd="0" destOrd="0" presId="urn:microsoft.com/office/officeart/2005/8/layout/pList1"/>
    <dgm:cxn modelId="{721EC2C6-ECCA-CA40-AC7D-C0E5BD5B38C8}" type="presOf" srcId="{946F5E74-B5BA-4ACC-A71F-AF915B50B701}" destId="{9CBB2E78-9197-4988-AC24-8A73CA44F671}" srcOrd="0" destOrd="0" presId="urn:microsoft.com/office/officeart/2005/8/layout/pList1"/>
    <dgm:cxn modelId="{BEDD30C7-8228-49AA-8E5C-7933BC990871}" srcId="{FC13C15F-DB20-4B52-BA98-1A56E14FA5DF}" destId="{08DD46F0-BB2F-4C89-A403-C134C771AA29}" srcOrd="3" destOrd="0" parTransId="{FD7489F2-14E8-4E14-BDD5-A0C3BA714908}" sibTransId="{CD17FD98-929F-4A29-9C33-E05D54246933}"/>
    <dgm:cxn modelId="{3A6F3DD5-7E8D-D442-A9A1-182E3ABFB91D}" type="presOf" srcId="{837997FC-A862-4751-B1C3-502496AF5AAB}" destId="{5E4406EC-DD9D-48A6-9A73-2072831FADD9}" srcOrd="0" destOrd="0" presId="urn:microsoft.com/office/officeart/2005/8/layout/pList1"/>
    <dgm:cxn modelId="{565825E6-8F4A-4B6C-8735-D8D46801F6F3}" srcId="{FC13C15F-DB20-4B52-BA98-1A56E14FA5DF}" destId="{837997FC-A862-4751-B1C3-502496AF5AAB}" srcOrd="4" destOrd="0" parTransId="{2A3C38A9-B11F-4EC6-93F3-84654D7A9BF3}" sibTransId="{D058685D-6F09-4370-9462-158D0FA1C304}"/>
    <dgm:cxn modelId="{769753F1-641B-4547-B93F-2601DD387918}" srcId="{FC13C15F-DB20-4B52-BA98-1A56E14FA5DF}" destId="{F6162E74-7C1A-45A1-A30C-1258ACE51E00}" srcOrd="0" destOrd="0" parTransId="{5F7E72B7-41D7-4EB3-92A5-C4BB99AD8D71}" sibTransId="{5395A5CC-4AA2-46F8-969F-88BF29D4B789}"/>
    <dgm:cxn modelId="{D95C50F7-8ED4-2445-86FD-46D0E64568C6}" type="presParOf" srcId="{6D27763A-26B7-4B3D-A138-B5E4CF4A4A07}" destId="{AD22175A-FD1A-438B-B577-C415EA10F334}" srcOrd="0" destOrd="0" presId="urn:microsoft.com/office/officeart/2005/8/layout/pList1"/>
    <dgm:cxn modelId="{3FD8491F-9496-C446-933C-10BC0B742A8A}" type="presParOf" srcId="{AD22175A-FD1A-438B-B577-C415EA10F334}" destId="{E827EC04-1C7A-4395-B440-C6FB0D1AF9A1}" srcOrd="0" destOrd="0" presId="urn:microsoft.com/office/officeart/2005/8/layout/pList1"/>
    <dgm:cxn modelId="{F371A435-3ADE-EF43-8E5C-36CE01381F15}" type="presParOf" srcId="{AD22175A-FD1A-438B-B577-C415EA10F334}" destId="{906327D2-2F0E-46DB-8BAC-BD9DE7B745BF}" srcOrd="1" destOrd="0" presId="urn:microsoft.com/office/officeart/2005/8/layout/pList1"/>
    <dgm:cxn modelId="{800E0649-C65E-684C-89DF-D0C41C188924}" type="presParOf" srcId="{6D27763A-26B7-4B3D-A138-B5E4CF4A4A07}" destId="{42FC9492-AA17-4F51-9087-126DE6266332}" srcOrd="1" destOrd="0" presId="urn:microsoft.com/office/officeart/2005/8/layout/pList1"/>
    <dgm:cxn modelId="{30598C74-687C-9349-ABF2-1536D80498AA}" type="presParOf" srcId="{6D27763A-26B7-4B3D-A138-B5E4CF4A4A07}" destId="{B4D2B2B6-C892-4CD4-9B86-2DC405C1BFA5}" srcOrd="2" destOrd="0" presId="urn:microsoft.com/office/officeart/2005/8/layout/pList1"/>
    <dgm:cxn modelId="{6798C703-9E28-EF4A-9D85-2A3331473ECE}" type="presParOf" srcId="{B4D2B2B6-C892-4CD4-9B86-2DC405C1BFA5}" destId="{7B13553C-392F-4175-97BC-41E473E8DE36}" srcOrd="0" destOrd="0" presId="urn:microsoft.com/office/officeart/2005/8/layout/pList1"/>
    <dgm:cxn modelId="{F9154BE5-8EEF-1D4E-9DBC-614FC87A935A}" type="presParOf" srcId="{B4D2B2B6-C892-4CD4-9B86-2DC405C1BFA5}" destId="{1A0F0903-98BF-4879-9A90-FA06B56519D8}" srcOrd="1" destOrd="0" presId="urn:microsoft.com/office/officeart/2005/8/layout/pList1"/>
    <dgm:cxn modelId="{756C1A70-0341-C740-BD13-AA8058800522}" type="presParOf" srcId="{6D27763A-26B7-4B3D-A138-B5E4CF4A4A07}" destId="{5FD28EB0-A00D-45A4-B33B-728A7D0EECE2}" srcOrd="3" destOrd="0" presId="urn:microsoft.com/office/officeart/2005/8/layout/pList1"/>
    <dgm:cxn modelId="{AE018177-4AA8-AC46-881B-4558E7942884}" type="presParOf" srcId="{6D27763A-26B7-4B3D-A138-B5E4CF4A4A07}" destId="{B961B808-BED0-418A-A742-B2C442F253A7}" srcOrd="4" destOrd="0" presId="urn:microsoft.com/office/officeart/2005/8/layout/pList1"/>
    <dgm:cxn modelId="{7032E1AD-0B9D-C64D-83FB-EF152FE71DC8}" type="presParOf" srcId="{B961B808-BED0-418A-A742-B2C442F253A7}" destId="{2D45A70C-4DDD-4FF1-90AA-0C2845A359B4}" srcOrd="0" destOrd="0" presId="urn:microsoft.com/office/officeart/2005/8/layout/pList1"/>
    <dgm:cxn modelId="{FBFC8F32-7FA1-ED45-ACFC-2FB3DB4E6FE0}" type="presParOf" srcId="{B961B808-BED0-418A-A742-B2C442F253A7}" destId="{DA013453-7F9E-4CC0-BF69-FC536B62548F}" srcOrd="1" destOrd="0" presId="urn:microsoft.com/office/officeart/2005/8/layout/pList1"/>
    <dgm:cxn modelId="{78E7BBC2-42E6-4C4F-88D1-74AFE56F1452}" type="presParOf" srcId="{6D27763A-26B7-4B3D-A138-B5E4CF4A4A07}" destId="{9CBB2E78-9197-4988-AC24-8A73CA44F671}" srcOrd="5" destOrd="0" presId="urn:microsoft.com/office/officeart/2005/8/layout/pList1"/>
    <dgm:cxn modelId="{52BD639D-624D-3D4F-AB86-22EB0E8657B2}" type="presParOf" srcId="{6D27763A-26B7-4B3D-A138-B5E4CF4A4A07}" destId="{E964C361-209A-49A1-AE11-ABF27B4EDC3E}" srcOrd="6" destOrd="0" presId="urn:microsoft.com/office/officeart/2005/8/layout/pList1"/>
    <dgm:cxn modelId="{FD5BA5B3-5987-554C-9FB3-34C97524DBF9}" type="presParOf" srcId="{E964C361-209A-49A1-AE11-ABF27B4EDC3E}" destId="{122AB96E-3176-49CF-9CB9-3F139F0B2BF3}" srcOrd="0" destOrd="0" presId="urn:microsoft.com/office/officeart/2005/8/layout/pList1"/>
    <dgm:cxn modelId="{51A894C4-8798-754F-98A5-35F9FE5ED455}" type="presParOf" srcId="{E964C361-209A-49A1-AE11-ABF27B4EDC3E}" destId="{CF38A07F-9A35-4FCA-BB64-977A9249B10C}" srcOrd="1" destOrd="0" presId="urn:microsoft.com/office/officeart/2005/8/layout/pList1"/>
    <dgm:cxn modelId="{4E0337BF-F539-3041-99BF-734552EC9B4F}" type="presParOf" srcId="{6D27763A-26B7-4B3D-A138-B5E4CF4A4A07}" destId="{E6009135-A59F-455A-BB1E-61B0969BF9F2}" srcOrd="7" destOrd="0" presId="urn:microsoft.com/office/officeart/2005/8/layout/pList1"/>
    <dgm:cxn modelId="{CA9BE0FD-2996-F34B-84B3-A41178AE094C}" type="presParOf" srcId="{6D27763A-26B7-4B3D-A138-B5E4CF4A4A07}" destId="{64549F83-0B27-42DC-8E53-734AF68483BB}" srcOrd="8" destOrd="0" presId="urn:microsoft.com/office/officeart/2005/8/layout/pList1"/>
    <dgm:cxn modelId="{90A09492-C61D-CA47-A574-7F2ABC3AD880}" type="presParOf" srcId="{64549F83-0B27-42DC-8E53-734AF68483BB}" destId="{554BA661-CCC5-426C-85A9-B1AF92CBA373}" srcOrd="0" destOrd="0" presId="urn:microsoft.com/office/officeart/2005/8/layout/pList1"/>
    <dgm:cxn modelId="{75110DE4-5987-CD45-8693-C8DE150CFA7A}" type="presParOf" srcId="{64549F83-0B27-42DC-8E53-734AF68483BB}" destId="{5E4406EC-DD9D-48A6-9A73-2072831FADD9}" srcOrd="1" destOrd="0" presId="urn:microsoft.com/office/officeart/2005/8/layout/pList1"/>
    <dgm:cxn modelId="{A75CD3C8-A44B-0748-A2EF-EA4E64D5B0C7}" type="presParOf" srcId="{6D27763A-26B7-4B3D-A138-B5E4CF4A4A07}" destId="{8AE5863D-4F8D-40AD-992C-40B2A20793AC}" srcOrd="9" destOrd="0" presId="urn:microsoft.com/office/officeart/2005/8/layout/pList1"/>
    <dgm:cxn modelId="{F11BA7ED-55A8-D94F-BB7F-BF164B8A571B}" type="presParOf" srcId="{6D27763A-26B7-4B3D-A138-B5E4CF4A4A07}" destId="{82E0BC88-0C9C-4BAA-8AF2-D69EC915A3F2}" srcOrd="10" destOrd="0" presId="urn:microsoft.com/office/officeart/2005/8/layout/pList1"/>
    <dgm:cxn modelId="{0ACA047D-71A4-FA43-9A0D-53F2276EE84B}" type="presParOf" srcId="{82E0BC88-0C9C-4BAA-8AF2-D69EC915A3F2}" destId="{7241E5BC-CBFC-4A67-AAFF-6D9ED9D1F47F}" srcOrd="0" destOrd="0" presId="urn:microsoft.com/office/officeart/2005/8/layout/pList1"/>
    <dgm:cxn modelId="{3C7F5702-7E1A-8F46-96F3-CEEDEA803534}" type="presParOf" srcId="{82E0BC88-0C9C-4BAA-8AF2-D69EC915A3F2}" destId="{8BF1E1C9-3EEA-4264-AA8F-3E469EC411AD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1682520-7E47-4540-9FCD-AE00DAE4017A}">
      <dsp:nvSpPr>
        <dsp:cNvPr id="0" name=""/>
        <dsp:cNvSpPr/>
      </dsp:nvSpPr>
      <dsp:spPr>
        <a:xfrm>
          <a:off x="673815" y="0"/>
          <a:ext cx="7636571" cy="5508593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E2556E9-E927-4BF5-9B19-2456BD5238F6}">
      <dsp:nvSpPr>
        <dsp:cNvPr id="0" name=""/>
        <dsp:cNvSpPr/>
      </dsp:nvSpPr>
      <dsp:spPr>
        <a:xfrm>
          <a:off x="2467" y="1652577"/>
          <a:ext cx="1436682" cy="220343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Identify trends in health status</a:t>
          </a:r>
        </a:p>
      </dsp:txBody>
      <dsp:txXfrm>
        <a:off x="72600" y="1722710"/>
        <a:ext cx="1296416" cy="2063171"/>
      </dsp:txXfrm>
    </dsp:sp>
    <dsp:sp modelId="{17E5D62D-BB97-43E2-8286-8497D7A15DC9}">
      <dsp:nvSpPr>
        <dsp:cNvPr id="0" name=""/>
        <dsp:cNvSpPr/>
      </dsp:nvSpPr>
      <dsp:spPr>
        <a:xfrm>
          <a:off x="1510984" y="1652577"/>
          <a:ext cx="1436682" cy="220343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Data Driven</a:t>
          </a:r>
        </a:p>
      </dsp:txBody>
      <dsp:txXfrm>
        <a:off x="1581117" y="1722710"/>
        <a:ext cx="1296416" cy="2063171"/>
      </dsp:txXfrm>
    </dsp:sp>
    <dsp:sp modelId="{246446AA-99A4-4114-845C-68C922D78DBA}">
      <dsp:nvSpPr>
        <dsp:cNvPr id="0" name=""/>
        <dsp:cNvSpPr/>
      </dsp:nvSpPr>
      <dsp:spPr>
        <a:xfrm>
          <a:off x="3019501" y="1652577"/>
          <a:ext cx="1436682" cy="220343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Develop comparisons to state and national benchmarks</a:t>
          </a:r>
        </a:p>
      </dsp:txBody>
      <dsp:txXfrm>
        <a:off x="3089634" y="1722710"/>
        <a:ext cx="1296416" cy="2063171"/>
      </dsp:txXfrm>
    </dsp:sp>
    <dsp:sp modelId="{AC54F6BF-43B7-4F59-8FE0-8B952D98DDA9}">
      <dsp:nvSpPr>
        <dsp:cNvPr id="0" name=""/>
        <dsp:cNvSpPr/>
      </dsp:nvSpPr>
      <dsp:spPr>
        <a:xfrm>
          <a:off x="4528018" y="1652577"/>
          <a:ext cx="1436682" cy="220343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Identify needs and vulnerable populations</a:t>
          </a:r>
        </a:p>
      </dsp:txBody>
      <dsp:txXfrm>
        <a:off x="4598151" y="1722710"/>
        <a:ext cx="1296416" cy="2063171"/>
      </dsp:txXfrm>
    </dsp:sp>
    <dsp:sp modelId="{35BCC79C-C331-4258-9937-B9B5029EC794}">
      <dsp:nvSpPr>
        <dsp:cNvPr id="0" name=""/>
        <dsp:cNvSpPr/>
      </dsp:nvSpPr>
      <dsp:spPr>
        <a:xfrm>
          <a:off x="6036534" y="1652577"/>
          <a:ext cx="1436682" cy="220343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Utilize findings for Community Benefits and hospital planning activities</a:t>
          </a:r>
        </a:p>
      </dsp:txBody>
      <dsp:txXfrm>
        <a:off x="6106667" y="1722710"/>
        <a:ext cx="1296416" cy="2063171"/>
      </dsp:txXfrm>
    </dsp:sp>
    <dsp:sp modelId="{EC836763-F4A3-4AF4-A5A7-103D9E554869}">
      <dsp:nvSpPr>
        <dsp:cNvPr id="0" name=""/>
        <dsp:cNvSpPr/>
      </dsp:nvSpPr>
      <dsp:spPr>
        <a:xfrm>
          <a:off x="7545051" y="1652577"/>
          <a:ext cx="1436682" cy="220343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Attorney General </a:t>
          </a:r>
          <a:r>
            <a:rPr lang="en-US" sz="1600" kern="1200" dirty="0"/>
            <a:t>and IRS requirements</a:t>
          </a:r>
        </a:p>
      </dsp:txBody>
      <dsp:txXfrm>
        <a:off x="7615184" y="1722710"/>
        <a:ext cx="1296416" cy="206317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9D18E5-6A37-4E92-B0FC-C268DD7BAA1D}">
      <dsp:nvSpPr>
        <dsp:cNvPr id="0" name=""/>
        <dsp:cNvSpPr/>
      </dsp:nvSpPr>
      <dsp:spPr>
        <a:xfrm>
          <a:off x="339851" y="0"/>
          <a:ext cx="5102352" cy="510235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9000" b="-39000"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992F8B8-C6D9-484C-B485-4656C7BFFF9E}">
      <dsp:nvSpPr>
        <dsp:cNvPr id="0" name=""/>
        <dsp:cNvSpPr/>
      </dsp:nvSpPr>
      <dsp:spPr>
        <a:xfrm>
          <a:off x="5266639" y="4926787"/>
          <a:ext cx="87782" cy="8778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2436D94-14E6-4851-8C84-41513C2A0B66}">
      <dsp:nvSpPr>
        <dsp:cNvPr id="0" name=""/>
        <dsp:cNvSpPr/>
      </dsp:nvSpPr>
      <dsp:spPr>
        <a:xfrm>
          <a:off x="5549517" y="0"/>
          <a:ext cx="3102230" cy="3102230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76DF963-27AA-4F22-9364-61D950B79BDF}">
      <dsp:nvSpPr>
        <dsp:cNvPr id="0" name=""/>
        <dsp:cNvSpPr/>
      </dsp:nvSpPr>
      <dsp:spPr>
        <a:xfrm>
          <a:off x="8344509" y="2926665"/>
          <a:ext cx="87782" cy="8778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3A9FC9E-6B79-42B0-941C-3CAD0529E4E2}">
      <dsp:nvSpPr>
        <dsp:cNvPr id="0" name=""/>
        <dsp:cNvSpPr/>
      </dsp:nvSpPr>
      <dsp:spPr>
        <a:xfrm>
          <a:off x="8476183" y="2926665"/>
          <a:ext cx="87782" cy="8778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AB93644-3134-474C-8293-B4659D5E89F7}">
      <dsp:nvSpPr>
        <dsp:cNvPr id="0" name=""/>
        <dsp:cNvSpPr/>
      </dsp:nvSpPr>
      <dsp:spPr>
        <a:xfrm>
          <a:off x="6758775" y="3209379"/>
          <a:ext cx="1892972" cy="1892972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655917B-A6C6-4A51-BA5E-24312B99F260}">
      <dsp:nvSpPr>
        <dsp:cNvPr id="0" name=""/>
        <dsp:cNvSpPr/>
      </dsp:nvSpPr>
      <dsp:spPr>
        <a:xfrm>
          <a:off x="8278672" y="4926787"/>
          <a:ext cx="87782" cy="8778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1736488-23A7-4F05-967A-BF6452AD8835}">
      <dsp:nvSpPr>
        <dsp:cNvPr id="0" name=""/>
        <dsp:cNvSpPr/>
      </dsp:nvSpPr>
      <dsp:spPr>
        <a:xfrm>
          <a:off x="8377427" y="4828032"/>
          <a:ext cx="87782" cy="8778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B367FF-6009-44A8-85C2-DDD4FA2BBCDB}">
      <dsp:nvSpPr>
        <dsp:cNvPr id="0" name=""/>
        <dsp:cNvSpPr/>
      </dsp:nvSpPr>
      <dsp:spPr>
        <a:xfrm>
          <a:off x="8476183" y="4729276"/>
          <a:ext cx="87782" cy="8778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303F57-CC21-4CB5-AB7E-2040A493737D}">
      <dsp:nvSpPr>
        <dsp:cNvPr id="0" name=""/>
        <dsp:cNvSpPr/>
      </dsp:nvSpPr>
      <dsp:spPr>
        <a:xfrm>
          <a:off x="5549517" y="4000243"/>
          <a:ext cx="1102108" cy="1102108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0560EBC-1543-4D60-B6CF-2600C7B4F688}">
      <dsp:nvSpPr>
        <dsp:cNvPr id="0" name=""/>
        <dsp:cNvSpPr/>
      </dsp:nvSpPr>
      <dsp:spPr>
        <a:xfrm>
          <a:off x="6344387" y="4795113"/>
          <a:ext cx="87782" cy="8778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3FF6546-2E7B-4B72-9994-03AF0E3DF3FA}">
      <dsp:nvSpPr>
        <dsp:cNvPr id="0" name=""/>
        <dsp:cNvSpPr/>
      </dsp:nvSpPr>
      <dsp:spPr>
        <a:xfrm>
          <a:off x="6476061" y="4795113"/>
          <a:ext cx="87782" cy="8778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20BC7E6-645E-4789-8FC1-CF7EBCA3C288}">
      <dsp:nvSpPr>
        <dsp:cNvPr id="0" name=""/>
        <dsp:cNvSpPr/>
      </dsp:nvSpPr>
      <dsp:spPr>
        <a:xfrm>
          <a:off x="6344387" y="4926787"/>
          <a:ext cx="87782" cy="8778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C9CD60B-DD66-4774-8D62-A28DFABBBE15}">
      <dsp:nvSpPr>
        <dsp:cNvPr id="0" name=""/>
        <dsp:cNvSpPr/>
      </dsp:nvSpPr>
      <dsp:spPr>
        <a:xfrm>
          <a:off x="6476061" y="4926787"/>
          <a:ext cx="87782" cy="8778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22E55DE-591E-4DD9-9543-B95F0226A5F5}">
      <dsp:nvSpPr>
        <dsp:cNvPr id="0" name=""/>
        <dsp:cNvSpPr/>
      </dsp:nvSpPr>
      <dsp:spPr>
        <a:xfrm>
          <a:off x="5549517" y="3209379"/>
          <a:ext cx="1102108" cy="678612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EEEA6B7-3A94-4342-9AC9-641D17651FB7}">
      <dsp:nvSpPr>
        <dsp:cNvPr id="0" name=""/>
        <dsp:cNvSpPr/>
      </dsp:nvSpPr>
      <dsp:spPr>
        <a:xfrm>
          <a:off x="6278550" y="3712427"/>
          <a:ext cx="87782" cy="8778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9BB9713-7228-4FB3-AD4A-2EB29506BF5F}">
      <dsp:nvSpPr>
        <dsp:cNvPr id="0" name=""/>
        <dsp:cNvSpPr/>
      </dsp:nvSpPr>
      <dsp:spPr>
        <a:xfrm>
          <a:off x="6377306" y="3613672"/>
          <a:ext cx="87782" cy="8778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06E0E78-2863-4137-9EDA-4092E56ABE81}">
      <dsp:nvSpPr>
        <dsp:cNvPr id="0" name=""/>
        <dsp:cNvSpPr/>
      </dsp:nvSpPr>
      <dsp:spPr>
        <a:xfrm>
          <a:off x="6476061" y="3514917"/>
          <a:ext cx="87782" cy="8778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04D2005-CB1D-4F63-A7A6-7E6868576FAB}">
      <dsp:nvSpPr>
        <dsp:cNvPr id="0" name=""/>
        <dsp:cNvSpPr/>
      </dsp:nvSpPr>
      <dsp:spPr>
        <a:xfrm>
          <a:off x="6278550" y="3514917"/>
          <a:ext cx="87782" cy="8778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B26413E-D983-4298-A9C9-9EB916684D0E}">
      <dsp:nvSpPr>
        <dsp:cNvPr id="0" name=""/>
        <dsp:cNvSpPr/>
      </dsp:nvSpPr>
      <dsp:spPr>
        <a:xfrm>
          <a:off x="6476061" y="3712427"/>
          <a:ext cx="87782" cy="8778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DD89E36-D433-4388-8765-ED68674F1F4A}">
      <dsp:nvSpPr>
        <dsp:cNvPr id="0" name=""/>
        <dsp:cNvSpPr/>
      </dsp:nvSpPr>
      <dsp:spPr>
        <a:xfrm>
          <a:off x="1704467" y="5250484"/>
          <a:ext cx="87782" cy="8778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3A604E4-6003-4EB5-A018-3DA60032E755}">
      <dsp:nvSpPr>
        <dsp:cNvPr id="0" name=""/>
        <dsp:cNvSpPr/>
      </dsp:nvSpPr>
      <dsp:spPr>
        <a:xfrm>
          <a:off x="1792250" y="5102352"/>
          <a:ext cx="1170000" cy="3840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62280" tIns="165100" rIns="462280" bIns="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500" kern="1200"/>
        </a:p>
      </dsp:txBody>
      <dsp:txXfrm>
        <a:off x="1792250" y="5102352"/>
        <a:ext cx="1170000" cy="384048"/>
      </dsp:txXfrm>
    </dsp:sp>
    <dsp:sp modelId="{0AAC4FD4-CF9F-4B2E-AEAD-F2AC06A42122}">
      <dsp:nvSpPr>
        <dsp:cNvPr id="0" name=""/>
        <dsp:cNvSpPr/>
      </dsp:nvSpPr>
      <dsp:spPr>
        <a:xfrm>
          <a:off x="2962250" y="5250484"/>
          <a:ext cx="87782" cy="8778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3B6510E-3677-4509-B50D-F12404386E32}">
      <dsp:nvSpPr>
        <dsp:cNvPr id="0" name=""/>
        <dsp:cNvSpPr/>
      </dsp:nvSpPr>
      <dsp:spPr>
        <a:xfrm>
          <a:off x="3093923" y="5250484"/>
          <a:ext cx="87782" cy="8778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73565D7-F473-4131-9F10-AC613F75ED96}">
      <dsp:nvSpPr>
        <dsp:cNvPr id="0" name=""/>
        <dsp:cNvSpPr/>
      </dsp:nvSpPr>
      <dsp:spPr>
        <a:xfrm>
          <a:off x="3181706" y="5102352"/>
          <a:ext cx="1170000" cy="3840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62280" tIns="165100" rIns="462280" bIns="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500" kern="1200"/>
        </a:p>
      </dsp:txBody>
      <dsp:txXfrm>
        <a:off x="3181706" y="5102352"/>
        <a:ext cx="1170000" cy="384048"/>
      </dsp:txXfrm>
    </dsp:sp>
    <dsp:sp modelId="{7291A6AB-472B-4D4D-8374-321EE5FACEEF}">
      <dsp:nvSpPr>
        <dsp:cNvPr id="0" name=""/>
        <dsp:cNvSpPr/>
      </dsp:nvSpPr>
      <dsp:spPr>
        <a:xfrm>
          <a:off x="4351706" y="5349240"/>
          <a:ext cx="87782" cy="8778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815CF2C-737A-416E-95BE-D0B84B0AE26C}">
      <dsp:nvSpPr>
        <dsp:cNvPr id="0" name=""/>
        <dsp:cNvSpPr/>
      </dsp:nvSpPr>
      <dsp:spPr>
        <a:xfrm>
          <a:off x="4450461" y="5250484"/>
          <a:ext cx="87782" cy="8778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86EF860-5A43-4082-B748-54ABA027285B}">
      <dsp:nvSpPr>
        <dsp:cNvPr id="0" name=""/>
        <dsp:cNvSpPr/>
      </dsp:nvSpPr>
      <dsp:spPr>
        <a:xfrm>
          <a:off x="4549216" y="5151729"/>
          <a:ext cx="87782" cy="8778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87BB33D-0A0B-4B24-91F7-9DC6DECECCA4}">
      <dsp:nvSpPr>
        <dsp:cNvPr id="0" name=""/>
        <dsp:cNvSpPr/>
      </dsp:nvSpPr>
      <dsp:spPr>
        <a:xfrm>
          <a:off x="4636999" y="5102352"/>
          <a:ext cx="1170000" cy="3840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62280" tIns="165100" rIns="462280" bIns="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500" kern="1200"/>
        </a:p>
      </dsp:txBody>
      <dsp:txXfrm>
        <a:off x="4636999" y="5102352"/>
        <a:ext cx="1170000" cy="384048"/>
      </dsp:txXfrm>
    </dsp:sp>
    <dsp:sp modelId="{02F3E646-2983-40A8-A09E-5541DA009F7A}">
      <dsp:nvSpPr>
        <dsp:cNvPr id="0" name=""/>
        <dsp:cNvSpPr/>
      </dsp:nvSpPr>
      <dsp:spPr>
        <a:xfrm>
          <a:off x="5806999" y="5184648"/>
          <a:ext cx="87782" cy="8778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224223C-474F-4EC0-B214-A55AF00A56BE}">
      <dsp:nvSpPr>
        <dsp:cNvPr id="0" name=""/>
        <dsp:cNvSpPr/>
      </dsp:nvSpPr>
      <dsp:spPr>
        <a:xfrm>
          <a:off x="5938672" y="5184648"/>
          <a:ext cx="87782" cy="8778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97F905F-00B8-43B5-82E4-4101B6112B9C}">
      <dsp:nvSpPr>
        <dsp:cNvPr id="0" name=""/>
        <dsp:cNvSpPr/>
      </dsp:nvSpPr>
      <dsp:spPr>
        <a:xfrm>
          <a:off x="5806999" y="5316321"/>
          <a:ext cx="87782" cy="8778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385A208-9A7C-4300-971F-971DEFD6BF62}">
      <dsp:nvSpPr>
        <dsp:cNvPr id="0" name=""/>
        <dsp:cNvSpPr/>
      </dsp:nvSpPr>
      <dsp:spPr>
        <a:xfrm>
          <a:off x="5938672" y="5316321"/>
          <a:ext cx="87782" cy="8778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12EE298-478C-4306-B56A-8629885028B1}">
      <dsp:nvSpPr>
        <dsp:cNvPr id="0" name=""/>
        <dsp:cNvSpPr/>
      </dsp:nvSpPr>
      <dsp:spPr>
        <a:xfrm>
          <a:off x="6026455" y="5102352"/>
          <a:ext cx="1170000" cy="3840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62280" tIns="165100" rIns="462280" bIns="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500" kern="1200"/>
        </a:p>
      </dsp:txBody>
      <dsp:txXfrm>
        <a:off x="6026455" y="5102352"/>
        <a:ext cx="1170000" cy="384048"/>
      </dsp:txXfrm>
    </dsp:sp>
    <dsp:sp modelId="{0A926707-5B6B-48AD-92D3-57835CD2E34C}">
      <dsp:nvSpPr>
        <dsp:cNvPr id="0" name=""/>
        <dsp:cNvSpPr/>
      </dsp:nvSpPr>
      <dsp:spPr>
        <a:xfrm>
          <a:off x="7196455" y="5349240"/>
          <a:ext cx="87782" cy="8778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B3338D0-48EC-4BEE-96AB-8E96E14B7BB0}">
      <dsp:nvSpPr>
        <dsp:cNvPr id="0" name=""/>
        <dsp:cNvSpPr/>
      </dsp:nvSpPr>
      <dsp:spPr>
        <a:xfrm>
          <a:off x="7295210" y="5250484"/>
          <a:ext cx="87782" cy="8778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5F141D4-33E9-4083-BDFD-02AB46FAFA44}">
      <dsp:nvSpPr>
        <dsp:cNvPr id="0" name=""/>
        <dsp:cNvSpPr/>
      </dsp:nvSpPr>
      <dsp:spPr>
        <a:xfrm>
          <a:off x="7393965" y="5151729"/>
          <a:ext cx="87782" cy="8778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6CB5002-E65D-4640-8CB9-B1BBBC6F5345}">
      <dsp:nvSpPr>
        <dsp:cNvPr id="0" name=""/>
        <dsp:cNvSpPr/>
      </dsp:nvSpPr>
      <dsp:spPr>
        <a:xfrm>
          <a:off x="7196455" y="5151729"/>
          <a:ext cx="87782" cy="8778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092CF6D-A4B3-47F0-8B1B-15BCB50880EA}">
      <dsp:nvSpPr>
        <dsp:cNvPr id="0" name=""/>
        <dsp:cNvSpPr/>
      </dsp:nvSpPr>
      <dsp:spPr>
        <a:xfrm>
          <a:off x="7393965" y="5349240"/>
          <a:ext cx="87782" cy="8778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1BFFEFD-1D81-41E4-8E68-D2B165505EF1}">
      <dsp:nvSpPr>
        <dsp:cNvPr id="0" name=""/>
        <dsp:cNvSpPr/>
      </dsp:nvSpPr>
      <dsp:spPr>
        <a:xfrm>
          <a:off x="7481747" y="5102352"/>
          <a:ext cx="1170000" cy="3840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62280" tIns="165100" rIns="462280" bIns="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500" kern="1200"/>
        </a:p>
      </dsp:txBody>
      <dsp:txXfrm>
        <a:off x="7481747" y="5102352"/>
        <a:ext cx="1170000" cy="38404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827EC04-1C7A-4395-B440-C6FB0D1AF9A1}">
      <dsp:nvSpPr>
        <dsp:cNvPr id="0" name=""/>
        <dsp:cNvSpPr/>
      </dsp:nvSpPr>
      <dsp:spPr>
        <a:xfrm>
          <a:off x="837244" y="2975"/>
          <a:ext cx="2262725" cy="1559017"/>
        </a:xfrm>
        <a:prstGeom prst="round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06327D2-2F0E-46DB-8BAC-BD9DE7B745BF}">
      <dsp:nvSpPr>
        <dsp:cNvPr id="0" name=""/>
        <dsp:cNvSpPr/>
      </dsp:nvSpPr>
      <dsp:spPr>
        <a:xfrm>
          <a:off x="837244" y="1561992"/>
          <a:ext cx="2262725" cy="8394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20904" rIns="120904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Identification, education, referral &amp; follow up</a:t>
          </a:r>
        </a:p>
      </dsp:txBody>
      <dsp:txXfrm>
        <a:off x="837244" y="1561992"/>
        <a:ext cx="2262725" cy="839470"/>
      </dsp:txXfrm>
    </dsp:sp>
    <dsp:sp modelId="{7B13553C-392F-4175-97BC-41E473E8DE36}">
      <dsp:nvSpPr>
        <dsp:cNvPr id="0" name=""/>
        <dsp:cNvSpPr/>
      </dsp:nvSpPr>
      <dsp:spPr>
        <a:xfrm>
          <a:off x="3326337" y="2975"/>
          <a:ext cx="2262725" cy="1559017"/>
        </a:xfrm>
        <a:prstGeom prst="roundRect">
          <a:avLst/>
        </a:prstGeom>
        <a:blipFill rotWithShape="1">
          <a:blip xmlns:r="http://schemas.openxmlformats.org/officeDocument/2006/relationships"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A0F0903-98BF-4879-9A90-FA06B56519D8}">
      <dsp:nvSpPr>
        <dsp:cNvPr id="0" name=""/>
        <dsp:cNvSpPr/>
      </dsp:nvSpPr>
      <dsp:spPr>
        <a:xfrm>
          <a:off x="3326337" y="1561992"/>
          <a:ext cx="2262725" cy="8394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20904" rIns="120904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Access Points Across Berkshire County</a:t>
          </a:r>
        </a:p>
      </dsp:txBody>
      <dsp:txXfrm>
        <a:off x="3326337" y="1561992"/>
        <a:ext cx="2262725" cy="839470"/>
      </dsp:txXfrm>
    </dsp:sp>
    <dsp:sp modelId="{2D45A70C-4DDD-4FF1-90AA-0C2845A359B4}">
      <dsp:nvSpPr>
        <dsp:cNvPr id="0" name=""/>
        <dsp:cNvSpPr/>
      </dsp:nvSpPr>
      <dsp:spPr>
        <a:xfrm>
          <a:off x="5815430" y="2975"/>
          <a:ext cx="2262725" cy="1559017"/>
        </a:xfrm>
        <a:prstGeom prst="round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A013453-7F9E-4CC0-BF69-FC536B62548F}">
      <dsp:nvSpPr>
        <dsp:cNvPr id="0" name=""/>
        <dsp:cNvSpPr/>
      </dsp:nvSpPr>
      <dsp:spPr>
        <a:xfrm>
          <a:off x="5815430" y="1561992"/>
          <a:ext cx="2262725" cy="8394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20904" rIns="120904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Make it Easier: Reduce barriers, free</a:t>
          </a:r>
        </a:p>
      </dsp:txBody>
      <dsp:txXfrm>
        <a:off x="5815430" y="1561992"/>
        <a:ext cx="2262725" cy="839470"/>
      </dsp:txXfrm>
    </dsp:sp>
    <dsp:sp modelId="{122AB96E-3176-49CF-9CB9-3F139F0B2BF3}">
      <dsp:nvSpPr>
        <dsp:cNvPr id="0" name=""/>
        <dsp:cNvSpPr/>
      </dsp:nvSpPr>
      <dsp:spPr>
        <a:xfrm>
          <a:off x="837244" y="2627736"/>
          <a:ext cx="2262725" cy="1559017"/>
        </a:xfrm>
        <a:prstGeom prst="roundRect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F38A07F-9A35-4FCA-BB64-977A9249B10C}">
      <dsp:nvSpPr>
        <dsp:cNvPr id="0" name=""/>
        <dsp:cNvSpPr/>
      </dsp:nvSpPr>
      <dsp:spPr>
        <a:xfrm>
          <a:off x="837244" y="4186753"/>
          <a:ext cx="2262725" cy="8394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20904" rIns="120904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Support</a:t>
          </a:r>
          <a:r>
            <a:rPr lang="en-US" sz="1700" kern="1200" dirty="0"/>
            <a:t>/ Coaching from the community &amp; clinical settings</a:t>
          </a:r>
        </a:p>
      </dsp:txBody>
      <dsp:txXfrm>
        <a:off x="837244" y="4186753"/>
        <a:ext cx="2262725" cy="839470"/>
      </dsp:txXfrm>
    </dsp:sp>
    <dsp:sp modelId="{554BA661-CCC5-426C-85A9-B1AF92CBA373}">
      <dsp:nvSpPr>
        <dsp:cNvPr id="0" name=""/>
        <dsp:cNvSpPr/>
      </dsp:nvSpPr>
      <dsp:spPr>
        <a:xfrm>
          <a:off x="3326337" y="2627736"/>
          <a:ext cx="2262725" cy="1559017"/>
        </a:xfrm>
        <a:prstGeom prst="roundRect">
          <a:avLst/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E4406EC-DD9D-48A6-9A73-2072831FADD9}">
      <dsp:nvSpPr>
        <dsp:cNvPr id="0" name=""/>
        <dsp:cNvSpPr/>
      </dsp:nvSpPr>
      <dsp:spPr>
        <a:xfrm>
          <a:off x="3326337" y="4186753"/>
          <a:ext cx="2262725" cy="8394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20904" rIns="120904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Provide electronic feedback to patient’s provider</a:t>
          </a:r>
        </a:p>
      </dsp:txBody>
      <dsp:txXfrm>
        <a:off x="3326337" y="4186753"/>
        <a:ext cx="2262725" cy="839470"/>
      </dsp:txXfrm>
    </dsp:sp>
    <dsp:sp modelId="{7241E5BC-CBFC-4A67-AAFF-6D9ED9D1F47F}">
      <dsp:nvSpPr>
        <dsp:cNvPr id="0" name=""/>
        <dsp:cNvSpPr/>
      </dsp:nvSpPr>
      <dsp:spPr>
        <a:xfrm>
          <a:off x="5815430" y="2627736"/>
          <a:ext cx="2262725" cy="1559017"/>
        </a:xfrm>
        <a:prstGeom prst="roundRect">
          <a:avLst/>
        </a:prstGeom>
        <a:blipFill rotWithShape="1">
          <a:blip xmlns:r="http://schemas.openxmlformats.org/officeDocument/2006/relationships" r:embed="rId6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BF1E1C9-3EEA-4264-AA8F-3E469EC411AD}">
      <dsp:nvSpPr>
        <dsp:cNvPr id="0" name=""/>
        <dsp:cNvSpPr/>
      </dsp:nvSpPr>
      <dsp:spPr>
        <a:xfrm>
          <a:off x="5815430" y="4186753"/>
          <a:ext cx="2262725" cy="8394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20904" rIns="120904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Together we can do more!</a:t>
          </a:r>
        </a:p>
      </dsp:txBody>
      <dsp:txXfrm>
        <a:off x="5815430" y="4186753"/>
        <a:ext cx="2262725" cy="83947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SpiralPicture">
  <dgm:title val=""/>
  <dgm:desc val=""/>
  <dgm:catLst>
    <dgm:cat type="picture" pri="4000"/>
    <dgm:cat type="pictureconvert" pri="4000"/>
  </dgm:catLst>
  <dgm:samp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11" srcId="0" destId="1" srcOrd="0" destOrd="0"/>
        <dgm:cxn modelId="12" srcId="0" destId="2" srcOrd="0" destOrd="0"/>
        <dgm:cxn modelId="13" srcId="0" destId="3" srcOrd="0" destOrd="0"/>
        <dgm:cxn modelId="14" srcId="0" destId="4" srcOrd="0" destOrd="0"/>
        <dgm:cxn modelId="15" srcId="0" destId="5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5"/>
      <dgm:dir/>
    </dgm:varLst>
    <dgm:alg type="composite">
      <dgm:param type="ar" val="1.515"/>
    </dgm:alg>
    <dgm:shape xmlns:r="http://schemas.openxmlformats.org/officeDocument/2006/relationships" r:blip="">
      <dgm:adjLst/>
    </dgm:shape>
    <dgm:constrLst>
      <dgm:constr type="w" for="ch" forName="picts" refType="w"/>
      <dgm:constr type="h" for="ch" forName="picts" refType="h" fact="0.93"/>
      <dgm:constr type="b" for="ch" forName="txLine" refType="h"/>
      <dgm:constr type="w" for="ch" forName="txLine" refType="w"/>
      <dgm:constr type="h" for="ch" forName="txLine" refType="h" fact="0.07"/>
      <dgm:constr type="userD" for="des" refType="h" fact="0.016"/>
    </dgm:constrLst>
    <dgm:forEach name="Name1" axis="self" ptType="parTrans">
      <dgm:forEach name="Name2" axis="self" ptType="sibTrans" st="2">
        <dgm:forEach name="imageRepeat" axis="self">
          <dgm:layoutNode name="imageRepeatNode" styleLbl="alignNode1">
            <dgm:alg type="sp"/>
            <dgm:shape xmlns:r="http://schemas.openxmlformats.org/officeDocument/2006/relationships" type="rect" r:blip="" blipPhldr="1">
              <dgm:adjLst/>
            </dgm:shape>
            <dgm:presOf axis="self"/>
          </dgm:layoutNode>
        </dgm:forEach>
      </dgm:forEach>
    </dgm:forEach>
    <dgm:layoutNode name="picts">
      <dgm:alg type="composite"/>
      <dgm:shape xmlns:r="http://schemas.openxmlformats.org/officeDocument/2006/relationships" r:blip="">
        <dgm:adjLst/>
      </dgm:shape>
      <dgm:choose name="Name3">
        <dgm:if name="Name4" func="var" arg="dir" op="equ" val="norm">
          <dgm:constrLst>
            <dgm:constr type="userD"/>
            <dgm:constr type="w" for="ch" forName="space1" refType="h"/>
            <dgm:constr type="h" for="ch" forName="space1" refType="h"/>
            <dgm:constr type="r" for="ch" forName="space2" refType="w"/>
            <dgm:constr type="w" for="ch" forName="space2" refType="h" fact="0.608"/>
            <dgm:constr type="l" for="ch" forName="pictA1"/>
            <dgm:constr type="t" for="ch" forName="pictA1"/>
            <dgm:constr type="w" for="ch" forName="pictA1" refType="h"/>
            <dgm:constr type="h" for="ch" forName="pictA1" refType="h"/>
            <dgm:constr type="l" for="ch" forName="pictB1"/>
            <dgm:constr type="t" for="ch" forName="pictB1"/>
            <dgm:constr type="w" for="ch" forName="pictB1" refType="h"/>
            <dgm:constr type="h" for="ch" forName="pictB1" refType="h"/>
            <dgm:constr type="r" for="ch" forName="oneDotPict" refType="r" refFor="ch" refForName="pictA1"/>
            <dgm:constr type="b" for="ch" forName="oneDotPict" refType="b" refFor="ch" refForName="pictA1"/>
            <dgm:constr type="rOff" for="ch" forName="oneDotPict" refType="userD" fact="-1"/>
            <dgm:constr type="bOff" for="ch" forName="oneDotPict" refType="userD" fact="-1"/>
            <dgm:constr type="w" for="ch" forName="oneDotPict" refType="userD"/>
            <dgm:constr type="h" for="ch" forName="oneDotPict" refType="userD"/>
            <dgm:constr type="r" for="ch" forName="pictA2" refType="w"/>
            <dgm:constr type="t" for="ch" forName="pictA2"/>
            <dgm:constr type="w" for="ch" forName="pictA2" refType="h" fact="0.608"/>
            <dgm:constr type="h" for="ch" forName="pictA2" refType="h" fact="0.608"/>
            <dgm:constr type="r" for="ch" forName="pictB2" refType="w"/>
            <dgm:constr type="t" for="ch" forName="pictB2"/>
            <dgm:constr type="w" for="ch" forName="pictB2" refType="h" fact="0.608"/>
            <dgm:constr type="h" for="ch" forName="pictB2" refType="h" fact="0.608"/>
            <dgm:constr type="r" for="ch" forName="twoDotsPict" refType="r" refFor="ch" refForName="pictA2"/>
            <dgm:constr type="b" for="ch" forName="twoDotsPict" refType="b" refFor="ch" refForName="pictA2"/>
            <dgm:constr type="rOff" for="ch" forName="twoDotsPict" refType="userD" fact="-1"/>
            <dgm:constr type="bOff" for="ch" forName="twoDotsPict" refType="userD" fact="-1"/>
            <dgm:constr type="w" for="ch" forName="twoDotsPict" refType="userD" fact="2.5"/>
            <dgm:constr type="h" for="ch" forName="twoDotsPict" refType="userD"/>
            <dgm:constr type="r" for="ch" forName="pictA3" refType="w"/>
            <dgm:constr type="b" for="ch" forName="pictA3" refType="h"/>
            <dgm:constr type="w" for="ch" forName="pictA3" refType="h" fact="0.371"/>
            <dgm:constr type="h" for="ch" forName="pictA3" refType="h" fact="0.371"/>
            <dgm:constr type="r" for="ch" forName="pictB3" refType="w"/>
            <dgm:constr type="b" for="ch" forName="pictB3" refType="h"/>
            <dgm:constr type="w" for="ch" forName="pictB3" refType="h" fact="0.371"/>
            <dgm:constr type="h" for="ch" forName="pictB3" refType="h" fact="0.371"/>
            <dgm:constr type="r" for="ch" forName="threeDotsPict" refType="r" refFor="ch" refForName="pictA3"/>
            <dgm:constr type="b" for="ch" forName="threeDotsPict" refType="b" refFor="ch" refForName="pictA3"/>
            <dgm:constr type="rOff" for="ch" forName="threeDotsPict" refType="userD" fact="-1"/>
            <dgm:constr type="bOff" for="ch" forName="threeDotsPict" refType="userD" fact="-1"/>
            <dgm:constr type="w" for="ch" forName="threeDotsPict" refType="userD" fact="3.25"/>
            <dgm:constr type="h" for="ch" forName="threeDotsPict" refType="userD" fact="3.25"/>
            <dgm:constr type="l" for="ch" forName="pictA4" refType="l" refFor="ch" refForName="space2"/>
            <dgm:constr type="b" for="ch" forName="pictA4" refType="h"/>
            <dgm:constr type="w" for="ch" forName="pictA4" refType="h" fact="0.216"/>
            <dgm:constr type="h" for="ch" forName="pictA4" refType="h" fact="0.216"/>
            <dgm:constr type="l" for="ch" forName="pictB4" refType="l" refFor="ch" refForName="space2"/>
            <dgm:constr type="b" for="ch" forName="pictB4" refType="h"/>
            <dgm:constr type="w" for="ch" forName="pictB4" refType="h" fact="0.216"/>
            <dgm:constr type="h" for="ch" forName="pictB4" refType="h" fact="0.216"/>
            <dgm:constr type="r" for="ch" forName="fourDotsPict" refType="r" refFor="ch" refForName="pictA4"/>
            <dgm:constr type="b" for="ch" forName="fourDotsPict" refType="b" refFor="ch" refForName="pictA4"/>
            <dgm:constr type="rOff" for="ch" forName="fourDotsPict" refType="userD" fact="-1"/>
            <dgm:constr type="bOff" for="ch" forName="fourDotsPict" refType="userD" fact="-1"/>
            <dgm:constr type="w" for="ch" forName="fourDotsPict" refType="userD" fact="2.5"/>
            <dgm:constr type="h" for="ch" forName="fourDotsPict" refType="userD" fact="2.5"/>
            <dgm:constr type="l" for="ch" forName="pictA5" refType="l" refFor="ch" refForName="space2"/>
            <dgm:constr type="t" for="ch" forName="pictA5" refType="h" fact="0.629"/>
            <dgm:constr type="w" for="ch" forName="pictA5" refType="h" fact="0.216"/>
            <dgm:constr type="h" for="ch" forName="pictA5" refType="h" fact="0.133"/>
            <dgm:constr type="l" for="ch" forName="pictB5" refType="l" refFor="ch" refForName="space2"/>
            <dgm:constr type="t" for="ch" forName="pictB5" refType="h" fact="0.629"/>
            <dgm:constr type="w" for="ch" forName="pictB5" refType="h" fact="0.216"/>
            <dgm:constr type="h" for="ch" forName="pictB5" refType="h" fact="0.133"/>
            <dgm:constr type="r" for="ch" forName="fiveDotsPict" refType="r" refFor="ch" refForName="pictA5"/>
            <dgm:constr type="b" for="ch" forName="fiveDotsPict" refType="b" refFor="ch" refForName="pictA5"/>
            <dgm:constr type="rOff" for="ch" forName="fiveDotsPict" refType="userD" fact="-1"/>
            <dgm:constr type="bOff" for="ch" forName="fiveDotsPict" refType="userD" fact="-1"/>
            <dgm:constr type="w" for="ch" forName="fiveDotsPict" refType="userD" fact="3.25"/>
            <dgm:constr type="h" for="ch" forName="fiveDotsPict" refType="userD" fact="3.25"/>
          </dgm:constrLst>
        </dgm:if>
        <dgm:else name="Name5">
          <dgm:constrLst>
            <dgm:constr type="userD"/>
            <dgm:constr type="w" for="ch" forName="space1" refType="h"/>
            <dgm:constr type="h" for="ch" forName="space1" refType="h"/>
            <dgm:constr type="l" for="ch" forName="space2"/>
            <dgm:constr type="w" for="ch" forName="space2" refType="h" fact="0.608"/>
            <dgm:constr type="r" for="ch" forName="pictA1" refType="w"/>
            <dgm:constr type="t" for="ch" forName="pictA1"/>
            <dgm:constr type="w" for="ch" forName="pictA1" refType="h"/>
            <dgm:constr type="h" for="ch" forName="pictA1" refType="h"/>
            <dgm:constr type="r" for="ch" forName="pictB1" refType="w"/>
            <dgm:constr type="t" for="ch" forName="pictB1"/>
            <dgm:constr type="w" for="ch" forName="pictB1" refType="h"/>
            <dgm:constr type="h" for="ch" forName="pictB1" refType="h"/>
            <dgm:constr type="r" for="ch" forName="oneDotPict" refType="r" refFor="ch" refForName="pictA1"/>
            <dgm:constr type="b" for="ch" forName="oneDotPict" refType="b" refFor="ch" refForName="pictA1"/>
            <dgm:constr type="rOff" for="ch" forName="oneDotPict" refType="userD" fact="-1"/>
            <dgm:constr type="bOff" for="ch" forName="oneDotPict" refType="userD" fact="-1"/>
            <dgm:constr type="w" for="ch" forName="oneDotPict" refType="userD"/>
            <dgm:constr type="h" for="ch" forName="oneDotPict" refType="userD"/>
            <dgm:constr type="l" for="ch" forName="pictA2"/>
            <dgm:constr type="t" for="ch" forName="pictA2"/>
            <dgm:constr type="w" for="ch" forName="pictA2" refType="h" fact="0.608"/>
            <dgm:constr type="h" for="ch" forName="pictA2" refType="h" fact="0.608"/>
            <dgm:constr type="l" for="ch" forName="pictB2"/>
            <dgm:constr type="t" for="ch" forName="pictB2"/>
            <dgm:constr type="w" for="ch" forName="pictB2" refType="h" fact="0.608"/>
            <dgm:constr type="h" for="ch" forName="pictB2" refType="h" fact="0.608"/>
            <dgm:constr type="r" for="ch" forName="twoDotsPict" refType="r" refFor="ch" refForName="pictA2"/>
            <dgm:constr type="b" for="ch" forName="twoDotsPict" refType="b" refFor="ch" refForName="pictA2"/>
            <dgm:constr type="rOff" for="ch" forName="twoDotsPict" refType="userD" fact="-1"/>
            <dgm:constr type="bOff" for="ch" forName="twoDotsPict" refType="userD" fact="-1"/>
            <dgm:constr type="w" for="ch" forName="twoDotsPict" refType="userD" fact="2.5"/>
            <dgm:constr type="h" for="ch" forName="twoDotsPict" refType="userD"/>
            <dgm:constr type="l" for="ch" forName="pictA3"/>
            <dgm:constr type="b" for="ch" forName="pictA3" refType="h"/>
            <dgm:constr type="w" for="ch" forName="pictA3" refType="h" fact="0.371"/>
            <dgm:constr type="h" for="ch" forName="pictA3" refType="h" fact="0.371"/>
            <dgm:constr type="l" for="ch" forName="pictB3"/>
            <dgm:constr type="b" for="ch" forName="pictB3" refType="h"/>
            <dgm:constr type="w" for="ch" forName="pictB3" refType="h" fact="0.371"/>
            <dgm:constr type="h" for="ch" forName="pictB3" refType="h" fact="0.371"/>
            <dgm:constr type="r" for="ch" forName="threeDotsPict" refType="r" refFor="ch" refForName="pictA3"/>
            <dgm:constr type="b" for="ch" forName="threeDotsPict" refType="b" refFor="ch" refForName="pictA3"/>
            <dgm:constr type="rOff" for="ch" forName="threeDotsPict" refType="userD" fact="-1"/>
            <dgm:constr type="bOff" for="ch" forName="threeDotsPict" refType="userD" fact="-1"/>
            <dgm:constr type="w" for="ch" forName="threeDotsPict" refType="userD" fact="3.25"/>
            <dgm:constr type="h" for="ch" forName="threeDotsPict" refType="userD" fact="3.25"/>
            <dgm:constr type="r" for="ch" forName="pictA4" refType="r" refFor="ch" refForName="space2"/>
            <dgm:constr type="b" for="ch" forName="pictA4" refType="h"/>
            <dgm:constr type="w" for="ch" forName="pictA4" refType="h" fact="0.216"/>
            <dgm:constr type="h" for="ch" forName="pictA4" refType="h" fact="0.216"/>
            <dgm:constr type="r" for="ch" forName="pictB4" refType="r" refFor="ch" refForName="space2"/>
            <dgm:constr type="b" for="ch" forName="pictB4" refType="h"/>
            <dgm:constr type="w" for="ch" forName="pictB4" refType="h" fact="0.216"/>
            <dgm:constr type="h" for="ch" forName="pictB4" refType="h" fact="0.216"/>
            <dgm:constr type="r" for="ch" forName="fourDotsPict" refType="r" refFor="ch" refForName="pictA4"/>
            <dgm:constr type="b" for="ch" forName="fourDotsPict" refType="b" refFor="ch" refForName="pictA4"/>
            <dgm:constr type="rOff" for="ch" forName="fourDotsPict" refType="userD" fact="-1"/>
            <dgm:constr type="bOff" for="ch" forName="fourDotsPict" refType="userD" fact="-1"/>
            <dgm:constr type="w" for="ch" forName="fourDotsPict" refType="userD" fact="2.5"/>
            <dgm:constr type="h" for="ch" forName="fourDotsPict" refType="userD" fact="2.5"/>
            <dgm:constr type="r" for="ch" forName="pictA5" refType="r" refFor="ch" refForName="space2"/>
            <dgm:constr type="t" for="ch" forName="pictA5" refType="h" fact="0.629"/>
            <dgm:constr type="w" for="ch" forName="pictA5" refType="h" fact="0.216"/>
            <dgm:constr type="h" for="ch" forName="pictA5" refType="h" fact="0.133"/>
            <dgm:constr type="r" for="ch" forName="pictB5" refType="r" refFor="ch" refForName="space2"/>
            <dgm:constr type="t" for="ch" forName="pictB5" refType="h" fact="0.629"/>
            <dgm:constr type="w" for="ch" forName="pictB5" refType="h" fact="0.216"/>
            <dgm:constr type="h" for="ch" forName="pictB5" refType="h" fact="0.133"/>
            <dgm:constr type="r" for="ch" forName="fiveDotsPict" refType="r" refFor="ch" refForName="pictA5"/>
            <dgm:constr type="b" for="ch" forName="fiveDotsPict" refType="b" refFor="ch" refForName="pictA5"/>
            <dgm:constr type="rOff" for="ch" forName="fiveDotsPict" refType="userD" fact="-1"/>
            <dgm:constr type="bOff" for="ch" forName="fiveDotsPict" refType="userD" fact="-1"/>
            <dgm:constr type="w" for="ch" forName="fiveDotsPict" refType="userD" fact="3.25"/>
            <dgm:constr type="h" for="ch" forName="fiveDotsPict" refType="userD" fact="3.25"/>
          </dgm:constrLst>
        </dgm:else>
      </dgm:choose>
      <dgm:layoutNode name="space1">
        <dgm:alg type="sp"/>
        <dgm:shape xmlns:r="http://schemas.openxmlformats.org/officeDocument/2006/relationships" r:blip="">
          <dgm:adjLst/>
        </dgm:shape>
      </dgm:layoutNode>
      <dgm:layoutNode name="space2">
        <dgm:alg type="sp"/>
        <dgm:shape xmlns:r="http://schemas.openxmlformats.org/officeDocument/2006/relationships" r:blip="">
          <dgm:adjLst/>
        </dgm:shape>
      </dgm:layoutNode>
      <dgm:choose name="Name6">
        <dgm:if name="Name7" axis="ch" ptType="node" func="cnt" op="gte" val="1">
          <dgm:forEach name="Name8" axis="ch" ptType="sibTrans" hideLastTrans="0" cnt="1">
            <dgm:layoutNode name="pictA1">
              <dgm:alg type="sp"/>
              <dgm:shape xmlns:r="http://schemas.openxmlformats.org/officeDocument/2006/relationships" r:blip="">
                <dgm:adjLst/>
              </dgm:shape>
              <dgm:presOf/>
              <dgm:forEach name="Name9" ref="imageRepeat"/>
            </dgm:layoutNode>
            <dgm:layoutNode name="oneDotPict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D"/>
                <dgm:constr type="w" for="ch" forName="dotPict_11" refType="userD"/>
                <dgm:constr type="h" for="ch" forName="dotPict_11" refType="userD"/>
              </dgm:constrLst>
              <dgm:layoutNode name="dotPict_11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</dgm:layoutNode>
          </dgm:forEach>
        </dgm:if>
        <dgm:else name="Name10">
          <dgm:layoutNode name="pictB1" styleLbl="alignNode1">
            <dgm:alg type="sp"/>
            <dgm:shape xmlns:r="http://schemas.openxmlformats.org/officeDocument/2006/relationships" type="rect" r:blip="">
              <dgm:adjLst/>
            </dgm:shape>
            <dgm:presOf/>
          </dgm:layoutNode>
        </dgm:else>
      </dgm:choose>
      <dgm:choose name="Name11">
        <dgm:if name="Name12" axis="ch" ptType="node" func="cnt" op="gte" val="2">
          <dgm:forEach name="Name13" axis="ch" ptType="sibTrans" hideLastTrans="0" st="2" cnt="1">
            <dgm:layoutNode name="pictA2">
              <dgm:alg type="sp"/>
              <dgm:shape xmlns:r="http://schemas.openxmlformats.org/officeDocument/2006/relationships" r:blip="">
                <dgm:adjLst/>
              </dgm:shape>
              <dgm:presOf/>
              <dgm:forEach name="Name14" ref="imageRepeat"/>
            </dgm:layoutNode>
            <dgm:layoutNode name="twoDotsPict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D"/>
                <dgm:constr type="w" for="ch" forName="dotPict_21" refType="userD"/>
                <dgm:constr type="h" for="ch" forName="dotPict_21" refType="userD"/>
                <dgm:constr type="l" for="ch" forName="dotPict_22" refType="userD" fact="1.5"/>
                <dgm:constr type="w" for="ch" forName="dotPict_22" refType="userD"/>
                <dgm:constr type="h" for="ch" forName="dotPict_22" refType="userD"/>
              </dgm:constrLst>
              <dgm:layoutNode name="dotPict_21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Pict_22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</dgm:layoutNode>
          </dgm:forEach>
        </dgm:if>
        <dgm:else name="Name15">
          <dgm:layoutNode name="pictB2" styleLbl="alignNode1">
            <dgm:alg type="sp"/>
            <dgm:shape xmlns:r="http://schemas.openxmlformats.org/officeDocument/2006/relationships" type="rect" r:blip="">
              <dgm:adjLst/>
            </dgm:shape>
            <dgm:presOf/>
          </dgm:layoutNode>
        </dgm:else>
      </dgm:choose>
      <dgm:choose name="Name16">
        <dgm:if name="Name17" axis="ch" ptType="node" func="cnt" op="gte" val="3">
          <dgm:forEach name="Name18" axis="ch" ptType="sibTrans" hideLastTrans="0" st="3" cnt="1">
            <dgm:layoutNode name="pictA3">
              <dgm:alg type="sp"/>
              <dgm:shape xmlns:r="http://schemas.openxmlformats.org/officeDocument/2006/relationships" r:blip="">
                <dgm:adjLst/>
              </dgm:shape>
              <dgm:presOf/>
              <dgm:forEach name="Name19" ref="imageRepeat"/>
            </dgm:layoutNode>
            <dgm:layoutNode name="threeDotsPict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D"/>
                <dgm:constr type="l" for="ch" forName="dotPict_31"/>
                <dgm:constr type="t" for="ch" forName="dotPict_31" refType="userD" fact="2.25"/>
                <dgm:constr type="w" for="ch" forName="dotPict_31" refType="userD"/>
                <dgm:constr type="h" for="ch" forName="dotPict_31" refType="userD"/>
                <dgm:constr type="l" for="ch" forName="dotPict_32" refType="userD" fact="1.125"/>
                <dgm:constr type="t" for="ch" forName="dotPict_32" refType="userD" fact="1.125"/>
                <dgm:constr type="w" for="ch" forName="dotPict_32" refType="userD"/>
                <dgm:constr type="h" for="ch" forName="dotPict_32" refType="userD"/>
                <dgm:constr type="l" for="ch" forName="dotPict_33" refType="userD" fact="2.25"/>
                <dgm:constr type="t" for="ch" forName="dotPict_33"/>
                <dgm:constr type="w" for="ch" forName="dotPict_33" refType="userD"/>
                <dgm:constr type="h" for="ch" forName="dotPict_33" refType="userD"/>
              </dgm:constrLst>
              <dgm:layoutNode name="dotPict_31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Pict_32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Pict_33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</dgm:layoutNode>
          </dgm:forEach>
        </dgm:if>
        <dgm:else name="Name20">
          <dgm:layoutNode name="pictB3" styleLbl="alignNode1">
            <dgm:alg type="sp"/>
            <dgm:shape xmlns:r="http://schemas.openxmlformats.org/officeDocument/2006/relationships" type="rect" r:blip="">
              <dgm:adjLst/>
            </dgm:shape>
            <dgm:presOf/>
          </dgm:layoutNode>
        </dgm:else>
      </dgm:choose>
      <dgm:choose name="Name21">
        <dgm:if name="Name22" axis="ch" ptType="node" func="cnt" op="gte" val="4">
          <dgm:forEach name="Name23" axis="ch" ptType="sibTrans" hideLastTrans="0" st="4" cnt="1">
            <dgm:layoutNode name="pictA4">
              <dgm:alg type="sp"/>
              <dgm:shape xmlns:r="http://schemas.openxmlformats.org/officeDocument/2006/relationships" r:blip="">
                <dgm:adjLst/>
              </dgm:shape>
              <dgm:presOf/>
              <dgm:forEach name="Name24" ref="imageRepeat"/>
            </dgm:layoutNode>
            <dgm:layoutNode name="fourDotsPict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D"/>
                <dgm:constr type="w" for="ch" forName="dotPict_41" refType="userD"/>
                <dgm:constr type="h" for="ch" forName="dotPict_41" refType="userD"/>
                <dgm:constr type="l" for="ch" forName="dotPict_42" refType="userD" fact="1.5"/>
                <dgm:constr type="w" for="ch" forName="dotPict_42" refType="userD"/>
                <dgm:constr type="h" for="ch" forName="dotPict_42" refType="userD"/>
                <dgm:constr type="t" for="ch" forName="dotPict_43" refType="userD" fact="1.5"/>
                <dgm:constr type="w" for="ch" forName="dotPict_43" refType="userD"/>
                <dgm:constr type="h" for="ch" forName="dotPict_43" refType="userD"/>
                <dgm:constr type="l" for="ch" forName="dotPict_44" refType="userD" fact="1.5"/>
                <dgm:constr type="t" for="ch" forName="dotPict_44" refType="userD" fact="1.5"/>
                <dgm:constr type="w" for="ch" forName="dotPict_44" refType="userD"/>
                <dgm:constr type="h" for="ch" forName="dotPict_44" refType="userD"/>
              </dgm:constrLst>
              <dgm:layoutNode name="dotPict_41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Pict_42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Pict_43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Pict_44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</dgm:layoutNode>
          </dgm:forEach>
        </dgm:if>
        <dgm:else name="Name25">
          <dgm:layoutNode name="pictB4" styleLbl="alignNode1">
            <dgm:alg type="sp"/>
            <dgm:shape xmlns:r="http://schemas.openxmlformats.org/officeDocument/2006/relationships" type="rect" r:blip="">
              <dgm:adjLst/>
            </dgm:shape>
            <dgm:presOf/>
          </dgm:layoutNode>
        </dgm:else>
      </dgm:choose>
      <dgm:choose name="Name26">
        <dgm:if name="Name27" axis="ch" ptType="node" func="cnt" op="gte" val="5">
          <dgm:forEach name="Name28" axis="ch" ptType="sibTrans" hideLastTrans="0" st="5" cnt="1">
            <dgm:layoutNode name="pictA5">
              <dgm:alg type="sp"/>
              <dgm:shape xmlns:r="http://schemas.openxmlformats.org/officeDocument/2006/relationships" r:blip="">
                <dgm:adjLst/>
              </dgm:shape>
              <dgm:presOf/>
              <dgm:forEach name="Name29" ref="imageRepeat"/>
            </dgm:layoutNode>
            <dgm:layoutNode name="fiveDotsPict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D"/>
                <dgm:constr type="l" for="ch" forName="dotPict_51"/>
                <dgm:constr type="t" for="ch" forName="dotPict_51" refType="userD" fact="2.25"/>
                <dgm:constr type="w" for="ch" forName="dotPict_51" refType="userD"/>
                <dgm:constr type="h" for="ch" forName="dotPict_51" refType="userD"/>
                <dgm:constr type="l" for="ch" forName="dotPict_52" refType="userD" fact="1.125"/>
                <dgm:constr type="t" for="ch" forName="dotPict_52" refType="userD" fact="1.125"/>
                <dgm:constr type="w" for="ch" forName="dotPict_52" refType="userD"/>
                <dgm:constr type="h" for="ch" forName="dotPict_52" refType="userD"/>
                <dgm:constr type="l" for="ch" forName="dotPict_53" refType="userD" fact="2.25"/>
                <dgm:constr type="t" for="ch" forName="dotPict_53"/>
                <dgm:constr type="w" for="ch" forName="dotPict_53" refType="userD"/>
                <dgm:constr type="h" for="ch" forName="dotPict_53" refType="userD"/>
                <dgm:constr type="l" for="ch" forName="dotPict_54"/>
                <dgm:constr type="t" for="ch" forName="dotPict_54"/>
                <dgm:constr type="w" for="ch" forName="dotPict_54" refType="userD"/>
                <dgm:constr type="h" for="ch" forName="dotPict_54" refType="userD"/>
                <dgm:constr type="l" for="ch" forName="dotPict_55" refType="userD" fact="2.25"/>
                <dgm:constr type="t" for="ch" forName="dotPict_55" refType="userD" fact="2.25"/>
                <dgm:constr type="w" for="ch" forName="dotPict_55" refType="userD"/>
                <dgm:constr type="h" for="ch" forName="dotPict_55" refType="userD"/>
              </dgm:constrLst>
              <dgm:layoutNode name="dotPict_51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Pict_52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Pict_53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Pict_54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Pict_55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</dgm:layoutNode>
          </dgm:forEach>
        </dgm:if>
        <dgm:else name="Name30">
          <dgm:layoutNode name="pictB5" styleLbl="alignNode1">
            <dgm:alg type="sp"/>
            <dgm:shape xmlns:r="http://schemas.openxmlformats.org/officeDocument/2006/relationships" type="rect" r:blip="">
              <dgm:adjLst/>
            </dgm:shape>
            <dgm:presOf/>
          </dgm:layoutNode>
        </dgm:else>
      </dgm:choose>
    </dgm:layoutNode>
    <dgm:layoutNode name="txLine">
      <dgm:choose name="Name31">
        <dgm:if name="Name32" func="var" arg="dir" op="equ" val="norm">
          <dgm:alg type="lin">
            <dgm:param type="horzAlign" val="r"/>
          </dgm:alg>
        </dgm:if>
        <dgm:else name="Name33">
          <dgm:alg type="lin">
            <dgm:param type="horzAlign" val="l"/>
            <dgm:param type="linDir" val="fromR"/>
          </dgm:alg>
        </dgm:else>
      </dgm:choose>
      <dgm:constrLst>
        <dgm:constr type="primFontSz" for="ch" ptType="node" op="equ" val="65"/>
        <dgm:constr type="w" for="ch" ptType="node" refType="primFontSz" refFor="ch" refPtType="node" fact="0.5"/>
        <dgm:constr type="h" for="ch" ptType="node" refType="h"/>
      </dgm:constrLst>
      <dgm:ruleLst>
        <dgm:rule type="primFontSz" for="ch" ptType="node" val="5" fact="NaN" max="NaN"/>
      </dgm:ruleLst>
      <dgm:forEach name="Name34" axis="ch" ptType="node">
        <dgm:choose name="Name35">
          <dgm:if name="Name36" axis="self" ptType="node" func="pos" op="equ" val="1">
            <dgm:layoutNode name="oneDotTx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D"/>
                <dgm:constr type="w" for="ch" forName="dotTx_11" refType="userD"/>
                <dgm:constr type="h" for="ch" forName="dotTx_11" refType="userD"/>
              </dgm:constrLst>
              <dgm:layoutNode name="dotTx_11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</dgm:layoutNode>
            <dgm:layoutNode name="Name37" styleLbl="revTx">
              <dgm:varLst>
                <dgm:bulletEnabled val="1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desOrSelf" ptType="node"/>
              <dgm:constrLst>
                <dgm:constr type="tMarg" refType="primFontSz" fact="0.2"/>
                <dgm:constr type="bMarg"/>
              </dgm:constrLst>
              <dgm:ruleLst>
                <dgm:rule type="w" val="INF" fact="NaN" max="NaN"/>
              </dgm:ruleLst>
            </dgm:layoutNode>
          </dgm:if>
          <dgm:if name="Name38" axis="self" ptType="node" func="pos" op="equ" val="2">
            <dgm:layoutNode name="twoDotsTx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D"/>
                <dgm:constr type="w" for="ch" forName="dotTx_21" refType="userD"/>
                <dgm:constr type="h" for="ch" forName="dotTx_21" refType="userD"/>
                <dgm:constr type="l" for="ch" forName="dotTx_22" refType="userD" fact="1.5"/>
                <dgm:constr type="w" for="ch" forName="dotTx_22" refType="userD"/>
                <dgm:constr type="h" for="ch" forName="dotTx_22" refType="userD"/>
              </dgm:constrLst>
              <dgm:layoutNode name="dotTx_21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Tx_22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</dgm:layoutNode>
            <dgm:layoutNode name="Name39" styleLbl="revTx">
              <dgm:varLst>
                <dgm:bulletEnabled val="1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desOrSelf" ptType="node"/>
              <dgm:constrLst>
                <dgm:constr type="tMarg" refType="primFontSz" fact="0.2"/>
                <dgm:constr type="bMarg"/>
              </dgm:constrLst>
              <dgm:ruleLst>
                <dgm:rule type="w" val="INF" fact="NaN" max="NaN"/>
              </dgm:ruleLst>
            </dgm:layoutNode>
          </dgm:if>
          <dgm:if name="Name40" axis="self" ptType="node" func="pos" op="equ" val="3">
            <dgm:layoutNode name="threeDotsTx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D"/>
                <dgm:constr type="l" for="ch" forName="dotTx_31"/>
                <dgm:constr type="t" for="ch" forName="dotTx_31" refType="userD" fact="2.25"/>
                <dgm:constr type="w" for="ch" forName="dotTx_31" refType="userD"/>
                <dgm:constr type="h" for="ch" forName="dotTx_31" refType="userD"/>
                <dgm:constr type="l" for="ch" forName="dotTx_32" refType="userD" fact="1.125"/>
                <dgm:constr type="t" for="ch" forName="dotTx_32" refType="userD" fact="1.125"/>
                <dgm:constr type="w" for="ch" forName="dotTx_32" refType="userD"/>
                <dgm:constr type="h" for="ch" forName="dotTx_32" refType="userD"/>
                <dgm:constr type="l" for="ch" forName="dotTx_33" refType="userD" fact="2.25"/>
                <dgm:constr type="t" for="ch" forName="dotTx_33"/>
                <dgm:constr type="w" for="ch" forName="dotTx_33" refType="userD"/>
                <dgm:constr type="h" for="ch" forName="dotTx_33" refType="userD"/>
              </dgm:constrLst>
              <dgm:layoutNode name="dotTx_31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Tx_32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Tx_33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</dgm:layoutNode>
            <dgm:layoutNode name="Name41" styleLbl="revTx">
              <dgm:varLst>
                <dgm:bulletEnabled val="1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desOrSelf" ptType="node"/>
              <dgm:constrLst>
                <dgm:constr type="tMarg" refType="primFontSz" fact="0.2"/>
                <dgm:constr type="bMarg"/>
              </dgm:constrLst>
              <dgm:ruleLst>
                <dgm:rule type="w" val="INF" fact="NaN" max="NaN"/>
              </dgm:ruleLst>
            </dgm:layoutNode>
          </dgm:if>
          <dgm:if name="Name42" axis="self" ptType="node" func="pos" op="equ" val="4">
            <dgm:layoutNode name="fourDotsTx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D"/>
                <dgm:constr type="w" for="ch" forName="dotTx_41" refType="userD"/>
                <dgm:constr type="h" for="ch" forName="dotTx_41" refType="userD"/>
                <dgm:constr type="l" for="ch" forName="dotTx_42" refType="userD" fact="1.5"/>
                <dgm:constr type="w" for="ch" forName="dotTx_42" refType="userD"/>
                <dgm:constr type="h" for="ch" forName="dotTx_42" refType="userD"/>
                <dgm:constr type="t" for="ch" forName="dotTx_43" refType="userD" fact="1.5"/>
                <dgm:constr type="w" for="ch" forName="dotTx_43" refType="userD"/>
                <dgm:constr type="h" for="ch" forName="dotTx_43" refType="userD"/>
                <dgm:constr type="l" for="ch" forName="dotTx_44" refType="userD" fact="1.5"/>
                <dgm:constr type="t" for="ch" forName="dotTx_44" refType="userD" fact="1.5"/>
                <dgm:constr type="w" for="ch" forName="dotTx_44" refType="userD"/>
                <dgm:constr type="h" for="ch" forName="dotTx_44" refType="userD"/>
              </dgm:constrLst>
              <dgm:layoutNode name="dotTx_41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Tx_42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Tx_43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Tx_44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</dgm:layoutNode>
            <dgm:layoutNode name="Name43" styleLbl="revTx">
              <dgm:varLst>
                <dgm:bulletEnabled val="1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desOrSelf" ptType="node"/>
              <dgm:constrLst>
                <dgm:constr type="tMarg" refType="primFontSz" fact="0.2"/>
                <dgm:constr type="bMarg"/>
              </dgm:constrLst>
              <dgm:ruleLst>
                <dgm:rule type="w" val="INF" fact="NaN" max="NaN"/>
              </dgm:ruleLst>
            </dgm:layoutNode>
          </dgm:if>
          <dgm:if name="Name44" axis="self" ptType="node" func="pos" op="equ" val="5">
            <dgm:layoutNode name="fiveDotsTx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D"/>
                <dgm:constr type="l" for="ch" forName="dotTx_51"/>
                <dgm:constr type="t" for="ch" forName="dotTx_51" refType="userD" fact="2.25"/>
                <dgm:constr type="w" for="ch" forName="dotTx_51" refType="userD"/>
                <dgm:constr type="h" for="ch" forName="dotTx_51" refType="userD"/>
                <dgm:constr type="l" for="ch" forName="dotTx_52" refType="userD" fact="1.125"/>
                <dgm:constr type="t" for="ch" forName="dotTx_52" refType="userD" fact="1.125"/>
                <dgm:constr type="w" for="ch" forName="dotTx_52" refType="userD"/>
                <dgm:constr type="h" for="ch" forName="dotTx_52" refType="userD"/>
                <dgm:constr type="l" for="ch" forName="dotTx_53" refType="userD" fact="2.25"/>
                <dgm:constr type="t" for="ch" forName="dotTx_53"/>
                <dgm:constr type="w" for="ch" forName="dotTx_53" refType="userD"/>
                <dgm:constr type="h" for="ch" forName="dotTx_53" refType="userD"/>
                <dgm:constr type="l" for="ch" forName="dotTx_54"/>
                <dgm:constr type="t" for="ch" forName="dotTx_54"/>
                <dgm:constr type="w" for="ch" forName="dotTx_54" refType="userD"/>
                <dgm:constr type="h" for="ch" forName="dotTx_54" refType="userD"/>
                <dgm:constr type="l" for="ch" forName="dotTx_55" refType="userD" fact="2.25"/>
                <dgm:constr type="t" for="ch" forName="dotTx_55" refType="userD" fact="2.25"/>
                <dgm:constr type="w" for="ch" forName="dotTx_55" refType="userD"/>
                <dgm:constr type="h" for="ch" forName="dotTx_55" refType="userD"/>
              </dgm:constrLst>
              <dgm:layoutNode name="dotTx_51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Tx_52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Tx_53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Tx_54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Tx_55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</dgm:layoutNode>
            <dgm:layoutNode name="Name45" styleLbl="revTx">
              <dgm:varLst>
                <dgm:bulletEnabled val="1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desOrSelf" ptType="node"/>
              <dgm:constrLst>
                <dgm:constr type="tMarg" refType="primFontSz" fact="0.2"/>
                <dgm:constr type="bMarg"/>
              </dgm:constrLst>
              <dgm:ruleLst>
                <dgm:rule type="w" val="INF" fact="NaN" max="NaN"/>
              </dgm:ruleLst>
            </dgm:layoutNode>
          </dgm:if>
          <dgm:else name="Name46"/>
        </dgm:choos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196E14-BF32-4E49-9844-986A9208BA07}" type="datetimeFigureOut">
              <a:rPr lang="en-US" smtClean="0"/>
              <a:t>7/20/20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8DD0F3-0A15-4DC2-95B6-6DDEA4206C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2238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024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ea typeface="ＭＳ Ｐゴシック" charset="0"/>
                <a:cs typeface="ＭＳ Ｐゴシック" charset="0"/>
              </a:rPr>
              <a:t>Rectangularize the health curve</a:t>
            </a:r>
          </a:p>
          <a:p>
            <a:r>
              <a:rPr lang="en-US">
                <a:ea typeface="ＭＳ Ｐゴシック" charset="0"/>
                <a:cs typeface="ＭＳ Ｐゴシック" charset="0"/>
              </a:rPr>
              <a:t>Healthspan…organ reserve</a:t>
            </a:r>
          </a:p>
        </p:txBody>
      </p:sp>
      <p:sp>
        <p:nvSpPr>
          <p:cNvPr id="1024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9pPr>
          </a:lstStyle>
          <a:p>
            <a:fld id="{2F8CEDCE-B073-7A4C-A01C-BE78E0C422F0}" type="slidenum">
              <a:rPr lang="en-US" sz="1200">
                <a:latin typeface="Times" charset="0"/>
              </a:rPr>
              <a:pPr/>
              <a:t>4</a:t>
            </a:fld>
            <a:endParaRPr lang="en-US" sz="1200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54661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400" b="1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</a:t>
            </a:r>
            <a:r>
              <a:rPr lang="en-US" sz="2400" b="1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Organisation</a:t>
            </a:r>
            <a:r>
              <a:rPr lang="en-US" sz="2400" b="1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 Economic Co-operation and Development.</a:t>
            </a:r>
            <a:endParaRPr lang="en-US" sz="2400" b="1" i="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C050AD-49E8-9B45-9358-3B9BCF3D2347}" type="slidenum">
              <a:rPr lang="en-US" smtClean="0"/>
              <a:t>5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BB6E97-50E1-964C-99B3-8E9AC0C3D9A2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7/21/20</a:t>
            </a:r>
          </a:p>
        </p:txBody>
      </p:sp>
      <p:sp>
        <p:nvSpPr>
          <p:cNvPr id="6" name="Header Placeholder 5">
            <a:extLst>
              <a:ext uri="{FF2B5EF4-FFF2-40B4-BE49-F238E27FC236}">
                <a16:creationId xmlns:a16="http://schemas.microsoft.com/office/drawing/2014/main" id="{B84E7E34-7D28-7C42-8049-27B2C6FE7D4D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Mark Pettus MD</a:t>
            </a:r>
          </a:p>
        </p:txBody>
      </p:sp>
    </p:spTree>
    <p:extLst>
      <p:ext uri="{BB962C8B-B14F-4D97-AF65-F5344CB8AC3E}">
        <p14:creationId xmlns:p14="http://schemas.microsoft.com/office/powerpoint/2010/main" val="26080282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474729-1AFA-EA40-9D01-5C7D66E6C37E}" type="slidenum">
              <a:rPr lang="en-US" smtClean="0"/>
              <a:t>7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DF4006-999A-BF42-AAE4-609E2706F359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7/21/20</a:t>
            </a:r>
          </a:p>
        </p:txBody>
      </p:sp>
      <p:sp>
        <p:nvSpPr>
          <p:cNvPr id="6" name="Header Placeholder 5">
            <a:extLst>
              <a:ext uri="{FF2B5EF4-FFF2-40B4-BE49-F238E27FC236}">
                <a16:creationId xmlns:a16="http://schemas.microsoft.com/office/drawing/2014/main" id="{6615753E-D98D-7E4A-A4D8-DD395DDA2B48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Mark Pettus MD</a:t>
            </a:r>
          </a:p>
        </p:txBody>
      </p:sp>
    </p:spTree>
    <p:extLst>
      <p:ext uri="{BB962C8B-B14F-4D97-AF65-F5344CB8AC3E}">
        <p14:creationId xmlns:p14="http://schemas.microsoft.com/office/powerpoint/2010/main" val="7218706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dirty="0"/>
              <a:t>Mark Pettus MD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/>
              <a:t>7/21/20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73058-58ED-4FF4-B167-4A7F0A75979C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05403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Medical care or medicine or food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0BD9C-B4D8-4207-9DC4-B25579975760}" type="slidenum">
              <a:rPr lang="en-US" smtClean="0"/>
              <a:t>32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204BE7-6AB1-A84D-8364-236DF5EDBC26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7/21/20</a:t>
            </a:r>
          </a:p>
        </p:txBody>
      </p:sp>
      <p:sp>
        <p:nvSpPr>
          <p:cNvPr id="6" name="Header Placeholder 5">
            <a:extLst>
              <a:ext uri="{FF2B5EF4-FFF2-40B4-BE49-F238E27FC236}">
                <a16:creationId xmlns:a16="http://schemas.microsoft.com/office/drawing/2014/main" id="{FB8582B0-1659-994A-A9F5-B6DB980B20C8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Mark Pettus MD</a:t>
            </a:r>
          </a:p>
        </p:txBody>
      </p:sp>
    </p:spTree>
    <p:extLst>
      <p:ext uri="{BB962C8B-B14F-4D97-AF65-F5344CB8AC3E}">
        <p14:creationId xmlns:p14="http://schemas.microsoft.com/office/powerpoint/2010/main" val="42178746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$3.49/meal</a:t>
            </a:r>
          </a:p>
          <a:p>
            <a:r>
              <a:rPr lang="en-US" b="1"/>
              <a:t>200%</a:t>
            </a:r>
            <a:r>
              <a:rPr lang="en-US" b="1" baseline="0"/>
              <a:t> Poverty Level = Family 4 &lt;$50,200</a:t>
            </a:r>
          </a:p>
          <a:p>
            <a:r>
              <a:rPr lang="en-US" baseline="0"/>
              <a:t>SNAP 130% = $32,630 WIC 185% = $46,400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8826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C10BD9C-B4D8-4207-9DC4-B255799757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pPr marL="0" marR="0" lvl="0" indent="0" algn="r" defTabSz="8826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25017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ACO looking at DSRIP funds for Nutrition &amp; Housing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0BD9C-B4D8-4207-9DC4-B25579975760}" type="slidenum">
              <a:rPr lang="en-US" smtClean="0"/>
              <a:t>34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E6E5E0-0E37-B64F-A2D8-F04B23FE5A79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7/21/20</a:t>
            </a:r>
          </a:p>
        </p:txBody>
      </p:sp>
      <p:sp>
        <p:nvSpPr>
          <p:cNvPr id="6" name="Header Placeholder 5">
            <a:extLst>
              <a:ext uri="{FF2B5EF4-FFF2-40B4-BE49-F238E27FC236}">
                <a16:creationId xmlns:a16="http://schemas.microsoft.com/office/drawing/2014/main" id="{67975833-2F47-FE44-AF38-3C534F24E618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Mark Pettus MD</a:t>
            </a:r>
          </a:p>
        </p:txBody>
      </p:sp>
    </p:spTree>
    <p:extLst>
      <p:ext uri="{BB962C8B-B14F-4D97-AF65-F5344CB8AC3E}">
        <p14:creationId xmlns:p14="http://schemas.microsoft.com/office/powerpoint/2010/main" val="31886329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Stigma/Pride/Fear</a:t>
            </a:r>
          </a:p>
          <a:p>
            <a:r>
              <a:rPr lang="en-US" dirty="0"/>
              <a:t>Bake into EHRs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0BD9C-B4D8-4207-9DC4-B25579975760}" type="slidenum">
              <a:rPr lang="en-US" smtClean="0"/>
              <a:t>35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409F1B-A312-2F4D-BB57-72AA82A0857F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7/21/20</a:t>
            </a:r>
          </a:p>
        </p:txBody>
      </p:sp>
      <p:sp>
        <p:nvSpPr>
          <p:cNvPr id="6" name="Header Placeholder 5">
            <a:extLst>
              <a:ext uri="{FF2B5EF4-FFF2-40B4-BE49-F238E27FC236}">
                <a16:creationId xmlns:a16="http://schemas.microsoft.com/office/drawing/2014/main" id="{AC45D030-EFEC-EC4A-A154-C5A39F365E2F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Mark Pettus MD</a:t>
            </a:r>
          </a:p>
        </p:txBody>
      </p:sp>
    </p:spTree>
    <p:extLst>
      <p:ext uri="{BB962C8B-B14F-4D97-AF65-F5344CB8AC3E}">
        <p14:creationId xmlns:p14="http://schemas.microsoft.com/office/powerpoint/2010/main" val="31977824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Patients receive information from a registered dietitian concurrent with their visit. Education, instruction, and information are provided on campus.</a:t>
            </a:r>
          </a:p>
          <a:p>
            <a:r>
              <a:rPr lang="en-US" dirty="0"/>
              <a:t>On-site WIC office to encourage patients to enroll in nutrition assistance programs.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0BD9C-B4D8-4207-9DC4-B25579975760}" type="slidenum">
              <a:rPr lang="en-US" smtClean="0"/>
              <a:t>36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F62067-F48B-C745-B163-4B08A10E2FCB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7/21/20</a:t>
            </a:r>
          </a:p>
        </p:txBody>
      </p:sp>
      <p:sp>
        <p:nvSpPr>
          <p:cNvPr id="6" name="Header Placeholder 5">
            <a:extLst>
              <a:ext uri="{FF2B5EF4-FFF2-40B4-BE49-F238E27FC236}">
                <a16:creationId xmlns:a16="http://schemas.microsoft.com/office/drawing/2014/main" id="{20285C1C-1841-B24D-8C05-79E4A72DD2FE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Mark Pettus MD</a:t>
            </a:r>
          </a:p>
        </p:txBody>
      </p:sp>
    </p:spTree>
    <p:extLst>
      <p:ext uri="{BB962C8B-B14F-4D97-AF65-F5344CB8AC3E}">
        <p14:creationId xmlns:p14="http://schemas.microsoft.com/office/powerpoint/2010/main" val="40927028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06165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BF200F4-EF5C-4D6E-926F-F9C8A643A9EF}" type="datetimeFigureOut">
              <a:rPr lang="en-US" smtClean="0"/>
              <a:t>7/20/20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17C8859-C83B-400D-91B7-D85AD1C793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0327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BF200F4-EF5C-4D6E-926F-F9C8A643A9EF}" type="datetimeFigureOut">
              <a:rPr lang="en-US" smtClean="0"/>
              <a:t>7/20/20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17C8859-C83B-400D-91B7-D85AD1C793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4293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BF200F4-EF5C-4D6E-926F-F9C8A643A9EF}" type="datetimeFigureOut">
              <a:rPr lang="en-US" smtClean="0"/>
              <a:t>7/20/20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17C8859-C83B-400D-91B7-D85AD1C793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5647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BF200F4-EF5C-4D6E-926F-F9C8A643A9EF}" type="datetimeFigureOut">
              <a:rPr lang="en-US" smtClean="0"/>
              <a:t>7/20/20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17C8859-C83B-400D-91B7-D85AD1C793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6791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BF200F4-EF5C-4D6E-926F-F9C8A643A9EF}" type="datetimeFigureOut">
              <a:rPr lang="en-US" smtClean="0"/>
              <a:t>7/20/20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17C8859-C83B-400D-91B7-D85AD1C793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8308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BF200F4-EF5C-4D6E-926F-F9C8A643A9EF}" type="datetimeFigureOut">
              <a:rPr lang="en-US" smtClean="0"/>
              <a:t>7/20/20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17C8859-C83B-400D-91B7-D85AD1C793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3692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BF200F4-EF5C-4D6E-926F-F9C8A643A9EF}" type="datetimeFigureOut">
              <a:rPr lang="en-US" smtClean="0"/>
              <a:t>7/20/20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17C8859-C83B-400D-91B7-D85AD1C793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5757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BF200F4-EF5C-4D6E-926F-F9C8A643A9EF}" type="datetimeFigureOut">
              <a:rPr lang="en-US" smtClean="0"/>
              <a:t>7/20/20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17C8859-C83B-400D-91B7-D85AD1C793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7673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BF200F4-EF5C-4D6E-926F-F9C8A643A9EF}" type="datetimeFigureOut">
              <a:rPr lang="en-US" smtClean="0"/>
              <a:t>7/20/20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17C8859-C83B-400D-91B7-D85AD1C793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2579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BF200F4-EF5C-4D6E-926F-F9C8A643A9EF}" type="datetimeFigureOut">
              <a:rPr lang="en-US" smtClean="0"/>
              <a:t>7/20/20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17C8859-C83B-400D-91B7-D85AD1C793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5645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951E21A-1E7E-E040-8CB6-B2F934202526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7981950" y="5791200"/>
            <a:ext cx="1047750" cy="83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0716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oleObject" Target="../embeddings/oleObject1.bin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tif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tif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tif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9D60998-B774-1047-B4F1-2C824BFFF9CC}"/>
              </a:ext>
            </a:extLst>
          </p:cNvPr>
          <p:cNvSpPr txBox="1"/>
          <p:nvPr/>
        </p:nvSpPr>
        <p:spPr>
          <a:xfrm>
            <a:off x="36121" y="1340706"/>
            <a:ext cx="5010912" cy="1269596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450"/>
              </a:spcAft>
            </a:pPr>
            <a:r>
              <a:rPr lang="en-US" sz="2100" dirty="0">
                <a:solidFill>
                  <a:srgbClr val="9B0003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Population Health in the Berkshires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450"/>
              </a:spcAft>
            </a:pPr>
            <a:r>
              <a:rPr lang="en-US" sz="21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A Review of the County Health Rankings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0F05979-75C7-1746-B384-5C4FEB1DE4C7}"/>
              </a:ext>
            </a:extLst>
          </p:cNvPr>
          <p:cNvSpPr txBox="1"/>
          <p:nvPr/>
        </p:nvSpPr>
        <p:spPr>
          <a:xfrm>
            <a:off x="342901" y="3458513"/>
            <a:ext cx="4188086" cy="1635207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algn="ctr">
              <a:lnSpc>
                <a:spcPct val="90000"/>
              </a:lnSpc>
              <a:spcAft>
                <a:spcPts val="450"/>
              </a:spcAft>
            </a:pPr>
            <a:r>
              <a:rPr lang="en-US" sz="1500" dirty="0"/>
              <a:t>Mark C. Pettus MD</a:t>
            </a:r>
          </a:p>
          <a:p>
            <a:pPr algn="ctr">
              <a:lnSpc>
                <a:spcPct val="90000"/>
              </a:lnSpc>
              <a:spcAft>
                <a:spcPts val="450"/>
              </a:spcAft>
            </a:pPr>
            <a:r>
              <a:rPr lang="en-US" sz="1500" dirty="0"/>
              <a:t>Director Population Health and Community Care</a:t>
            </a:r>
          </a:p>
          <a:p>
            <a:pPr algn="ctr">
              <a:lnSpc>
                <a:spcPct val="90000"/>
              </a:lnSpc>
              <a:spcAft>
                <a:spcPts val="450"/>
              </a:spcAft>
            </a:pPr>
            <a:r>
              <a:rPr lang="en-US" sz="1500" dirty="0"/>
              <a:t>Berkshire Health Systems</a:t>
            </a:r>
          </a:p>
          <a:p>
            <a:pPr algn="ctr">
              <a:lnSpc>
                <a:spcPct val="90000"/>
              </a:lnSpc>
              <a:spcAft>
                <a:spcPts val="450"/>
              </a:spcAft>
            </a:pPr>
            <a:r>
              <a:rPr lang="en-US" sz="1500" dirty="0"/>
              <a:t>Associate Professor of Medicine</a:t>
            </a:r>
          </a:p>
          <a:p>
            <a:pPr algn="ctr">
              <a:lnSpc>
                <a:spcPct val="90000"/>
              </a:lnSpc>
              <a:spcAft>
                <a:spcPts val="450"/>
              </a:spcAft>
            </a:pPr>
            <a:r>
              <a:rPr lang="en-US" sz="1500" dirty="0"/>
              <a:t>University of Massachusetts Medical School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F112E75-231D-D74D-96AF-A06D4CABD7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022" r="10530" b="-1"/>
          <a:stretch/>
        </p:blipFill>
        <p:spPr>
          <a:xfrm>
            <a:off x="5235622" y="857258"/>
            <a:ext cx="3908378" cy="4436719"/>
          </a:xfrm>
          <a:custGeom>
            <a:avLst/>
            <a:gdLst/>
            <a:ahLst/>
            <a:cxnLst/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B289DC8-3528-BA46-AC84-BA41E477F869}"/>
              </a:ext>
            </a:extLst>
          </p:cNvPr>
          <p:cNvSpPr txBox="1"/>
          <p:nvPr/>
        </p:nvSpPr>
        <p:spPr>
          <a:xfrm>
            <a:off x="1040851" y="2849741"/>
            <a:ext cx="27921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July 21, 2020</a:t>
            </a:r>
          </a:p>
        </p:txBody>
      </p:sp>
    </p:spTree>
    <p:extLst>
      <p:ext uri="{BB962C8B-B14F-4D97-AF65-F5344CB8AC3E}">
        <p14:creationId xmlns:p14="http://schemas.microsoft.com/office/powerpoint/2010/main" val="42936659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905000" y="-20657"/>
            <a:ext cx="527112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i="1" dirty="0">
                <a:latin typeface="Constantia" panose="02030602050306030303" pitchFamily="18" charset="0"/>
              </a:rPr>
              <a:t>Quadruple </a:t>
            </a:r>
            <a:r>
              <a:rPr lang="en-US" sz="6000" dirty="0">
                <a:latin typeface="Constantia" panose="02030602050306030303" pitchFamily="18" charset="0"/>
              </a:rPr>
              <a:t>Aim</a:t>
            </a:r>
          </a:p>
        </p:txBody>
      </p:sp>
      <p:sp>
        <p:nvSpPr>
          <p:cNvPr id="8" name="Rectangle 7"/>
          <p:cNvSpPr/>
          <p:nvPr/>
        </p:nvSpPr>
        <p:spPr>
          <a:xfrm>
            <a:off x="2648070" y="5322332"/>
            <a:ext cx="400302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>
                <a:latin typeface="Book Antiqua" panose="02040602050305030304" pitchFamily="18" charset="0"/>
              </a:rPr>
              <a:t>Care of the Provider/Joy in Work</a:t>
            </a:r>
          </a:p>
        </p:txBody>
      </p:sp>
      <p:sp>
        <p:nvSpPr>
          <p:cNvPr id="9" name="Diamond 8"/>
          <p:cNvSpPr/>
          <p:nvPr/>
        </p:nvSpPr>
        <p:spPr>
          <a:xfrm>
            <a:off x="2895600" y="1849398"/>
            <a:ext cx="3514115" cy="3396734"/>
          </a:xfrm>
          <a:prstGeom prst="diamond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4477173" y="3394918"/>
            <a:ext cx="350969" cy="32004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/>
          <p:cNvCxnSpPr>
            <a:stCxn id="9" idx="1"/>
            <a:endCxn id="14" idx="2"/>
          </p:cNvCxnSpPr>
          <p:nvPr/>
        </p:nvCxnSpPr>
        <p:spPr>
          <a:xfrm>
            <a:off x="2895600" y="3547765"/>
            <a:ext cx="1581573" cy="717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stCxn id="9" idx="0"/>
            <a:endCxn id="14" idx="0"/>
          </p:cNvCxnSpPr>
          <p:nvPr/>
        </p:nvCxnSpPr>
        <p:spPr>
          <a:xfrm>
            <a:off x="4652658" y="1849398"/>
            <a:ext cx="0" cy="154552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stCxn id="9" idx="3"/>
            <a:endCxn id="14" idx="6"/>
          </p:cNvCxnSpPr>
          <p:nvPr/>
        </p:nvCxnSpPr>
        <p:spPr>
          <a:xfrm flipH="1">
            <a:off x="4828142" y="3547765"/>
            <a:ext cx="1581573" cy="717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>
            <a:stCxn id="9" idx="2"/>
            <a:endCxn id="14" idx="4"/>
          </p:cNvCxnSpPr>
          <p:nvPr/>
        </p:nvCxnSpPr>
        <p:spPr>
          <a:xfrm flipV="1">
            <a:off x="4652658" y="3714958"/>
            <a:ext cx="0" cy="153117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/>
          <p:cNvSpPr txBox="1"/>
          <p:nvPr/>
        </p:nvSpPr>
        <p:spPr>
          <a:xfrm>
            <a:off x="3285775" y="1295400"/>
            <a:ext cx="27558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Book Antiqua" panose="02040602050305030304" pitchFamily="18" charset="0"/>
              </a:rPr>
              <a:t>Health of a Population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6553200" y="3394918"/>
            <a:ext cx="19559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Book Antiqua" panose="02040602050305030304" pitchFamily="18" charset="0"/>
              </a:rPr>
              <a:t>Per Capita Cost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533400" y="3352800"/>
            <a:ext cx="23246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Book Antiqua" panose="02040602050305030304" pitchFamily="18" charset="0"/>
              </a:rPr>
              <a:t>Experience of Care</a:t>
            </a:r>
          </a:p>
        </p:txBody>
      </p:sp>
      <p:sp>
        <p:nvSpPr>
          <p:cNvPr id="65" name="Rectangle 3"/>
          <p:cNvSpPr>
            <a:spLocks noChangeArrowheads="1"/>
          </p:cNvSpPr>
          <p:nvPr/>
        </p:nvSpPr>
        <p:spPr bwMode="auto">
          <a:xfrm>
            <a:off x="125813" y="6100524"/>
            <a:ext cx="7013139" cy="59406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39675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90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cs typeface="Lucida Sans Unicode" pitchFamily="34" charset="0"/>
              </a:rPr>
              <a:t>Adapted from: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90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cs typeface="Lucida Sans Unicode" pitchFamily="34" charset="0"/>
              </a:rPr>
              <a:t> Berwick DM, Nolan TW,</a:t>
            </a:r>
            <a:r>
              <a:rPr lang="en-US" altLang="en-US" sz="900" dirty="0">
                <a:solidFill>
                  <a:srgbClr val="222222"/>
                </a:solidFill>
                <a:cs typeface="Lucida Sans Unicode" pitchFamily="34" charset="0"/>
              </a:rPr>
              <a:t> Whittington J. </a:t>
            </a:r>
            <a:r>
              <a:rPr kumimoji="0" lang="en-US" altLang="en-US" sz="90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cs typeface="Lucida Sans Unicode" pitchFamily="34" charset="0"/>
              </a:rPr>
              <a:t> The Triple Aim: care, health, and cost. Health </a:t>
            </a:r>
            <a:r>
              <a:rPr kumimoji="0" lang="en-US" altLang="en-US" sz="900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cs typeface="Lucida Sans Unicode" pitchFamily="34" charset="0"/>
              </a:rPr>
              <a:t>Aff</a:t>
            </a:r>
            <a:r>
              <a:rPr kumimoji="0" lang="en-US" altLang="en-US" sz="90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cs typeface="Lucida Sans Unicode" pitchFamily="34" charset="0"/>
              </a:rPr>
              <a:t> (Millwood). 2008;27(3):759–769.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900" dirty="0"/>
              <a:t>Bodenheimer T, Sinsky C.</a:t>
            </a:r>
            <a:r>
              <a:rPr lang="en-US" sz="900" dirty="0"/>
              <a:t> From Triple to Quadruple Aim: Care of the Patient Requires Care of the Provider. Ann </a:t>
            </a:r>
            <a:r>
              <a:rPr lang="en-US" sz="900" dirty="0" err="1"/>
              <a:t>Fam</a:t>
            </a:r>
            <a:r>
              <a:rPr lang="en-US" sz="900" dirty="0"/>
              <a:t> Med, November/December 2014 vol. 12 no. 6 573-576.</a:t>
            </a:r>
            <a:endParaRPr kumimoji="0" lang="en-US" altLang="en-US" sz="900" i="0" u="none" strike="noStrike" cap="none" normalizeH="0" baseline="0" dirty="0">
              <a:ln>
                <a:noFill/>
              </a:ln>
              <a:solidFill>
                <a:srgbClr val="222222"/>
              </a:solidFill>
              <a:effectLst/>
              <a:cs typeface="Lucida Sans Unicode" pitchFamily="34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2495EBF-7D7A-2D46-B3B4-7EB424BCE2FC}"/>
              </a:ext>
            </a:extLst>
          </p:cNvPr>
          <p:cNvSpPr/>
          <p:nvPr/>
        </p:nvSpPr>
        <p:spPr>
          <a:xfrm>
            <a:off x="2514600" y="5105400"/>
            <a:ext cx="4191000" cy="914400"/>
          </a:xfrm>
          <a:prstGeom prst="ellipse">
            <a:avLst/>
          </a:prstGeom>
          <a:noFill/>
          <a:ln>
            <a:solidFill>
              <a:srgbClr val="B8320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348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516_CrossChasm_inline_mtSinai_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1" y="399012"/>
            <a:ext cx="6130636" cy="459797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C881BB9-6E38-784E-9117-5F15B4B8FA49}"/>
              </a:ext>
            </a:extLst>
          </p:cNvPr>
          <p:cNvSpPr txBox="1"/>
          <p:nvPr/>
        </p:nvSpPr>
        <p:spPr>
          <a:xfrm>
            <a:off x="1371601" y="5638800"/>
            <a:ext cx="60197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C00000"/>
                </a:solidFill>
              </a:rPr>
              <a:t>Rapidly moving from volume to value</a:t>
            </a:r>
          </a:p>
        </p:txBody>
      </p:sp>
    </p:spTree>
    <p:extLst>
      <p:ext uri="{BB962C8B-B14F-4D97-AF65-F5344CB8AC3E}">
        <p14:creationId xmlns:p14="http://schemas.microsoft.com/office/powerpoint/2010/main" val="3094840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5900" y="342323"/>
            <a:ext cx="6172200" cy="857250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rgbClr val="B83208"/>
                </a:solidFill>
              </a:rPr>
              <a:t>County Health Rankings Model of Population Health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50" t="10572" r="14928" b="3143"/>
          <a:stretch/>
        </p:blipFill>
        <p:spPr bwMode="auto">
          <a:xfrm>
            <a:off x="2800350" y="1828801"/>
            <a:ext cx="3657600" cy="4051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7BAC298E-04F5-6C42-898D-DAE96C024978}"/>
              </a:ext>
            </a:extLst>
          </p:cNvPr>
          <p:cNvSpPr/>
          <p:nvPr/>
        </p:nvSpPr>
        <p:spPr>
          <a:xfrm>
            <a:off x="3975497" y="3429000"/>
            <a:ext cx="2893219" cy="610791"/>
          </a:xfrm>
          <a:prstGeom prst="ellipse">
            <a:avLst/>
          </a:prstGeom>
          <a:noFill/>
          <a:ln w="22225">
            <a:solidFill>
              <a:srgbClr val="9420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64025432-0AE3-2748-8A06-83DF6201210D}"/>
              </a:ext>
            </a:extLst>
          </p:cNvPr>
          <p:cNvCxnSpPr>
            <a:cxnSpLocks/>
          </p:cNvCxnSpPr>
          <p:nvPr/>
        </p:nvCxnSpPr>
        <p:spPr>
          <a:xfrm flipV="1">
            <a:off x="6457950" y="3491797"/>
            <a:ext cx="1390650" cy="13302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29DAE3F7-7410-0C42-8FF2-B7B6FB1F8DE7}"/>
              </a:ext>
            </a:extLst>
          </p:cNvPr>
          <p:cNvCxnSpPr>
            <a:cxnSpLocks/>
          </p:cNvCxnSpPr>
          <p:nvPr/>
        </p:nvCxnSpPr>
        <p:spPr>
          <a:xfrm>
            <a:off x="6457950" y="2828925"/>
            <a:ext cx="1390650" cy="41180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48D2CEF3-E6B4-C34C-9FC7-3390D1277F63}"/>
              </a:ext>
            </a:extLst>
          </p:cNvPr>
          <p:cNvSpPr txBox="1"/>
          <p:nvPr/>
        </p:nvSpPr>
        <p:spPr>
          <a:xfrm>
            <a:off x="7870032" y="3124200"/>
            <a:ext cx="10703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70%</a:t>
            </a:r>
          </a:p>
        </p:txBody>
      </p:sp>
    </p:spTree>
    <p:extLst>
      <p:ext uri="{BB962C8B-B14F-4D97-AF65-F5344CB8AC3E}">
        <p14:creationId xmlns:p14="http://schemas.microsoft.com/office/powerpoint/2010/main" val="1631480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4EC9071-84C2-4B76-A7AE-7D5EC81B52BF}" type="slidenum">
              <a:rPr lang="en-US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13</a:t>
            </a:fld>
            <a:endParaRPr lang="en-US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10838" y="600419"/>
            <a:ext cx="580535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700" dirty="0">
                <a:solidFill>
                  <a:srgbClr val="C00000"/>
                </a:solidFill>
                <a:latin typeface="Arial" pitchFamily="34" charset="0"/>
              </a:rPr>
              <a:t>The Social Determinants of Health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EB10892-F64C-4362-839F-2ED68C83D9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0394" y="1528531"/>
            <a:ext cx="5686244" cy="415362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2BCD01F-61D6-42C4-8F6B-C184A09413ED}"/>
              </a:ext>
            </a:extLst>
          </p:cNvPr>
          <p:cNvSpPr/>
          <p:nvPr/>
        </p:nvSpPr>
        <p:spPr>
          <a:xfrm>
            <a:off x="2646649" y="5583452"/>
            <a:ext cx="3791876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prstClr val="black"/>
                </a:solidFill>
                <a:latin typeface="Arial" pitchFamily="34" charset="0"/>
              </a:rPr>
              <a:t>Health Is More Than Health Care</a:t>
            </a:r>
            <a:endParaRPr lang="en-US" dirty="0">
              <a:solidFill>
                <a:prstClr val="black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42345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489D711-DEBA-2044-A10F-DD3D89E5B4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17206"/>
            <a:ext cx="9144000" cy="4623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8018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4EC9071-84C2-4B76-A7AE-7D5EC81B52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012707" y="1503647"/>
            <a:ext cx="4820574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 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r>
              <a:rPr kumimoji="0" lang="en-US" sz="16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Berkshire County, Massachusetts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 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38 Zip Codes representing all of Berkshire County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Population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rial" pitchFamily="34" charset="0"/>
                <a:ea typeface="+mn-ea"/>
                <a:cs typeface="+mn-cs"/>
              </a:rPr>
              <a:t>(2018): 128,563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Project population changes 2016-2020:</a:t>
            </a:r>
          </a:p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Increase in the 65+ population</a:t>
            </a:r>
          </a:p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Decrease in the 19 yrs. and under populations</a:t>
            </a:r>
          </a:p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Growing diversity</a:t>
            </a:r>
          </a:p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Growing Asian, Black, and Latino populations</a:t>
            </a:r>
          </a:p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Disparities for Black and Latino residents</a:t>
            </a:r>
          </a:p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More likely to be living in poverty</a:t>
            </a:r>
          </a:p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Higher rates of stroke, heart disease, diabetes, and cancer mortality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 </a:t>
            </a:r>
          </a:p>
        </p:txBody>
      </p:sp>
      <p:pic>
        <p:nvPicPr>
          <p:cNvPr id="3" name="Picture 2" descr="C:\Documents and Settings\cmchugh\Local Settings\Temporary Internet Files\Content.Word\berkshire_county_towns_v2.png"/>
          <p:cNvPicPr/>
          <p:nvPr/>
        </p:nvPicPr>
        <p:blipFill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8800"/>
                    </a14:imgEffect>
                    <a14:imgEffect>
                      <a14:saturation sat="66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633" y="408373"/>
            <a:ext cx="3504844" cy="6196614"/>
          </a:xfrm>
          <a:prstGeom prst="rect">
            <a:avLst/>
          </a:prstGeom>
          <a:solidFill>
            <a:srgbClr val="006600">
              <a:alpha val="28000"/>
            </a:srgbClr>
          </a:solidFill>
          <a:ln w="381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234462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08FF2957-92CE-0C43-B916-2D6595F0D1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9600"/>
            <a:ext cx="9144000" cy="5084829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40628467-5C55-F04F-8806-CE93379E7A99}"/>
              </a:ext>
            </a:extLst>
          </p:cNvPr>
          <p:cNvSpPr/>
          <p:nvPr/>
        </p:nvSpPr>
        <p:spPr>
          <a:xfrm>
            <a:off x="381000" y="4876800"/>
            <a:ext cx="1600200" cy="38100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D5C88C4E-380F-3F4F-A46A-B5E00C4020B6}"/>
              </a:ext>
            </a:extLst>
          </p:cNvPr>
          <p:cNvSpPr/>
          <p:nvPr/>
        </p:nvSpPr>
        <p:spPr>
          <a:xfrm>
            <a:off x="8153400" y="2895600"/>
            <a:ext cx="533400" cy="38100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775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CDF83330-27AE-E147-843D-C5C532A352A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5" r="-1" b="-1"/>
          <a:stretch/>
        </p:blipFill>
        <p:spPr>
          <a:xfrm>
            <a:off x="304800" y="533400"/>
            <a:ext cx="7737409" cy="55515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326416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880A2E58-573F-2146-943B-81A3125D75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" b="-1"/>
          <a:stretch/>
        </p:blipFill>
        <p:spPr>
          <a:xfrm>
            <a:off x="802591" y="609600"/>
            <a:ext cx="7538817" cy="5409078"/>
          </a:xfrm>
          <a:prstGeom prst="rect">
            <a:avLst/>
          </a:prstGeom>
          <a:noFill/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BD047D6B-7182-D542-A5B6-4C50665F4B50}"/>
              </a:ext>
            </a:extLst>
          </p:cNvPr>
          <p:cNvSpPr/>
          <p:nvPr/>
        </p:nvSpPr>
        <p:spPr>
          <a:xfrm>
            <a:off x="914400" y="1066800"/>
            <a:ext cx="3048000" cy="381000"/>
          </a:xfrm>
          <a:prstGeom prst="ellipse">
            <a:avLst/>
          </a:prstGeom>
          <a:noFill/>
          <a:ln>
            <a:solidFill>
              <a:srgbClr val="90270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56E8AE76-16A2-7B47-919F-54D216F34698}"/>
              </a:ext>
            </a:extLst>
          </p:cNvPr>
          <p:cNvSpPr/>
          <p:nvPr/>
        </p:nvSpPr>
        <p:spPr>
          <a:xfrm>
            <a:off x="914400" y="1428206"/>
            <a:ext cx="3048000" cy="381000"/>
          </a:xfrm>
          <a:prstGeom prst="ellipse">
            <a:avLst/>
          </a:prstGeom>
          <a:noFill/>
          <a:ln>
            <a:solidFill>
              <a:srgbClr val="90270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10FE5A6A-E376-CB41-9018-5B850D2542D5}"/>
              </a:ext>
            </a:extLst>
          </p:cNvPr>
          <p:cNvSpPr/>
          <p:nvPr/>
        </p:nvSpPr>
        <p:spPr>
          <a:xfrm>
            <a:off x="802591" y="3723442"/>
            <a:ext cx="3048000" cy="381000"/>
          </a:xfrm>
          <a:prstGeom prst="ellipse">
            <a:avLst/>
          </a:prstGeom>
          <a:noFill/>
          <a:ln>
            <a:solidFill>
              <a:srgbClr val="90270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435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6F189E86-2E99-AB41-BF04-3C613FC28D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04800"/>
            <a:ext cx="7995018" cy="5516563"/>
          </a:xfrm>
          <a:prstGeom prst="rect">
            <a:avLst/>
          </a:prstGeom>
          <a:noFill/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0BCFBA47-8752-4B45-ACC9-3DF75C807A56}"/>
              </a:ext>
            </a:extLst>
          </p:cNvPr>
          <p:cNvSpPr/>
          <p:nvPr/>
        </p:nvSpPr>
        <p:spPr>
          <a:xfrm>
            <a:off x="609600" y="1219200"/>
            <a:ext cx="3733800" cy="381000"/>
          </a:xfrm>
          <a:prstGeom prst="ellipse">
            <a:avLst/>
          </a:prstGeom>
          <a:noFill/>
          <a:ln>
            <a:solidFill>
              <a:srgbClr val="90270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65663FBE-4390-AA43-AB04-FB110DDACCA3}"/>
              </a:ext>
            </a:extLst>
          </p:cNvPr>
          <p:cNvSpPr/>
          <p:nvPr/>
        </p:nvSpPr>
        <p:spPr>
          <a:xfrm>
            <a:off x="461375" y="1981200"/>
            <a:ext cx="3733800" cy="381000"/>
          </a:xfrm>
          <a:prstGeom prst="ellipse">
            <a:avLst/>
          </a:prstGeom>
          <a:noFill/>
          <a:ln>
            <a:solidFill>
              <a:srgbClr val="90270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31A4E9C4-08AD-B04D-A4E0-32B08B63E86A}"/>
              </a:ext>
            </a:extLst>
          </p:cNvPr>
          <p:cNvSpPr/>
          <p:nvPr/>
        </p:nvSpPr>
        <p:spPr>
          <a:xfrm>
            <a:off x="449893" y="2552700"/>
            <a:ext cx="3733800" cy="495300"/>
          </a:xfrm>
          <a:prstGeom prst="ellipse">
            <a:avLst/>
          </a:prstGeom>
          <a:noFill/>
          <a:ln>
            <a:solidFill>
              <a:srgbClr val="90270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A1916D0-DB72-3443-9E78-019F3131E982}"/>
              </a:ext>
            </a:extLst>
          </p:cNvPr>
          <p:cNvSpPr/>
          <p:nvPr/>
        </p:nvSpPr>
        <p:spPr>
          <a:xfrm>
            <a:off x="609600" y="3543300"/>
            <a:ext cx="3733800" cy="495300"/>
          </a:xfrm>
          <a:prstGeom prst="ellipse">
            <a:avLst/>
          </a:prstGeom>
          <a:noFill/>
          <a:ln>
            <a:solidFill>
              <a:srgbClr val="90270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C663C57-4118-A646-842D-2A128DAF4CF6}"/>
              </a:ext>
            </a:extLst>
          </p:cNvPr>
          <p:cNvSpPr/>
          <p:nvPr/>
        </p:nvSpPr>
        <p:spPr>
          <a:xfrm>
            <a:off x="457200" y="5338067"/>
            <a:ext cx="4189434" cy="495300"/>
          </a:xfrm>
          <a:prstGeom prst="ellipse">
            <a:avLst/>
          </a:prstGeom>
          <a:noFill/>
          <a:ln>
            <a:solidFill>
              <a:srgbClr val="90270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687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6" grpId="0" animBg="1"/>
      <p:bldP spid="7" grpId="0" animBg="1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86050" y="1143000"/>
            <a:ext cx="3886200" cy="3308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6019" name="Text Box 3"/>
          <p:cNvSpPr txBox="1">
            <a:spLocks noChangeArrowheads="1"/>
          </p:cNvSpPr>
          <p:nvPr/>
        </p:nvSpPr>
        <p:spPr bwMode="auto">
          <a:xfrm>
            <a:off x="2457450" y="4837837"/>
            <a:ext cx="4343400" cy="9002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100" dirty="0">
                <a:latin typeface="Times" pitchFamily="-111" charset="0"/>
              </a:rPr>
              <a:t>“The future </a:t>
            </a:r>
            <a:r>
              <a:rPr lang="en-US" sz="2100" dirty="0" err="1">
                <a:latin typeface="Times" pitchFamily="-111" charset="0"/>
              </a:rPr>
              <a:t>ain’t</a:t>
            </a:r>
            <a:r>
              <a:rPr lang="en-US" sz="2100" dirty="0">
                <a:latin typeface="Times" pitchFamily="-111" charset="0"/>
              </a:rPr>
              <a:t> what it used to be.”</a:t>
            </a:r>
          </a:p>
          <a:p>
            <a:pPr algn="ctr">
              <a:spcBef>
                <a:spcPct val="50000"/>
              </a:spcBef>
            </a:pPr>
            <a:r>
              <a:rPr lang="en-US" sz="2100" dirty="0">
                <a:latin typeface="Times" pitchFamily="-111" charset="0"/>
              </a:rPr>
              <a:t>Yogi Berra</a:t>
            </a:r>
          </a:p>
        </p:txBody>
      </p:sp>
    </p:spTree>
    <p:extLst>
      <p:ext uri="{BB962C8B-B14F-4D97-AF65-F5344CB8AC3E}">
        <p14:creationId xmlns:p14="http://schemas.microsoft.com/office/powerpoint/2010/main" val="462186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019" grpId="0" autoUpdateAnimBg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E9F34D85-C7D2-A743-B2B0-463714B4B61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4" r="-1" b="-1"/>
          <a:stretch/>
        </p:blipFill>
        <p:spPr>
          <a:xfrm>
            <a:off x="304800" y="533400"/>
            <a:ext cx="7476212" cy="53641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160170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28693003-B382-B049-8661-17C358F0243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9" r="2" b="1245"/>
          <a:stretch/>
        </p:blipFill>
        <p:spPr>
          <a:xfrm>
            <a:off x="381000" y="533400"/>
            <a:ext cx="7688653" cy="55165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414265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ttendeeViewerImage006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231670"/>
            <a:ext cx="6858000" cy="3727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1879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ttendeeViewerImage003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1125"/>
            <a:ext cx="9144000" cy="4970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4468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9915"/>
            <a:ext cx="9144000" cy="4501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9094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7538"/>
            <a:ext cx="9144000" cy="4535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47337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43351"/>
            <a:ext cx="9144000" cy="4781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85183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" y="304800"/>
            <a:ext cx="640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800000"/>
                </a:solidFill>
              </a:rPr>
              <a:t>Optimal Lifestyle Metrics</a:t>
            </a:r>
          </a:p>
        </p:txBody>
      </p:sp>
      <p:pic>
        <p:nvPicPr>
          <p:cNvPr id="5" name="Picture 4" descr="gg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1600200"/>
            <a:ext cx="6380769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17020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7826"/>
            <a:ext cx="9144000" cy="5749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38947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" y="457200"/>
            <a:ext cx="8305800" cy="4948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1258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8FAAAD09-C650-F742-B8D0-A7C196C5BE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0105" y="857250"/>
            <a:ext cx="6663791" cy="51435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7B44AF6-F066-5747-B0FE-DD6E7362E4F1}"/>
              </a:ext>
            </a:extLst>
          </p:cNvPr>
          <p:cNvSpPr txBox="1"/>
          <p:nvPr/>
        </p:nvSpPr>
        <p:spPr>
          <a:xfrm>
            <a:off x="417910" y="2773456"/>
            <a:ext cx="8001105" cy="235449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100" i="1" dirty="0"/>
              <a:t>“When we learn how to  diagnose high level wellness, we shall probably find that a substantial amount of creative expression, altruism, and love in daily life is essential for the approach to a high state of well-being. The needs are for a clear-cut concept and dedication to it; for money and research; for understanding, courage, and a reassessment of basic values; for a positive orientation toward life and society. We must dare to dream, dreams are the seedlings of realities.”</a:t>
            </a:r>
          </a:p>
        </p:txBody>
      </p:sp>
    </p:spTree>
    <p:extLst>
      <p:ext uri="{BB962C8B-B14F-4D97-AF65-F5344CB8AC3E}">
        <p14:creationId xmlns:p14="http://schemas.microsoft.com/office/powerpoint/2010/main" val="3643758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1" name="Picture 1" descr="ab0b0923b79abed93d7fee4860e9ab3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6900"/>
            <a:ext cx="9144000" cy="496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413993" y="5869704"/>
            <a:ext cx="48623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Epigenetics: </a:t>
            </a:r>
            <a:r>
              <a:rPr lang="en-US" sz="2400" dirty="0">
                <a:solidFill>
                  <a:srgbClr val="800000"/>
                </a:solidFill>
              </a:rPr>
              <a:t>DNA + Environment</a:t>
            </a:r>
          </a:p>
        </p:txBody>
      </p:sp>
    </p:spTree>
    <p:extLst>
      <p:ext uri="{BB962C8B-B14F-4D97-AF65-F5344CB8AC3E}">
        <p14:creationId xmlns:p14="http://schemas.microsoft.com/office/powerpoint/2010/main" val="135291668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6353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52240"/>
            <a:ext cx="6400799" cy="5395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6354" name="TextBox 2"/>
          <p:cNvSpPr txBox="1">
            <a:spLocks noChangeArrowheads="1"/>
          </p:cNvSpPr>
          <p:nvPr/>
        </p:nvSpPr>
        <p:spPr bwMode="auto">
          <a:xfrm>
            <a:off x="2343150" y="1543050"/>
            <a:ext cx="4457700" cy="46166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chemeClr val="bg1"/>
                </a:solidFill>
              </a:rPr>
              <a:t> </a:t>
            </a:r>
            <a:r>
              <a:rPr lang="en-US" sz="2100">
                <a:solidFill>
                  <a:schemeClr val="bg1"/>
                </a:solidFill>
              </a:rPr>
              <a:t>Aging has an Epigenetic Signature</a:t>
            </a:r>
          </a:p>
        </p:txBody>
      </p:sp>
    </p:spTree>
    <p:extLst>
      <p:ext uri="{BB962C8B-B14F-4D97-AF65-F5344CB8AC3E}">
        <p14:creationId xmlns:p14="http://schemas.microsoft.com/office/powerpoint/2010/main" val="266746684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E7D8E8-AEB7-46CC-808D-B22EF60BBC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7878" y="914400"/>
            <a:ext cx="6315075" cy="994172"/>
          </a:xfrm>
        </p:spPr>
        <p:txBody>
          <a:bodyPr>
            <a:noAutofit/>
          </a:bodyPr>
          <a:lstStyle/>
          <a:p>
            <a:pPr algn="l"/>
            <a:r>
              <a:rPr lang="en-US" sz="2800" dirty="0">
                <a:solidFill>
                  <a:srgbClr val="C00000"/>
                </a:solidFill>
              </a:rPr>
              <a:t>The Healthcare Cost of Food Insecurity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3613987-5F76-44EA-9F67-B45EAF095490}"/>
              </a:ext>
            </a:extLst>
          </p:cNvPr>
          <p:cNvSpPr txBox="1"/>
          <p:nvPr/>
        </p:nvSpPr>
        <p:spPr>
          <a:xfrm>
            <a:off x="723217" y="2438400"/>
            <a:ext cx="7697566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55% of households had unpaid medical bills and 66% of households had to make the difficult choice between paying for food, paying for medicine or medical care, or both.</a:t>
            </a:r>
          </a:p>
          <a:p>
            <a:r>
              <a:rPr lang="en-US" sz="2400" dirty="0"/>
              <a:t>      </a:t>
            </a:r>
            <a:r>
              <a:rPr lang="en-US" sz="2400" i="1" dirty="0"/>
              <a:t>Hunger in America 2014 National Report</a:t>
            </a:r>
          </a:p>
          <a:p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Food insecurity in children has resulted in $1.8 billion in additional children hospitalizations. </a:t>
            </a:r>
          </a:p>
          <a:p>
            <a:r>
              <a:rPr lang="en-US" sz="2400" dirty="0"/>
              <a:t>      </a:t>
            </a:r>
            <a:r>
              <a:rPr lang="en-US" sz="2400" i="1" dirty="0"/>
              <a:t>Essential Hospitals Institute 2016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2ADE456-7DE5-A540-B7AE-59461D3CD9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7981" y="354210"/>
            <a:ext cx="2217656" cy="1120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80767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7E503F-32F5-4499-97D8-F8220AA9C9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4495799" cy="852826"/>
          </a:xfrm>
        </p:spPr>
        <p:txBody>
          <a:bodyPr>
            <a:normAutofit fontScale="90000"/>
          </a:bodyPr>
          <a:lstStyle/>
          <a:p>
            <a:pPr algn="l"/>
            <a:r>
              <a:rPr lang="en-US" sz="3600" dirty="0">
                <a:solidFill>
                  <a:srgbClr val="C00000"/>
                </a:solidFill>
              </a:rPr>
              <a:t>Food Insecurity in Berkshire County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A16D8F-A6C6-4B3E-8A26-7E748ECBB5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6229" y="1825625"/>
            <a:ext cx="8629095" cy="4351338"/>
          </a:xfrm>
        </p:spPr>
        <p:txBody>
          <a:bodyPr>
            <a:normAutofit/>
          </a:bodyPr>
          <a:lstStyle/>
          <a:p>
            <a:r>
              <a:rPr lang="en-US" sz="2800" dirty="0"/>
              <a:t>11.2% of the Berkshire County population (127,000) is Food Insecure</a:t>
            </a:r>
          </a:p>
          <a:p>
            <a:pPr marL="457200" lvl="1" indent="0">
              <a:buNone/>
            </a:pPr>
            <a:r>
              <a:rPr lang="en-US" dirty="0"/>
              <a:t>(2018 Census)</a:t>
            </a:r>
          </a:p>
          <a:p>
            <a:r>
              <a:rPr lang="en-US" sz="2800" dirty="0"/>
              <a:t>14,430 Berkshire County Residents are Food Insecure</a:t>
            </a:r>
          </a:p>
          <a:p>
            <a:r>
              <a:rPr lang="en-US" sz="2800" dirty="0"/>
              <a:t>70% of Berkshire County residents fall below 200% of the poverty level</a:t>
            </a:r>
          </a:p>
          <a:p>
            <a:r>
              <a:rPr lang="en-US" sz="2800" dirty="0"/>
              <a:t>30% of food insecure individuals earn too much to qualify for nutrition assistance programs.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27DBA50-CB3E-854C-930E-5585D566FD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9400" y="228600"/>
            <a:ext cx="2217656" cy="1120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1655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B7A8AC-D6BB-4FF3-A9D9-F898B10F56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7882" y="291703"/>
            <a:ext cx="6182917" cy="994172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States Getting Involved in Food Insecurity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DF1CB9-B4BC-43FF-B73A-79CFB1B57A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443" y="1143000"/>
            <a:ext cx="8767113" cy="420215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dirty="0"/>
              <a:t>Massachusetts Food is Medicine State Plan</a:t>
            </a:r>
          </a:p>
          <a:p>
            <a:pPr marL="0" indent="0">
              <a:buNone/>
            </a:pPr>
            <a:endParaRPr lang="en-US" sz="2000" dirty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en-US" sz="2000" dirty="0"/>
              <a:t>What is Food is Medicine, and Why the Need for a Statewide Plan?</a:t>
            </a:r>
          </a:p>
          <a:p>
            <a:pPr lvl="0"/>
            <a:r>
              <a:rPr lang="en-US" sz="2000" dirty="0"/>
              <a:t>Food is Medicine describes the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i="1" dirty="0">
                <a:solidFill>
                  <a:srgbClr val="C00000"/>
                </a:solidFill>
              </a:rPr>
              <a:t>provision of nutritious food tailored to the medical needs of an individual </a:t>
            </a:r>
            <a:r>
              <a:rPr lang="en-US" sz="2000" dirty="0"/>
              <a:t>who lives with one or more health conditions likely to be affected by diet, such as diabetes, heart disease, certain cancers, and HIV.  In a small but growing number of cases in Massachusetts and across the country, Food is Medicine interventions are becoming integrated into holistic, patient-centered models of care for individuals with complex chronic illnesses.</a:t>
            </a:r>
          </a:p>
          <a:p>
            <a:pPr lvl="0"/>
            <a:r>
              <a:rPr lang="en-US" sz="2000" dirty="0"/>
              <a:t>Emerging research overwhelmingly suggests that connecting people with complex health conditions to </a:t>
            </a:r>
            <a:r>
              <a:rPr lang="en-US" sz="2000" i="1" dirty="0">
                <a:solidFill>
                  <a:srgbClr val="C00000"/>
                </a:solidFill>
              </a:rPr>
              <a:t>Food is Medicine interventions is an effective and low-cost way to improve health outcomes</a:t>
            </a:r>
            <a:r>
              <a:rPr lang="en-US" sz="2000" dirty="0"/>
              <a:t>, decrease utilization of expensive health services, and enhance quality of life for these individuals, who are often socially, as well as medically vulnerable.</a:t>
            </a:r>
          </a:p>
          <a:p>
            <a:endParaRPr lang="en-US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C3113B5-D065-1748-9F4E-C0092FE7FC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9400" y="228600"/>
            <a:ext cx="2217656" cy="1120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07258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9DFC1D-F3A6-4713-BAC8-EEC81B207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8" y="473943"/>
            <a:ext cx="6244472" cy="949570"/>
          </a:xfrm>
        </p:spPr>
        <p:txBody>
          <a:bodyPr>
            <a:normAutofit fontScale="90000"/>
          </a:bodyPr>
          <a:lstStyle/>
          <a:p>
            <a:pPr algn="l"/>
            <a:r>
              <a:rPr lang="en-US" sz="3600" dirty="0">
                <a:solidFill>
                  <a:srgbClr val="C00000"/>
                </a:solidFill>
              </a:rPr>
              <a:t>What can we do in a clinical setting?</a:t>
            </a:r>
            <a:br>
              <a:rPr lang="en-US" sz="3600" dirty="0">
                <a:solidFill>
                  <a:srgbClr val="C00000"/>
                </a:solidFill>
              </a:rPr>
            </a:br>
            <a:br>
              <a:rPr lang="en-US" sz="3600" dirty="0">
                <a:solidFill>
                  <a:srgbClr val="C00000"/>
                </a:solidFill>
              </a:rPr>
            </a:br>
            <a:br>
              <a:rPr lang="en-US" dirty="0"/>
            </a:br>
            <a:endParaRPr lang="en-US" u="sng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86A85C-EDAD-42D0-8BA4-2696667F6C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716683"/>
            <a:ext cx="7886700" cy="3346847"/>
          </a:xfrm>
        </p:spPr>
        <p:txBody>
          <a:bodyPr/>
          <a:lstStyle/>
          <a:p>
            <a:pPr marL="0" indent="0">
              <a:buNone/>
            </a:pPr>
            <a:r>
              <a:rPr lang="en-US" sz="2400" i="1" dirty="0"/>
              <a:t>Food Insecurity Hunger Vital Sign- 2 Questions</a:t>
            </a:r>
          </a:p>
          <a:p>
            <a:endParaRPr lang="en-US" dirty="0"/>
          </a:p>
          <a:p>
            <a:r>
              <a:rPr lang="en-US" dirty="0"/>
              <a:t>Within the past 12 months did you </a:t>
            </a:r>
            <a:r>
              <a:rPr lang="en-US" b="1" i="1" dirty="0">
                <a:solidFill>
                  <a:srgbClr val="C00000"/>
                </a:solidFill>
              </a:rPr>
              <a:t>worry</a:t>
            </a:r>
            <a:r>
              <a:rPr lang="en-US" dirty="0"/>
              <a:t> whether your food would run out before you got money to buy more?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Within the past 12 months </a:t>
            </a:r>
            <a:r>
              <a:rPr lang="en-US" b="1" i="1" dirty="0">
                <a:solidFill>
                  <a:srgbClr val="C00000"/>
                </a:solidFill>
              </a:rPr>
              <a:t>did</a:t>
            </a:r>
            <a:r>
              <a:rPr lang="en-US" dirty="0"/>
              <a:t> your food run out before you had money to buy more?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AF90E6C-7368-4F47-B5BC-7D138C244F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1800" y="310568"/>
            <a:ext cx="2217656" cy="1120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80053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2EC943-EA7C-4E1D-A92A-7329B7CD18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973" y="462703"/>
            <a:ext cx="3829050" cy="994172"/>
          </a:xfrm>
        </p:spPr>
        <p:txBody>
          <a:bodyPr>
            <a:normAutofit/>
          </a:bodyPr>
          <a:lstStyle/>
          <a:p>
            <a:r>
              <a:rPr lang="en-US" sz="3000" dirty="0">
                <a:solidFill>
                  <a:srgbClr val="C00000"/>
                </a:solidFill>
              </a:rPr>
              <a:t>Boston Medical Center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6CB35F-2F98-46A0-BF05-173F08D3CE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1" y="1456875"/>
            <a:ext cx="8770856" cy="3263504"/>
          </a:xfrm>
        </p:spPr>
        <p:txBody>
          <a:bodyPr>
            <a:noAutofit/>
          </a:bodyPr>
          <a:lstStyle/>
          <a:p>
            <a:r>
              <a:rPr lang="en-US" sz="2400" i="1" dirty="0">
                <a:solidFill>
                  <a:srgbClr val="C00000"/>
                </a:solidFill>
              </a:rPr>
              <a:t>An on-site preventative food pantry and demonstration kitchen with a clinicians prescription</a:t>
            </a:r>
          </a:p>
          <a:p>
            <a:r>
              <a:rPr lang="en-US" sz="2400" dirty="0"/>
              <a:t>They serve 7,000 patients, distributing </a:t>
            </a:r>
            <a:r>
              <a:rPr lang="en-US" sz="2400" i="1" dirty="0">
                <a:solidFill>
                  <a:srgbClr val="C00000"/>
                </a:solidFill>
              </a:rPr>
              <a:t>15,000 pounds </a:t>
            </a:r>
            <a:r>
              <a:rPr lang="en-US" sz="2400" dirty="0"/>
              <a:t>of nutritionally dense, culturally appropriate, therapeutic food </a:t>
            </a:r>
            <a:r>
              <a:rPr lang="en-US" sz="2400" i="1" dirty="0">
                <a:solidFill>
                  <a:srgbClr val="C00000"/>
                </a:solidFill>
              </a:rPr>
              <a:t>monthly</a:t>
            </a:r>
            <a:r>
              <a:rPr lang="en-US" sz="2400" dirty="0"/>
              <a:t>.</a:t>
            </a:r>
          </a:p>
          <a:p>
            <a:r>
              <a:rPr lang="en-US" sz="2400" dirty="0"/>
              <a:t>There has been an </a:t>
            </a:r>
            <a:r>
              <a:rPr lang="en-US" sz="2400" i="1" dirty="0">
                <a:solidFill>
                  <a:srgbClr val="C00000"/>
                </a:solidFill>
              </a:rPr>
              <a:t>increase of 15% </a:t>
            </a:r>
            <a:r>
              <a:rPr lang="en-US" sz="2400" dirty="0"/>
              <a:t>in enrollment of Federal Nutrition Programs since the program began. </a:t>
            </a:r>
          </a:p>
          <a:p>
            <a:r>
              <a:rPr lang="en-US" sz="2400" dirty="0"/>
              <a:t>Patients are given a </a:t>
            </a:r>
            <a:r>
              <a:rPr lang="en-US" sz="2400" i="1" dirty="0">
                <a:solidFill>
                  <a:srgbClr val="C00000"/>
                </a:solidFill>
              </a:rPr>
              <a:t>three to four day supply </a:t>
            </a:r>
            <a:r>
              <a:rPr lang="en-US" sz="2400" dirty="0"/>
              <a:t>of food twice a month for themselves and their families. </a:t>
            </a:r>
          </a:p>
          <a:p>
            <a:r>
              <a:rPr lang="en-US" sz="2400" dirty="0"/>
              <a:t>On site community and </a:t>
            </a:r>
            <a:r>
              <a:rPr lang="en-US" sz="2400" i="1" dirty="0">
                <a:solidFill>
                  <a:srgbClr val="C00000"/>
                </a:solidFill>
              </a:rPr>
              <a:t>roof top gardens </a:t>
            </a:r>
            <a:r>
              <a:rPr lang="en-US" sz="2400" dirty="0"/>
              <a:t>supplement food donations.</a:t>
            </a:r>
          </a:p>
          <a:p>
            <a:r>
              <a:rPr lang="en-US" sz="2400" i="1" dirty="0">
                <a:solidFill>
                  <a:srgbClr val="C00000"/>
                </a:solidFill>
              </a:rPr>
              <a:t>On-site WIC </a:t>
            </a:r>
            <a:r>
              <a:rPr lang="en-US" sz="2400" dirty="0"/>
              <a:t>office to encourage patients to enroll in nutrition assistance programs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CB8B7D-F1DD-FB43-AF1C-6664A8020E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0371" y="150017"/>
            <a:ext cx="2217656" cy="1120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00847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5AD498F-B7FB-9D4D-B1D8-FC71BAFFDA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01943"/>
            <a:ext cx="9144000" cy="5254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6003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0C60310-9594-7045-92D1-4E7481A079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48700"/>
            <a:ext cx="9144000" cy="356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2633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57200" y="149064"/>
            <a:ext cx="8229600" cy="1219200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US" dirty="0"/>
              <a:t>2019 Community Health </a:t>
            </a:r>
            <a:br>
              <a:rPr lang="en-US" dirty="0"/>
            </a:br>
            <a:r>
              <a:rPr lang="en-US" dirty="0"/>
              <a:t>Needs Assessment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162175" y="3733800"/>
            <a:ext cx="47244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Presented by:</a:t>
            </a:r>
          </a:p>
          <a:p>
            <a:pPr algn="ctr"/>
            <a:r>
              <a:rPr lang="en-US" sz="1400" dirty="0"/>
              <a:t>Kimberly A. Kelly</a:t>
            </a:r>
          </a:p>
          <a:p>
            <a:pPr algn="ctr"/>
            <a:r>
              <a:rPr lang="en-US" sz="1400" dirty="0"/>
              <a:t>Manager, Community Health &amp; Public Health Initiatives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246" y="1396640"/>
            <a:ext cx="5123329" cy="38040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042912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578" name="Object 2"/>
          <p:cNvGraphicFramePr>
            <a:graphicFrameLocks noChangeAspect="1"/>
          </p:cNvGraphicFramePr>
          <p:nvPr/>
        </p:nvGraphicFramePr>
        <p:xfrm>
          <a:off x="0" y="2057400"/>
          <a:ext cx="5984875" cy="459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5" name="Bitmap Image" r:id="rId4" imgW="4495238" imgH="3476190" progId="">
                  <p:embed/>
                </p:oleObj>
              </mc:Choice>
              <mc:Fallback>
                <p:oleObj name="Bitmap Image" r:id="rId4" imgW="4495238" imgH="3476190" progId="">
                  <p:embed/>
                  <p:pic>
                    <p:nvPicPr>
                      <p:cNvPr id="24578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2057400"/>
                        <a:ext cx="5984875" cy="4597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41" name="Text Box 5"/>
          <p:cNvSpPr txBox="1">
            <a:spLocks noChangeArrowheads="1"/>
          </p:cNvSpPr>
          <p:nvPr/>
        </p:nvSpPr>
        <p:spPr bwMode="auto">
          <a:xfrm>
            <a:off x="3153569" y="2971800"/>
            <a:ext cx="20193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Healthspan</a:t>
            </a:r>
            <a:endParaRPr 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1752600"/>
            <a:ext cx="2236788" cy="292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9400"/>
            <a:ext cx="6307138" cy="127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819106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4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1" grpId="0" autoUpdateAnimBg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F005CC-8B16-4C36-B6E6-D5D2DECC679E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685800" y="195308"/>
            <a:ext cx="7772400" cy="896645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US" dirty="0"/>
              <a:t>Community Health Needs Assessment Intent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3BF00C26-5544-4AC9-B364-D9018B68FB7A}"/>
              </a:ext>
            </a:extLst>
          </p:cNvPr>
          <p:cNvGraphicFramePr/>
          <p:nvPr/>
        </p:nvGraphicFramePr>
        <p:xfrm>
          <a:off x="71021" y="1349406"/>
          <a:ext cx="8984202" cy="55085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6205742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89266FA-AFBE-498F-BEF7-EAD86CF884D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123825"/>
            <a:ext cx="8175625" cy="666750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Biggest issues in Berkshire County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5D854C5-E39A-447D-A4A4-D1D3DAAB7289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35006" y="1463321"/>
            <a:ext cx="4286250" cy="5114925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>
              <a:lnSpc>
                <a:spcPct val="150000"/>
              </a:lnSpc>
              <a:buFont typeface="+mj-lt"/>
              <a:buAutoNum type="arabicPeriod"/>
            </a:pP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Drugs / violence</a:t>
            </a:r>
          </a:p>
          <a:p>
            <a:pPr lvl="0">
              <a:lnSpc>
                <a:spcPct val="150000"/>
              </a:lnSpc>
              <a:buFont typeface="+mj-lt"/>
              <a:buAutoNum type="arabicPeriod"/>
            </a:pP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Transportation</a:t>
            </a:r>
          </a:p>
          <a:p>
            <a:pPr lvl="0">
              <a:lnSpc>
                <a:spcPct val="150000"/>
              </a:lnSpc>
              <a:buFont typeface="+mj-lt"/>
              <a:buAutoNum type="arabicPeriod"/>
            </a:pP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Lack of jobs</a:t>
            </a:r>
          </a:p>
          <a:p>
            <a:pPr lvl="0">
              <a:lnSpc>
                <a:spcPct val="150000"/>
              </a:lnSpc>
              <a:buFont typeface="+mj-lt"/>
              <a:buAutoNum type="arabicPeriod"/>
            </a:pP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Housing</a:t>
            </a:r>
          </a:p>
          <a:p>
            <a:pPr lvl="0">
              <a:lnSpc>
                <a:spcPct val="150000"/>
              </a:lnSpc>
              <a:buFont typeface="+mj-lt"/>
              <a:buAutoNum type="arabicPeriod"/>
            </a:pP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Sense of community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CAF6C9D-E219-4E74-BF66-D5C6BE1515BC}"/>
              </a:ext>
            </a:extLst>
          </p:cNvPr>
          <p:cNvSpPr/>
          <p:nvPr/>
        </p:nvSpPr>
        <p:spPr>
          <a:xfrm>
            <a:off x="4301397" y="2622847"/>
            <a:ext cx="3972591" cy="221599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>
            <a:spAutoFit/>
          </a:bodyPr>
          <a:lstStyle/>
          <a:p>
            <a:pPr marL="0" indent="0" algn="ctr">
              <a:lnSpc>
                <a:spcPct val="115000"/>
              </a:lnSpc>
              <a:spcBef>
                <a:spcPts val="0"/>
              </a:spcBef>
              <a:spcAft>
                <a:spcPts val="750"/>
              </a:spcAft>
              <a:buNone/>
            </a:pPr>
            <a:r>
              <a:rPr lang="en-US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“My vision for a healthy community is where every person has access to activities that strengthen the mind, body, and spirit.”- Anonymous</a:t>
            </a:r>
          </a:p>
        </p:txBody>
      </p:sp>
    </p:spTree>
    <p:extLst>
      <p:ext uri="{BB962C8B-B14F-4D97-AF65-F5344CB8AC3E}">
        <p14:creationId xmlns:p14="http://schemas.microsoft.com/office/powerpoint/2010/main" val="156790301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8496C5D-82B0-6849-AF9C-33BA6E54DC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990600"/>
            <a:ext cx="7162800" cy="13716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17A2FD7-C0E2-7445-B08B-A86C77A8EE13}"/>
              </a:ext>
            </a:extLst>
          </p:cNvPr>
          <p:cNvSpPr txBox="1"/>
          <p:nvPr/>
        </p:nvSpPr>
        <p:spPr>
          <a:xfrm>
            <a:off x="888694" y="286434"/>
            <a:ext cx="7086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C00000"/>
                </a:solidFill>
              </a:rPr>
              <a:t>Berkshire Fallon Health Collaborative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D7BE005-15EC-0848-BC5D-B4741137FA72}"/>
              </a:ext>
            </a:extLst>
          </p:cNvPr>
          <p:cNvSpPr txBox="1"/>
          <p:nvPr/>
        </p:nvSpPr>
        <p:spPr>
          <a:xfrm>
            <a:off x="762000" y="2743200"/>
            <a:ext cx="76200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15,000 covered lives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High prevalence of behavioral health, SUD, medical comorbidities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Clinical-claims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Predictive analytics, risk-stratification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Team-based care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Emphasis of patient-directed goals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Social determinants of health</a:t>
            </a:r>
          </a:p>
        </p:txBody>
      </p:sp>
    </p:spTree>
    <p:extLst>
      <p:ext uri="{BB962C8B-B14F-4D97-AF65-F5344CB8AC3E}">
        <p14:creationId xmlns:p14="http://schemas.microsoft.com/office/powerpoint/2010/main" val="28015162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523A9044-3190-0F46-8476-A69B00296C06}"/>
              </a:ext>
            </a:extLst>
          </p:cNvPr>
          <p:cNvSpPr/>
          <p:nvPr/>
        </p:nvSpPr>
        <p:spPr>
          <a:xfrm>
            <a:off x="3548802" y="2667000"/>
            <a:ext cx="1708998" cy="1447800"/>
          </a:xfrm>
          <a:prstGeom prst="roundRect">
            <a:avLst/>
          </a:prstGeom>
          <a:solidFill>
            <a:schemeClr val="accent1">
              <a:alpha val="3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3BD3DC4-DFB0-4843-A66A-5FCAE6E31127}"/>
              </a:ext>
            </a:extLst>
          </p:cNvPr>
          <p:cNvSpPr txBox="1"/>
          <p:nvPr/>
        </p:nvSpPr>
        <p:spPr>
          <a:xfrm>
            <a:off x="3620660" y="2810999"/>
            <a:ext cx="157927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C00000"/>
                </a:solidFill>
              </a:rPr>
              <a:t>ACO Pod Teams</a:t>
            </a:r>
          </a:p>
          <a:p>
            <a:pPr algn="ctr"/>
            <a:r>
              <a:rPr lang="en-US" sz="1600" b="1" dirty="0">
                <a:solidFill>
                  <a:srgbClr val="C00000"/>
                </a:solidFill>
              </a:rPr>
              <a:t>CHW, RN, </a:t>
            </a:r>
            <a:r>
              <a:rPr lang="en-US" sz="1600" b="1" dirty="0" err="1">
                <a:solidFill>
                  <a:srgbClr val="C00000"/>
                </a:solidFill>
              </a:rPr>
              <a:t>LiCSW</a:t>
            </a:r>
            <a:endParaRPr lang="en-US" sz="1600" b="1" dirty="0">
              <a:solidFill>
                <a:srgbClr val="C00000"/>
              </a:solidFill>
            </a:endParaRPr>
          </a:p>
          <a:p>
            <a:pPr algn="ctr"/>
            <a:r>
              <a:rPr lang="en-US" sz="1600" b="1" dirty="0">
                <a:solidFill>
                  <a:srgbClr val="C00000"/>
                </a:solidFill>
              </a:rPr>
              <a:t>+</a:t>
            </a:r>
          </a:p>
          <a:p>
            <a:pPr algn="ctr"/>
            <a:r>
              <a:rPr lang="en-US" sz="1600" b="1" dirty="0">
                <a:solidFill>
                  <a:srgbClr val="C00000"/>
                </a:solidFill>
              </a:rPr>
              <a:t>Client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C3F89829-8F63-D946-924A-F539E095B1C0}"/>
              </a:ext>
            </a:extLst>
          </p:cNvPr>
          <p:cNvSpPr/>
          <p:nvPr/>
        </p:nvSpPr>
        <p:spPr>
          <a:xfrm>
            <a:off x="3656424" y="266700"/>
            <a:ext cx="1601376" cy="145533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23B0584-5F27-5243-8D31-E904D4476FCB}"/>
              </a:ext>
            </a:extLst>
          </p:cNvPr>
          <p:cNvSpPr txBox="1"/>
          <p:nvPr/>
        </p:nvSpPr>
        <p:spPr>
          <a:xfrm>
            <a:off x="3886200" y="842074"/>
            <a:ext cx="10668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BMC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C83A237-690B-DB46-8B00-D2EC13B9D10D}"/>
              </a:ext>
            </a:extLst>
          </p:cNvPr>
          <p:cNvSpPr txBox="1"/>
          <p:nvPr/>
        </p:nvSpPr>
        <p:spPr>
          <a:xfrm>
            <a:off x="4580600" y="1754609"/>
            <a:ext cx="1311237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C00000"/>
                </a:solidFill>
              </a:rPr>
              <a:t>Transitions </a:t>
            </a:r>
          </a:p>
          <a:p>
            <a:pPr algn="ctr"/>
            <a:r>
              <a:rPr lang="en-US" sz="1600" dirty="0">
                <a:solidFill>
                  <a:srgbClr val="C00000"/>
                </a:solidFill>
              </a:rPr>
              <a:t>of Care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DCE749E-5D30-4C41-8D2A-65F025272150}"/>
              </a:ext>
            </a:extLst>
          </p:cNvPr>
          <p:cNvSpPr/>
          <p:nvPr/>
        </p:nvSpPr>
        <p:spPr>
          <a:xfrm>
            <a:off x="6415134" y="1396036"/>
            <a:ext cx="1371600" cy="1295400"/>
          </a:xfrm>
          <a:prstGeom prst="ellipse">
            <a:avLst/>
          </a:prstGeom>
          <a:solidFill>
            <a:srgbClr val="FFC000">
              <a:alpha val="4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AB42233-33E4-4D4B-9F6B-87F20D4DEAD7}"/>
              </a:ext>
            </a:extLst>
          </p:cNvPr>
          <p:cNvSpPr txBox="1"/>
          <p:nvPr/>
        </p:nvSpPr>
        <p:spPr>
          <a:xfrm>
            <a:off x="6526829" y="1787899"/>
            <a:ext cx="12599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ED/Urgent Care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4A562378-E9A0-9943-AE4B-A190F5409CE1}"/>
              </a:ext>
            </a:extLst>
          </p:cNvPr>
          <p:cNvSpPr/>
          <p:nvPr/>
        </p:nvSpPr>
        <p:spPr>
          <a:xfrm>
            <a:off x="6708468" y="3754506"/>
            <a:ext cx="1371600" cy="1295400"/>
          </a:xfrm>
          <a:prstGeom prst="ellipse">
            <a:avLst/>
          </a:prstGeom>
          <a:solidFill>
            <a:srgbClr val="92D050">
              <a:alpha val="5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2D44EE9-6F65-9844-934F-09105839B2B4}"/>
              </a:ext>
            </a:extLst>
          </p:cNvPr>
          <p:cNvSpPr txBox="1"/>
          <p:nvPr/>
        </p:nvSpPr>
        <p:spPr>
          <a:xfrm>
            <a:off x="6975168" y="4114800"/>
            <a:ext cx="8734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Prison/sheriff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38636319-3D25-C648-AA38-9C9168273138}"/>
              </a:ext>
            </a:extLst>
          </p:cNvPr>
          <p:cNvSpPr/>
          <p:nvPr/>
        </p:nvSpPr>
        <p:spPr>
          <a:xfrm>
            <a:off x="3757863" y="5122749"/>
            <a:ext cx="1447800" cy="1371600"/>
          </a:xfrm>
          <a:prstGeom prst="ellipse">
            <a:avLst/>
          </a:prstGeom>
          <a:solidFill>
            <a:srgbClr val="FF4350">
              <a:alpha val="4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94FFA61-36B3-1B44-B6DF-1C0C0115C434}"/>
              </a:ext>
            </a:extLst>
          </p:cNvPr>
          <p:cNvSpPr txBox="1"/>
          <p:nvPr/>
        </p:nvSpPr>
        <p:spPr>
          <a:xfrm>
            <a:off x="4019550" y="5562600"/>
            <a:ext cx="8763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VNA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461ED976-8FFE-4842-A479-C040FEF121E5}"/>
              </a:ext>
            </a:extLst>
          </p:cNvPr>
          <p:cNvSpPr/>
          <p:nvPr/>
        </p:nvSpPr>
        <p:spPr>
          <a:xfrm>
            <a:off x="957905" y="1457607"/>
            <a:ext cx="1600200" cy="1442591"/>
          </a:xfrm>
          <a:prstGeom prst="ellipse">
            <a:avLst/>
          </a:prstGeom>
          <a:solidFill>
            <a:schemeClr val="accent1">
              <a:alpha val="3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B7DFB67-DF9D-CE4E-B4C0-2C3E201E8F86}"/>
              </a:ext>
            </a:extLst>
          </p:cNvPr>
          <p:cNvSpPr txBox="1"/>
          <p:nvPr/>
        </p:nvSpPr>
        <p:spPr>
          <a:xfrm>
            <a:off x="1175627" y="1886516"/>
            <a:ext cx="121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Primary Care</a:t>
            </a:r>
          </a:p>
        </p:txBody>
      </p:sp>
      <p:sp>
        <p:nvSpPr>
          <p:cNvPr id="24" name="Left-Right Arrow 23">
            <a:extLst>
              <a:ext uri="{FF2B5EF4-FFF2-40B4-BE49-F238E27FC236}">
                <a16:creationId xmlns:a16="http://schemas.microsoft.com/office/drawing/2014/main" id="{2AA7DFD4-A90E-044E-A0CA-4314B4216BD3}"/>
              </a:ext>
            </a:extLst>
          </p:cNvPr>
          <p:cNvSpPr/>
          <p:nvPr/>
        </p:nvSpPr>
        <p:spPr>
          <a:xfrm rot="2290724">
            <a:off x="2426250" y="2722385"/>
            <a:ext cx="1213815" cy="250589"/>
          </a:xfrm>
          <a:prstGeom prst="left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F9592B6C-BA59-8548-B6B1-261E0B0CCA9A}"/>
              </a:ext>
            </a:extLst>
          </p:cNvPr>
          <p:cNvSpPr/>
          <p:nvPr/>
        </p:nvSpPr>
        <p:spPr>
          <a:xfrm>
            <a:off x="1188126" y="4029199"/>
            <a:ext cx="1524000" cy="1357563"/>
          </a:xfrm>
          <a:prstGeom prst="ellipse">
            <a:avLst/>
          </a:prstGeom>
          <a:solidFill>
            <a:srgbClr val="7030A0">
              <a:alpha val="33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383D26B-054C-9245-A580-FEA515B13602}"/>
              </a:ext>
            </a:extLst>
          </p:cNvPr>
          <p:cNvSpPr txBox="1"/>
          <p:nvPr/>
        </p:nvSpPr>
        <p:spPr>
          <a:xfrm>
            <a:off x="1295400" y="4492073"/>
            <a:ext cx="1127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Brien/CPs</a:t>
            </a:r>
          </a:p>
        </p:txBody>
      </p:sp>
      <p:sp>
        <p:nvSpPr>
          <p:cNvPr id="27" name="Left-Right Arrow 26">
            <a:extLst>
              <a:ext uri="{FF2B5EF4-FFF2-40B4-BE49-F238E27FC236}">
                <a16:creationId xmlns:a16="http://schemas.microsoft.com/office/drawing/2014/main" id="{71A0BE16-5B3C-B94D-A7AD-9E4D2D4E7FE6}"/>
              </a:ext>
            </a:extLst>
          </p:cNvPr>
          <p:cNvSpPr/>
          <p:nvPr/>
        </p:nvSpPr>
        <p:spPr>
          <a:xfrm rot="20060623">
            <a:off x="2545756" y="3995305"/>
            <a:ext cx="1019515" cy="207379"/>
          </a:xfrm>
          <a:prstGeom prst="left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Up-Down Arrow 28">
            <a:extLst>
              <a:ext uri="{FF2B5EF4-FFF2-40B4-BE49-F238E27FC236}">
                <a16:creationId xmlns:a16="http://schemas.microsoft.com/office/drawing/2014/main" id="{8E3D762E-E7D2-3544-8CB3-6976AF94BB92}"/>
              </a:ext>
            </a:extLst>
          </p:cNvPr>
          <p:cNvSpPr/>
          <p:nvPr/>
        </p:nvSpPr>
        <p:spPr>
          <a:xfrm>
            <a:off x="4343400" y="4191000"/>
            <a:ext cx="228600" cy="858906"/>
          </a:xfrm>
          <a:prstGeom prst="upDown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Left-Right Arrow 27">
            <a:extLst>
              <a:ext uri="{FF2B5EF4-FFF2-40B4-BE49-F238E27FC236}">
                <a16:creationId xmlns:a16="http://schemas.microsoft.com/office/drawing/2014/main" id="{8DD78EFF-B2DB-5E41-8F0F-72506404CDAD}"/>
              </a:ext>
            </a:extLst>
          </p:cNvPr>
          <p:cNvSpPr/>
          <p:nvPr/>
        </p:nvSpPr>
        <p:spPr>
          <a:xfrm rot="19584752">
            <a:off x="5265900" y="2689159"/>
            <a:ext cx="1269897" cy="199179"/>
          </a:xfrm>
          <a:prstGeom prst="left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Left-Right Arrow 29">
            <a:extLst>
              <a:ext uri="{FF2B5EF4-FFF2-40B4-BE49-F238E27FC236}">
                <a16:creationId xmlns:a16="http://schemas.microsoft.com/office/drawing/2014/main" id="{2384B22A-DE96-7544-AEB9-B14D8BC9B454}"/>
              </a:ext>
            </a:extLst>
          </p:cNvPr>
          <p:cNvSpPr/>
          <p:nvPr/>
        </p:nvSpPr>
        <p:spPr>
          <a:xfrm rot="16200000">
            <a:off x="4031681" y="2142775"/>
            <a:ext cx="857828" cy="168747"/>
          </a:xfrm>
          <a:prstGeom prst="left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Left-Right Arrow 30">
            <a:extLst>
              <a:ext uri="{FF2B5EF4-FFF2-40B4-BE49-F238E27FC236}">
                <a16:creationId xmlns:a16="http://schemas.microsoft.com/office/drawing/2014/main" id="{B2DF7317-F3CA-4542-BA64-F1CE0A6CAAE6}"/>
              </a:ext>
            </a:extLst>
          </p:cNvPr>
          <p:cNvSpPr/>
          <p:nvPr/>
        </p:nvSpPr>
        <p:spPr>
          <a:xfrm rot="1310296">
            <a:off x="5309914" y="3994073"/>
            <a:ext cx="1328514" cy="209844"/>
          </a:xfrm>
          <a:prstGeom prst="left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6002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886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800000"/>
                </a:solidFill>
              </a:rPr>
              <a:t>CHWs in the Community</a:t>
            </a:r>
          </a:p>
        </p:txBody>
      </p:sp>
      <p:graphicFrame>
        <p:nvGraphicFramePr>
          <p:cNvPr id="10" name="Diagram 9"/>
          <p:cNvGraphicFramePr/>
          <p:nvPr/>
        </p:nvGraphicFramePr>
        <p:xfrm>
          <a:off x="0" y="1219200"/>
          <a:ext cx="8991600" cy="5486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6169314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63C1720-C381-48DC-A4E7-BC12EC8DBF8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39" r="4863" b="2"/>
          <a:stretch/>
        </p:blipFill>
        <p:spPr>
          <a:xfrm>
            <a:off x="-12685" y="499503"/>
            <a:ext cx="3002264" cy="254166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D508237-3D38-4F2B-93AD-5100EA8A4E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37" r="5088" b="1"/>
          <a:stretch/>
        </p:blipFill>
        <p:spPr>
          <a:xfrm>
            <a:off x="3058478" y="678380"/>
            <a:ext cx="3010535" cy="2183907"/>
          </a:xfrm>
          <a:prstGeom prst="rect">
            <a:avLst/>
          </a:prstGeom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9BF116E-776D-4180-8161-0106C49DAB7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83" r="6136" b="3"/>
          <a:stretch/>
        </p:blipFill>
        <p:spPr>
          <a:xfrm>
            <a:off x="6094094" y="516412"/>
            <a:ext cx="2950210" cy="253745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6D18665-8308-4310-AD1C-FD697961953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924" r="5311" b="3"/>
          <a:stretch/>
        </p:blipFill>
        <p:spPr>
          <a:xfrm>
            <a:off x="39370" y="3053865"/>
            <a:ext cx="2950209" cy="254167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5AD1AE8-6A2C-4451-BDF4-150F62A7192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161" r="5438" b="2"/>
          <a:stretch/>
        </p:blipFill>
        <p:spPr>
          <a:xfrm>
            <a:off x="6055995" y="3108921"/>
            <a:ext cx="2950209" cy="248661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F364DFE-B083-4460-BF3A-B64538FC411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8524" r="3126" b="-3"/>
          <a:stretch/>
        </p:blipFill>
        <p:spPr>
          <a:xfrm>
            <a:off x="3055619" y="3216101"/>
            <a:ext cx="2994026" cy="2217198"/>
          </a:xfrm>
          <a:prstGeom prst="rect">
            <a:avLst/>
          </a:prstGeom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19517329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9BB5EEBA-2A6C-5841-B0B7-5D7ADC0682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9" y="1905001"/>
            <a:ext cx="4039085" cy="3028640"/>
          </a:xfrm>
          <a:prstGeom prst="rect">
            <a:avLst/>
          </a:prstGeom>
        </p:spPr>
      </p:pic>
      <p:pic>
        <p:nvPicPr>
          <p:cNvPr id="5" name="Picture 4" descr="A person standing in front of a cake&#10;&#10;Description automatically generated">
            <a:extLst>
              <a:ext uri="{FF2B5EF4-FFF2-40B4-BE49-F238E27FC236}">
                <a16:creationId xmlns:a16="http://schemas.microsoft.com/office/drawing/2014/main" id="{5A5869ED-640E-CB4B-8ABD-C71A8C433F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1905000"/>
            <a:ext cx="3889350" cy="2813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81048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book, text, food&#10;&#10;Description automatically generated">
            <a:extLst>
              <a:ext uri="{FF2B5EF4-FFF2-40B4-BE49-F238E27FC236}">
                <a16:creationId xmlns:a16="http://schemas.microsoft.com/office/drawing/2014/main" id="{8EBCF013-022F-3C4E-9F50-5D57E34CD2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1801" y="1075360"/>
            <a:ext cx="3281081" cy="2712184"/>
          </a:xfrm>
          <a:prstGeom prst="rect">
            <a:avLst/>
          </a:prstGeom>
        </p:spPr>
      </p:pic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162ABE62-CFA5-A747-BAD6-36028385F1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8483" y="4033557"/>
            <a:ext cx="5917316" cy="1967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93694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6200"/>
            <a:ext cx="8229600" cy="1143000"/>
          </a:xfrm>
        </p:spPr>
        <p:txBody>
          <a:bodyPr/>
          <a:lstStyle/>
          <a:p>
            <a:r>
              <a:rPr lang="en-US" sz="3600" dirty="0">
                <a:solidFill>
                  <a:srgbClr val="800000"/>
                </a:solidFill>
              </a:rPr>
              <a:t>Population Health:</a:t>
            </a:r>
            <a:br>
              <a:rPr lang="en-US" sz="3600" dirty="0">
                <a:solidFill>
                  <a:srgbClr val="800000"/>
                </a:solidFill>
              </a:rPr>
            </a:br>
            <a:r>
              <a:rPr lang="en-US" sz="3600" dirty="0"/>
              <a:t>How do we get there?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76200" y="1371600"/>
          <a:ext cx="8915400" cy="5029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1639334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 up of a person&#10;&#10;Description automatically generated">
            <a:extLst>
              <a:ext uri="{FF2B5EF4-FFF2-40B4-BE49-F238E27FC236}">
                <a16:creationId xmlns:a16="http://schemas.microsoft.com/office/drawing/2014/main" id="{E4F6C0BC-2AD0-8844-8CB3-D2A82B2096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9907" y="1339850"/>
            <a:ext cx="4604186" cy="417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0692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2274A3D-2B06-034B-98C7-197A137B492A}"/>
              </a:ext>
            </a:extLst>
          </p:cNvPr>
          <p:cNvSpPr txBox="1"/>
          <p:nvPr/>
        </p:nvSpPr>
        <p:spPr>
          <a:xfrm>
            <a:off x="1066801" y="685800"/>
            <a:ext cx="6722144" cy="11657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“It is, I guess, politically correct and widely believed that the American Health care system is the best in the world. It’s not”. </a:t>
            </a:r>
          </a:p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algn="ctr"/>
            <a:r>
              <a:rPr lang="en-US" sz="157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Don Berwick, Institute of Healthcare Improvement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74D851B-535C-3342-8409-865A58A060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2771323"/>
            <a:ext cx="3615909" cy="272297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3A749BB-7802-A645-8E0E-348D7F6C0F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0850" y="2771323"/>
            <a:ext cx="3518503" cy="2638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14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FAC2C223-C7EC-8D4A-9EFB-5E19D5D47F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870" y="1009169"/>
            <a:ext cx="7941366" cy="441030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6DFB8FA-EA9C-5044-A99D-2C0CAA034A5B}"/>
              </a:ext>
            </a:extLst>
          </p:cNvPr>
          <p:cNvSpPr txBox="1"/>
          <p:nvPr/>
        </p:nvSpPr>
        <p:spPr>
          <a:xfrm>
            <a:off x="2544418" y="5309981"/>
            <a:ext cx="38166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www.thehealthedgepodcast.com</a:t>
            </a:r>
            <a:endParaRPr lang="en-US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AEC2B5D4-0689-1B47-A724-45A863BCD9B4}"/>
              </a:ext>
            </a:extLst>
          </p:cNvPr>
          <p:cNvSpPr/>
          <p:nvPr/>
        </p:nvSpPr>
        <p:spPr>
          <a:xfrm>
            <a:off x="5406888" y="4316068"/>
            <a:ext cx="1331843" cy="397565"/>
          </a:xfrm>
          <a:prstGeom prst="ellipse">
            <a:avLst/>
          </a:prstGeom>
          <a:noFill/>
          <a:ln w="31750">
            <a:solidFill>
              <a:srgbClr val="89000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3605832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AB1CEA9-CE7B-4746-A08D-0888D6D2938F}"/>
              </a:ext>
            </a:extLst>
          </p:cNvPr>
          <p:cNvSpPr txBox="1"/>
          <p:nvPr/>
        </p:nvSpPr>
        <p:spPr>
          <a:xfrm>
            <a:off x="2609851" y="4951826"/>
            <a:ext cx="3924299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dirty="0"/>
              <a:t>Thank You!</a:t>
            </a:r>
          </a:p>
          <a:p>
            <a:pPr algn="ctr"/>
            <a:endParaRPr lang="en-US" dirty="0"/>
          </a:p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519CEDE-4816-E842-BB23-F45FC6E80F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401" y="1099952"/>
            <a:ext cx="8085168" cy="3118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494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81000"/>
            <a:ext cx="7620000" cy="5322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4091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b="7182"/>
          <a:stretch/>
        </p:blipFill>
        <p:spPr>
          <a:xfrm>
            <a:off x="2710937" y="2016842"/>
            <a:ext cx="6157045" cy="301235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24000" y="681336"/>
            <a:ext cx="63294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Life Expectancy vs. Health Expenditure Per Capita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2A9E992-FE79-D04F-810B-B1E1516087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1905000"/>
            <a:ext cx="1864049" cy="282431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BDF4281-838B-ED42-83DD-0CA4569605C8}"/>
              </a:ext>
            </a:extLst>
          </p:cNvPr>
          <p:cNvSpPr txBox="1"/>
          <p:nvPr/>
        </p:nvSpPr>
        <p:spPr>
          <a:xfrm>
            <a:off x="653537" y="5876582"/>
            <a:ext cx="41148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Anne Case and Angus Deaton, Princeton University</a:t>
            </a:r>
          </a:p>
        </p:txBody>
      </p:sp>
    </p:spTree>
    <p:extLst>
      <p:ext uri="{BB962C8B-B14F-4D97-AF65-F5344CB8AC3E}">
        <p14:creationId xmlns:p14="http://schemas.microsoft.com/office/powerpoint/2010/main" val="8998873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" y="4572000"/>
            <a:ext cx="86868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800000"/>
                </a:solidFill>
                <a:latin typeface="Times New Roman"/>
                <a:cs typeface="Times New Roman"/>
              </a:rPr>
              <a:t>Your address and zip code might be a better predictor of your health and longevity than your genetic code.</a:t>
            </a:r>
          </a:p>
          <a:p>
            <a:pPr algn="ctr"/>
            <a:endParaRPr lang="en-US" sz="2800" dirty="0">
              <a:latin typeface="Times New Roman"/>
              <a:cs typeface="Times New Roman"/>
            </a:endParaRPr>
          </a:p>
          <a:p>
            <a:pPr algn="ctr"/>
            <a:r>
              <a:rPr lang="en-US" sz="2800" dirty="0">
                <a:latin typeface="Times New Roman"/>
                <a:cs typeface="Times New Roman"/>
              </a:rPr>
              <a:t>The “Delmar Divide” (St. Louis, Missouri)</a:t>
            </a:r>
          </a:p>
        </p:txBody>
      </p:sp>
      <p:pic>
        <p:nvPicPr>
          <p:cNvPr id="4" name="Picture 3" descr="Delmar_divide470x313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762000"/>
            <a:ext cx="5096720" cy="3394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0966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op-health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520278"/>
            <a:ext cx="4224383" cy="268012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47800" y="3546711"/>
            <a:ext cx="64579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 </a:t>
            </a:r>
            <a:r>
              <a:rPr lang="en-US" dirty="0">
                <a:latin typeface="Times New Roman"/>
                <a:cs typeface="Times New Roman"/>
              </a:rPr>
              <a:t>The term “population health” has been used to describe both a clinical perspective focused on delivering care to groups enrolled in a health system and a broader perspective that focuses on the health of all people in a given geographic area and emphasizes </a:t>
            </a:r>
            <a:r>
              <a:rPr lang="en-US" dirty="0" err="1">
                <a:latin typeface="Times New Roman"/>
                <a:cs typeface="Times New Roman"/>
              </a:rPr>
              <a:t>multisector</a:t>
            </a:r>
            <a:r>
              <a:rPr lang="en-US" dirty="0">
                <a:latin typeface="Times New Roman"/>
                <a:cs typeface="Times New Roman"/>
              </a:rPr>
              <a:t> approaches and incorporation of nonclinical interventions to address social determinants of health.</a:t>
            </a:r>
            <a:endParaRPr lang="en-US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762250" y="5580440"/>
            <a:ext cx="382905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i="1" dirty="0">
                <a:solidFill>
                  <a:srgbClr val="000000"/>
                </a:solidFill>
              </a:rPr>
              <a:t>N </a:t>
            </a:r>
            <a:r>
              <a:rPr lang="en-US" sz="1350" i="1" dirty="0" err="1">
                <a:solidFill>
                  <a:srgbClr val="000000"/>
                </a:solidFill>
              </a:rPr>
              <a:t>Engl</a:t>
            </a:r>
            <a:r>
              <a:rPr lang="en-US" sz="1350" i="1" dirty="0">
                <a:solidFill>
                  <a:srgbClr val="000000"/>
                </a:solidFill>
              </a:rPr>
              <a:t> J Med 2015; 372:109-111</a:t>
            </a:r>
            <a:r>
              <a:rPr lang="en-US" sz="1350" i="1" u="sng" dirty="0">
                <a:solidFill>
                  <a:srgbClr val="000000"/>
                </a:solidFill>
              </a:rPr>
              <a:t> January 8, 2015</a:t>
            </a:r>
            <a:endParaRPr lang="en-US" sz="1350" i="1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0936746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</TotalTime>
  <Words>1315</Words>
  <Application>Microsoft Macintosh PowerPoint</Application>
  <PresentationFormat>On-screen Show (4:3)</PresentationFormat>
  <Paragraphs>170</Paragraphs>
  <Slides>51</Slides>
  <Notes>9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61" baseType="lpstr">
      <vt:lpstr>Akzidenz-Grotesk BQ Light</vt:lpstr>
      <vt:lpstr>Arial</vt:lpstr>
      <vt:lpstr>Book Antiqua</vt:lpstr>
      <vt:lpstr>Calibri</vt:lpstr>
      <vt:lpstr>Calibri Light</vt:lpstr>
      <vt:lpstr>Constantia</vt:lpstr>
      <vt:lpstr>Times</vt:lpstr>
      <vt:lpstr>Times New Roman</vt:lpstr>
      <vt:lpstr>Office Theme</vt:lpstr>
      <vt:lpstr>Bitmap 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County Health Rankings Model of Population Health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Healthcare Cost of Food Insecurity</vt:lpstr>
      <vt:lpstr>Food Insecurity in Berkshire County</vt:lpstr>
      <vt:lpstr>States Getting Involved in Food Insecurity</vt:lpstr>
      <vt:lpstr>What can we do in a clinical setting?   </vt:lpstr>
      <vt:lpstr>Boston Medical Center</vt:lpstr>
      <vt:lpstr>PowerPoint Presentation</vt:lpstr>
      <vt:lpstr>PowerPoint Presentation</vt:lpstr>
      <vt:lpstr>2019 Community Health  Needs Assessment</vt:lpstr>
      <vt:lpstr>Community Health Needs Assessment Intent</vt:lpstr>
      <vt:lpstr>Biggest issues in Berkshire County</vt:lpstr>
      <vt:lpstr>PowerPoint Presentation</vt:lpstr>
      <vt:lpstr>PowerPoint Presentation</vt:lpstr>
      <vt:lpstr>CHWs in the Community</vt:lpstr>
      <vt:lpstr>PowerPoint Presentation</vt:lpstr>
      <vt:lpstr>PowerPoint Presentation</vt:lpstr>
      <vt:lpstr>PowerPoint Presentation</vt:lpstr>
      <vt:lpstr>Population Health: How do we get there?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thehealthedge81@gmail.com</dc:creator>
  <cp:lastModifiedBy>thehealthedge81@gmail.com</cp:lastModifiedBy>
  <cp:revision>10</cp:revision>
  <dcterms:created xsi:type="dcterms:W3CDTF">2020-07-18T19:53:53Z</dcterms:created>
  <dcterms:modified xsi:type="dcterms:W3CDTF">2020-07-20T19:21:13Z</dcterms:modified>
</cp:coreProperties>
</file>