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6"/>
  </p:notesMasterIdLst>
  <p:sldIdLst>
    <p:sldId id="257" r:id="rId3"/>
    <p:sldId id="1639" r:id="rId4"/>
    <p:sldId id="1641" r:id="rId5"/>
    <p:sldId id="1091" r:id="rId6"/>
    <p:sldId id="1643" r:id="rId7"/>
    <p:sldId id="1636" r:id="rId8"/>
    <p:sldId id="1628" r:id="rId9"/>
    <p:sldId id="621" r:id="rId10"/>
    <p:sldId id="1366" r:id="rId11"/>
    <p:sldId id="1376" r:id="rId12"/>
    <p:sldId id="369" r:id="rId13"/>
    <p:sldId id="1625" r:id="rId14"/>
    <p:sldId id="1601" r:id="rId15"/>
    <p:sldId id="1616" r:id="rId16"/>
    <p:sldId id="1620" r:id="rId17"/>
    <p:sldId id="1165" r:id="rId18"/>
    <p:sldId id="260" r:id="rId19"/>
    <p:sldId id="261" r:id="rId20"/>
    <p:sldId id="1637" r:id="rId21"/>
    <p:sldId id="1644" r:id="rId22"/>
    <p:sldId id="1629" r:id="rId23"/>
    <p:sldId id="1622" r:id="rId24"/>
    <p:sldId id="164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00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0000"/>
    <p:restoredTop sz="94663"/>
  </p:normalViewPr>
  <p:slideViewPr>
    <p:cSldViewPr snapToGrid="0" snapToObjects="1">
      <p:cViewPr varScale="1">
        <p:scale>
          <a:sx n="117" d="100"/>
          <a:sy n="117" d="100"/>
        </p:scale>
        <p:origin x="504" y="17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676CF-C36B-4848-BCFB-1A4FAC17EF4E}" type="datetimeFigureOut">
              <a:rPr lang="en-US" smtClean="0"/>
              <a:t>7/15/20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93E8F-0B82-9B42-BE64-F526132E8CA0}" type="slidenum">
              <a:rPr lang="en-US" smtClean="0"/>
              <a:t>‹#›</a:t>
            </a:fld>
            <a:endParaRPr lang="en-US"/>
          </a:p>
        </p:txBody>
      </p:sp>
    </p:spTree>
    <p:extLst>
      <p:ext uri="{BB962C8B-B14F-4D97-AF65-F5344CB8AC3E}">
        <p14:creationId xmlns:p14="http://schemas.microsoft.com/office/powerpoint/2010/main" val="4057028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B20A-B82B-D941-AA9D-3060BD03D9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2AAA31-9052-4F41-9080-0C1F95F5E0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E876FA-09C6-0644-B349-5683D3B73BD4}"/>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5" name="Footer Placeholder 4">
            <a:extLst>
              <a:ext uri="{FF2B5EF4-FFF2-40B4-BE49-F238E27FC236}">
                <a16:creationId xmlns:a16="http://schemas.microsoft.com/office/drawing/2014/main" id="{DE091B32-3344-5D4F-8346-F3F8FC51E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933E3-6931-7640-B801-FDAE7A40CD3E}"/>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129994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88D2-08C5-5B4C-8037-97CBCDC9AB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DAF87-23EF-E84B-AD37-1673351722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6119C-9932-8146-9CD0-1D9054A9FE47}"/>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5" name="Footer Placeholder 4">
            <a:extLst>
              <a:ext uri="{FF2B5EF4-FFF2-40B4-BE49-F238E27FC236}">
                <a16:creationId xmlns:a16="http://schemas.microsoft.com/office/drawing/2014/main" id="{4F2231AC-856B-404E-9857-C17860588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AF7F3-3933-6943-8384-F9FB887A9F72}"/>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400581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C01E0-AA6B-624B-B83B-7D101A2CB6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1B781D-5D3B-C843-971D-F37BACFD8B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2E1A7-4867-2D40-89A3-379B74E9D270}"/>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5" name="Footer Placeholder 4">
            <a:extLst>
              <a:ext uri="{FF2B5EF4-FFF2-40B4-BE49-F238E27FC236}">
                <a16:creationId xmlns:a16="http://schemas.microsoft.com/office/drawing/2014/main" id="{0B44ED64-37B5-544E-B6F7-66AD10FEB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6A0F7-693C-AA4A-B0AD-5B1954EAA3C2}"/>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1028110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7867-DFEE-6146-84E2-F4844A0DDC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EF479E-E927-DC4F-B4EF-5FA4E3DE0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D8EDA6-6305-E94D-9822-3C6BBAF9D866}"/>
              </a:ext>
            </a:extLst>
          </p:cNvPr>
          <p:cNvSpPr>
            <a:spLocks noGrp="1"/>
          </p:cNvSpPr>
          <p:nvPr>
            <p:ph type="dt" sz="half" idx="10"/>
          </p:nvPr>
        </p:nvSpPr>
        <p:spPr/>
        <p:txBody>
          <a:bodyPr/>
          <a:lstStyle/>
          <a:p>
            <a:fld id="{6F3D84D8-0FEE-5A49-9E34-4F743112CA1A}" type="datetimeFigureOut">
              <a:rPr lang="en-US" smtClean="0"/>
              <a:t>7/15/20</a:t>
            </a:fld>
            <a:endParaRPr lang="en-US"/>
          </a:p>
        </p:txBody>
      </p:sp>
      <p:sp>
        <p:nvSpPr>
          <p:cNvPr id="5" name="Footer Placeholder 4">
            <a:extLst>
              <a:ext uri="{FF2B5EF4-FFF2-40B4-BE49-F238E27FC236}">
                <a16:creationId xmlns:a16="http://schemas.microsoft.com/office/drawing/2014/main" id="{516FA01B-57C9-9542-9D22-2B69DCC42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3C297-9129-7745-A23D-4138C619B64B}"/>
              </a:ext>
            </a:extLst>
          </p:cNvPr>
          <p:cNvSpPr>
            <a:spLocks noGrp="1"/>
          </p:cNvSpPr>
          <p:nvPr>
            <p:ph type="sldNum" sz="quarter" idx="12"/>
          </p:nvPr>
        </p:nvSpPr>
        <p:spPr/>
        <p:txBody>
          <a:bodyPr/>
          <a:lstStyle/>
          <a:p>
            <a:fld id="{7E65156A-A471-A849-8F8F-8FC6418ACA38}" type="slidenum">
              <a:rPr lang="en-US" smtClean="0"/>
              <a:t>‹#›</a:t>
            </a:fld>
            <a:endParaRPr lang="en-US"/>
          </a:p>
        </p:txBody>
      </p:sp>
    </p:spTree>
    <p:extLst>
      <p:ext uri="{BB962C8B-B14F-4D97-AF65-F5344CB8AC3E}">
        <p14:creationId xmlns:p14="http://schemas.microsoft.com/office/powerpoint/2010/main" val="113850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7D133-D1C1-684F-8E8F-80E7677348F8}"/>
              </a:ext>
            </a:extLst>
          </p:cNvPr>
          <p:cNvSpPr>
            <a:spLocks noGrp="1"/>
          </p:cNvSpPr>
          <p:nvPr>
            <p:ph type="title"/>
          </p:nvPr>
        </p:nvSpPr>
        <p:spPr/>
        <p:txBody>
          <a:bodyPr>
            <a:normAutofit/>
          </a:bodyPr>
          <a:lstStyle>
            <a:lvl1pPr>
              <a:defRPr sz="36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077CEB7-D1B2-E54D-A56B-BB041A04AD00}"/>
              </a:ext>
            </a:extLst>
          </p:cNvPr>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1D7838-C929-784B-8067-B87934395BA6}"/>
              </a:ext>
            </a:extLst>
          </p:cNvPr>
          <p:cNvSpPr>
            <a:spLocks noGrp="1"/>
          </p:cNvSpPr>
          <p:nvPr>
            <p:ph type="dt" sz="half" idx="10"/>
          </p:nvPr>
        </p:nvSpPr>
        <p:spPr/>
        <p:txBody>
          <a:bodyPr/>
          <a:lstStyle/>
          <a:p>
            <a:fld id="{6F3D84D8-0FEE-5A49-9E34-4F743112CA1A}" type="datetimeFigureOut">
              <a:rPr lang="en-US" smtClean="0"/>
              <a:t>7/15/20</a:t>
            </a:fld>
            <a:endParaRPr lang="en-US"/>
          </a:p>
        </p:txBody>
      </p:sp>
      <p:sp>
        <p:nvSpPr>
          <p:cNvPr id="5" name="Footer Placeholder 4">
            <a:extLst>
              <a:ext uri="{FF2B5EF4-FFF2-40B4-BE49-F238E27FC236}">
                <a16:creationId xmlns:a16="http://schemas.microsoft.com/office/drawing/2014/main" id="{A513BD11-A3BB-B747-AD81-605A43F91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D2CFB-DEDA-F844-A5CB-493C19F6715E}"/>
              </a:ext>
            </a:extLst>
          </p:cNvPr>
          <p:cNvSpPr>
            <a:spLocks noGrp="1"/>
          </p:cNvSpPr>
          <p:nvPr>
            <p:ph type="sldNum" sz="quarter" idx="12"/>
          </p:nvPr>
        </p:nvSpPr>
        <p:spPr/>
        <p:txBody>
          <a:bodyPr/>
          <a:lstStyle/>
          <a:p>
            <a:fld id="{7E65156A-A471-A849-8F8F-8FC6418ACA38}" type="slidenum">
              <a:rPr lang="en-US" smtClean="0"/>
              <a:t>‹#›</a:t>
            </a:fld>
            <a:endParaRPr lang="en-US"/>
          </a:p>
        </p:txBody>
      </p:sp>
    </p:spTree>
    <p:extLst>
      <p:ext uri="{BB962C8B-B14F-4D97-AF65-F5344CB8AC3E}">
        <p14:creationId xmlns:p14="http://schemas.microsoft.com/office/powerpoint/2010/main" val="2917183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E39E-82B2-974A-871D-FA4CE0D8F7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BB77D0-800F-E749-B692-F1DA2B5E9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CDAE9-C743-C047-BCD7-213D1B6BA952}"/>
              </a:ext>
            </a:extLst>
          </p:cNvPr>
          <p:cNvSpPr>
            <a:spLocks noGrp="1"/>
          </p:cNvSpPr>
          <p:nvPr>
            <p:ph type="dt" sz="half" idx="10"/>
          </p:nvPr>
        </p:nvSpPr>
        <p:spPr/>
        <p:txBody>
          <a:bodyPr/>
          <a:lstStyle/>
          <a:p>
            <a:fld id="{6F3D84D8-0FEE-5A49-9E34-4F743112CA1A}" type="datetimeFigureOut">
              <a:rPr lang="en-US" smtClean="0"/>
              <a:t>7/15/20</a:t>
            </a:fld>
            <a:endParaRPr lang="en-US"/>
          </a:p>
        </p:txBody>
      </p:sp>
      <p:sp>
        <p:nvSpPr>
          <p:cNvPr id="5" name="Footer Placeholder 4">
            <a:extLst>
              <a:ext uri="{FF2B5EF4-FFF2-40B4-BE49-F238E27FC236}">
                <a16:creationId xmlns:a16="http://schemas.microsoft.com/office/drawing/2014/main" id="{B4DF5E1C-EE1D-014B-9179-5AF54239C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E9D37-9C1F-F740-8DFB-A0E3285B0EA5}"/>
              </a:ext>
            </a:extLst>
          </p:cNvPr>
          <p:cNvSpPr>
            <a:spLocks noGrp="1"/>
          </p:cNvSpPr>
          <p:nvPr>
            <p:ph type="sldNum" sz="quarter" idx="12"/>
          </p:nvPr>
        </p:nvSpPr>
        <p:spPr/>
        <p:txBody>
          <a:bodyPr/>
          <a:lstStyle/>
          <a:p>
            <a:fld id="{7E65156A-A471-A849-8F8F-8FC6418ACA38}" type="slidenum">
              <a:rPr lang="en-US" smtClean="0"/>
              <a:t>‹#›</a:t>
            </a:fld>
            <a:endParaRPr lang="en-US"/>
          </a:p>
        </p:txBody>
      </p:sp>
    </p:spTree>
    <p:extLst>
      <p:ext uri="{BB962C8B-B14F-4D97-AF65-F5344CB8AC3E}">
        <p14:creationId xmlns:p14="http://schemas.microsoft.com/office/powerpoint/2010/main" val="2638560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78A7-92CF-5349-9E96-A457EBFE3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8842A7-254E-EA48-918E-E1D50E4050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003888-ADB0-E146-A90D-F47A1B0B5F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33370D-35AD-4340-AC75-E365800593F1}"/>
              </a:ext>
            </a:extLst>
          </p:cNvPr>
          <p:cNvSpPr>
            <a:spLocks noGrp="1"/>
          </p:cNvSpPr>
          <p:nvPr>
            <p:ph type="dt" sz="half" idx="10"/>
          </p:nvPr>
        </p:nvSpPr>
        <p:spPr/>
        <p:txBody>
          <a:bodyPr/>
          <a:lstStyle/>
          <a:p>
            <a:fld id="{6F3D84D8-0FEE-5A49-9E34-4F743112CA1A}" type="datetimeFigureOut">
              <a:rPr lang="en-US" smtClean="0"/>
              <a:t>7/15/20</a:t>
            </a:fld>
            <a:endParaRPr lang="en-US"/>
          </a:p>
        </p:txBody>
      </p:sp>
      <p:sp>
        <p:nvSpPr>
          <p:cNvPr id="6" name="Footer Placeholder 5">
            <a:extLst>
              <a:ext uri="{FF2B5EF4-FFF2-40B4-BE49-F238E27FC236}">
                <a16:creationId xmlns:a16="http://schemas.microsoft.com/office/drawing/2014/main" id="{97E823A7-F2D5-1847-A818-296372D45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5BE37-CE71-8847-A681-852DB8774E1C}"/>
              </a:ext>
            </a:extLst>
          </p:cNvPr>
          <p:cNvSpPr>
            <a:spLocks noGrp="1"/>
          </p:cNvSpPr>
          <p:nvPr>
            <p:ph type="sldNum" sz="quarter" idx="12"/>
          </p:nvPr>
        </p:nvSpPr>
        <p:spPr/>
        <p:txBody>
          <a:bodyPr/>
          <a:lstStyle/>
          <a:p>
            <a:fld id="{7E65156A-A471-A849-8F8F-8FC6418ACA38}" type="slidenum">
              <a:rPr lang="en-US" smtClean="0"/>
              <a:t>‹#›</a:t>
            </a:fld>
            <a:endParaRPr lang="en-US"/>
          </a:p>
        </p:txBody>
      </p:sp>
    </p:spTree>
    <p:extLst>
      <p:ext uri="{BB962C8B-B14F-4D97-AF65-F5344CB8AC3E}">
        <p14:creationId xmlns:p14="http://schemas.microsoft.com/office/powerpoint/2010/main" val="813945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FCE6-3A18-414A-B6BE-5B9A454C2F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ED6330-6357-514F-B702-2A1369DF14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C9C1E-D2C9-A541-92DC-E8DE74454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773556-2D90-AF45-A3B3-AF55E7948E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F3E90E-541E-ED4C-A39E-3C6873B95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47ED9-B673-434F-9EEC-7541FAEB9884}"/>
              </a:ext>
            </a:extLst>
          </p:cNvPr>
          <p:cNvSpPr>
            <a:spLocks noGrp="1"/>
          </p:cNvSpPr>
          <p:nvPr>
            <p:ph type="dt" sz="half" idx="10"/>
          </p:nvPr>
        </p:nvSpPr>
        <p:spPr/>
        <p:txBody>
          <a:bodyPr/>
          <a:lstStyle/>
          <a:p>
            <a:fld id="{6F3D84D8-0FEE-5A49-9E34-4F743112CA1A}" type="datetimeFigureOut">
              <a:rPr lang="en-US" smtClean="0"/>
              <a:t>7/15/20</a:t>
            </a:fld>
            <a:endParaRPr lang="en-US"/>
          </a:p>
        </p:txBody>
      </p:sp>
      <p:sp>
        <p:nvSpPr>
          <p:cNvPr id="8" name="Footer Placeholder 7">
            <a:extLst>
              <a:ext uri="{FF2B5EF4-FFF2-40B4-BE49-F238E27FC236}">
                <a16:creationId xmlns:a16="http://schemas.microsoft.com/office/drawing/2014/main" id="{7943CBD9-774E-0C45-9742-0590B6555E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37B09D-D0AC-2248-BDC3-EBDDEF4AD164}"/>
              </a:ext>
            </a:extLst>
          </p:cNvPr>
          <p:cNvSpPr>
            <a:spLocks noGrp="1"/>
          </p:cNvSpPr>
          <p:nvPr>
            <p:ph type="sldNum" sz="quarter" idx="12"/>
          </p:nvPr>
        </p:nvSpPr>
        <p:spPr/>
        <p:txBody>
          <a:bodyPr/>
          <a:lstStyle/>
          <a:p>
            <a:fld id="{7E65156A-A471-A849-8F8F-8FC6418ACA38}" type="slidenum">
              <a:rPr lang="en-US" smtClean="0"/>
              <a:t>‹#›</a:t>
            </a:fld>
            <a:endParaRPr lang="en-US"/>
          </a:p>
        </p:txBody>
      </p:sp>
    </p:spTree>
    <p:extLst>
      <p:ext uri="{BB962C8B-B14F-4D97-AF65-F5344CB8AC3E}">
        <p14:creationId xmlns:p14="http://schemas.microsoft.com/office/powerpoint/2010/main" val="1352752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E0CE-C01E-C846-86B3-02FEB507AB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914D8A-FDCB-1C4E-A0AA-5FDB30D58E5B}"/>
              </a:ext>
            </a:extLst>
          </p:cNvPr>
          <p:cNvSpPr>
            <a:spLocks noGrp="1"/>
          </p:cNvSpPr>
          <p:nvPr>
            <p:ph type="dt" sz="half" idx="10"/>
          </p:nvPr>
        </p:nvSpPr>
        <p:spPr/>
        <p:txBody>
          <a:bodyPr/>
          <a:lstStyle/>
          <a:p>
            <a:fld id="{6F3D84D8-0FEE-5A49-9E34-4F743112CA1A}" type="datetimeFigureOut">
              <a:rPr lang="en-US" smtClean="0"/>
              <a:t>7/15/20</a:t>
            </a:fld>
            <a:endParaRPr lang="en-US"/>
          </a:p>
        </p:txBody>
      </p:sp>
      <p:sp>
        <p:nvSpPr>
          <p:cNvPr id="4" name="Footer Placeholder 3">
            <a:extLst>
              <a:ext uri="{FF2B5EF4-FFF2-40B4-BE49-F238E27FC236}">
                <a16:creationId xmlns:a16="http://schemas.microsoft.com/office/drawing/2014/main" id="{E4622463-1089-D248-948F-D8BDD8BC8D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320AC9-5722-FA41-8138-892C223C7782}"/>
              </a:ext>
            </a:extLst>
          </p:cNvPr>
          <p:cNvSpPr>
            <a:spLocks noGrp="1"/>
          </p:cNvSpPr>
          <p:nvPr>
            <p:ph type="sldNum" sz="quarter" idx="12"/>
          </p:nvPr>
        </p:nvSpPr>
        <p:spPr/>
        <p:txBody>
          <a:bodyPr/>
          <a:lstStyle/>
          <a:p>
            <a:fld id="{7E65156A-A471-A849-8F8F-8FC6418ACA38}" type="slidenum">
              <a:rPr lang="en-US" smtClean="0"/>
              <a:t>‹#›</a:t>
            </a:fld>
            <a:endParaRPr lang="en-US"/>
          </a:p>
        </p:txBody>
      </p:sp>
    </p:spTree>
    <p:extLst>
      <p:ext uri="{BB962C8B-B14F-4D97-AF65-F5344CB8AC3E}">
        <p14:creationId xmlns:p14="http://schemas.microsoft.com/office/powerpoint/2010/main" val="2708331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FC981A-21DB-F245-B5F4-DA1339A2A845}"/>
              </a:ext>
            </a:extLst>
          </p:cNvPr>
          <p:cNvPicPr>
            <a:picLocks noChangeAspect="1"/>
          </p:cNvPicPr>
          <p:nvPr userDrawn="1"/>
        </p:nvPicPr>
        <p:blipFill>
          <a:blip r:embed="rId2"/>
          <a:stretch>
            <a:fillRect/>
          </a:stretch>
        </p:blipFill>
        <p:spPr>
          <a:xfrm>
            <a:off x="10306050" y="5778500"/>
            <a:ext cx="1885950" cy="1079500"/>
          </a:xfrm>
          <a:prstGeom prst="rect">
            <a:avLst/>
          </a:prstGeom>
        </p:spPr>
      </p:pic>
    </p:spTree>
    <p:extLst>
      <p:ext uri="{BB962C8B-B14F-4D97-AF65-F5344CB8AC3E}">
        <p14:creationId xmlns:p14="http://schemas.microsoft.com/office/powerpoint/2010/main" val="3365106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E6069-2BDA-074F-915B-BFFCF0ABF7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D35D00-C031-7041-A1BF-E629F1CCB8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CDD13A-71D5-0D4C-96FB-2E5122BA1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3D78E5-8186-E647-885A-10BDDDA4F89C}"/>
              </a:ext>
            </a:extLst>
          </p:cNvPr>
          <p:cNvSpPr>
            <a:spLocks noGrp="1"/>
          </p:cNvSpPr>
          <p:nvPr>
            <p:ph type="dt" sz="half" idx="10"/>
          </p:nvPr>
        </p:nvSpPr>
        <p:spPr/>
        <p:txBody>
          <a:bodyPr/>
          <a:lstStyle/>
          <a:p>
            <a:fld id="{6F3D84D8-0FEE-5A49-9E34-4F743112CA1A}" type="datetimeFigureOut">
              <a:rPr lang="en-US" smtClean="0"/>
              <a:t>7/15/20</a:t>
            </a:fld>
            <a:endParaRPr lang="en-US"/>
          </a:p>
        </p:txBody>
      </p:sp>
      <p:sp>
        <p:nvSpPr>
          <p:cNvPr id="6" name="Footer Placeholder 5">
            <a:extLst>
              <a:ext uri="{FF2B5EF4-FFF2-40B4-BE49-F238E27FC236}">
                <a16:creationId xmlns:a16="http://schemas.microsoft.com/office/drawing/2014/main" id="{5C613249-9992-9F49-945A-E9B5340E4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355C3-12D2-D442-AFCB-FA03938227F2}"/>
              </a:ext>
            </a:extLst>
          </p:cNvPr>
          <p:cNvSpPr>
            <a:spLocks noGrp="1"/>
          </p:cNvSpPr>
          <p:nvPr>
            <p:ph type="sldNum" sz="quarter" idx="12"/>
          </p:nvPr>
        </p:nvSpPr>
        <p:spPr/>
        <p:txBody>
          <a:bodyPr/>
          <a:lstStyle/>
          <a:p>
            <a:fld id="{7E65156A-A471-A849-8F8F-8FC6418ACA38}" type="slidenum">
              <a:rPr lang="en-US" smtClean="0"/>
              <a:t>‹#›</a:t>
            </a:fld>
            <a:endParaRPr lang="en-US"/>
          </a:p>
        </p:txBody>
      </p:sp>
    </p:spTree>
    <p:extLst>
      <p:ext uri="{BB962C8B-B14F-4D97-AF65-F5344CB8AC3E}">
        <p14:creationId xmlns:p14="http://schemas.microsoft.com/office/powerpoint/2010/main" val="1934350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344C-6A10-AE4C-9CA5-E65D65898D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92A2A-B3FB-F543-9B13-BF60A6DA52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16BDD-C85F-3047-9F29-522A562AEED6}"/>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5" name="Footer Placeholder 4">
            <a:extLst>
              <a:ext uri="{FF2B5EF4-FFF2-40B4-BE49-F238E27FC236}">
                <a16:creationId xmlns:a16="http://schemas.microsoft.com/office/drawing/2014/main" id="{EF13CA7E-BE88-C644-BE56-FE7923764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312F3-B4F2-6744-AEB6-1BF9D93AE096}"/>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4186686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F912-8A88-5541-9F30-8170AAC0B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82F714-382E-CF42-A888-8CCBFB369F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12D04-8E90-2C41-BA4A-D5FEEC894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685D0-601B-594A-ABB1-19514BB95EFD}"/>
              </a:ext>
            </a:extLst>
          </p:cNvPr>
          <p:cNvSpPr>
            <a:spLocks noGrp="1"/>
          </p:cNvSpPr>
          <p:nvPr>
            <p:ph type="dt" sz="half" idx="10"/>
          </p:nvPr>
        </p:nvSpPr>
        <p:spPr/>
        <p:txBody>
          <a:bodyPr/>
          <a:lstStyle/>
          <a:p>
            <a:fld id="{6F3D84D8-0FEE-5A49-9E34-4F743112CA1A}" type="datetimeFigureOut">
              <a:rPr lang="en-US" smtClean="0"/>
              <a:t>7/15/20</a:t>
            </a:fld>
            <a:endParaRPr lang="en-US"/>
          </a:p>
        </p:txBody>
      </p:sp>
      <p:sp>
        <p:nvSpPr>
          <p:cNvPr id="6" name="Footer Placeholder 5">
            <a:extLst>
              <a:ext uri="{FF2B5EF4-FFF2-40B4-BE49-F238E27FC236}">
                <a16:creationId xmlns:a16="http://schemas.microsoft.com/office/drawing/2014/main" id="{62FB857F-77E6-4B4C-A443-5C90DC7C96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8D681-2961-8248-B9EA-9176D9B48330}"/>
              </a:ext>
            </a:extLst>
          </p:cNvPr>
          <p:cNvSpPr>
            <a:spLocks noGrp="1"/>
          </p:cNvSpPr>
          <p:nvPr>
            <p:ph type="sldNum" sz="quarter" idx="12"/>
          </p:nvPr>
        </p:nvSpPr>
        <p:spPr/>
        <p:txBody>
          <a:bodyPr/>
          <a:lstStyle/>
          <a:p>
            <a:fld id="{7E65156A-A471-A849-8F8F-8FC6418ACA38}" type="slidenum">
              <a:rPr lang="en-US" smtClean="0"/>
              <a:t>‹#›</a:t>
            </a:fld>
            <a:endParaRPr lang="en-US"/>
          </a:p>
        </p:txBody>
      </p:sp>
    </p:spTree>
    <p:extLst>
      <p:ext uri="{BB962C8B-B14F-4D97-AF65-F5344CB8AC3E}">
        <p14:creationId xmlns:p14="http://schemas.microsoft.com/office/powerpoint/2010/main" val="962876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A4615-B565-0D46-A156-088BCD9097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3ACBDB-C38F-AF4E-BA6D-2B8763924A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60F84-ABD4-BD44-BBE0-A5A2BD58E5C4}"/>
              </a:ext>
            </a:extLst>
          </p:cNvPr>
          <p:cNvSpPr>
            <a:spLocks noGrp="1"/>
          </p:cNvSpPr>
          <p:nvPr>
            <p:ph type="dt" sz="half" idx="10"/>
          </p:nvPr>
        </p:nvSpPr>
        <p:spPr/>
        <p:txBody>
          <a:bodyPr/>
          <a:lstStyle/>
          <a:p>
            <a:fld id="{6F3D84D8-0FEE-5A49-9E34-4F743112CA1A}" type="datetimeFigureOut">
              <a:rPr lang="en-US" smtClean="0"/>
              <a:t>7/15/20</a:t>
            </a:fld>
            <a:endParaRPr lang="en-US"/>
          </a:p>
        </p:txBody>
      </p:sp>
      <p:sp>
        <p:nvSpPr>
          <p:cNvPr id="5" name="Footer Placeholder 4">
            <a:extLst>
              <a:ext uri="{FF2B5EF4-FFF2-40B4-BE49-F238E27FC236}">
                <a16:creationId xmlns:a16="http://schemas.microsoft.com/office/drawing/2014/main" id="{DDBAC592-54B7-8449-8AA5-B9FFE78A6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5729E-6FAA-9843-831C-610E38B8DAAC}"/>
              </a:ext>
            </a:extLst>
          </p:cNvPr>
          <p:cNvSpPr>
            <a:spLocks noGrp="1"/>
          </p:cNvSpPr>
          <p:nvPr>
            <p:ph type="sldNum" sz="quarter" idx="12"/>
          </p:nvPr>
        </p:nvSpPr>
        <p:spPr/>
        <p:txBody>
          <a:bodyPr/>
          <a:lstStyle/>
          <a:p>
            <a:fld id="{7E65156A-A471-A849-8F8F-8FC6418ACA38}" type="slidenum">
              <a:rPr lang="en-US" smtClean="0"/>
              <a:t>‹#›</a:t>
            </a:fld>
            <a:endParaRPr lang="en-US"/>
          </a:p>
        </p:txBody>
      </p:sp>
    </p:spTree>
    <p:extLst>
      <p:ext uri="{BB962C8B-B14F-4D97-AF65-F5344CB8AC3E}">
        <p14:creationId xmlns:p14="http://schemas.microsoft.com/office/powerpoint/2010/main" val="351061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1E159C-2D63-464B-95DD-A04A2391B8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EC8B41-405B-3B49-9A99-A6CBE69A3D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A64AC-428E-C546-BC5A-4CF144B07C27}"/>
              </a:ext>
            </a:extLst>
          </p:cNvPr>
          <p:cNvSpPr>
            <a:spLocks noGrp="1"/>
          </p:cNvSpPr>
          <p:nvPr>
            <p:ph type="dt" sz="half" idx="10"/>
          </p:nvPr>
        </p:nvSpPr>
        <p:spPr/>
        <p:txBody>
          <a:bodyPr/>
          <a:lstStyle/>
          <a:p>
            <a:fld id="{6F3D84D8-0FEE-5A49-9E34-4F743112CA1A}" type="datetimeFigureOut">
              <a:rPr lang="en-US" smtClean="0"/>
              <a:t>7/15/20</a:t>
            </a:fld>
            <a:endParaRPr lang="en-US"/>
          </a:p>
        </p:txBody>
      </p:sp>
      <p:sp>
        <p:nvSpPr>
          <p:cNvPr id="5" name="Footer Placeholder 4">
            <a:extLst>
              <a:ext uri="{FF2B5EF4-FFF2-40B4-BE49-F238E27FC236}">
                <a16:creationId xmlns:a16="http://schemas.microsoft.com/office/drawing/2014/main" id="{55A78F7F-B7FC-9645-8023-24B180D4B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8BDFF-D251-8048-A68C-D8F8B47D17E9}"/>
              </a:ext>
            </a:extLst>
          </p:cNvPr>
          <p:cNvSpPr>
            <a:spLocks noGrp="1"/>
          </p:cNvSpPr>
          <p:nvPr>
            <p:ph type="sldNum" sz="quarter" idx="12"/>
          </p:nvPr>
        </p:nvSpPr>
        <p:spPr/>
        <p:txBody>
          <a:bodyPr/>
          <a:lstStyle/>
          <a:p>
            <a:fld id="{7E65156A-A471-A849-8F8F-8FC6418ACA38}" type="slidenum">
              <a:rPr lang="en-US" smtClean="0"/>
              <a:t>‹#›</a:t>
            </a:fld>
            <a:endParaRPr lang="en-US"/>
          </a:p>
        </p:txBody>
      </p:sp>
    </p:spTree>
    <p:extLst>
      <p:ext uri="{BB962C8B-B14F-4D97-AF65-F5344CB8AC3E}">
        <p14:creationId xmlns:p14="http://schemas.microsoft.com/office/powerpoint/2010/main" val="2576285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793E-98E2-2842-95D5-17DC79DECE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70033C-A668-AE4D-B4EB-AA1852B59E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E9B04A-73C6-3D4E-9EA7-B0C9A4D20967}"/>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5" name="Footer Placeholder 4">
            <a:extLst>
              <a:ext uri="{FF2B5EF4-FFF2-40B4-BE49-F238E27FC236}">
                <a16:creationId xmlns:a16="http://schemas.microsoft.com/office/drawing/2014/main" id="{07F82994-108E-C942-B539-DCF854B4C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CCA0E-080A-3F45-8636-8E29312967B4}"/>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49867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550CB-24C2-7F4B-8D1A-B339C0D13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B9B4A-9EF1-F444-A376-599A81FEB3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D225D9-688C-2B43-A74B-1E2FEE5890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B415BF-1353-5F4D-952D-959982154804}"/>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6" name="Footer Placeholder 5">
            <a:extLst>
              <a:ext uri="{FF2B5EF4-FFF2-40B4-BE49-F238E27FC236}">
                <a16:creationId xmlns:a16="http://schemas.microsoft.com/office/drawing/2014/main" id="{CDEC74F9-F23F-4545-AD24-18FDCCABE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23CD2C-4DE3-E94E-A5B6-6262C67AA76C}"/>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128564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A9A3-7E53-B644-A4E5-4A44FCDE6B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6F2BA0-2DFF-194F-891C-0AC8F34F5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608A55-1E32-644B-B4B1-0058ACBE54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D5F213-1F83-6540-8F4A-AB6D1CF3D1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83F9E-E7B0-A346-880E-3323E4DFE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EAEA2F-0929-DA40-9231-9C8A062C38EB}"/>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8" name="Footer Placeholder 7">
            <a:extLst>
              <a:ext uri="{FF2B5EF4-FFF2-40B4-BE49-F238E27FC236}">
                <a16:creationId xmlns:a16="http://schemas.microsoft.com/office/drawing/2014/main" id="{B205724D-249A-EB48-8836-AC9FB6A8B7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4D1891-9DEE-ED4B-8478-0B62B46C01D8}"/>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834536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47A83-E96B-6D43-AD22-3C4860C494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FA2EDD-246F-F942-BCD0-5CE923D8E02C}"/>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4" name="Footer Placeholder 3">
            <a:extLst>
              <a:ext uri="{FF2B5EF4-FFF2-40B4-BE49-F238E27FC236}">
                <a16:creationId xmlns:a16="http://schemas.microsoft.com/office/drawing/2014/main" id="{EABFCD0D-80B8-3042-9840-C258CA8AE2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A4D093-943C-9446-A9CE-C267ED9658D4}"/>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3689156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B70B43-B3B2-2849-8566-8A7F7D2397EE}"/>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3" name="Footer Placeholder 2">
            <a:extLst>
              <a:ext uri="{FF2B5EF4-FFF2-40B4-BE49-F238E27FC236}">
                <a16:creationId xmlns:a16="http://schemas.microsoft.com/office/drawing/2014/main" id="{0DBFFC9F-A7C3-2C4E-8CE4-A84E10CBC5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A04062-3FD3-1245-B968-9DECA7BFDCED}"/>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1146224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A53C-C28B-4E4C-A5EA-2B5588378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119F5A-6CB9-3646-9BCA-B74F29A8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F2CA7F-F547-A54F-B095-3583F8C06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645F0-62CB-CB45-9F75-93336663E740}"/>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6" name="Footer Placeholder 5">
            <a:extLst>
              <a:ext uri="{FF2B5EF4-FFF2-40B4-BE49-F238E27FC236}">
                <a16:creationId xmlns:a16="http://schemas.microsoft.com/office/drawing/2014/main" id="{B44D32B2-5894-0C41-A51E-9BD5F6119E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1FB262-FC8E-C144-8D66-E744B31B774D}"/>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132261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C6936-CF64-2845-84DD-B4B17416EF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462514-B69E-BF4C-B163-E28B88C9B8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5ECA8D-E07A-B14B-A356-A875B3DA9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49F7D-D185-424E-B85E-DE3BE387D657}"/>
              </a:ext>
            </a:extLst>
          </p:cNvPr>
          <p:cNvSpPr>
            <a:spLocks noGrp="1"/>
          </p:cNvSpPr>
          <p:nvPr>
            <p:ph type="dt" sz="half" idx="10"/>
          </p:nvPr>
        </p:nvSpPr>
        <p:spPr/>
        <p:txBody>
          <a:bodyPr/>
          <a:lstStyle/>
          <a:p>
            <a:fld id="{FF39572E-626E-4E43-9878-BDD73B3C6E45}" type="datetimeFigureOut">
              <a:rPr lang="en-US" smtClean="0"/>
              <a:t>7/15/20</a:t>
            </a:fld>
            <a:endParaRPr lang="en-US"/>
          </a:p>
        </p:txBody>
      </p:sp>
      <p:sp>
        <p:nvSpPr>
          <p:cNvPr id="6" name="Footer Placeholder 5">
            <a:extLst>
              <a:ext uri="{FF2B5EF4-FFF2-40B4-BE49-F238E27FC236}">
                <a16:creationId xmlns:a16="http://schemas.microsoft.com/office/drawing/2014/main" id="{4BA56D0C-8253-3F47-803A-016C7C5656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8A459-4275-034C-8922-8F266591E3F9}"/>
              </a:ext>
            </a:extLst>
          </p:cNvPr>
          <p:cNvSpPr>
            <a:spLocks noGrp="1"/>
          </p:cNvSpPr>
          <p:nvPr>
            <p:ph type="sldNum" sz="quarter" idx="12"/>
          </p:nvPr>
        </p:nvSpPr>
        <p:spPr/>
        <p:txBody>
          <a:bodyPr/>
          <a:lstStyle/>
          <a:p>
            <a:fld id="{3B11D1D1-FF7D-1E46-AC36-57E5FB79BAF9}" type="slidenum">
              <a:rPr lang="en-US" smtClean="0"/>
              <a:t>‹#›</a:t>
            </a:fld>
            <a:endParaRPr lang="en-US"/>
          </a:p>
        </p:txBody>
      </p:sp>
    </p:spTree>
    <p:extLst>
      <p:ext uri="{BB962C8B-B14F-4D97-AF65-F5344CB8AC3E}">
        <p14:creationId xmlns:p14="http://schemas.microsoft.com/office/powerpoint/2010/main" val="1937197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6E51D4-3A3E-E940-A36E-3FC206E2B9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460E5F-BE3D-3644-9A1C-ACF45B65EA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B5621-DC52-3842-8D62-3C5F6AB551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9572E-626E-4E43-9878-BDD73B3C6E45}" type="datetimeFigureOut">
              <a:rPr lang="en-US" smtClean="0"/>
              <a:t>7/15/20</a:t>
            </a:fld>
            <a:endParaRPr lang="en-US"/>
          </a:p>
        </p:txBody>
      </p:sp>
      <p:sp>
        <p:nvSpPr>
          <p:cNvPr id="5" name="Footer Placeholder 4">
            <a:extLst>
              <a:ext uri="{FF2B5EF4-FFF2-40B4-BE49-F238E27FC236}">
                <a16:creationId xmlns:a16="http://schemas.microsoft.com/office/drawing/2014/main" id="{70072D3B-84AF-D94C-9C80-C248ABF48A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0DA852-14D6-8C4D-AB83-B594ACB2E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D1D1-FF7D-1E46-AC36-57E5FB79BAF9}" type="slidenum">
              <a:rPr lang="en-US" smtClean="0"/>
              <a:t>‹#›</a:t>
            </a:fld>
            <a:endParaRPr lang="en-US"/>
          </a:p>
        </p:txBody>
      </p:sp>
    </p:spTree>
    <p:extLst>
      <p:ext uri="{BB962C8B-B14F-4D97-AF65-F5344CB8AC3E}">
        <p14:creationId xmlns:p14="http://schemas.microsoft.com/office/powerpoint/2010/main" val="1351321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80289F-7C37-0F4F-A3FE-1ED849CE4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2D1457-A543-2D44-B99B-0E83AA310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492E66C-EACB-C446-8D9D-98430C0B4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3D84D8-0FEE-5A49-9E34-4F743112CA1A}" type="datetimeFigureOut">
              <a:rPr lang="en-US" smtClean="0"/>
              <a:t>7/15/20</a:t>
            </a:fld>
            <a:endParaRPr lang="en-US"/>
          </a:p>
        </p:txBody>
      </p:sp>
      <p:sp>
        <p:nvSpPr>
          <p:cNvPr id="5" name="Footer Placeholder 4">
            <a:extLst>
              <a:ext uri="{FF2B5EF4-FFF2-40B4-BE49-F238E27FC236}">
                <a16:creationId xmlns:a16="http://schemas.microsoft.com/office/drawing/2014/main" id="{EB344612-A7B2-CD40-B0CD-96D24AA4B3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CEA941-FD7F-F34C-ABE4-3855CA370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5156A-A471-A849-8F8F-8FC6418ACA38}" type="slidenum">
              <a:rPr lang="en-US" smtClean="0"/>
              <a:t>‹#›</a:t>
            </a:fld>
            <a:endParaRPr lang="en-US"/>
          </a:p>
        </p:txBody>
      </p:sp>
    </p:spTree>
    <p:extLst>
      <p:ext uri="{BB962C8B-B14F-4D97-AF65-F5344CB8AC3E}">
        <p14:creationId xmlns:p14="http://schemas.microsoft.com/office/powerpoint/2010/main" val="2648703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D60998-B774-1047-B4F1-2C824BFFF9CC}"/>
              </a:ext>
            </a:extLst>
          </p:cNvPr>
          <p:cNvSpPr txBox="1"/>
          <p:nvPr/>
        </p:nvSpPr>
        <p:spPr>
          <a:xfrm>
            <a:off x="322810" y="435558"/>
            <a:ext cx="6200819" cy="1692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rgbClr val="9B0003"/>
                </a:solidFill>
                <a:latin typeface="Times New Roman" panose="02020603050405020304" pitchFamily="18" charset="0"/>
                <a:ea typeface="+mj-ea"/>
                <a:cs typeface="Times New Roman" panose="02020603050405020304" pitchFamily="18" charset="0"/>
              </a:rPr>
              <a:t>Building Immune Resilience</a:t>
            </a:r>
          </a:p>
        </p:txBody>
      </p:sp>
      <p:sp>
        <p:nvSpPr>
          <p:cNvPr id="3" name="TextBox 2">
            <a:extLst>
              <a:ext uri="{FF2B5EF4-FFF2-40B4-BE49-F238E27FC236}">
                <a16:creationId xmlns:a16="http://schemas.microsoft.com/office/drawing/2014/main" id="{80F05979-75C7-1746-B384-5C4FEB1DE4C7}"/>
              </a:ext>
            </a:extLst>
          </p:cNvPr>
          <p:cNvSpPr txBox="1"/>
          <p:nvPr/>
        </p:nvSpPr>
        <p:spPr>
          <a:xfrm>
            <a:off x="457200" y="3468350"/>
            <a:ext cx="5584115" cy="2180276"/>
          </a:xfrm>
          <a:prstGeom prst="rect">
            <a:avLst/>
          </a:prstGeom>
        </p:spPr>
        <p:txBody>
          <a:bodyPr vert="horz" lIns="91440" tIns="45720" rIns="91440" bIns="45720" rtlCol="0">
            <a:normAutofit/>
          </a:bodyPr>
          <a:lstStyle/>
          <a:p>
            <a:pPr>
              <a:lnSpc>
                <a:spcPct val="90000"/>
              </a:lnSpc>
              <a:spcAft>
                <a:spcPts val="600"/>
              </a:spcAft>
            </a:pPr>
            <a:r>
              <a:rPr lang="en-US" sz="2000" dirty="0"/>
              <a:t>Mark C. Pettus MD</a:t>
            </a:r>
          </a:p>
          <a:p>
            <a:pPr>
              <a:lnSpc>
                <a:spcPct val="90000"/>
              </a:lnSpc>
              <a:spcAft>
                <a:spcPts val="600"/>
              </a:spcAft>
            </a:pPr>
            <a:r>
              <a:rPr lang="en-US" sz="2000" dirty="0"/>
              <a:t>Director Population Health and Community Care</a:t>
            </a:r>
          </a:p>
          <a:p>
            <a:pPr>
              <a:lnSpc>
                <a:spcPct val="90000"/>
              </a:lnSpc>
              <a:spcAft>
                <a:spcPts val="600"/>
              </a:spcAft>
            </a:pPr>
            <a:r>
              <a:rPr lang="en-US" sz="2000" dirty="0"/>
              <a:t>Berkshire Health Systems</a:t>
            </a:r>
          </a:p>
          <a:p>
            <a:pPr>
              <a:lnSpc>
                <a:spcPct val="90000"/>
              </a:lnSpc>
              <a:spcAft>
                <a:spcPts val="600"/>
              </a:spcAft>
            </a:pPr>
            <a:r>
              <a:rPr lang="en-US" sz="2000" dirty="0"/>
              <a:t>Associate Professor of Medicine</a:t>
            </a:r>
          </a:p>
          <a:p>
            <a:pPr>
              <a:lnSpc>
                <a:spcPct val="90000"/>
              </a:lnSpc>
              <a:spcAft>
                <a:spcPts val="600"/>
              </a:spcAft>
            </a:pPr>
            <a:r>
              <a:rPr lang="en-US" sz="2000" dirty="0"/>
              <a:t>University of Massachusetts Medical School</a:t>
            </a:r>
          </a:p>
        </p:txBody>
      </p:sp>
      <p:pic>
        <p:nvPicPr>
          <p:cNvPr id="4" name="Picture 3">
            <a:extLst>
              <a:ext uri="{FF2B5EF4-FFF2-40B4-BE49-F238E27FC236}">
                <a16:creationId xmlns:a16="http://schemas.microsoft.com/office/drawing/2014/main" id="{3F112E75-231D-D74D-96AF-A06D4CABD7A3}"/>
              </a:ext>
            </a:extLst>
          </p:cNvPr>
          <p:cNvPicPr>
            <a:picLocks noChangeAspect="1"/>
          </p:cNvPicPr>
          <p:nvPr/>
        </p:nvPicPr>
        <p:blipFill rotWithShape="1">
          <a:blip r:embed="rId2"/>
          <a:srcRect l="28022" r="10530"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TextBox 4">
            <a:extLst>
              <a:ext uri="{FF2B5EF4-FFF2-40B4-BE49-F238E27FC236}">
                <a16:creationId xmlns:a16="http://schemas.microsoft.com/office/drawing/2014/main" id="{DB289DC8-3528-BA46-AC84-BA41E477F869}"/>
              </a:ext>
            </a:extLst>
          </p:cNvPr>
          <p:cNvSpPr txBox="1"/>
          <p:nvPr/>
        </p:nvSpPr>
        <p:spPr>
          <a:xfrm>
            <a:off x="457200" y="2128352"/>
            <a:ext cx="3722914" cy="461665"/>
          </a:xfrm>
          <a:prstGeom prst="rect">
            <a:avLst/>
          </a:prstGeom>
          <a:noFill/>
        </p:spPr>
        <p:txBody>
          <a:bodyPr wrap="square" rtlCol="0">
            <a:spAutoFit/>
          </a:bodyPr>
          <a:lstStyle/>
          <a:p>
            <a:pPr algn="ctr"/>
            <a:r>
              <a:rPr lang="en-US" sz="2400" dirty="0"/>
              <a:t>July 15, 2020</a:t>
            </a:r>
          </a:p>
        </p:txBody>
      </p:sp>
    </p:spTree>
    <p:extLst>
      <p:ext uri="{BB962C8B-B14F-4D97-AF65-F5344CB8AC3E}">
        <p14:creationId xmlns:p14="http://schemas.microsoft.com/office/powerpoint/2010/main" val="120202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getable-pl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990601"/>
            <a:ext cx="5219700" cy="3997309"/>
          </a:xfrm>
          <a:prstGeom prst="rect">
            <a:avLst/>
          </a:prstGeom>
        </p:spPr>
      </p:pic>
      <p:sp>
        <p:nvSpPr>
          <p:cNvPr id="3" name="TextBox 2"/>
          <p:cNvSpPr txBox="1"/>
          <p:nvPr/>
        </p:nvSpPr>
        <p:spPr>
          <a:xfrm>
            <a:off x="7565571" y="1360714"/>
            <a:ext cx="3200400" cy="3508653"/>
          </a:xfrm>
          <a:prstGeom prst="rect">
            <a:avLst/>
          </a:prstGeom>
          <a:noFill/>
        </p:spPr>
        <p:txBody>
          <a:bodyPr wrap="square" rtlCol="0">
            <a:spAutoFit/>
          </a:bodyPr>
          <a:lstStyle/>
          <a:p>
            <a:r>
              <a:rPr lang="en-US" sz="3200" dirty="0">
                <a:solidFill>
                  <a:srgbClr val="800000"/>
                </a:solidFill>
              </a:rPr>
              <a:t>Phytonutrients</a:t>
            </a:r>
          </a:p>
          <a:p>
            <a:endParaRPr lang="en-US" sz="2800" dirty="0">
              <a:solidFill>
                <a:srgbClr val="800000"/>
              </a:solidFill>
            </a:endParaRPr>
          </a:p>
          <a:p>
            <a:pPr marL="342900" indent="-342900">
              <a:buFont typeface="Arial"/>
              <a:buChar char="•"/>
            </a:pPr>
            <a:r>
              <a:rPr lang="en-US" sz="2400" dirty="0"/>
              <a:t>Polyphenols</a:t>
            </a:r>
          </a:p>
          <a:p>
            <a:pPr marL="342900" indent="-342900">
              <a:buFont typeface="Arial"/>
              <a:buChar char="•"/>
            </a:pPr>
            <a:r>
              <a:rPr lang="en-US" sz="2400" dirty="0" err="1"/>
              <a:t>Acanthocyanins</a:t>
            </a:r>
            <a:endParaRPr lang="en-US" sz="2400" dirty="0"/>
          </a:p>
          <a:p>
            <a:pPr marL="342900" indent="-342900">
              <a:buFont typeface="Arial"/>
              <a:buChar char="•"/>
            </a:pPr>
            <a:r>
              <a:rPr lang="en-US" sz="2400" dirty="0" err="1"/>
              <a:t>Flavanols</a:t>
            </a:r>
            <a:endParaRPr lang="en-US" sz="2400" dirty="0"/>
          </a:p>
          <a:p>
            <a:pPr marL="342900" indent="-342900">
              <a:buFont typeface="Arial"/>
              <a:buChar char="•"/>
            </a:pPr>
            <a:r>
              <a:rPr lang="en-US" sz="2400" dirty="0"/>
              <a:t>Carotenoids</a:t>
            </a:r>
          </a:p>
          <a:p>
            <a:pPr marL="342900" indent="-342900">
              <a:buFont typeface="Arial"/>
              <a:buChar char="•"/>
            </a:pPr>
            <a:r>
              <a:rPr lang="en-US" sz="2400" dirty="0" err="1"/>
              <a:t>Catechins</a:t>
            </a:r>
            <a:endParaRPr lang="en-US" sz="2400" dirty="0"/>
          </a:p>
          <a:p>
            <a:pPr marL="342900" indent="-342900">
              <a:buFont typeface="Arial"/>
              <a:buChar char="•"/>
            </a:pPr>
            <a:r>
              <a:rPr lang="en-US" sz="2400" dirty="0" err="1"/>
              <a:t>Glucosinolates</a:t>
            </a:r>
            <a:endParaRPr lang="en-US" sz="2400" dirty="0"/>
          </a:p>
          <a:p>
            <a:pPr marL="342900" indent="-342900">
              <a:buFont typeface="Arial"/>
              <a:buChar char="•"/>
            </a:pPr>
            <a:endParaRPr lang="en-US" dirty="0"/>
          </a:p>
        </p:txBody>
      </p:sp>
    </p:spTree>
    <p:extLst>
      <p:ext uri="{BB962C8B-B14F-4D97-AF65-F5344CB8AC3E}">
        <p14:creationId xmlns:p14="http://schemas.microsoft.com/office/powerpoint/2010/main" val="2545352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82" y="533400"/>
            <a:ext cx="6542218" cy="1143000"/>
          </a:xfrm>
        </p:spPr>
        <p:txBody>
          <a:bodyPr>
            <a:normAutofit/>
          </a:bodyPr>
          <a:lstStyle/>
          <a:p>
            <a:pPr algn="l"/>
            <a:r>
              <a:rPr lang="en-US" sz="3600" dirty="0">
                <a:solidFill>
                  <a:srgbClr val="800000"/>
                </a:solidFill>
                <a:latin typeface="Times New Roman"/>
                <a:cs typeface="Times New Roman"/>
              </a:rPr>
              <a:t>Time-Restricted Eating (TRE)</a:t>
            </a:r>
          </a:p>
        </p:txBody>
      </p:sp>
      <p:sp>
        <p:nvSpPr>
          <p:cNvPr id="3" name="Content Placeholder 2"/>
          <p:cNvSpPr>
            <a:spLocks noGrp="1"/>
          </p:cNvSpPr>
          <p:nvPr>
            <p:ph idx="1"/>
          </p:nvPr>
        </p:nvSpPr>
        <p:spPr>
          <a:xfrm>
            <a:off x="535403" y="2048711"/>
            <a:ext cx="10352567" cy="3840163"/>
          </a:xfrm>
        </p:spPr>
        <p:txBody>
          <a:bodyPr>
            <a:normAutofit/>
          </a:bodyPr>
          <a:lstStyle/>
          <a:p>
            <a:pPr>
              <a:buFont typeface="Arial"/>
              <a:buChar char="•"/>
            </a:pPr>
            <a:r>
              <a:rPr lang="en-US" sz="2400" dirty="0">
                <a:latin typeface="Times New Roman" panose="02020603050405020304" pitchFamily="18" charset="0"/>
                <a:cs typeface="Times New Roman" panose="02020603050405020304" pitchFamily="18" charset="0"/>
              </a:rPr>
              <a:t>Time restricted feeding e.g. consume all food within 10-hour </a:t>
            </a:r>
          </a:p>
          <a:p>
            <a:pPr>
              <a:buFont typeface="Arial"/>
              <a:buChar char="•"/>
            </a:pPr>
            <a:r>
              <a:rPr lang="en-US" sz="2400" dirty="0">
                <a:latin typeface="Times New Roman" panose="02020603050405020304" pitchFamily="18" charset="0"/>
                <a:cs typeface="Times New Roman" panose="02020603050405020304" pitchFamily="18" charset="0"/>
              </a:rPr>
              <a:t>Decreases in body weight and visceral fat</a:t>
            </a:r>
          </a:p>
          <a:p>
            <a:pPr>
              <a:buFont typeface="Arial"/>
              <a:buChar char="•"/>
            </a:pPr>
            <a:r>
              <a:rPr lang="en-US" sz="2400" dirty="0">
                <a:latin typeface="Times New Roman" panose="02020603050405020304" pitchFamily="18" charset="0"/>
                <a:cs typeface="Times New Roman" panose="02020603050405020304" pitchFamily="18" charset="0"/>
              </a:rPr>
              <a:t>Significant reductions in breast cancer recurrence and improved prognosis (Patterson et al. UCSD: JAMA Oncol. 2016 August 1; 2(8): 1049–1055.)</a:t>
            </a:r>
          </a:p>
          <a:p>
            <a:pPr>
              <a:buFont typeface="Arial"/>
              <a:buChar char="•"/>
            </a:pPr>
            <a:r>
              <a:rPr lang="en-US" sz="2400" dirty="0">
                <a:latin typeface="Times New Roman" panose="02020603050405020304" pitchFamily="18" charset="0"/>
                <a:cs typeface="Times New Roman" panose="02020603050405020304" pitchFamily="18" charset="0"/>
              </a:rPr>
              <a:t>Improved cardiovascular disease risk profile</a:t>
            </a:r>
          </a:p>
          <a:p>
            <a:pPr>
              <a:buFont typeface="Arial"/>
              <a:buChar char="•"/>
            </a:pPr>
            <a:r>
              <a:rPr lang="en-US" sz="2400" dirty="0">
                <a:latin typeface="Times New Roman" panose="02020603050405020304" pitchFamily="18" charset="0"/>
                <a:cs typeface="Times New Roman" panose="02020603050405020304" pitchFamily="18" charset="0"/>
              </a:rPr>
              <a:t>Decreased inflammation (</a:t>
            </a:r>
            <a:r>
              <a:rPr lang="it-IT" sz="2400" dirty="0" err="1">
                <a:latin typeface="Times New Roman" panose="02020603050405020304" pitchFamily="18" charset="0"/>
                <a:cs typeface="Times New Roman" panose="02020603050405020304" pitchFamily="18" charset="0"/>
              </a:rPr>
              <a:t>Biogerontology</a:t>
            </a:r>
            <a:r>
              <a:rPr lang="it-IT" sz="2400" dirty="0">
                <a:latin typeface="Times New Roman" panose="02020603050405020304" pitchFamily="18" charset="0"/>
                <a:cs typeface="Times New Roman" panose="02020603050405020304" pitchFamily="18" charset="0"/>
              </a:rPr>
              <a:t>. 2015 Dec;16(6):775-88</a:t>
            </a:r>
            <a:r>
              <a:rPr lang="is-I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buFont typeface="Arial"/>
              <a:buChar char="•"/>
            </a:pPr>
            <a:r>
              <a:rPr lang="en-US" sz="2400" dirty="0">
                <a:latin typeface="Times New Roman" panose="02020603050405020304" pitchFamily="18" charset="0"/>
                <a:cs typeface="Times New Roman" panose="02020603050405020304" pitchFamily="18" charset="0"/>
              </a:rPr>
              <a:t>Decreased </a:t>
            </a:r>
            <a:r>
              <a:rPr lang="en-US" sz="2400" dirty="0" err="1">
                <a:latin typeface="Times New Roman" panose="02020603050405020304" pitchFamily="18" charset="0"/>
                <a:cs typeface="Times New Roman" panose="02020603050405020304" pitchFamily="18" charset="0"/>
              </a:rPr>
              <a:t>neuroinflammation</a:t>
            </a:r>
            <a:r>
              <a:rPr lang="en-US" sz="2400" dirty="0">
                <a:latin typeface="Times New Roman" panose="02020603050405020304" pitchFamily="18" charset="0"/>
                <a:cs typeface="Times New Roman" panose="02020603050405020304" pitchFamily="18" charset="0"/>
              </a:rPr>
              <a:t> (</a:t>
            </a:r>
            <a:r>
              <a:rPr lang="sk-SK" sz="2400" dirty="0">
                <a:latin typeface="Times New Roman" panose="02020603050405020304" pitchFamily="18" charset="0"/>
                <a:cs typeface="Times New Roman" panose="02020603050405020304" pitchFamily="18" charset="0"/>
              </a:rPr>
              <a:t>Neurobiol Aging. 2015 May;36(5):1914-23)</a:t>
            </a:r>
          </a:p>
          <a:p>
            <a:pPr>
              <a:buFont typeface="Arial"/>
              <a:buChar char="•"/>
            </a:pPr>
            <a:r>
              <a:rPr lang="sk-SK" sz="2400" dirty="0">
                <a:latin typeface="Times New Roman" panose="02020603050405020304" pitchFamily="18" charset="0"/>
                <a:cs typeface="Times New Roman" panose="02020603050405020304" pitchFamily="18" charset="0"/>
              </a:rPr>
              <a:t>Autophagy (</a:t>
            </a:r>
            <a:r>
              <a:rPr lang="fi-FI" sz="2400" dirty="0" err="1">
                <a:latin typeface="Times New Roman" panose="02020603050405020304" pitchFamily="18" charset="0"/>
                <a:cs typeface="Times New Roman" panose="02020603050405020304" pitchFamily="18" charset="0"/>
              </a:rPr>
              <a:t>Autophagy</a:t>
            </a:r>
            <a:r>
              <a:rPr lang="fi-FI" sz="2400" dirty="0">
                <a:latin typeface="Times New Roman" panose="02020603050405020304" pitchFamily="18" charset="0"/>
                <a:cs typeface="Times New Roman" panose="02020603050405020304" pitchFamily="18" charset="0"/>
              </a:rPr>
              <a:t>, 2014;10:11, 1879-1882)</a:t>
            </a:r>
            <a:endParaRPr lang="sk-SK" sz="2400" dirty="0">
              <a:latin typeface="Times New Roman" panose="02020603050405020304" pitchFamily="18" charset="0"/>
              <a:cs typeface="Times New Roman" panose="02020603050405020304" pitchFamily="18" charset="0"/>
            </a:endParaRPr>
          </a:p>
          <a:p>
            <a:pPr marL="457200" indent="-457200">
              <a:buFont typeface="Arial"/>
              <a:buChar char="•"/>
            </a:pPr>
            <a:endParaRPr lang="en-US"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p:txBody>
      </p:sp>
      <p:pic>
        <p:nvPicPr>
          <p:cNvPr id="4" name="Picture 3" descr="de1219_445370bd0288459a94e4bd1c5491f1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3941" y="224661"/>
            <a:ext cx="2060477" cy="2306504"/>
          </a:xfrm>
          <a:prstGeom prst="rect">
            <a:avLst/>
          </a:prstGeom>
        </p:spPr>
      </p:pic>
      <p:sp>
        <p:nvSpPr>
          <p:cNvPr id="5" name="Rectangle 4">
            <a:extLst>
              <a:ext uri="{FF2B5EF4-FFF2-40B4-BE49-F238E27FC236}">
                <a16:creationId xmlns:a16="http://schemas.microsoft.com/office/drawing/2014/main" id="{80F8B5DC-AC04-B642-A776-A827158E3A79}"/>
              </a:ext>
            </a:extLst>
          </p:cNvPr>
          <p:cNvSpPr/>
          <p:nvPr/>
        </p:nvSpPr>
        <p:spPr>
          <a:xfrm>
            <a:off x="297624" y="6134039"/>
            <a:ext cx="6096000" cy="707886"/>
          </a:xfrm>
          <a:prstGeom prst="rect">
            <a:avLst/>
          </a:prstGeom>
        </p:spPr>
        <p:txBody>
          <a:bodyPr>
            <a:spAutoFit/>
          </a:bodyPr>
          <a:lstStyle/>
          <a:p>
            <a:r>
              <a:rPr lang="en-US" sz="2000" i="1" dirty="0">
                <a:solidFill>
                  <a:srgbClr val="000000"/>
                </a:solidFill>
                <a:latin typeface="Calibri" panose="020F0502020204030204" pitchFamily="34" charset="0"/>
                <a:ea typeface="Times New Roman" panose="02020603050405020304" pitchFamily="18" charset="0"/>
              </a:rPr>
              <a:t>Effects of Intermittent Fasting on Health, Aging, and Disease: NEJM 381;26  December 26, 2019 </a:t>
            </a:r>
            <a:endParaRPr lang="en-US" sz="2000" i="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6304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494485-C9AC-5549-A0A9-6D5FF87155B8}"/>
              </a:ext>
            </a:extLst>
          </p:cNvPr>
          <p:cNvPicPr>
            <a:picLocks noChangeAspect="1"/>
          </p:cNvPicPr>
          <p:nvPr/>
        </p:nvPicPr>
        <p:blipFill rotWithShape="1">
          <a:blip r:embed="rId2">
            <a:alphaModFix/>
          </a:blip>
          <a:srcRect l="27042" r="2" b="2"/>
          <a:stretch/>
        </p:blipFill>
        <p:spPr>
          <a:xfrm>
            <a:off x="5797543" y="10"/>
            <a:ext cx="6394152" cy="6857990"/>
          </a:xfrm>
          <a:prstGeom prst="rect">
            <a:avLst/>
          </a:prstGeom>
        </p:spPr>
      </p:pic>
      <p:sp>
        <p:nvSpPr>
          <p:cNvPr id="2" name="TextBox 1">
            <a:extLst>
              <a:ext uri="{FF2B5EF4-FFF2-40B4-BE49-F238E27FC236}">
                <a16:creationId xmlns:a16="http://schemas.microsoft.com/office/drawing/2014/main" id="{C4E74A20-A999-6346-BD60-AB9B9F638AFA}"/>
              </a:ext>
            </a:extLst>
          </p:cNvPr>
          <p:cNvSpPr txBox="1"/>
          <p:nvPr/>
        </p:nvSpPr>
        <p:spPr>
          <a:xfrm>
            <a:off x="804998" y="798445"/>
            <a:ext cx="4803636" cy="13116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C00000"/>
                </a:solidFill>
                <a:latin typeface="+mj-lt"/>
                <a:ea typeface="+mj-ea"/>
                <a:cs typeface="+mj-cs"/>
              </a:rPr>
              <a:t>Sleep Hygiene</a:t>
            </a:r>
          </a:p>
        </p:txBody>
      </p:sp>
      <p:sp>
        <p:nvSpPr>
          <p:cNvPr id="3" name="TextBox 2">
            <a:extLst>
              <a:ext uri="{FF2B5EF4-FFF2-40B4-BE49-F238E27FC236}">
                <a16:creationId xmlns:a16="http://schemas.microsoft.com/office/drawing/2014/main" id="{177B7ED8-55C9-1E49-87DF-9E9A5756375C}"/>
              </a:ext>
            </a:extLst>
          </p:cNvPr>
          <p:cNvSpPr txBox="1"/>
          <p:nvPr/>
        </p:nvSpPr>
        <p:spPr>
          <a:xfrm>
            <a:off x="482601" y="2272143"/>
            <a:ext cx="5029200" cy="3788830"/>
          </a:xfrm>
          <a:prstGeom prst="rect">
            <a:avLst/>
          </a:prstGeom>
        </p:spPr>
        <p:txBody>
          <a:bodyPr vert="horz" lIns="91440" tIns="45720" rIns="91440" bIns="45720" rtlCol="0" anchor="ctr">
            <a:normAutofit lnSpcReduction="10000"/>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Regular schedule-consistency</a:t>
            </a:r>
          </a:p>
          <a:p>
            <a:pPr marL="285750" indent="-228600">
              <a:lnSpc>
                <a:spcPct val="90000"/>
              </a:lnSpc>
              <a:spcAft>
                <a:spcPts val="600"/>
              </a:spcAft>
              <a:buFont typeface="Arial" panose="020B0604020202020204" pitchFamily="34" charset="0"/>
              <a:buChar char="•"/>
            </a:pPr>
            <a:r>
              <a:rPr lang="en-US" sz="2000" dirty="0">
                <a:solidFill>
                  <a:srgbClr val="000000"/>
                </a:solidFill>
              </a:rPr>
              <a:t>Limit daytime napping</a:t>
            </a:r>
          </a:p>
          <a:p>
            <a:pPr marL="285750" indent="-228600">
              <a:lnSpc>
                <a:spcPct val="90000"/>
              </a:lnSpc>
              <a:spcAft>
                <a:spcPts val="600"/>
              </a:spcAft>
              <a:buFont typeface="Arial" panose="020B0604020202020204" pitchFamily="34" charset="0"/>
              <a:buChar char="•"/>
            </a:pPr>
            <a:r>
              <a:rPr lang="en-US" sz="2000" dirty="0">
                <a:solidFill>
                  <a:srgbClr val="000000"/>
                </a:solidFill>
              </a:rPr>
              <a:t>Complete darkness</a:t>
            </a:r>
          </a:p>
          <a:p>
            <a:pPr marL="285750" indent="-228600">
              <a:lnSpc>
                <a:spcPct val="90000"/>
              </a:lnSpc>
              <a:spcAft>
                <a:spcPts val="600"/>
              </a:spcAft>
              <a:buFont typeface="Arial" panose="020B0604020202020204" pitchFamily="34" charset="0"/>
              <a:buChar char="•"/>
            </a:pPr>
            <a:r>
              <a:rPr lang="en-US" sz="2000" dirty="0">
                <a:solidFill>
                  <a:srgbClr val="000000"/>
                </a:solidFill>
              </a:rPr>
              <a:t>Cooler temperature</a:t>
            </a:r>
          </a:p>
          <a:p>
            <a:pPr marL="285750" indent="-228600">
              <a:lnSpc>
                <a:spcPct val="90000"/>
              </a:lnSpc>
              <a:spcAft>
                <a:spcPts val="600"/>
              </a:spcAft>
              <a:buFont typeface="Arial" panose="020B0604020202020204" pitchFamily="34" charset="0"/>
              <a:buChar char="•"/>
            </a:pPr>
            <a:r>
              <a:rPr lang="en-US" sz="2000" dirty="0">
                <a:solidFill>
                  <a:srgbClr val="000000"/>
                </a:solidFill>
              </a:rPr>
              <a:t>Bedroom for sleep and sex</a:t>
            </a:r>
          </a:p>
          <a:p>
            <a:pPr marL="285750" indent="-228600">
              <a:lnSpc>
                <a:spcPct val="90000"/>
              </a:lnSpc>
              <a:spcAft>
                <a:spcPts val="600"/>
              </a:spcAft>
              <a:buFont typeface="Arial" panose="020B0604020202020204" pitchFamily="34" charset="0"/>
              <a:buChar char="•"/>
            </a:pPr>
            <a:r>
              <a:rPr lang="en-US" sz="2000" dirty="0">
                <a:solidFill>
                  <a:srgbClr val="000000"/>
                </a:solidFill>
              </a:rPr>
              <a:t>Relaxing rituals</a:t>
            </a:r>
          </a:p>
          <a:p>
            <a:pPr marL="285750" indent="-228600">
              <a:lnSpc>
                <a:spcPct val="90000"/>
              </a:lnSpc>
              <a:spcAft>
                <a:spcPts val="600"/>
              </a:spcAft>
              <a:buFont typeface="Arial" panose="020B0604020202020204" pitchFamily="34" charset="0"/>
              <a:buChar char="•"/>
            </a:pPr>
            <a:r>
              <a:rPr lang="en-US" sz="2000" dirty="0">
                <a:solidFill>
                  <a:srgbClr val="000000"/>
                </a:solidFill>
              </a:rPr>
              <a:t>Limit screen time in the bedroom</a:t>
            </a:r>
          </a:p>
          <a:p>
            <a:pPr marL="285750" indent="-228600">
              <a:lnSpc>
                <a:spcPct val="90000"/>
              </a:lnSpc>
              <a:spcAft>
                <a:spcPts val="600"/>
              </a:spcAft>
              <a:buFont typeface="Arial" panose="020B0604020202020204" pitchFamily="34" charset="0"/>
              <a:buChar char="•"/>
            </a:pPr>
            <a:r>
              <a:rPr lang="en-US" sz="2000" dirty="0">
                <a:solidFill>
                  <a:srgbClr val="000000"/>
                </a:solidFill>
              </a:rPr>
              <a:t>Maximize comfort</a:t>
            </a:r>
          </a:p>
          <a:p>
            <a:pPr marL="285750" indent="-228600">
              <a:lnSpc>
                <a:spcPct val="90000"/>
              </a:lnSpc>
              <a:spcAft>
                <a:spcPts val="600"/>
              </a:spcAft>
              <a:buFont typeface="Arial" panose="020B0604020202020204" pitchFamily="34" charset="0"/>
              <a:buChar char="•"/>
            </a:pPr>
            <a:r>
              <a:rPr lang="en-US" sz="2000" dirty="0">
                <a:solidFill>
                  <a:srgbClr val="000000"/>
                </a:solidFill>
              </a:rPr>
              <a:t>Ideally not food consumption 2+ hours before bedtime</a:t>
            </a:r>
          </a:p>
          <a:p>
            <a:pPr marL="285750" indent="-228600">
              <a:lnSpc>
                <a:spcPct val="90000"/>
              </a:lnSpc>
              <a:spcAft>
                <a:spcPts val="600"/>
              </a:spcAft>
              <a:buFont typeface="Arial" panose="020B0604020202020204" pitchFamily="34" charset="0"/>
              <a:buChar char="•"/>
            </a:pPr>
            <a:r>
              <a:rPr lang="en-US" sz="2000" dirty="0">
                <a:solidFill>
                  <a:srgbClr val="000000"/>
                </a:solidFill>
              </a:rPr>
              <a:t>Minimize stimulants e.g. caffeine, alcohol</a:t>
            </a:r>
          </a:p>
          <a:p>
            <a:pPr marL="285750"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406200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3421B4C-AA27-4F32-AA73-DA587F272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6110"/>
            <a:ext cx="6769978" cy="5905761"/>
          </a:xfrm>
          <a:custGeom>
            <a:avLst/>
            <a:gdLst>
              <a:gd name="connsiteX0" fmla="*/ 0 w 6769978"/>
              <a:gd name="connsiteY0" fmla="*/ 0 h 5905761"/>
              <a:gd name="connsiteX1" fmla="*/ 6769978 w 6769978"/>
              <a:gd name="connsiteY1" fmla="*/ 0 h 5905761"/>
              <a:gd name="connsiteX2" fmla="*/ 3973138 w 6769978"/>
              <a:gd name="connsiteY2" fmla="*/ 5905761 h 5905761"/>
              <a:gd name="connsiteX3" fmla="*/ 0 w 6769978"/>
              <a:gd name="connsiteY3" fmla="*/ 5905761 h 5905761"/>
            </a:gdLst>
            <a:ahLst/>
            <a:cxnLst>
              <a:cxn ang="0">
                <a:pos x="connsiteX0" y="connsiteY0"/>
              </a:cxn>
              <a:cxn ang="0">
                <a:pos x="connsiteX1" y="connsiteY1"/>
              </a:cxn>
              <a:cxn ang="0">
                <a:pos x="connsiteX2" y="connsiteY2"/>
              </a:cxn>
              <a:cxn ang="0">
                <a:pos x="connsiteX3" y="connsiteY3"/>
              </a:cxn>
            </a:cxnLst>
            <a:rect l="l" t="t" r="r" b="b"/>
            <a:pathLst>
              <a:path w="6769978" h="5905761">
                <a:moveTo>
                  <a:pt x="0" y="0"/>
                </a:moveTo>
                <a:lnTo>
                  <a:pt x="6769978" y="0"/>
                </a:lnTo>
                <a:lnTo>
                  <a:pt x="3973138" y="5905761"/>
                </a:lnTo>
                <a:lnTo>
                  <a:pt x="0" y="59057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E4F75F-5DE2-0843-AAB3-CE79F459C234}"/>
              </a:ext>
            </a:extLst>
          </p:cNvPr>
          <p:cNvSpPr txBox="1"/>
          <p:nvPr/>
        </p:nvSpPr>
        <p:spPr>
          <a:xfrm>
            <a:off x="841248" y="1655286"/>
            <a:ext cx="4224048" cy="261004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Calibri Light" panose="020F0302020204030204"/>
                <a:ea typeface="+mn-ea"/>
                <a:cs typeface="+mn-cs"/>
              </a:rPr>
              <a:t>Let the photons flow</a:t>
            </a:r>
          </a:p>
        </p:txBody>
      </p:sp>
      <p:pic>
        <p:nvPicPr>
          <p:cNvPr id="3" name="Picture 2" descr="A sunset in the background&#10;&#10;Description automatically generated">
            <a:extLst>
              <a:ext uri="{FF2B5EF4-FFF2-40B4-BE49-F238E27FC236}">
                <a16:creationId xmlns:a16="http://schemas.microsoft.com/office/drawing/2014/main" id="{6B1C709F-872F-174D-900F-C9EFFB2598CD}"/>
              </a:ext>
            </a:extLst>
          </p:cNvPr>
          <p:cNvPicPr>
            <a:picLocks noChangeAspect="1"/>
          </p:cNvPicPr>
          <p:nvPr/>
        </p:nvPicPr>
        <p:blipFill rotWithShape="1">
          <a:blip r:embed="rId2"/>
          <a:srcRect r="24006"/>
          <a:stretch/>
        </p:blipFill>
        <p:spPr>
          <a:xfrm>
            <a:off x="6769977" y="1689900"/>
            <a:ext cx="4580777" cy="4026580"/>
          </a:xfrm>
          <a:prstGeom prst="rect">
            <a:avLst/>
          </a:prstGeom>
        </p:spPr>
      </p:pic>
    </p:spTree>
    <p:extLst>
      <p:ext uri="{BB962C8B-B14F-4D97-AF65-F5344CB8AC3E}">
        <p14:creationId xmlns:p14="http://schemas.microsoft.com/office/powerpoint/2010/main" val="2332014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3">
            <a:extLst>
              <a:ext uri="{FF2B5EF4-FFF2-40B4-BE49-F238E27FC236}">
                <a16:creationId xmlns:a16="http://schemas.microsoft.com/office/drawing/2014/main" id="{88BB8AC9-613A-7A49-B255-34E5DFC8A649}"/>
              </a:ext>
            </a:extLst>
          </p:cNvPr>
          <p:cNvSpPr>
            <a:spLocks noGrp="1"/>
          </p:cNvSpPr>
          <p:nvPr>
            <p:ph type="title"/>
          </p:nvPr>
        </p:nvSpPr>
        <p:spPr>
          <a:xfrm>
            <a:off x="431800" y="473074"/>
            <a:ext cx="5189538" cy="993775"/>
          </a:xfrm>
        </p:spPr>
        <p:txBody>
          <a:bodyPr/>
          <a:lstStyle/>
          <a:p>
            <a:r>
              <a:rPr lang="en-US" altLang="en-US" sz="3600" dirty="0">
                <a:solidFill>
                  <a:srgbClr val="88050E"/>
                </a:solidFill>
                <a:latin typeface="Times New Roman" panose="02020603050405020304" pitchFamily="18" charset="0"/>
                <a:ea typeface="ＭＳ Ｐゴシック" panose="020B0600070205080204" pitchFamily="34" charset="-128"/>
                <a:cs typeface="Times New Roman" panose="02020603050405020304" pitchFamily="18" charset="0"/>
              </a:rPr>
              <a:t>Circadian Entrainment</a:t>
            </a:r>
          </a:p>
        </p:txBody>
      </p:sp>
      <p:sp>
        <p:nvSpPr>
          <p:cNvPr id="5" name="Content Placeholder 4">
            <a:extLst>
              <a:ext uri="{FF2B5EF4-FFF2-40B4-BE49-F238E27FC236}">
                <a16:creationId xmlns:a16="http://schemas.microsoft.com/office/drawing/2014/main" id="{A5A5D3FC-9E48-E147-AFDF-FD3B37990EC0}"/>
              </a:ext>
            </a:extLst>
          </p:cNvPr>
          <p:cNvSpPr>
            <a:spLocks noGrp="1"/>
          </p:cNvSpPr>
          <p:nvPr>
            <p:ph idx="1"/>
          </p:nvPr>
        </p:nvSpPr>
        <p:spPr>
          <a:xfrm>
            <a:off x="318770" y="2091296"/>
            <a:ext cx="11214100" cy="3475114"/>
          </a:xfrm>
        </p:spPr>
        <p:txBody>
          <a:bodyPr>
            <a:noAutofit/>
          </a:bodyPr>
          <a:lstStyle/>
          <a:p>
            <a:pPr>
              <a:defRPr/>
            </a:pPr>
            <a:r>
              <a:rPr lang="en-US" sz="2400" dirty="0"/>
              <a:t>Sleep hygiene basics</a:t>
            </a:r>
          </a:p>
          <a:p>
            <a:pPr>
              <a:defRPr/>
            </a:pPr>
            <a:r>
              <a:rPr lang="en-US" sz="2400" dirty="0"/>
              <a:t>15-30” full spectrum lighting twice/day (early morning and late afternoon-evening)</a:t>
            </a:r>
          </a:p>
          <a:p>
            <a:pPr>
              <a:defRPr/>
            </a:pPr>
            <a:r>
              <a:rPr lang="en-US" sz="2400" dirty="0"/>
              <a:t>Vitamin D as an editor of our book of life</a:t>
            </a:r>
          </a:p>
          <a:p>
            <a:pPr>
              <a:defRPr/>
            </a:pPr>
            <a:r>
              <a:rPr lang="en-US" sz="2400" dirty="0"/>
              <a:t>Blue light best from morning sunshine</a:t>
            </a:r>
          </a:p>
          <a:p>
            <a:pPr>
              <a:defRPr/>
            </a:pPr>
            <a:r>
              <a:rPr lang="en-US" sz="2400" dirty="0"/>
              <a:t>Evening light: Incandescent 2700k, Halogen 3,000k, warm LED on dimmer</a:t>
            </a:r>
          </a:p>
          <a:p>
            <a:pPr>
              <a:defRPr/>
            </a:pPr>
            <a:r>
              <a:rPr lang="en-US" sz="2400" dirty="0"/>
              <a:t>Blue light filters 2-3 </a:t>
            </a:r>
            <a:r>
              <a:rPr lang="en-US" sz="2400" dirty="0" err="1"/>
              <a:t>hrs</a:t>
            </a:r>
            <a:r>
              <a:rPr lang="en-US" sz="2400" dirty="0"/>
              <a:t> before bedtime (Iris pro)</a:t>
            </a:r>
          </a:p>
          <a:p>
            <a:pPr>
              <a:defRPr/>
            </a:pPr>
            <a:r>
              <a:rPr lang="en-US" sz="2400" dirty="0"/>
              <a:t>Blue blocker glasses 2-3 </a:t>
            </a:r>
            <a:r>
              <a:rPr lang="en-US" sz="2400" dirty="0" err="1"/>
              <a:t>hrs</a:t>
            </a:r>
            <a:r>
              <a:rPr lang="en-US" sz="2400" dirty="0"/>
              <a:t> before bedtime</a:t>
            </a:r>
          </a:p>
        </p:txBody>
      </p:sp>
      <p:pic>
        <p:nvPicPr>
          <p:cNvPr id="67588" name="Picture 6">
            <a:extLst>
              <a:ext uri="{FF2B5EF4-FFF2-40B4-BE49-F238E27FC236}">
                <a16:creationId xmlns:a16="http://schemas.microsoft.com/office/drawing/2014/main" id="{4A5480B3-3F23-FB4A-83A6-3E7D9D119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3563" y="227807"/>
            <a:ext cx="1050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
            <a:extLst>
              <a:ext uri="{FF2B5EF4-FFF2-40B4-BE49-F238E27FC236}">
                <a16:creationId xmlns:a16="http://schemas.microsoft.com/office/drawing/2014/main" id="{44F20AFC-EB74-ED47-A2B7-04DD48331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26" y="598488"/>
            <a:ext cx="204311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1">
            <a:extLst>
              <a:ext uri="{FF2B5EF4-FFF2-40B4-BE49-F238E27FC236}">
                <a16:creationId xmlns:a16="http://schemas.microsoft.com/office/drawing/2014/main" id="{FECBB54D-64E7-5445-B9ED-7A0E6FD8CB4E}"/>
              </a:ext>
            </a:extLst>
          </p:cNvPr>
          <p:cNvSpPr txBox="1">
            <a:spLocks noChangeArrowheads="1"/>
          </p:cNvSpPr>
          <p:nvPr/>
        </p:nvSpPr>
        <p:spPr bwMode="auto">
          <a:xfrm>
            <a:off x="196850" y="5969795"/>
            <a:ext cx="87709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600" dirty="0"/>
              <a:t>R. M. Lunn et al. “</a:t>
            </a:r>
            <a:r>
              <a:rPr lang="en-US" altLang="en-US" sz="1600" i="1" dirty="0"/>
              <a:t>Health Consequences of Electric Lighting Practices in the Modern World: A Report on the National Toxicology of Shift Work, Artificial Light and Circadian Disruption.</a:t>
            </a:r>
          </a:p>
          <a:p>
            <a:pPr>
              <a:spcBef>
                <a:spcPct val="0"/>
              </a:spcBef>
              <a:buFontTx/>
              <a:buNone/>
            </a:pPr>
            <a:r>
              <a:rPr lang="en-US" altLang="en-US" sz="1600" i="1" dirty="0"/>
              <a:t>Sci Tot Environment (2017): 1073-84</a:t>
            </a:r>
            <a:endParaRPr lang="en-US" altLang="en-US" sz="1600" dirty="0"/>
          </a:p>
        </p:txBody>
      </p:sp>
    </p:spTree>
    <p:extLst>
      <p:ext uri="{BB962C8B-B14F-4D97-AF65-F5344CB8AC3E}">
        <p14:creationId xmlns:p14="http://schemas.microsoft.com/office/powerpoint/2010/main" val="3688900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A2F7E4-C78A-984E-9491-27B2F027AADF}"/>
              </a:ext>
            </a:extLst>
          </p:cNvPr>
          <p:cNvPicPr>
            <a:picLocks noChangeAspect="1"/>
          </p:cNvPicPr>
          <p:nvPr/>
        </p:nvPicPr>
        <p:blipFill>
          <a:blip r:embed="rId2"/>
          <a:stretch>
            <a:fillRect/>
          </a:stretch>
        </p:blipFill>
        <p:spPr>
          <a:xfrm>
            <a:off x="300565" y="1955799"/>
            <a:ext cx="5434541" cy="3344333"/>
          </a:xfrm>
          <a:prstGeom prst="rect">
            <a:avLst/>
          </a:prstGeom>
        </p:spPr>
      </p:pic>
      <p:sp>
        <p:nvSpPr>
          <p:cNvPr id="3" name="TextBox 2">
            <a:extLst>
              <a:ext uri="{FF2B5EF4-FFF2-40B4-BE49-F238E27FC236}">
                <a16:creationId xmlns:a16="http://schemas.microsoft.com/office/drawing/2014/main" id="{215FFD04-5D17-C74F-A305-E65F5461C935}"/>
              </a:ext>
            </a:extLst>
          </p:cNvPr>
          <p:cNvSpPr txBox="1"/>
          <p:nvPr/>
        </p:nvSpPr>
        <p:spPr>
          <a:xfrm>
            <a:off x="300565" y="567063"/>
            <a:ext cx="6519333" cy="707886"/>
          </a:xfrm>
          <a:prstGeom prst="rect">
            <a:avLst/>
          </a:prstGeom>
          <a:noFill/>
        </p:spPr>
        <p:txBody>
          <a:bodyPr wrap="square" rtlCol="0">
            <a:spAutoFit/>
          </a:bodyPr>
          <a:lstStyle/>
          <a:p>
            <a:r>
              <a:rPr lang="en-US" sz="4000" dirty="0">
                <a:solidFill>
                  <a:srgbClr val="96140F"/>
                </a:solidFill>
                <a:latin typeface="Times New Roman" panose="02020603050405020304" pitchFamily="18" charset="0"/>
                <a:cs typeface="Times New Roman" panose="02020603050405020304" pitchFamily="18" charset="0"/>
              </a:rPr>
              <a:t>Forest Bathing</a:t>
            </a:r>
          </a:p>
        </p:txBody>
      </p:sp>
      <p:sp>
        <p:nvSpPr>
          <p:cNvPr id="4" name="TextBox 3">
            <a:extLst>
              <a:ext uri="{FF2B5EF4-FFF2-40B4-BE49-F238E27FC236}">
                <a16:creationId xmlns:a16="http://schemas.microsoft.com/office/drawing/2014/main" id="{BBAFA850-D1CF-E247-B1DA-1D674B0445BA}"/>
              </a:ext>
            </a:extLst>
          </p:cNvPr>
          <p:cNvSpPr txBox="1"/>
          <p:nvPr/>
        </p:nvSpPr>
        <p:spPr>
          <a:xfrm>
            <a:off x="6456896" y="1955799"/>
            <a:ext cx="513080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Shinrin-Yoku</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Global health and quality of life improvements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Improvements in mind and mood</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Lower inflammation</a:t>
            </a:r>
          </a:p>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www.shinrin-yoku.org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C817C06-B539-454B-88ED-FD0C5050D80A}"/>
              </a:ext>
            </a:extLst>
          </p:cNvPr>
          <p:cNvSpPr/>
          <p:nvPr/>
        </p:nvSpPr>
        <p:spPr>
          <a:xfrm>
            <a:off x="262466" y="5953946"/>
            <a:ext cx="6096000" cy="646331"/>
          </a:xfrm>
          <a:prstGeom prst="rect">
            <a:avLst/>
          </a:prstGeom>
        </p:spPr>
        <p:txBody>
          <a:bodyPr>
            <a:spAutoFit/>
          </a:bodyPr>
          <a:lstStyle/>
          <a:p>
            <a:r>
              <a:rPr lang="en-US" i="1" dirty="0">
                <a:latin typeface="URWPalladioL"/>
              </a:rPr>
              <a:t>Int. J. Environ. Res. Public Health </a:t>
            </a:r>
            <a:r>
              <a:rPr lang="en-US" b="1" dirty="0">
                <a:latin typeface="URWPalladioL"/>
              </a:rPr>
              <a:t>2017</a:t>
            </a:r>
            <a:r>
              <a:rPr lang="en-US" dirty="0">
                <a:latin typeface="URWPalladioL"/>
              </a:rPr>
              <a:t>, </a:t>
            </a:r>
            <a:r>
              <a:rPr lang="en-US" i="1" dirty="0">
                <a:latin typeface="URWPalladioL"/>
              </a:rPr>
              <a:t>14</a:t>
            </a:r>
            <a:r>
              <a:rPr lang="en-US" dirty="0">
                <a:latin typeface="URWPalladioL"/>
              </a:rPr>
              <a:t>, 851; doi:10.3390/ijerph14080851 </a:t>
            </a:r>
            <a:endParaRPr lang="en-US" dirty="0"/>
          </a:p>
        </p:txBody>
      </p:sp>
    </p:spTree>
    <p:extLst>
      <p:ext uri="{BB962C8B-B14F-4D97-AF65-F5344CB8AC3E}">
        <p14:creationId xmlns:p14="http://schemas.microsoft.com/office/powerpoint/2010/main" val="3221872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420" y="777195"/>
            <a:ext cx="4707467" cy="1143000"/>
          </a:xfrm>
        </p:spPr>
        <p:txBody>
          <a:bodyPr>
            <a:normAutofit/>
          </a:bodyPr>
          <a:lstStyle/>
          <a:p>
            <a:pPr algn="l"/>
            <a:r>
              <a:rPr lang="en-US" sz="3600" dirty="0">
                <a:solidFill>
                  <a:srgbClr val="800000"/>
                </a:solidFill>
              </a:rPr>
              <a:t> Motion is the Lotion</a:t>
            </a:r>
          </a:p>
        </p:txBody>
      </p:sp>
      <p:sp>
        <p:nvSpPr>
          <p:cNvPr id="3" name="Content Placeholder 2"/>
          <p:cNvSpPr>
            <a:spLocks noGrp="1"/>
          </p:cNvSpPr>
          <p:nvPr>
            <p:ph idx="1"/>
          </p:nvPr>
        </p:nvSpPr>
        <p:spPr>
          <a:xfrm>
            <a:off x="1145420" y="2900438"/>
            <a:ext cx="8229600" cy="2912534"/>
          </a:xfrm>
        </p:spPr>
        <p:txBody>
          <a:bodyPr>
            <a:normAutofit/>
          </a:bodyPr>
          <a:lstStyle/>
          <a:p>
            <a:r>
              <a:rPr lang="en-US" sz="2000" dirty="0"/>
              <a:t>Walk continuously</a:t>
            </a:r>
          </a:p>
          <a:p>
            <a:r>
              <a:rPr lang="en-US" sz="2000" dirty="0"/>
              <a:t>Make movement fun</a:t>
            </a:r>
          </a:p>
          <a:p>
            <a:r>
              <a:rPr lang="en-US" sz="2000" dirty="0"/>
              <a:t>Dance to the music you love!</a:t>
            </a:r>
          </a:p>
          <a:p>
            <a:r>
              <a:rPr lang="en-US" sz="2000" dirty="0"/>
              <a:t>The Holy Grail from a disease risk-reduction perspective</a:t>
            </a:r>
          </a:p>
          <a:p>
            <a:r>
              <a:rPr lang="en-US" sz="2000" dirty="0"/>
              <a:t>Prolonged sitting is dangerous and not “undone” with regular exercise</a:t>
            </a:r>
          </a:p>
          <a:p>
            <a:r>
              <a:rPr lang="en-US" sz="2000" dirty="0"/>
              <a:t>Improved mood, resilience, less pain, less inflammation, improved insulin sensitivity, decreased anxiety</a:t>
            </a:r>
          </a:p>
        </p:txBody>
      </p:sp>
      <p:pic>
        <p:nvPicPr>
          <p:cNvPr id="5" name="Picture 4"/>
          <p:cNvPicPr>
            <a:picLocks noChangeAspect="1"/>
          </p:cNvPicPr>
          <p:nvPr/>
        </p:nvPicPr>
        <p:blipFill>
          <a:blip r:embed="rId2"/>
          <a:stretch>
            <a:fillRect/>
          </a:stretch>
        </p:blipFill>
        <p:spPr>
          <a:xfrm>
            <a:off x="6555619" y="489858"/>
            <a:ext cx="3862614" cy="2239197"/>
          </a:xfrm>
          <a:prstGeom prst="rect">
            <a:avLst/>
          </a:prstGeom>
        </p:spPr>
      </p:pic>
    </p:spTree>
    <p:extLst>
      <p:ext uri="{BB962C8B-B14F-4D97-AF65-F5344CB8AC3E}">
        <p14:creationId xmlns:p14="http://schemas.microsoft.com/office/powerpoint/2010/main" val="907258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295" y="184844"/>
            <a:ext cx="8229600" cy="1143000"/>
          </a:xfrm>
        </p:spPr>
        <p:txBody>
          <a:bodyPr>
            <a:normAutofit/>
          </a:bodyPr>
          <a:lstStyle/>
          <a:p>
            <a:pPr algn="l"/>
            <a:r>
              <a:rPr lang="en-US" dirty="0">
                <a:solidFill>
                  <a:srgbClr val="800000"/>
                </a:solidFill>
              </a:rPr>
              <a:t>Laughter Really is Good Medicine</a:t>
            </a:r>
          </a:p>
        </p:txBody>
      </p:sp>
      <p:sp>
        <p:nvSpPr>
          <p:cNvPr id="3" name="Content Placeholder 2"/>
          <p:cNvSpPr>
            <a:spLocks noGrp="1"/>
          </p:cNvSpPr>
          <p:nvPr>
            <p:ph idx="1"/>
          </p:nvPr>
        </p:nvSpPr>
        <p:spPr>
          <a:xfrm>
            <a:off x="1662074" y="4211563"/>
            <a:ext cx="8229600" cy="2028372"/>
          </a:xfrm>
        </p:spPr>
        <p:txBody>
          <a:bodyPr/>
          <a:lstStyle/>
          <a:p>
            <a:r>
              <a:rPr lang="en-US" dirty="0"/>
              <a:t>Amazing capacity to reduce stress response</a:t>
            </a:r>
          </a:p>
          <a:p>
            <a:r>
              <a:rPr lang="en-US" dirty="0"/>
              <a:t>Social connection greatly enhanced</a:t>
            </a:r>
          </a:p>
          <a:p>
            <a:r>
              <a:rPr lang="en-US" dirty="0"/>
              <a:t>Lower markers of inflammation, pain, and anxiety</a:t>
            </a:r>
          </a:p>
          <a:p>
            <a:r>
              <a:rPr lang="en-US" dirty="0"/>
              <a:t>Enhanced secretory IgA production</a:t>
            </a:r>
          </a:p>
        </p:txBody>
      </p:sp>
      <p:pic>
        <p:nvPicPr>
          <p:cNvPr id="5" name="Picture 4"/>
          <p:cNvPicPr>
            <a:picLocks noChangeAspect="1"/>
          </p:cNvPicPr>
          <p:nvPr/>
        </p:nvPicPr>
        <p:blipFill>
          <a:blip r:embed="rId2"/>
          <a:stretch>
            <a:fillRect/>
          </a:stretch>
        </p:blipFill>
        <p:spPr>
          <a:xfrm>
            <a:off x="3653644" y="1327844"/>
            <a:ext cx="4246460" cy="2607476"/>
          </a:xfrm>
          <a:prstGeom prst="rect">
            <a:avLst/>
          </a:prstGeom>
        </p:spPr>
      </p:pic>
    </p:spTree>
    <p:extLst>
      <p:ext uri="{BB962C8B-B14F-4D97-AF65-F5344CB8AC3E}">
        <p14:creationId xmlns:p14="http://schemas.microsoft.com/office/powerpoint/2010/main" val="3174477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6382" y="131234"/>
            <a:ext cx="7281333" cy="1143000"/>
          </a:xfrm>
        </p:spPr>
        <p:txBody>
          <a:bodyPr>
            <a:normAutofit fontScale="90000"/>
          </a:bodyPr>
          <a:lstStyle/>
          <a:p>
            <a:r>
              <a:rPr lang="en-US" dirty="0">
                <a:solidFill>
                  <a:srgbClr val="800000"/>
                </a:solidFill>
              </a:rPr>
              <a:t>Embracing the moment you are in:</a:t>
            </a:r>
            <a:br>
              <a:rPr lang="en-US" dirty="0">
                <a:solidFill>
                  <a:srgbClr val="800000"/>
                </a:solidFill>
              </a:rPr>
            </a:br>
            <a:r>
              <a:rPr lang="en-US" dirty="0">
                <a:solidFill>
                  <a:srgbClr val="800000"/>
                </a:solidFill>
              </a:rPr>
              <a:t>    </a:t>
            </a:r>
            <a:r>
              <a:rPr lang="en-US" sz="2700" dirty="0"/>
              <a:t>The Power of the “Pause”</a:t>
            </a:r>
          </a:p>
        </p:txBody>
      </p:sp>
      <p:sp>
        <p:nvSpPr>
          <p:cNvPr id="3" name="Content Placeholder 2"/>
          <p:cNvSpPr>
            <a:spLocks noGrp="1"/>
          </p:cNvSpPr>
          <p:nvPr>
            <p:ph idx="1"/>
          </p:nvPr>
        </p:nvSpPr>
        <p:spPr>
          <a:xfrm>
            <a:off x="1826381" y="3804558"/>
            <a:ext cx="8575524" cy="2826657"/>
          </a:xfrm>
        </p:spPr>
        <p:txBody>
          <a:bodyPr>
            <a:normAutofit fontScale="85000" lnSpcReduction="10000"/>
          </a:bodyPr>
          <a:lstStyle/>
          <a:p>
            <a:r>
              <a:rPr lang="en-US" dirty="0"/>
              <a:t>Mindfulness practices powerfully proven to reduce disease risk</a:t>
            </a:r>
          </a:p>
          <a:p>
            <a:r>
              <a:rPr lang="en-US" dirty="0"/>
              <a:t>Epigenetic effects shown to reduce inflammation, improve insulin sensitivity</a:t>
            </a:r>
          </a:p>
          <a:p>
            <a:r>
              <a:rPr lang="en-US" dirty="0"/>
              <a:t>Improved mood, resilience, reduced anxiety</a:t>
            </a:r>
          </a:p>
          <a:p>
            <a:r>
              <a:rPr lang="en-US" dirty="0"/>
              <a:t>Improved performance, creativity and problem-solving capacity</a:t>
            </a:r>
          </a:p>
          <a:p>
            <a:r>
              <a:rPr lang="en-US" dirty="0"/>
              <a:t>MBSR, meditation, prayer, yoga, journaling, tai chi</a:t>
            </a:r>
          </a:p>
        </p:txBody>
      </p:sp>
      <p:pic>
        <p:nvPicPr>
          <p:cNvPr id="4" name="Picture 3"/>
          <p:cNvPicPr>
            <a:picLocks noChangeAspect="1"/>
          </p:cNvPicPr>
          <p:nvPr/>
        </p:nvPicPr>
        <p:blipFill>
          <a:blip r:embed="rId2"/>
          <a:stretch>
            <a:fillRect/>
          </a:stretch>
        </p:blipFill>
        <p:spPr>
          <a:xfrm>
            <a:off x="4124476" y="1642534"/>
            <a:ext cx="3616476" cy="2034268"/>
          </a:xfrm>
          <a:prstGeom prst="rect">
            <a:avLst/>
          </a:prstGeom>
        </p:spPr>
      </p:pic>
    </p:spTree>
    <p:extLst>
      <p:ext uri="{BB962C8B-B14F-4D97-AF65-F5344CB8AC3E}">
        <p14:creationId xmlns:p14="http://schemas.microsoft.com/office/powerpoint/2010/main" val="4075858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E79E26-B9F8-814C-96B0-2C55D54F93ED}"/>
              </a:ext>
            </a:extLst>
          </p:cNvPr>
          <p:cNvPicPr>
            <a:picLocks noChangeAspect="1"/>
          </p:cNvPicPr>
          <p:nvPr/>
        </p:nvPicPr>
        <p:blipFill>
          <a:blip r:embed="rId2"/>
          <a:stretch>
            <a:fillRect/>
          </a:stretch>
        </p:blipFill>
        <p:spPr>
          <a:xfrm>
            <a:off x="1815152" y="2065492"/>
            <a:ext cx="8805478" cy="3936089"/>
          </a:xfrm>
          <a:prstGeom prst="rect">
            <a:avLst/>
          </a:prstGeom>
        </p:spPr>
      </p:pic>
      <p:sp>
        <p:nvSpPr>
          <p:cNvPr id="3" name="TextBox 2">
            <a:extLst>
              <a:ext uri="{FF2B5EF4-FFF2-40B4-BE49-F238E27FC236}">
                <a16:creationId xmlns:a16="http://schemas.microsoft.com/office/drawing/2014/main" id="{D3E49475-F68B-594D-A8F9-5C81DD44FCA3}"/>
              </a:ext>
            </a:extLst>
          </p:cNvPr>
          <p:cNvSpPr txBox="1"/>
          <p:nvPr/>
        </p:nvSpPr>
        <p:spPr>
          <a:xfrm>
            <a:off x="682388" y="323919"/>
            <a:ext cx="10908412" cy="1077218"/>
          </a:xfrm>
          <a:prstGeom prst="rect">
            <a:avLst/>
          </a:prstGeom>
          <a:noFill/>
        </p:spPr>
        <p:txBody>
          <a:bodyPr wrap="square" rtlCol="0">
            <a:spAutoFit/>
          </a:bodyPr>
          <a:lstStyle/>
          <a:p>
            <a:pPr algn="ctr"/>
            <a:r>
              <a:rPr lang="en-US" sz="3600" dirty="0">
                <a:solidFill>
                  <a:srgbClr val="A20003"/>
                </a:solidFill>
              </a:rPr>
              <a:t>News and Information Detox</a:t>
            </a:r>
          </a:p>
          <a:p>
            <a:pPr algn="ctr"/>
            <a:r>
              <a:rPr lang="en-US" sz="2800" dirty="0"/>
              <a:t>Chronic states of fear are devastating to one’s immunity and health</a:t>
            </a:r>
          </a:p>
        </p:txBody>
      </p:sp>
    </p:spTree>
    <p:extLst>
      <p:ext uri="{BB962C8B-B14F-4D97-AF65-F5344CB8AC3E}">
        <p14:creationId xmlns:p14="http://schemas.microsoft.com/office/powerpoint/2010/main" val="593716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38FAB-AAFA-964F-8D4A-D791FA26FF57}"/>
              </a:ext>
            </a:extLst>
          </p:cNvPr>
          <p:cNvPicPr>
            <a:picLocks noChangeAspect="1"/>
          </p:cNvPicPr>
          <p:nvPr/>
        </p:nvPicPr>
        <p:blipFill>
          <a:blip r:embed="rId2"/>
          <a:stretch>
            <a:fillRect/>
          </a:stretch>
        </p:blipFill>
        <p:spPr>
          <a:xfrm>
            <a:off x="1618433" y="419164"/>
            <a:ext cx="8955133" cy="6321270"/>
          </a:xfrm>
          <a:prstGeom prst="rect">
            <a:avLst/>
          </a:prstGeom>
        </p:spPr>
      </p:pic>
    </p:spTree>
    <p:extLst>
      <p:ext uri="{BB962C8B-B14F-4D97-AF65-F5344CB8AC3E}">
        <p14:creationId xmlns:p14="http://schemas.microsoft.com/office/powerpoint/2010/main" val="2449983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84C8F-8166-054D-A0F0-AE51FBFB348C}"/>
              </a:ext>
            </a:extLst>
          </p:cNvPr>
          <p:cNvSpPr txBox="1"/>
          <p:nvPr/>
        </p:nvSpPr>
        <p:spPr>
          <a:xfrm>
            <a:off x="548938" y="355600"/>
            <a:ext cx="11304395" cy="646331"/>
          </a:xfrm>
          <a:prstGeom prst="rect">
            <a:avLst/>
          </a:prstGeom>
          <a:noFill/>
        </p:spPr>
        <p:txBody>
          <a:bodyPr wrap="square" rtlCol="0">
            <a:spAutoFit/>
          </a:bodyPr>
          <a:lstStyle/>
          <a:p>
            <a:pPr algn="ctr"/>
            <a:r>
              <a:rPr lang="en-US" sz="3600" dirty="0">
                <a:solidFill>
                  <a:srgbClr val="96140F"/>
                </a:solidFill>
                <a:latin typeface="Times New Roman" panose="02020603050405020304" pitchFamily="18" charset="0"/>
                <a:cs typeface="Times New Roman" panose="02020603050405020304" pitchFamily="18" charset="0"/>
              </a:rPr>
              <a:t>Consciousness – Our Perceptions Shape Our Reality</a:t>
            </a:r>
          </a:p>
        </p:txBody>
      </p:sp>
      <p:sp>
        <p:nvSpPr>
          <p:cNvPr id="4" name="TextBox 3">
            <a:extLst>
              <a:ext uri="{FF2B5EF4-FFF2-40B4-BE49-F238E27FC236}">
                <a16:creationId xmlns:a16="http://schemas.microsoft.com/office/drawing/2014/main" id="{37B57417-F66B-5640-8A37-06AC13394AAF}"/>
              </a:ext>
            </a:extLst>
          </p:cNvPr>
          <p:cNvSpPr txBox="1"/>
          <p:nvPr/>
        </p:nvSpPr>
        <p:spPr>
          <a:xfrm>
            <a:off x="3862552" y="1914974"/>
            <a:ext cx="8329448"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Much of what impacts our biology and our biography can be traced to our beliefs-perceptions.</a:t>
            </a:r>
          </a:p>
          <a:p>
            <a:pPr marL="285750" indent="-285750">
              <a:buFont typeface="Arial" panose="020B0604020202020204" pitchFamily="34" charset="0"/>
              <a:buChar char="•"/>
            </a:pPr>
            <a:r>
              <a:rPr lang="en-US" sz="2400" dirty="0"/>
              <a:t>Beliefs-perceptions that are not serving you well will lead to emotions and thoughts that will tip the balance of your sympathetic fight-flight response vs your parasympathetic connection to the “whole”.</a:t>
            </a:r>
          </a:p>
          <a:p>
            <a:pPr marL="285750" indent="-285750">
              <a:buFont typeface="Arial" panose="020B0604020202020204" pitchFamily="34" charset="0"/>
              <a:buChar char="•"/>
            </a:pPr>
            <a:r>
              <a:rPr lang="en-US" sz="2400" dirty="0"/>
              <a:t>Changing one’s health and quality of life requires changing one’s beliefs-perceptions in a way that aligns with one’s passion.</a:t>
            </a:r>
          </a:p>
        </p:txBody>
      </p:sp>
      <p:pic>
        <p:nvPicPr>
          <p:cNvPr id="5" name="Picture 4">
            <a:extLst>
              <a:ext uri="{FF2B5EF4-FFF2-40B4-BE49-F238E27FC236}">
                <a16:creationId xmlns:a16="http://schemas.microsoft.com/office/drawing/2014/main" id="{2503B027-0787-A946-A0AA-6F4E66F17E59}"/>
              </a:ext>
            </a:extLst>
          </p:cNvPr>
          <p:cNvPicPr>
            <a:picLocks noChangeAspect="1"/>
          </p:cNvPicPr>
          <p:nvPr/>
        </p:nvPicPr>
        <p:blipFill>
          <a:blip r:embed="rId2"/>
          <a:stretch>
            <a:fillRect/>
          </a:stretch>
        </p:blipFill>
        <p:spPr>
          <a:xfrm>
            <a:off x="350921" y="1481221"/>
            <a:ext cx="3162299" cy="3373118"/>
          </a:xfrm>
          <a:prstGeom prst="rect">
            <a:avLst/>
          </a:prstGeom>
        </p:spPr>
      </p:pic>
    </p:spTree>
    <p:extLst>
      <p:ext uri="{BB962C8B-B14F-4D97-AF65-F5344CB8AC3E}">
        <p14:creationId xmlns:p14="http://schemas.microsoft.com/office/powerpoint/2010/main" val="12751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4407B-0000-D74E-AFA9-0094895DCC53}"/>
              </a:ext>
            </a:extLst>
          </p:cNvPr>
          <p:cNvPicPr>
            <a:picLocks noChangeAspect="1"/>
          </p:cNvPicPr>
          <p:nvPr/>
        </p:nvPicPr>
        <p:blipFill>
          <a:blip r:embed="rId2"/>
          <a:stretch>
            <a:fillRect/>
          </a:stretch>
        </p:blipFill>
        <p:spPr>
          <a:xfrm>
            <a:off x="516982" y="733746"/>
            <a:ext cx="4060947" cy="4331677"/>
          </a:xfrm>
          <a:prstGeom prst="rect">
            <a:avLst/>
          </a:prstGeom>
        </p:spPr>
      </p:pic>
      <p:sp>
        <p:nvSpPr>
          <p:cNvPr id="3" name="TextBox 2">
            <a:extLst>
              <a:ext uri="{FF2B5EF4-FFF2-40B4-BE49-F238E27FC236}">
                <a16:creationId xmlns:a16="http://schemas.microsoft.com/office/drawing/2014/main" id="{12330E7C-2BFC-7A4B-B57C-7E7716C8AE76}"/>
              </a:ext>
            </a:extLst>
          </p:cNvPr>
          <p:cNvSpPr txBox="1"/>
          <p:nvPr/>
        </p:nvSpPr>
        <p:spPr>
          <a:xfrm>
            <a:off x="4892431" y="525538"/>
            <a:ext cx="7169430" cy="4955203"/>
          </a:xfrm>
          <a:prstGeom prst="rect">
            <a:avLst/>
          </a:prstGeom>
          <a:noFill/>
        </p:spPr>
        <p:txBody>
          <a:bodyPr wrap="square" rtlCol="0">
            <a:spAutoFit/>
          </a:bodyPr>
          <a:lstStyle/>
          <a:p>
            <a:r>
              <a:rPr lang="en-US" sz="2800" dirty="0">
                <a:solidFill>
                  <a:srgbClr val="890002"/>
                </a:solidFill>
              </a:rPr>
              <a:t>The Quantum Roadmap</a:t>
            </a:r>
          </a:p>
          <a:p>
            <a:pPr marL="457200" indent="-457200">
              <a:buFont typeface="Arial" panose="020B0604020202020204" pitchFamily="34" charset="0"/>
              <a:buChar char="•"/>
            </a:pPr>
            <a:r>
              <a:rPr lang="en-US" sz="2400" dirty="0"/>
              <a:t>Follow that which ignites your passion, that which creates meaning in your life</a:t>
            </a:r>
          </a:p>
          <a:p>
            <a:pPr marL="457200" indent="-457200">
              <a:buFont typeface="Arial" panose="020B0604020202020204" pitchFamily="34" charset="0"/>
              <a:buChar char="•"/>
            </a:pPr>
            <a:r>
              <a:rPr lang="en-US" sz="2400" dirty="0"/>
              <a:t>Take it as far as you possibly can to the best of your ability</a:t>
            </a:r>
          </a:p>
          <a:p>
            <a:pPr marL="457200" indent="-457200">
              <a:buFont typeface="Arial" panose="020B0604020202020204" pitchFamily="34" charset="0"/>
              <a:buChar char="•"/>
            </a:pPr>
            <a:r>
              <a:rPr lang="en-US" sz="2400" dirty="0"/>
              <a:t>Attach no expectations or insistence on the outcome</a:t>
            </a:r>
          </a:p>
          <a:p>
            <a:pPr marL="457200" indent="-457200">
              <a:buFont typeface="Arial" panose="020B0604020202020204" pitchFamily="34" charset="0"/>
              <a:buChar char="•"/>
            </a:pPr>
            <a:r>
              <a:rPr lang="en-US" sz="2400" dirty="0"/>
              <a:t>The more positive one’s interpretation and response to whatever outcome emerges, the greater the likelihood of your experiences “providing you” with what you need to learn and to evolve physically, mentally, emotionally and spiritually.</a:t>
            </a:r>
          </a:p>
          <a:p>
            <a:pPr marL="457200" indent="-457200">
              <a:buFont typeface="Arial" panose="020B0604020202020204" pitchFamily="34" charset="0"/>
              <a:buChar char="•"/>
            </a:pPr>
            <a:r>
              <a:rPr lang="en-US" sz="2400" dirty="0"/>
              <a:t>Go with the flow of synchronicity…..ride the wave</a:t>
            </a:r>
          </a:p>
          <a:p>
            <a:pPr marL="457200"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407351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061474-32D3-874A-B7F3-D806B176A0BC}"/>
              </a:ext>
            </a:extLst>
          </p:cNvPr>
          <p:cNvSpPr txBox="1"/>
          <p:nvPr/>
        </p:nvSpPr>
        <p:spPr>
          <a:xfrm>
            <a:off x="1282890" y="4154316"/>
            <a:ext cx="9430603" cy="2246769"/>
          </a:xfrm>
          <a:prstGeom prst="rect">
            <a:avLst/>
          </a:prstGeom>
          <a:noFill/>
        </p:spPr>
        <p:txBody>
          <a:bodyPr wrap="square" rtlCol="0">
            <a:spAutoFit/>
          </a:bodyPr>
          <a:lstStyle/>
          <a:p>
            <a:pPr algn="ctr"/>
            <a:r>
              <a:rPr lang="en-US" sz="2800" dirty="0"/>
              <a:t>“Everything can be taken from a man but one thing: the last of the human freedoms-to choose one’s attitude in any given set of circumstances, to choose one’s own way.”</a:t>
            </a:r>
          </a:p>
          <a:p>
            <a:pPr algn="ctr"/>
            <a:endParaRPr lang="en-US" sz="2800" dirty="0"/>
          </a:p>
          <a:p>
            <a:pPr algn="ctr"/>
            <a:r>
              <a:rPr lang="en-US" sz="2800" dirty="0"/>
              <a:t>Viktor Frankl</a:t>
            </a:r>
          </a:p>
        </p:txBody>
      </p:sp>
      <p:pic>
        <p:nvPicPr>
          <p:cNvPr id="1026" name="Picture 2" descr="Viktor Frankl on Humor as a Lifeline to Sanity and Survival ...">
            <a:extLst>
              <a:ext uri="{FF2B5EF4-FFF2-40B4-BE49-F238E27FC236}">
                <a16:creationId xmlns:a16="http://schemas.microsoft.com/office/drawing/2014/main" id="{2FCB1AC8-2DD5-2745-8B08-383B60729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840" y="456915"/>
            <a:ext cx="5502701" cy="3173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634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61328-621D-9D4E-842A-DCCD885B4AF8}"/>
              </a:ext>
            </a:extLst>
          </p:cNvPr>
          <p:cNvPicPr>
            <a:picLocks noChangeAspect="1"/>
          </p:cNvPicPr>
          <p:nvPr/>
        </p:nvPicPr>
        <p:blipFill>
          <a:blip r:embed="rId2"/>
          <a:stretch>
            <a:fillRect/>
          </a:stretch>
        </p:blipFill>
        <p:spPr>
          <a:xfrm>
            <a:off x="1489168" y="395931"/>
            <a:ext cx="9457506" cy="5404288"/>
          </a:xfrm>
          <a:prstGeom prst="rect">
            <a:avLst/>
          </a:prstGeom>
        </p:spPr>
      </p:pic>
      <p:sp>
        <p:nvSpPr>
          <p:cNvPr id="2" name="TextBox 1">
            <a:extLst>
              <a:ext uri="{FF2B5EF4-FFF2-40B4-BE49-F238E27FC236}">
                <a16:creationId xmlns:a16="http://schemas.microsoft.com/office/drawing/2014/main" id="{C0AE2EB5-2426-714A-B723-F3BFD9320ED0}"/>
              </a:ext>
            </a:extLst>
          </p:cNvPr>
          <p:cNvSpPr txBox="1"/>
          <p:nvPr/>
        </p:nvSpPr>
        <p:spPr>
          <a:xfrm>
            <a:off x="3605349" y="6092737"/>
            <a:ext cx="5225143" cy="369332"/>
          </a:xfrm>
          <a:prstGeom prst="rect">
            <a:avLst/>
          </a:prstGeom>
          <a:noFill/>
        </p:spPr>
        <p:txBody>
          <a:bodyPr wrap="square" rtlCol="0">
            <a:spAutoFit/>
          </a:bodyPr>
          <a:lstStyle/>
          <a:p>
            <a:r>
              <a:rPr lang="en-US" dirty="0"/>
              <a:t>You are the person you’ve been waiting for!</a:t>
            </a:r>
          </a:p>
        </p:txBody>
      </p:sp>
    </p:spTree>
    <p:extLst>
      <p:ext uri="{BB962C8B-B14F-4D97-AF65-F5344CB8AC3E}">
        <p14:creationId xmlns:p14="http://schemas.microsoft.com/office/powerpoint/2010/main" val="1774555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88900" dist="38100" dir="5400000" algn="t"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62F6908-787F-1746-B2F1-FE4425FB8BA8}"/>
              </a:ext>
            </a:extLst>
          </p:cNvPr>
          <p:cNvPicPr>
            <a:picLocks noChangeAspect="1"/>
          </p:cNvPicPr>
          <p:nvPr/>
        </p:nvPicPr>
        <p:blipFill rotWithShape="1">
          <a:blip r:embed="rId2"/>
          <a:srcRect l="2183" r="1718"/>
          <a:stretch/>
        </p:blipFill>
        <p:spPr>
          <a:xfrm>
            <a:off x="1249690" y="182881"/>
            <a:ext cx="9692620" cy="4942161"/>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sp>
        <p:nvSpPr>
          <p:cNvPr id="3" name="TextBox 2">
            <a:extLst>
              <a:ext uri="{FF2B5EF4-FFF2-40B4-BE49-F238E27FC236}">
                <a16:creationId xmlns:a16="http://schemas.microsoft.com/office/drawing/2014/main" id="{2269F565-057A-4D4E-8638-E22AAE8AB0D3}"/>
              </a:ext>
            </a:extLst>
          </p:cNvPr>
          <p:cNvSpPr txBox="1"/>
          <p:nvPr/>
        </p:nvSpPr>
        <p:spPr>
          <a:xfrm>
            <a:off x="3383280" y="5421086"/>
            <a:ext cx="5577840" cy="523220"/>
          </a:xfrm>
          <a:prstGeom prst="rect">
            <a:avLst/>
          </a:prstGeom>
          <a:noFill/>
        </p:spPr>
        <p:txBody>
          <a:bodyPr wrap="square" rtlCol="0">
            <a:spAutoFit/>
          </a:bodyPr>
          <a:lstStyle/>
          <a:p>
            <a:pPr algn="ctr"/>
            <a:r>
              <a:rPr lang="en-US" sz="2800" dirty="0">
                <a:solidFill>
                  <a:srgbClr val="A20003"/>
                </a:solidFill>
              </a:rPr>
              <a:t>Immune-Resilience</a:t>
            </a:r>
          </a:p>
        </p:txBody>
      </p:sp>
    </p:spTree>
    <p:extLst>
      <p:ext uri="{BB962C8B-B14F-4D97-AF65-F5344CB8AC3E}">
        <p14:creationId xmlns:p14="http://schemas.microsoft.com/office/powerpoint/2010/main" val="2299166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3"/>
          <p:cNvSpPr txBox="1">
            <a:spLocks noChangeArrowheads="1"/>
          </p:cNvSpPr>
          <p:nvPr/>
        </p:nvSpPr>
        <p:spPr bwMode="auto">
          <a:xfrm>
            <a:off x="1112520" y="4589411"/>
            <a:ext cx="9966960" cy="105052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b">
            <a:norm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0"/>
              </a:spcBef>
              <a:spcAft>
                <a:spcPts val="600"/>
              </a:spcAft>
            </a:pPr>
            <a:r>
              <a:rPr lang="en-US" sz="5800" dirty="0">
                <a:solidFill>
                  <a:srgbClr val="3B3E51"/>
                </a:solidFill>
                <a:latin typeface="+mj-lt"/>
                <a:ea typeface="+mj-ea"/>
                <a:cs typeface="+mj-cs"/>
              </a:rPr>
              <a:t>Nutrition and Immune Resilience</a:t>
            </a:r>
          </a:p>
        </p:txBody>
      </p:sp>
      <p:pic>
        <p:nvPicPr>
          <p:cNvPr id="3" name="Picture 2" descr="A bunch of food on a table&#10;&#10;Description automatically generated">
            <a:extLst>
              <a:ext uri="{FF2B5EF4-FFF2-40B4-BE49-F238E27FC236}">
                <a16:creationId xmlns:a16="http://schemas.microsoft.com/office/drawing/2014/main" id="{778E0EFE-37FD-974C-A58C-B58F02EE013F}"/>
              </a:ext>
            </a:extLst>
          </p:cNvPr>
          <p:cNvPicPr>
            <a:picLocks noChangeAspect="1"/>
          </p:cNvPicPr>
          <p:nvPr/>
        </p:nvPicPr>
        <p:blipFill rotWithShape="1">
          <a:blip r:embed="rId2"/>
          <a:srcRect t="3274" r="1" b="1"/>
          <a:stretch/>
        </p:blipFill>
        <p:spPr>
          <a:xfrm>
            <a:off x="243840" y="256540"/>
            <a:ext cx="11704320" cy="3764276"/>
          </a:xfrm>
          <a:prstGeom prst="rect">
            <a:avLst/>
          </a:prstGeom>
        </p:spPr>
      </p:pic>
    </p:spTree>
    <p:extLst>
      <p:ext uri="{BB962C8B-B14F-4D97-AF65-F5344CB8AC3E}">
        <p14:creationId xmlns:p14="http://schemas.microsoft.com/office/powerpoint/2010/main" val="2007351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6FB49-430B-4863-AED7-081E8F58406F}"/>
              </a:ext>
            </a:extLst>
          </p:cNvPr>
          <p:cNvSpPr/>
          <p:nvPr/>
        </p:nvSpPr>
        <p:spPr>
          <a:xfrm>
            <a:off x="519248" y="2436813"/>
            <a:ext cx="1601788" cy="28940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6" name="TextBox 4">
            <a:extLst>
              <a:ext uri="{FF2B5EF4-FFF2-40B4-BE49-F238E27FC236}">
                <a16:creationId xmlns:a16="http://schemas.microsoft.com/office/drawing/2014/main" id="{019933DC-CE50-054F-8A30-4944CAA1FAB1}"/>
              </a:ext>
            </a:extLst>
          </p:cNvPr>
          <p:cNvSpPr txBox="1">
            <a:spLocks noChangeArrowheads="1"/>
          </p:cNvSpPr>
          <p:nvPr/>
        </p:nvSpPr>
        <p:spPr bwMode="auto">
          <a:xfrm>
            <a:off x="805792" y="3026569"/>
            <a:ext cx="1028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lgn="ctr">
              <a:spcBef>
                <a:spcPct val="0"/>
              </a:spcBef>
            </a:pPr>
            <a:r>
              <a:rPr lang="en-US" altLang="en-US" sz="1800" dirty="0">
                <a:solidFill>
                  <a:schemeClr val="bg1"/>
                </a:solidFill>
                <a:latin typeface="Akzidenz-Grotesk BQ Light" pitchFamily="1" charset="0"/>
              </a:rPr>
              <a:t>All Carbs</a:t>
            </a:r>
          </a:p>
        </p:txBody>
      </p:sp>
      <p:sp>
        <p:nvSpPr>
          <p:cNvPr id="6" name="Rectangle 5">
            <a:extLst>
              <a:ext uri="{FF2B5EF4-FFF2-40B4-BE49-F238E27FC236}">
                <a16:creationId xmlns:a16="http://schemas.microsoft.com/office/drawing/2014/main" id="{101A5412-AE51-4B71-BDF9-E94C3D0C7032}"/>
              </a:ext>
            </a:extLst>
          </p:cNvPr>
          <p:cNvSpPr/>
          <p:nvPr/>
        </p:nvSpPr>
        <p:spPr>
          <a:xfrm>
            <a:off x="2758054" y="3915536"/>
            <a:ext cx="1179512" cy="13398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8" name="TextBox 6">
            <a:extLst>
              <a:ext uri="{FF2B5EF4-FFF2-40B4-BE49-F238E27FC236}">
                <a16:creationId xmlns:a16="http://schemas.microsoft.com/office/drawing/2014/main" id="{70015F53-D6C9-654A-972D-BA87EAC3D4F2}"/>
              </a:ext>
            </a:extLst>
          </p:cNvPr>
          <p:cNvSpPr txBox="1">
            <a:spLocks noChangeArrowheads="1"/>
          </p:cNvSpPr>
          <p:nvPr/>
        </p:nvSpPr>
        <p:spPr bwMode="auto">
          <a:xfrm>
            <a:off x="2737032" y="4114006"/>
            <a:ext cx="1068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lgn="ctr">
              <a:spcBef>
                <a:spcPct val="0"/>
              </a:spcBef>
            </a:pPr>
            <a:r>
              <a:rPr lang="en-US" altLang="en-US" sz="1800" dirty="0">
                <a:solidFill>
                  <a:schemeClr val="bg1"/>
                </a:solidFill>
                <a:latin typeface="Akzidenz-Grotesk BQ Light" pitchFamily="1" charset="0"/>
              </a:rPr>
              <a:t>Low</a:t>
            </a:r>
          </a:p>
          <a:p>
            <a:pPr algn="ctr">
              <a:spcBef>
                <a:spcPct val="0"/>
              </a:spcBef>
            </a:pPr>
            <a:r>
              <a:rPr lang="en-US" altLang="en-US" sz="1800" dirty="0">
                <a:solidFill>
                  <a:schemeClr val="bg1"/>
                </a:solidFill>
                <a:latin typeface="Akzidenz-Grotesk BQ Light" pitchFamily="1" charset="0"/>
              </a:rPr>
              <a:t>Glycemic</a:t>
            </a:r>
          </a:p>
        </p:txBody>
      </p:sp>
      <p:sp>
        <p:nvSpPr>
          <p:cNvPr id="8" name="Arrow: Down 7">
            <a:extLst>
              <a:ext uri="{FF2B5EF4-FFF2-40B4-BE49-F238E27FC236}">
                <a16:creationId xmlns:a16="http://schemas.microsoft.com/office/drawing/2014/main" id="{993542C1-F8B9-4E73-B13F-4F74A76A2353}"/>
              </a:ext>
            </a:extLst>
          </p:cNvPr>
          <p:cNvSpPr/>
          <p:nvPr/>
        </p:nvSpPr>
        <p:spPr>
          <a:xfrm>
            <a:off x="3008494" y="2436813"/>
            <a:ext cx="525463" cy="1179512"/>
          </a:xfrm>
          <a:prstGeom prst="downArrow">
            <a:avLst/>
          </a:prstGeom>
          <a:solidFill>
            <a:srgbClr val="860D1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860D10"/>
              </a:solidFill>
            </a:endParaRPr>
          </a:p>
        </p:txBody>
      </p:sp>
      <p:sp>
        <p:nvSpPr>
          <p:cNvPr id="6150" name="TextBox 8">
            <a:extLst>
              <a:ext uri="{FF2B5EF4-FFF2-40B4-BE49-F238E27FC236}">
                <a16:creationId xmlns:a16="http://schemas.microsoft.com/office/drawing/2014/main" id="{D081C6A7-AC42-0344-BC68-FEDC560AE50A}"/>
              </a:ext>
            </a:extLst>
          </p:cNvPr>
          <p:cNvSpPr txBox="1">
            <a:spLocks noChangeArrowheads="1"/>
          </p:cNvSpPr>
          <p:nvPr/>
        </p:nvSpPr>
        <p:spPr bwMode="auto">
          <a:xfrm>
            <a:off x="4442438" y="2176598"/>
            <a:ext cx="674705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spcBef>
                <a:spcPct val="0"/>
              </a:spcBef>
              <a:buFontTx/>
              <a:buChar char="•"/>
            </a:pPr>
            <a:r>
              <a:rPr lang="en-US" altLang="en-US" sz="2000" dirty="0">
                <a:solidFill>
                  <a:schemeClr val="tx1"/>
                </a:solidFill>
                <a:latin typeface="Akzidenz-Grotesk BQ Light" pitchFamily="1" charset="0"/>
              </a:rPr>
              <a:t>Added Sugar</a:t>
            </a:r>
          </a:p>
          <a:p>
            <a:pPr>
              <a:spcBef>
                <a:spcPct val="0"/>
              </a:spcBef>
              <a:buFontTx/>
              <a:buChar char="•"/>
            </a:pPr>
            <a:r>
              <a:rPr lang="en-US" altLang="en-US" sz="2000" dirty="0">
                <a:solidFill>
                  <a:schemeClr val="tx1"/>
                </a:solidFill>
                <a:latin typeface="Akzidenz-Grotesk BQ Light" pitchFamily="1" charset="0"/>
              </a:rPr>
              <a:t>Grain-based flour e.g. breads, cereal grains, pasta, pastries, desserts, chips, pretzels, granola bars.</a:t>
            </a:r>
          </a:p>
          <a:p>
            <a:pPr>
              <a:spcBef>
                <a:spcPct val="0"/>
              </a:spcBef>
              <a:buFontTx/>
              <a:buChar char="•"/>
            </a:pPr>
            <a:r>
              <a:rPr lang="en-US" altLang="en-US" sz="2000" dirty="0">
                <a:solidFill>
                  <a:schemeClr val="tx1"/>
                </a:solidFill>
                <a:latin typeface="Akzidenz-Grotesk BQ Light" pitchFamily="1" charset="0"/>
              </a:rPr>
              <a:t>Higher Fructose Fruits e.g. bananas, grapes, pears</a:t>
            </a:r>
          </a:p>
          <a:p>
            <a:pPr>
              <a:spcBef>
                <a:spcPct val="0"/>
              </a:spcBef>
              <a:buFontTx/>
              <a:buChar char="•"/>
            </a:pPr>
            <a:r>
              <a:rPr lang="en-US" altLang="en-US" sz="2000" dirty="0">
                <a:solidFill>
                  <a:schemeClr val="tx1"/>
                </a:solidFill>
                <a:latin typeface="Akzidenz-Grotesk BQ Light" pitchFamily="1" charset="0"/>
              </a:rPr>
              <a:t>Dried fruits e.g. raisins, apricots, cherries</a:t>
            </a:r>
          </a:p>
          <a:p>
            <a:pPr>
              <a:spcBef>
                <a:spcPct val="0"/>
              </a:spcBef>
              <a:buFontTx/>
              <a:buChar char="•"/>
            </a:pPr>
            <a:r>
              <a:rPr lang="en-US" altLang="en-US" sz="2000" dirty="0">
                <a:solidFill>
                  <a:schemeClr val="tx1"/>
                </a:solidFill>
                <a:latin typeface="Akzidenz-Grotesk BQ Light" pitchFamily="1" charset="0"/>
              </a:rPr>
              <a:t>Sweetened soft drinks</a:t>
            </a:r>
          </a:p>
          <a:p>
            <a:pPr>
              <a:spcBef>
                <a:spcPct val="0"/>
              </a:spcBef>
              <a:buFontTx/>
              <a:buChar char="•"/>
            </a:pPr>
            <a:r>
              <a:rPr lang="en-US" altLang="en-US" sz="2000" dirty="0">
                <a:solidFill>
                  <a:schemeClr val="tx1"/>
                </a:solidFill>
                <a:latin typeface="Akzidenz-Grotesk BQ Light" pitchFamily="1" charset="0"/>
              </a:rPr>
              <a:t>Beer is liquid bread</a:t>
            </a:r>
          </a:p>
          <a:p>
            <a:pPr>
              <a:spcBef>
                <a:spcPct val="0"/>
              </a:spcBef>
              <a:buFontTx/>
              <a:buChar char="•"/>
            </a:pPr>
            <a:r>
              <a:rPr lang="en-US" altLang="en-US" sz="2000" dirty="0">
                <a:solidFill>
                  <a:schemeClr val="tx1"/>
                </a:solidFill>
                <a:latin typeface="Akzidenz-Grotesk BQ Light" pitchFamily="1" charset="0"/>
              </a:rPr>
              <a:t>Gradual reintroduction of starchy vegetables after 8-12 weeks, e.g. white rice, carrots, parsnips, white potatoes</a:t>
            </a:r>
          </a:p>
          <a:p>
            <a:pPr>
              <a:spcBef>
                <a:spcPct val="0"/>
              </a:spcBef>
              <a:buFontTx/>
              <a:buChar char="•"/>
            </a:pPr>
            <a:r>
              <a:rPr lang="en-US" altLang="en-US" sz="2000" dirty="0">
                <a:solidFill>
                  <a:schemeClr val="tx1"/>
                </a:solidFill>
                <a:latin typeface="Akzidenz-Grotesk BQ Light" pitchFamily="1" charset="0"/>
              </a:rPr>
              <a:t>Lowered insulin and reduced inflammation “unlock” fat burning</a:t>
            </a:r>
          </a:p>
        </p:txBody>
      </p:sp>
      <p:sp>
        <p:nvSpPr>
          <p:cNvPr id="6151" name="TextBox 9">
            <a:extLst>
              <a:ext uri="{FF2B5EF4-FFF2-40B4-BE49-F238E27FC236}">
                <a16:creationId xmlns:a16="http://schemas.microsoft.com/office/drawing/2014/main" id="{57A7277B-C011-2B49-B531-8A5E09ACB222}"/>
              </a:ext>
            </a:extLst>
          </p:cNvPr>
          <p:cNvSpPr txBox="1">
            <a:spLocks noChangeArrowheads="1"/>
          </p:cNvSpPr>
          <p:nvPr/>
        </p:nvSpPr>
        <p:spPr bwMode="auto">
          <a:xfrm>
            <a:off x="519248" y="208756"/>
            <a:ext cx="59817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lgn="ctr">
              <a:spcBef>
                <a:spcPct val="0"/>
              </a:spcBef>
            </a:pPr>
            <a:r>
              <a:rPr lang="en-US" altLang="en-US" sz="3200" dirty="0">
                <a:solidFill>
                  <a:srgbClr val="860D10"/>
                </a:solidFill>
                <a:latin typeface="Akzidenz-Grotesk BQ Light" pitchFamily="1" charset="0"/>
              </a:rPr>
              <a:t>Reduce poor quality, processed, carbohydrate-dense foods</a:t>
            </a:r>
          </a:p>
        </p:txBody>
      </p:sp>
      <p:pic>
        <p:nvPicPr>
          <p:cNvPr id="3" name="Picture 2" descr="Food on a table&#10;&#10;Description automatically generated">
            <a:extLst>
              <a:ext uri="{FF2B5EF4-FFF2-40B4-BE49-F238E27FC236}">
                <a16:creationId xmlns:a16="http://schemas.microsoft.com/office/drawing/2014/main" id="{88CA1D0B-63C2-844D-8857-57C242E73B88}"/>
              </a:ext>
            </a:extLst>
          </p:cNvPr>
          <p:cNvPicPr>
            <a:picLocks noChangeAspect="1"/>
          </p:cNvPicPr>
          <p:nvPr/>
        </p:nvPicPr>
        <p:blipFill>
          <a:blip r:embed="rId2"/>
          <a:stretch>
            <a:fillRect/>
          </a:stretch>
        </p:blipFill>
        <p:spPr>
          <a:xfrm>
            <a:off x="8514397" y="294044"/>
            <a:ext cx="3235960" cy="1753476"/>
          </a:xfrm>
          <a:prstGeom prst="rect">
            <a:avLst/>
          </a:prstGeom>
        </p:spPr>
      </p:pic>
    </p:spTree>
    <p:extLst>
      <p:ext uri="{BB962C8B-B14F-4D97-AF65-F5344CB8AC3E}">
        <p14:creationId xmlns:p14="http://schemas.microsoft.com/office/powerpoint/2010/main" val="2569317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nch of food on a table&#10;&#10;Description automatically generated">
            <a:extLst>
              <a:ext uri="{FF2B5EF4-FFF2-40B4-BE49-F238E27FC236}">
                <a16:creationId xmlns:a16="http://schemas.microsoft.com/office/drawing/2014/main" id="{0C09C989-F9D9-474B-B226-72B852A34141}"/>
              </a:ext>
            </a:extLst>
          </p:cNvPr>
          <p:cNvPicPr>
            <a:picLocks noChangeAspect="1"/>
          </p:cNvPicPr>
          <p:nvPr/>
        </p:nvPicPr>
        <p:blipFill>
          <a:blip r:embed="rId2"/>
          <a:stretch>
            <a:fillRect/>
          </a:stretch>
        </p:blipFill>
        <p:spPr>
          <a:xfrm>
            <a:off x="1111045" y="99168"/>
            <a:ext cx="10253020" cy="3403527"/>
          </a:xfrm>
          <a:prstGeom prst="rect">
            <a:avLst/>
          </a:prstGeom>
        </p:spPr>
      </p:pic>
      <p:sp>
        <p:nvSpPr>
          <p:cNvPr id="4" name="TextBox 3">
            <a:extLst>
              <a:ext uri="{FF2B5EF4-FFF2-40B4-BE49-F238E27FC236}">
                <a16:creationId xmlns:a16="http://schemas.microsoft.com/office/drawing/2014/main" id="{8D0A246C-D483-7446-83FC-914362D55BC1}"/>
              </a:ext>
            </a:extLst>
          </p:cNvPr>
          <p:cNvSpPr txBox="1"/>
          <p:nvPr/>
        </p:nvSpPr>
        <p:spPr>
          <a:xfrm>
            <a:off x="1831236" y="3629543"/>
            <a:ext cx="5066795" cy="2739211"/>
          </a:xfrm>
          <a:prstGeom prst="rect">
            <a:avLst/>
          </a:prstGeom>
          <a:noFill/>
        </p:spPr>
        <p:txBody>
          <a:bodyPr wrap="square" rtlCol="0">
            <a:spAutoFit/>
          </a:bodyPr>
          <a:lstStyle/>
          <a:p>
            <a:r>
              <a:rPr lang="en-US" sz="2800" dirty="0">
                <a:solidFill>
                  <a:srgbClr val="9B0003"/>
                </a:solidFill>
                <a:latin typeface="Times New Roman" panose="02020603050405020304" pitchFamily="18" charset="0"/>
                <a:cs typeface="Times New Roman" panose="02020603050405020304" pitchFamily="18" charset="0"/>
              </a:rPr>
              <a:t>Nutritional Principles</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Whole foods</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Diversity</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Nutrient – density/Vitamins</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Low Glycemic</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Fiber rich plant-based foods</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Meal-timing</a:t>
            </a:r>
          </a:p>
        </p:txBody>
      </p:sp>
      <p:sp>
        <p:nvSpPr>
          <p:cNvPr id="2" name="TextBox 1">
            <a:extLst>
              <a:ext uri="{FF2B5EF4-FFF2-40B4-BE49-F238E27FC236}">
                <a16:creationId xmlns:a16="http://schemas.microsoft.com/office/drawing/2014/main" id="{2F2FED95-1687-744E-8D61-F40014B504BD}"/>
              </a:ext>
            </a:extLst>
          </p:cNvPr>
          <p:cNvSpPr txBox="1"/>
          <p:nvPr/>
        </p:nvSpPr>
        <p:spPr>
          <a:xfrm>
            <a:off x="7421598" y="3629543"/>
            <a:ext cx="3790688" cy="2739211"/>
          </a:xfrm>
          <a:prstGeom prst="rect">
            <a:avLst/>
          </a:prstGeom>
          <a:noFill/>
        </p:spPr>
        <p:txBody>
          <a:bodyPr wrap="square" rtlCol="0">
            <a:spAutoFit/>
          </a:bodyPr>
          <a:lstStyle/>
          <a:p>
            <a:r>
              <a:rPr lang="en-US" sz="2800" dirty="0">
                <a:solidFill>
                  <a:srgbClr val="A20003"/>
                </a:solidFill>
              </a:rPr>
              <a:t>Supplements</a:t>
            </a:r>
          </a:p>
          <a:p>
            <a:pPr marL="342900" indent="-342900">
              <a:buFont typeface="Arial" panose="020B0604020202020204" pitchFamily="34" charset="0"/>
              <a:buChar char="•"/>
            </a:pPr>
            <a:r>
              <a:rPr lang="en-US" sz="2400" dirty="0"/>
              <a:t>Cod Liver Oil (Vit A/D/E)</a:t>
            </a:r>
          </a:p>
          <a:p>
            <a:pPr marL="342900" indent="-342900">
              <a:buFont typeface="Arial" panose="020B0604020202020204" pitchFamily="34" charset="0"/>
              <a:buChar char="•"/>
            </a:pPr>
            <a:r>
              <a:rPr lang="en-US" sz="2400" dirty="0"/>
              <a:t>Zinc 30 mg</a:t>
            </a:r>
          </a:p>
          <a:p>
            <a:pPr marL="342900" indent="-342900">
              <a:buFont typeface="Arial" panose="020B0604020202020204" pitchFamily="34" charset="0"/>
              <a:buChar char="•"/>
            </a:pPr>
            <a:r>
              <a:rPr lang="en-US" sz="2400" dirty="0"/>
              <a:t>Vitamin C 1-2,000 mg</a:t>
            </a:r>
          </a:p>
          <a:p>
            <a:pPr marL="342900" indent="-342900">
              <a:buFont typeface="Arial" panose="020B0604020202020204" pitchFamily="34" charset="0"/>
              <a:buChar char="•"/>
            </a:pPr>
            <a:r>
              <a:rPr lang="en-US" sz="2400" dirty="0"/>
              <a:t>Probiotics</a:t>
            </a:r>
          </a:p>
          <a:p>
            <a:pPr marL="342900" indent="-342900">
              <a:buFont typeface="Arial" panose="020B0604020202020204" pitchFamily="34" charset="0"/>
              <a:buChar char="•"/>
            </a:pPr>
            <a:r>
              <a:rPr lang="en-US" sz="2400" dirty="0"/>
              <a:t>Vitamin D (sun ideal); blood levels 30+</a:t>
            </a:r>
          </a:p>
        </p:txBody>
      </p:sp>
    </p:spTree>
    <p:extLst>
      <p:ext uri="{BB962C8B-B14F-4D97-AF65-F5344CB8AC3E}">
        <p14:creationId xmlns:p14="http://schemas.microsoft.com/office/powerpoint/2010/main" val="16996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1">
            <a:extLst>
              <a:ext uri="{FF2B5EF4-FFF2-40B4-BE49-F238E27FC236}">
                <a16:creationId xmlns:a16="http://schemas.microsoft.com/office/drawing/2014/main" id="{78B42A46-CB8F-7043-936D-DF6685C1AAB5}"/>
              </a:ext>
            </a:extLst>
          </p:cNvPr>
          <p:cNvSpPr txBox="1">
            <a:spLocks noChangeArrowheads="1"/>
          </p:cNvSpPr>
          <p:nvPr/>
        </p:nvSpPr>
        <p:spPr bwMode="auto">
          <a:xfrm>
            <a:off x="838200" y="365125"/>
            <a:ext cx="5387502"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lnSpc>
                <a:spcPct val="90000"/>
              </a:lnSpc>
              <a:spcBef>
                <a:spcPct val="0"/>
              </a:spcBef>
              <a:spcAft>
                <a:spcPts val="600"/>
              </a:spcAft>
            </a:pPr>
            <a:r>
              <a:rPr lang="en-US" altLang="en-US" sz="4000" dirty="0">
                <a:solidFill>
                  <a:srgbClr val="9B0003"/>
                </a:solidFill>
                <a:latin typeface="Times New Roman" panose="02020603050405020304" pitchFamily="18" charset="0"/>
                <a:ea typeface="+mj-ea"/>
                <a:cs typeface="Times New Roman" panose="02020603050405020304" pitchFamily="18" charset="0"/>
              </a:rPr>
              <a:t>Plant-based foods</a:t>
            </a:r>
          </a:p>
        </p:txBody>
      </p:sp>
      <p:sp>
        <p:nvSpPr>
          <p:cNvPr id="8194" name="TextBox 2">
            <a:extLst>
              <a:ext uri="{FF2B5EF4-FFF2-40B4-BE49-F238E27FC236}">
                <a16:creationId xmlns:a16="http://schemas.microsoft.com/office/drawing/2014/main" id="{77A5014C-1264-7D46-89A7-DD6D231D7B10}"/>
              </a:ext>
            </a:extLst>
          </p:cNvPr>
          <p:cNvSpPr txBox="1">
            <a:spLocks noChangeArrowheads="1"/>
          </p:cNvSpPr>
          <p:nvPr/>
        </p:nvSpPr>
        <p:spPr bwMode="auto">
          <a:xfrm>
            <a:off x="838200" y="1825625"/>
            <a:ext cx="5387502"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14313" indent="-214313">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indent="-228600">
              <a:lnSpc>
                <a:spcPct val="90000"/>
              </a:lnSpc>
              <a:spcBef>
                <a:spcPct val="0"/>
              </a:spcBef>
              <a:spcAft>
                <a:spcPts val="600"/>
              </a:spcAft>
              <a:buFont typeface="Arial" panose="020B0604020202020204" pitchFamily="34" charset="0"/>
              <a:buChar char="•"/>
            </a:pPr>
            <a:r>
              <a:rPr lang="en-US" altLang="en-US" sz="1900" dirty="0">
                <a:solidFill>
                  <a:schemeClr val="tx1"/>
                </a:solidFill>
                <a:latin typeface="+mn-lt"/>
                <a:ea typeface="+mn-ea"/>
              </a:rPr>
              <a:t>High nutrient density</a:t>
            </a:r>
          </a:p>
          <a:p>
            <a:pPr indent="-228600">
              <a:lnSpc>
                <a:spcPct val="90000"/>
              </a:lnSpc>
              <a:spcBef>
                <a:spcPct val="0"/>
              </a:spcBef>
              <a:spcAft>
                <a:spcPts val="600"/>
              </a:spcAft>
              <a:buFont typeface="Arial" panose="020B0604020202020204" pitchFamily="34" charset="0"/>
              <a:buChar char="•"/>
            </a:pPr>
            <a:r>
              <a:rPr lang="en-US" altLang="en-US" sz="1900" dirty="0">
                <a:solidFill>
                  <a:schemeClr val="tx1"/>
                </a:solidFill>
                <a:latin typeface="+mn-lt"/>
                <a:ea typeface="+mn-ea"/>
              </a:rPr>
              <a:t>Fermentable Fiber essential for gut biome diversity</a:t>
            </a:r>
          </a:p>
          <a:p>
            <a:pPr indent="-228600">
              <a:lnSpc>
                <a:spcPct val="90000"/>
              </a:lnSpc>
              <a:spcBef>
                <a:spcPct val="0"/>
              </a:spcBef>
              <a:spcAft>
                <a:spcPts val="600"/>
              </a:spcAft>
              <a:buFont typeface="Arial" panose="020B0604020202020204" pitchFamily="34" charset="0"/>
              <a:buChar char="•"/>
            </a:pPr>
            <a:r>
              <a:rPr lang="en-US" altLang="en-US" sz="1900" dirty="0">
                <a:solidFill>
                  <a:schemeClr val="tx1"/>
                </a:solidFill>
                <a:latin typeface="+mn-lt"/>
                <a:ea typeface="+mn-ea"/>
              </a:rPr>
              <a:t>2 cups greens/day is a nice goal</a:t>
            </a:r>
          </a:p>
          <a:p>
            <a:pPr indent="-228600">
              <a:lnSpc>
                <a:spcPct val="90000"/>
              </a:lnSpc>
              <a:spcBef>
                <a:spcPct val="0"/>
              </a:spcBef>
              <a:spcAft>
                <a:spcPts val="600"/>
              </a:spcAft>
              <a:buFont typeface="Arial" panose="020B0604020202020204" pitchFamily="34" charset="0"/>
              <a:buChar char="•"/>
            </a:pPr>
            <a:r>
              <a:rPr lang="en-US" altLang="en-US" sz="1900" dirty="0">
                <a:solidFill>
                  <a:schemeClr val="tx1"/>
                </a:solidFill>
                <a:latin typeface="+mn-lt"/>
                <a:ea typeface="+mn-ea"/>
              </a:rPr>
              <a:t>Cruciferous e.g. broccoli, cauliflower, collards, cabbage, kale, spinach, asparagus, romaine lettuce, arugula</a:t>
            </a:r>
          </a:p>
          <a:p>
            <a:pPr indent="-228600">
              <a:lnSpc>
                <a:spcPct val="90000"/>
              </a:lnSpc>
              <a:spcBef>
                <a:spcPct val="0"/>
              </a:spcBef>
              <a:spcAft>
                <a:spcPts val="600"/>
              </a:spcAft>
              <a:buFont typeface="Arial" panose="020B0604020202020204" pitchFamily="34" charset="0"/>
              <a:buChar char="•"/>
            </a:pPr>
            <a:r>
              <a:rPr lang="en-US" altLang="en-US" sz="1900" dirty="0">
                <a:solidFill>
                  <a:schemeClr val="tx1"/>
                </a:solidFill>
                <a:latin typeface="+mn-lt"/>
                <a:ea typeface="+mn-ea"/>
              </a:rPr>
              <a:t>Allium family e.g. onions, leeks, garlic</a:t>
            </a:r>
          </a:p>
          <a:p>
            <a:pPr indent="-228600">
              <a:lnSpc>
                <a:spcPct val="90000"/>
              </a:lnSpc>
              <a:spcBef>
                <a:spcPct val="0"/>
              </a:spcBef>
              <a:spcAft>
                <a:spcPts val="600"/>
              </a:spcAft>
              <a:buFont typeface="Arial" panose="020B0604020202020204" pitchFamily="34" charset="0"/>
              <a:buChar char="•"/>
            </a:pPr>
            <a:r>
              <a:rPr lang="en-US" altLang="en-US" sz="1900" dirty="0">
                <a:solidFill>
                  <a:schemeClr val="tx1"/>
                </a:solidFill>
                <a:latin typeface="+mn-lt"/>
                <a:ea typeface="+mn-ea"/>
              </a:rPr>
              <a:t>Beans and lentils; soaking and pressure cooking can be easier on the gut, reducing lectins</a:t>
            </a:r>
          </a:p>
          <a:p>
            <a:pPr indent="-228600">
              <a:lnSpc>
                <a:spcPct val="90000"/>
              </a:lnSpc>
              <a:spcBef>
                <a:spcPct val="0"/>
              </a:spcBef>
              <a:spcAft>
                <a:spcPts val="600"/>
              </a:spcAft>
              <a:buFont typeface="Arial" panose="020B0604020202020204" pitchFamily="34" charset="0"/>
              <a:buChar char="•"/>
            </a:pPr>
            <a:r>
              <a:rPr lang="en-US" altLang="en-US" sz="1900" dirty="0">
                <a:solidFill>
                  <a:schemeClr val="tx1"/>
                </a:solidFill>
                <a:latin typeface="+mn-lt"/>
                <a:ea typeface="+mn-ea"/>
              </a:rPr>
              <a:t>Lower glycemic fruits e.g. berries, grapefruit, kiwi</a:t>
            </a:r>
          </a:p>
          <a:p>
            <a:pPr indent="-228600">
              <a:lnSpc>
                <a:spcPct val="90000"/>
              </a:lnSpc>
              <a:spcBef>
                <a:spcPct val="0"/>
              </a:spcBef>
              <a:spcAft>
                <a:spcPts val="600"/>
              </a:spcAft>
              <a:buFont typeface="Arial" panose="020B0604020202020204" pitchFamily="34" charset="0"/>
              <a:buChar char="•"/>
            </a:pPr>
            <a:r>
              <a:rPr lang="en-US" altLang="en-US" sz="1900" dirty="0">
                <a:solidFill>
                  <a:schemeClr val="tx1"/>
                </a:solidFill>
                <a:latin typeface="+mn-lt"/>
                <a:ea typeface="+mn-ea"/>
              </a:rPr>
              <a:t>Fermentable foods e.g. yogurt, sauerkraut</a:t>
            </a:r>
          </a:p>
        </p:txBody>
      </p:sp>
      <p:pic>
        <p:nvPicPr>
          <p:cNvPr id="8195" name="Picture 4" descr="A bunch of food on a table&#10;&#10;Description automatically generated">
            <a:extLst>
              <a:ext uri="{FF2B5EF4-FFF2-40B4-BE49-F238E27FC236}">
                <a16:creationId xmlns:a16="http://schemas.microsoft.com/office/drawing/2014/main" id="{37E69E50-8EEE-854F-8D87-EB31658250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59" r="6744"/>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094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75CF7B-B252-CA46-88C5-10259B35F85E}"/>
              </a:ext>
            </a:extLst>
          </p:cNvPr>
          <p:cNvSpPr txBox="1">
            <a:spLocks noChangeArrowheads="1"/>
          </p:cNvSpPr>
          <p:nvPr/>
        </p:nvSpPr>
        <p:spPr bwMode="auto">
          <a:xfrm>
            <a:off x="1425339" y="1566485"/>
            <a:ext cx="31839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eaLnBrk="1" hangingPunct="1">
              <a:spcBef>
                <a:spcPct val="0"/>
              </a:spcBef>
              <a:buFontTx/>
              <a:buNone/>
            </a:pPr>
            <a:r>
              <a:rPr lang="en-US" altLang="en-US" sz="2000" dirty="0">
                <a:solidFill>
                  <a:srgbClr val="9C0003"/>
                </a:solidFill>
              </a:rPr>
              <a:t>Sugar, Flour and Carbohydrate-Dense Grains</a:t>
            </a:r>
          </a:p>
        </p:txBody>
      </p:sp>
      <p:pic>
        <p:nvPicPr>
          <p:cNvPr id="3" name="Picture 2" descr="low-carb-guide-avoid-1-800x401.jpg">
            <a:extLst>
              <a:ext uri="{FF2B5EF4-FFF2-40B4-BE49-F238E27FC236}">
                <a16:creationId xmlns:a16="http://schemas.microsoft.com/office/drawing/2014/main" id="{48B8B10A-E80C-2C4B-AC1E-74F2C74A38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9672" y="2612003"/>
            <a:ext cx="3305931" cy="165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1080292F-3DB6-8246-AC08-1AF306BB79D4}"/>
              </a:ext>
            </a:extLst>
          </p:cNvPr>
          <p:cNvSpPr>
            <a:spLocks noChangeArrowheads="1"/>
          </p:cNvSpPr>
          <p:nvPr/>
        </p:nvSpPr>
        <p:spPr bwMode="auto">
          <a:xfrm>
            <a:off x="5239628" y="3843110"/>
            <a:ext cx="1828800" cy="1566863"/>
          </a:xfrm>
          <a:prstGeom prst="ellipse">
            <a:avLst/>
          </a:prstGeom>
          <a:gradFill rotWithShape="1">
            <a:gsLst>
              <a:gs pos="0">
                <a:srgbClr val="EFEFEF"/>
              </a:gs>
              <a:gs pos="100000">
                <a:srgbClr val="DDDDDD"/>
              </a:gs>
            </a:gsLst>
            <a:lin ang="5400000"/>
          </a:gradFill>
          <a:ln w="9525">
            <a:solidFill>
              <a:srgbClr val="D8D8D8"/>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sz="1350" dirty="0">
                <a:solidFill>
                  <a:srgbClr val="800000"/>
                </a:solidFill>
              </a:rPr>
              <a:t>Oral and Gut </a:t>
            </a:r>
          </a:p>
          <a:p>
            <a:pPr algn="ctr" eaLnBrk="1" hangingPunct="1">
              <a:defRPr/>
            </a:pPr>
            <a:r>
              <a:rPr lang="en-US" sz="1350" dirty="0">
                <a:solidFill>
                  <a:srgbClr val="800000"/>
                </a:solidFill>
              </a:rPr>
              <a:t>Microbiome</a:t>
            </a:r>
          </a:p>
        </p:txBody>
      </p:sp>
      <p:sp>
        <p:nvSpPr>
          <p:cNvPr id="5" name="Curved Left Arrow 4">
            <a:extLst>
              <a:ext uri="{FF2B5EF4-FFF2-40B4-BE49-F238E27FC236}">
                <a16:creationId xmlns:a16="http://schemas.microsoft.com/office/drawing/2014/main" id="{0EDDDEB2-546C-AB4D-A92B-DE57140A1A8D}"/>
              </a:ext>
            </a:extLst>
          </p:cNvPr>
          <p:cNvSpPr>
            <a:spLocks noChangeArrowheads="1"/>
          </p:cNvSpPr>
          <p:nvPr/>
        </p:nvSpPr>
        <p:spPr bwMode="auto">
          <a:xfrm>
            <a:off x="4420731" y="3824287"/>
            <a:ext cx="883723" cy="1467227"/>
          </a:xfrm>
          <a:prstGeom prst="curvedLeftArrow">
            <a:avLst>
              <a:gd name="adj1" fmla="val 24992"/>
              <a:gd name="adj2" fmla="val 49996"/>
              <a:gd name="adj3" fmla="val 25000"/>
            </a:avLst>
          </a:prstGeom>
          <a:solidFill>
            <a:srgbClr val="800000"/>
          </a:solidFill>
          <a:ln w="9525">
            <a:solidFill>
              <a:srgbClr val="D8D8D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sz="1350"/>
          </a:p>
        </p:txBody>
      </p:sp>
      <p:sp>
        <p:nvSpPr>
          <p:cNvPr id="6" name="TextBox 5">
            <a:extLst>
              <a:ext uri="{FF2B5EF4-FFF2-40B4-BE49-F238E27FC236}">
                <a16:creationId xmlns:a16="http://schemas.microsoft.com/office/drawing/2014/main" id="{912896E4-8C7F-7440-B2D0-39740E0FB1E8}"/>
              </a:ext>
            </a:extLst>
          </p:cNvPr>
          <p:cNvSpPr txBox="1">
            <a:spLocks noChangeArrowheads="1"/>
          </p:cNvSpPr>
          <p:nvPr/>
        </p:nvSpPr>
        <p:spPr bwMode="auto">
          <a:xfrm>
            <a:off x="1261879" y="4723774"/>
            <a:ext cx="360340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285750" indent="-285750">
              <a:spcBef>
                <a:spcPct val="0"/>
              </a:spcBef>
            </a:pPr>
            <a:r>
              <a:rPr lang="en-US" altLang="en-US" sz="2000" dirty="0"/>
              <a:t>Inflammation</a:t>
            </a:r>
          </a:p>
          <a:p>
            <a:pPr marL="285750" indent="-285750">
              <a:spcBef>
                <a:spcPct val="0"/>
              </a:spcBef>
            </a:pPr>
            <a:r>
              <a:rPr lang="en-US" altLang="en-US" sz="2000" dirty="0"/>
              <a:t>Neurotransmitters</a:t>
            </a:r>
          </a:p>
          <a:p>
            <a:pPr marL="285750" indent="-285750">
              <a:spcBef>
                <a:spcPct val="0"/>
              </a:spcBef>
            </a:pPr>
            <a:r>
              <a:rPr lang="en-US" altLang="en-US" sz="2000" dirty="0"/>
              <a:t>Insulin Resistance</a:t>
            </a:r>
          </a:p>
          <a:p>
            <a:pPr marL="285750" indent="-285750">
              <a:spcBef>
                <a:spcPct val="0"/>
              </a:spcBef>
            </a:pPr>
            <a:r>
              <a:rPr lang="en-US" altLang="en-US" sz="2000" dirty="0"/>
              <a:t>Weight and Metabolism</a:t>
            </a:r>
          </a:p>
          <a:p>
            <a:pPr marL="285750" indent="-285750">
              <a:spcBef>
                <a:spcPct val="0"/>
              </a:spcBef>
            </a:pPr>
            <a:r>
              <a:rPr lang="en-US" altLang="en-US" sz="2000" dirty="0"/>
              <a:t>Mitochondria-Oxidative stress</a:t>
            </a:r>
          </a:p>
          <a:p>
            <a:pPr marL="285750" indent="-285750">
              <a:spcBef>
                <a:spcPct val="0"/>
              </a:spcBef>
            </a:pPr>
            <a:r>
              <a:rPr lang="en-US" altLang="en-US" sz="2000" dirty="0"/>
              <a:t>HPA axis </a:t>
            </a:r>
            <a:r>
              <a:rPr lang="mr-IN" altLang="en-US" sz="2000" dirty="0">
                <a:cs typeface="Mangal" panose="02040503050203030202" pitchFamily="18" charset="0"/>
              </a:rPr>
              <a:t>–</a:t>
            </a:r>
            <a:r>
              <a:rPr lang="en-US" altLang="en-US" sz="2000" dirty="0"/>
              <a:t>Stress Response</a:t>
            </a:r>
          </a:p>
        </p:txBody>
      </p:sp>
      <p:sp>
        <p:nvSpPr>
          <p:cNvPr id="7" name="TextBox 6">
            <a:extLst>
              <a:ext uri="{FF2B5EF4-FFF2-40B4-BE49-F238E27FC236}">
                <a16:creationId xmlns:a16="http://schemas.microsoft.com/office/drawing/2014/main" id="{5C717E2D-3C7D-B540-82CC-16D694A904B2}"/>
              </a:ext>
            </a:extLst>
          </p:cNvPr>
          <p:cNvSpPr txBox="1">
            <a:spLocks noChangeArrowheads="1"/>
          </p:cNvSpPr>
          <p:nvPr/>
        </p:nvSpPr>
        <p:spPr bwMode="auto">
          <a:xfrm>
            <a:off x="6882218" y="1853769"/>
            <a:ext cx="36970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eaLnBrk="1" hangingPunct="1">
              <a:spcBef>
                <a:spcPct val="0"/>
              </a:spcBef>
              <a:buFontTx/>
              <a:buNone/>
            </a:pPr>
            <a:r>
              <a:rPr lang="en-US" altLang="en-US" sz="2000" dirty="0">
                <a:solidFill>
                  <a:srgbClr val="9C0003"/>
                </a:solidFill>
              </a:rPr>
              <a:t>High-Quality Plant-Based Carbs</a:t>
            </a:r>
          </a:p>
        </p:txBody>
      </p:sp>
      <p:pic>
        <p:nvPicPr>
          <p:cNvPr id="8" name="Picture 7" descr="Vegetables.jpg">
            <a:extLst>
              <a:ext uri="{FF2B5EF4-FFF2-40B4-BE49-F238E27FC236}">
                <a16:creationId xmlns:a16="http://schemas.microsoft.com/office/drawing/2014/main" id="{38F88410-90F0-FE4E-9F3A-98B0F38B55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9255" y="2356596"/>
            <a:ext cx="1235869" cy="123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andscape-1445904648-g-onions-garlic-145661145.jpg">
            <a:extLst>
              <a:ext uri="{FF2B5EF4-FFF2-40B4-BE49-F238E27FC236}">
                <a16:creationId xmlns:a16="http://schemas.microsoft.com/office/drawing/2014/main" id="{5D834828-BCA4-1B4C-B0A2-2E8DADDFB6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8757" y="3792368"/>
            <a:ext cx="2081428" cy="104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Right Arrow 9">
            <a:extLst>
              <a:ext uri="{FF2B5EF4-FFF2-40B4-BE49-F238E27FC236}">
                <a16:creationId xmlns:a16="http://schemas.microsoft.com/office/drawing/2014/main" id="{0923C332-24B6-5A4C-8748-AB07DC7F35C1}"/>
              </a:ext>
            </a:extLst>
          </p:cNvPr>
          <p:cNvSpPr>
            <a:spLocks noChangeArrowheads="1"/>
          </p:cNvSpPr>
          <p:nvPr/>
        </p:nvSpPr>
        <p:spPr bwMode="auto">
          <a:xfrm>
            <a:off x="7043393" y="4076242"/>
            <a:ext cx="843932" cy="1352553"/>
          </a:xfrm>
          <a:prstGeom prst="curvedRightArrow">
            <a:avLst>
              <a:gd name="adj1" fmla="val 25006"/>
              <a:gd name="adj2" fmla="val 50001"/>
              <a:gd name="adj3" fmla="val 25000"/>
            </a:avLst>
          </a:prstGeom>
          <a:solidFill>
            <a:srgbClr val="800000"/>
          </a:solidFill>
          <a:ln w="9525">
            <a:solidFill>
              <a:srgbClr val="D8D8D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sz="1350"/>
          </a:p>
        </p:txBody>
      </p:sp>
      <p:sp>
        <p:nvSpPr>
          <p:cNvPr id="11" name="TextBox 10">
            <a:extLst>
              <a:ext uri="{FF2B5EF4-FFF2-40B4-BE49-F238E27FC236}">
                <a16:creationId xmlns:a16="http://schemas.microsoft.com/office/drawing/2014/main" id="{A2A840C8-8846-8D48-9809-6C1ED1FA5F56}"/>
              </a:ext>
            </a:extLst>
          </p:cNvPr>
          <p:cNvSpPr txBox="1">
            <a:spLocks noChangeArrowheads="1"/>
          </p:cNvSpPr>
          <p:nvPr/>
        </p:nvSpPr>
        <p:spPr bwMode="auto">
          <a:xfrm>
            <a:off x="7937174" y="5031550"/>
            <a:ext cx="278461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342900" indent="-342900">
              <a:spcBef>
                <a:spcPct val="0"/>
              </a:spcBef>
            </a:pPr>
            <a:r>
              <a:rPr lang="en-US" altLang="en-US" sz="2000" dirty="0">
                <a:latin typeface="Akzidenz-Grotesk BQ Light" pitchFamily="1" charset="0"/>
              </a:rPr>
              <a:t>Protection from:</a:t>
            </a:r>
          </a:p>
          <a:p>
            <a:pPr marL="342900" indent="-342900">
              <a:spcBef>
                <a:spcPct val="0"/>
              </a:spcBef>
            </a:pPr>
            <a:r>
              <a:rPr lang="en-US" altLang="en-US" sz="2000" dirty="0">
                <a:latin typeface="Akzidenz-Grotesk BQ Light" pitchFamily="1" charset="0"/>
              </a:rPr>
              <a:t> Inflammation</a:t>
            </a:r>
          </a:p>
          <a:p>
            <a:pPr marL="342900" indent="-342900">
              <a:spcBef>
                <a:spcPct val="0"/>
              </a:spcBef>
            </a:pPr>
            <a:r>
              <a:rPr lang="en-US" altLang="en-US" sz="2000" dirty="0">
                <a:latin typeface="Akzidenz-Grotesk BQ Light" pitchFamily="1" charset="0"/>
              </a:rPr>
              <a:t> Diabetes</a:t>
            </a:r>
          </a:p>
          <a:p>
            <a:pPr marL="342900" indent="-342900">
              <a:spcBef>
                <a:spcPct val="0"/>
              </a:spcBef>
            </a:pPr>
            <a:r>
              <a:rPr lang="en-US" altLang="en-US" sz="2000" dirty="0">
                <a:latin typeface="Akzidenz-Grotesk BQ Light" pitchFamily="1" charset="0"/>
              </a:rPr>
              <a:t> Cancer</a:t>
            </a:r>
          </a:p>
          <a:p>
            <a:pPr marL="342900" indent="-342900">
              <a:spcBef>
                <a:spcPct val="0"/>
              </a:spcBef>
            </a:pPr>
            <a:r>
              <a:rPr lang="en-US" altLang="en-US" sz="2000" dirty="0">
                <a:latin typeface="Akzidenz-Grotesk BQ Light" pitchFamily="1" charset="0"/>
              </a:rPr>
              <a:t> Obesity</a:t>
            </a:r>
          </a:p>
        </p:txBody>
      </p:sp>
      <p:pic>
        <p:nvPicPr>
          <p:cNvPr id="12" name="Picture 11">
            <a:extLst>
              <a:ext uri="{FF2B5EF4-FFF2-40B4-BE49-F238E27FC236}">
                <a16:creationId xmlns:a16="http://schemas.microsoft.com/office/drawing/2014/main" id="{B060FEAE-7EA9-1D48-84BF-33636EAAB8E9}"/>
              </a:ext>
            </a:extLst>
          </p:cNvPr>
          <p:cNvPicPr>
            <a:picLocks noChangeAspect="1"/>
          </p:cNvPicPr>
          <p:nvPr/>
        </p:nvPicPr>
        <p:blipFill>
          <a:blip r:embed="rId5"/>
          <a:stretch>
            <a:fillRect/>
          </a:stretch>
        </p:blipFill>
        <p:spPr>
          <a:xfrm>
            <a:off x="10579314" y="259640"/>
            <a:ext cx="1030706" cy="1353660"/>
          </a:xfrm>
          <a:prstGeom prst="rect">
            <a:avLst/>
          </a:prstGeom>
        </p:spPr>
      </p:pic>
      <p:sp>
        <p:nvSpPr>
          <p:cNvPr id="13" name="Title 1">
            <a:extLst>
              <a:ext uri="{FF2B5EF4-FFF2-40B4-BE49-F238E27FC236}">
                <a16:creationId xmlns:a16="http://schemas.microsoft.com/office/drawing/2014/main" id="{F057ECA8-8AC4-3D46-B39E-2320929A7C39}"/>
              </a:ext>
            </a:extLst>
          </p:cNvPr>
          <p:cNvSpPr txBox="1">
            <a:spLocks/>
          </p:cNvSpPr>
          <p:nvPr/>
        </p:nvSpPr>
        <p:spPr>
          <a:xfrm>
            <a:off x="458799" y="462114"/>
            <a:ext cx="6922068" cy="671849"/>
          </a:xfrm>
          <a:prstGeom prst="rect">
            <a:avLst/>
          </a:prstGeom>
        </p:spPr>
        <p:txBody>
          <a:bodyPr/>
          <a:lstStyle>
            <a:lvl1pPr algn="l" defTabSz="457200" rtl="0" eaLnBrk="1" latinLnBrk="0" hangingPunct="1">
              <a:spcBef>
                <a:spcPct val="0"/>
              </a:spcBef>
              <a:buNone/>
              <a:defRPr sz="3600" kern="1200">
                <a:solidFill>
                  <a:srgbClr val="FF0000"/>
                </a:solidFill>
                <a:latin typeface="Times New Roman"/>
                <a:ea typeface="+mj-ea"/>
                <a:cs typeface="Times New Roman"/>
              </a:defRPr>
            </a:lvl1pPr>
          </a:lstStyle>
          <a:p>
            <a:r>
              <a:rPr lang="en-US" dirty="0">
                <a:solidFill>
                  <a:srgbClr val="800000"/>
                </a:solidFill>
              </a:rPr>
              <a:t>Diversify your Oral and Gut Biome</a:t>
            </a:r>
          </a:p>
        </p:txBody>
      </p:sp>
    </p:spTree>
    <p:extLst>
      <p:ext uri="{BB962C8B-B14F-4D97-AF65-F5344CB8AC3E}">
        <p14:creationId xmlns:p14="http://schemas.microsoft.com/office/powerpoint/2010/main" val="2419570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spices-inflammation-f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458" y="990600"/>
            <a:ext cx="8229600" cy="4320540"/>
          </a:xfrm>
          <a:prstGeom prst="rect">
            <a:avLst/>
          </a:prstGeom>
        </p:spPr>
      </p:pic>
      <p:sp>
        <p:nvSpPr>
          <p:cNvPr id="5" name="TextBox 4"/>
          <p:cNvSpPr txBox="1"/>
          <p:nvPr/>
        </p:nvSpPr>
        <p:spPr>
          <a:xfrm>
            <a:off x="1524000" y="228600"/>
            <a:ext cx="9144000" cy="584776"/>
          </a:xfrm>
          <a:prstGeom prst="rect">
            <a:avLst/>
          </a:prstGeom>
          <a:noFill/>
        </p:spPr>
        <p:txBody>
          <a:bodyPr wrap="square" rtlCol="0">
            <a:spAutoFit/>
          </a:bodyPr>
          <a:lstStyle/>
          <a:p>
            <a:pPr algn="ctr"/>
            <a:r>
              <a:rPr lang="en-US" sz="3200" dirty="0">
                <a:solidFill>
                  <a:srgbClr val="800000"/>
                </a:solidFill>
              </a:rPr>
              <a:t>Anti-Inflammatory Spices</a:t>
            </a:r>
          </a:p>
        </p:txBody>
      </p:sp>
      <p:sp>
        <p:nvSpPr>
          <p:cNvPr id="2" name="TextBox 1">
            <a:extLst>
              <a:ext uri="{FF2B5EF4-FFF2-40B4-BE49-F238E27FC236}">
                <a16:creationId xmlns:a16="http://schemas.microsoft.com/office/drawing/2014/main" id="{F22331A6-214F-E341-827E-25293DF3BBE4}"/>
              </a:ext>
            </a:extLst>
          </p:cNvPr>
          <p:cNvSpPr txBox="1"/>
          <p:nvPr/>
        </p:nvSpPr>
        <p:spPr>
          <a:xfrm>
            <a:off x="5181599" y="5429071"/>
            <a:ext cx="328748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Black pepper</a:t>
            </a:r>
          </a:p>
          <a:p>
            <a:pPr marL="285750" indent="-285750">
              <a:buFont typeface="Arial" panose="020B0604020202020204" pitchFamily="34" charset="0"/>
              <a:buChar char="•"/>
            </a:pPr>
            <a:r>
              <a:rPr lang="en-US" dirty="0"/>
              <a:t>Turmeric</a:t>
            </a:r>
          </a:p>
          <a:p>
            <a:pPr marL="285750" indent="-285750">
              <a:buFont typeface="Arial" panose="020B0604020202020204" pitchFamily="34" charset="0"/>
              <a:buChar char="•"/>
            </a:pPr>
            <a:r>
              <a:rPr lang="en-US" dirty="0"/>
              <a:t>Rosemary</a:t>
            </a:r>
          </a:p>
          <a:p>
            <a:pPr marL="285750" indent="-285750">
              <a:buFont typeface="Arial" panose="020B0604020202020204" pitchFamily="34" charset="0"/>
              <a:buChar char="•"/>
            </a:pPr>
            <a:r>
              <a:rPr lang="en-US" dirty="0"/>
              <a:t>Ginger</a:t>
            </a:r>
          </a:p>
        </p:txBody>
      </p:sp>
    </p:spTree>
    <p:extLst>
      <p:ext uri="{BB962C8B-B14F-4D97-AF65-F5344CB8AC3E}">
        <p14:creationId xmlns:p14="http://schemas.microsoft.com/office/powerpoint/2010/main" val="303794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1007</Words>
  <Application>Microsoft Macintosh PowerPoint</Application>
  <PresentationFormat>Widescreen</PresentationFormat>
  <Paragraphs>146</Paragraphs>
  <Slides>23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Akzidenz-Grotesk BQ Light</vt:lpstr>
      <vt:lpstr>Arial</vt:lpstr>
      <vt:lpstr>Calibri</vt:lpstr>
      <vt:lpstr>Calibri Light</vt:lpstr>
      <vt:lpstr>Times New Roman</vt:lpstr>
      <vt:lpstr>URWPalladioL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Time-Restricted Eating (TRE)</vt:lpstr>
      <vt:lpstr>PowerPoint Presentation</vt:lpstr>
      <vt:lpstr>PowerPoint Presentation</vt:lpstr>
      <vt:lpstr>Circadian Entrainment</vt:lpstr>
      <vt:lpstr>PowerPoint Presentation</vt:lpstr>
      <vt:lpstr> Motion is the Lotion</vt:lpstr>
      <vt:lpstr>Laughter Really is Good Medicine</vt:lpstr>
      <vt:lpstr>Embracing the moment you are in:     The Power of the “Pause”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thehealthedge81@gmail.com</dc:creator>
  <cp:lastModifiedBy>thehealthedge81@gmail.com</cp:lastModifiedBy>
  <cp:revision>10</cp:revision>
  <dcterms:created xsi:type="dcterms:W3CDTF">2020-05-14T19:40:06Z</dcterms:created>
  <dcterms:modified xsi:type="dcterms:W3CDTF">2020-07-15T15:06:08Z</dcterms:modified>
</cp:coreProperties>
</file>