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1615" r:id="rId3"/>
    <p:sldId id="441" r:id="rId4"/>
    <p:sldId id="468" r:id="rId5"/>
    <p:sldId id="325" r:id="rId6"/>
    <p:sldId id="274" r:id="rId7"/>
    <p:sldId id="275" r:id="rId8"/>
    <p:sldId id="413" r:id="rId9"/>
    <p:sldId id="456" r:id="rId10"/>
    <p:sldId id="457" r:id="rId11"/>
    <p:sldId id="1625" r:id="rId12"/>
    <p:sldId id="1616" r:id="rId13"/>
    <p:sldId id="1624" r:id="rId14"/>
    <p:sldId id="261" r:id="rId15"/>
    <p:sldId id="1622" r:id="rId16"/>
    <p:sldId id="501" r:id="rId17"/>
    <p:sldId id="259" r:id="rId18"/>
    <p:sldId id="1620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8360"/>
    <p:restoredTop sz="94663"/>
  </p:normalViewPr>
  <p:slideViewPr>
    <p:cSldViewPr snapToGrid="0" snapToObjects="1">
      <p:cViewPr varScale="1">
        <p:scale>
          <a:sx n="39" d="100"/>
          <a:sy n="39" d="100"/>
        </p:scale>
        <p:origin x="192" y="1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7AF29-C03B-D242-A639-0F7D49543D4A}" type="datetimeFigureOut">
              <a:rPr lang="en-US" smtClean="0"/>
              <a:t>6/7/20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C4344-D792-F44A-A298-383C0E544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9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Google Shape;601;p70:notes">
            <a:extLst>
              <a:ext uri="{FF2B5EF4-FFF2-40B4-BE49-F238E27FC236}">
                <a16:creationId xmlns:a16="http://schemas.microsoft.com/office/drawing/2014/main" id="{50031AAE-41C2-864C-91BC-8B31E3D02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50" tIns="48325" rIns="96650" bIns="483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63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1442" name="Google Shape;602;p70:notes">
            <a:extLst>
              <a:ext uri="{FF2B5EF4-FFF2-40B4-BE49-F238E27FC236}">
                <a16:creationId xmlns:a16="http://schemas.microsoft.com/office/drawing/2014/main" id="{8D445739-9949-5B45-AC9A-34CF985992B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0679B-271F-9043-8C56-8F7D606B00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5/16/19</a:t>
            </a:r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684AC9F1-B767-EB4A-A0D2-C944931B6AC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68252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04874-8F73-C94B-9683-42E4B4C4F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19372-E2A8-A146-81A0-48A1B380C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1A456-F750-0C4F-9AA8-E3E6357F7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C87D-B85F-9741-9250-B9D739F0517E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D0513-AEEC-6544-9E60-6A9605780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EF68B-57BA-824C-89BD-AE44ADAD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5AC00-170B-2844-BE68-26EC4D58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00A49-9849-E94A-BF52-2616A289C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E710D-9B5F-7146-83E5-5AEA9060B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C87D-B85F-9741-9250-B9D739F0517E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8A37A-7E3E-784D-8A31-5005E126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E6273-31FD-E247-B9D0-90160DE2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3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D4CEB4-2EC3-2E47-8B8C-372664EDD4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5BFD2-A830-4841-8CDC-7FE2187F2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1A1BE-D80F-6442-B43D-AF603E7F5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C87D-B85F-9741-9250-B9D739F0517E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DA459-70AE-0C46-AEF8-EBEB28DB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FC9B9-3407-F140-BBB5-8E8BF402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3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452D-9157-6E44-88AA-769BF3BE1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C251B-5117-A44B-B2BC-C8C0A3ACD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9027-1576-5543-BBBB-5CEF272D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C87D-B85F-9741-9250-B9D739F0517E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1A952-05F4-A743-869C-ECAE2341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D45D9-82A1-B840-A927-CDB23E5F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9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44FE2-172C-004F-A0F3-BC18720E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92420-DD06-8741-9154-4B42C7F80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5CF0D-84E1-7843-812A-C845816C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C87D-B85F-9741-9250-B9D739F0517E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79639-FA7D-2E44-8FDD-6BEE05D9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39ACE-0E4E-2A44-A49D-7015106A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1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D6116-1B11-2949-A440-156D8464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57487-C0A1-C940-83AD-B44E47E35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C1668-D03E-514E-8D27-23C4DC127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61204-6173-CF49-B348-B3228A563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C87D-B85F-9741-9250-B9D739F0517E}" type="datetimeFigureOut">
              <a:rPr lang="en-US" smtClean="0"/>
              <a:t>6/7/20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06A28-0AC2-874D-BF07-652AD278F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C1FF8-8E6E-AB4C-B9FA-9CC4950D8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3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4AB9-0015-E24C-9B00-F7B594C4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BEA70-FF61-A949-B2E9-7F70E2CEA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7604F-9681-9F4A-9B0E-5B4EF73FA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851CD-CBB0-064C-8EFE-83DBD9CB8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A9417-9401-8545-BB4D-91ABB7510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70EDD4-CD81-BA4D-B731-6E14B308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C87D-B85F-9741-9250-B9D739F0517E}" type="datetimeFigureOut">
              <a:rPr lang="en-US" smtClean="0"/>
              <a:t>6/7/20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FCAC9-61DC-114B-A0C7-561AA68A8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7584DE-E59E-FB40-BFC2-07197040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6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71A8E-4BEA-F948-ACEB-A458DBAF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4D6C2A-2600-7347-AA4B-D6935D594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C87D-B85F-9741-9250-B9D739F0517E}" type="datetimeFigureOut">
              <a:rPr lang="en-US" smtClean="0"/>
              <a:t>6/7/20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7393A-BCB6-A047-A4A8-2BFFC3FBA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6913D-A164-5A49-B168-219974EF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1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60711A-8371-4A4E-A18F-E6BDB8129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C87D-B85F-9741-9250-B9D739F0517E}" type="datetimeFigureOut">
              <a:rPr lang="en-US" smtClean="0"/>
              <a:t>6/7/20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F13F37-FB23-E34E-8C63-A5CE9116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0F44E-8B6A-DD4F-9DD1-FBA852A4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8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0380-8F9B-E648-BCDE-42AD9894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2DA0D-3A70-4D41-BBBE-CB61E630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68395-8E02-5F47-89F8-5B45A2232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D0A4A-5EBD-A44C-9760-11AAE408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C87D-B85F-9741-9250-B9D739F0517E}" type="datetimeFigureOut">
              <a:rPr lang="en-US" smtClean="0"/>
              <a:t>6/7/20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499D4-B134-824B-BD5E-1052198F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7C828-8F29-7840-959C-26E6B59E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1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7A620-90FC-D74F-96D3-A2298EC75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859E59-E7DD-C440-A22A-A80A3EB65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5C8D3-D1BB-5647-885A-F51D6CAB7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03ED7-F04B-994B-8313-46B7EDF46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C87D-B85F-9741-9250-B9D739F0517E}" type="datetimeFigureOut">
              <a:rPr lang="en-US" smtClean="0"/>
              <a:t>6/7/20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9EE99-1E76-6145-B000-7D238E99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DA723-9BD1-A646-B963-EFD97D8B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2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A6503-7F73-EA41-A0B9-E60B70C8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5F381-8F7C-7A40-A8CB-A1694526B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D249C-9AC5-884E-9D48-28062BBDF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7C87D-B85F-9741-9250-B9D739F0517E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E8B4F-A9C5-EC41-8AFC-5E07A92A3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5E350-E781-DC47-947D-9B006A5DD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60998-B774-1047-B4F1-2C824BFFF9CC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Improving Sleep Quality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F05979-75C7-1746-B384-5C4FEB1DE4C7}"/>
              </a:ext>
            </a:extLst>
          </p:cNvPr>
          <p:cNvSpPr txBox="1"/>
          <p:nvPr/>
        </p:nvSpPr>
        <p:spPr>
          <a:xfrm>
            <a:off x="655321" y="3273534"/>
            <a:ext cx="5120113" cy="1267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May 28, 2020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Mark C. Pettus MD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Director Population Health and Community Care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Berkshire Health Systems</a:t>
            </a:r>
          </a:p>
        </p:txBody>
      </p:sp>
      <p:pic>
        <p:nvPicPr>
          <p:cNvPr id="5" name="Picture 4" descr="A yellow flower&#10;&#10;Description automatically generated">
            <a:extLst>
              <a:ext uri="{FF2B5EF4-FFF2-40B4-BE49-F238E27FC236}">
                <a16:creationId xmlns:a16="http://schemas.microsoft.com/office/drawing/2014/main" id="{6038A995-F53D-804D-92D5-5C878D7E6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65" r="3654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769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_graphics_how-blue-light-affects-body-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96" y="164615"/>
            <a:ext cx="6194272" cy="58174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5997" y="6324995"/>
            <a:ext cx="459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Aging and Mechanisms of Disease (2017) 3:9 ; </a:t>
            </a:r>
          </a:p>
        </p:txBody>
      </p:sp>
    </p:spTree>
    <p:extLst>
      <p:ext uri="{BB962C8B-B14F-4D97-AF65-F5344CB8AC3E}">
        <p14:creationId xmlns:p14="http://schemas.microsoft.com/office/powerpoint/2010/main" val="3285788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494485-C9AC-5549-A0A9-6D5FF8715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042" r="2" b="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E74A20-A999-6346-BD60-AB9B9F638AFA}"/>
              </a:ext>
            </a:extLst>
          </p:cNvPr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Sleep Hygiene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B7ED8-55C9-1E49-87DF-9E9A5756375C}"/>
              </a:ext>
            </a:extLst>
          </p:cNvPr>
          <p:cNvSpPr txBox="1"/>
          <p:nvPr/>
        </p:nvSpPr>
        <p:spPr>
          <a:xfrm>
            <a:off x="482601" y="2272143"/>
            <a:ext cx="5029200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Regular schedule-consistency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Limit daytime napping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Complete darkness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Cooler temperature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Bedroom for sleep and sex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Relaxing rituals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Limit screen time in the bedroom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Maximize comfort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Ideally not food consumption 2+ hours before bedtime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Minimize stimulants e.g. caffeine, alcohol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3">
            <a:extLst>
              <a:ext uri="{FF2B5EF4-FFF2-40B4-BE49-F238E27FC236}">
                <a16:creationId xmlns:a16="http://schemas.microsoft.com/office/drawing/2014/main" id="{88BB8AC9-613A-7A49-B255-34E5DFC8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73074"/>
            <a:ext cx="5189538" cy="993775"/>
          </a:xfrm>
        </p:spPr>
        <p:txBody>
          <a:bodyPr/>
          <a:lstStyle/>
          <a:p>
            <a:r>
              <a:rPr lang="en-US" altLang="en-US" sz="3600" dirty="0">
                <a:solidFill>
                  <a:srgbClr val="88050E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Circadian Entrainment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5D3FC-9E48-E147-AFDF-FD3B3799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757364"/>
            <a:ext cx="11214100" cy="396557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/>
              <a:t>Sleep hygiene basics</a:t>
            </a:r>
          </a:p>
          <a:p>
            <a:pPr>
              <a:defRPr/>
            </a:pPr>
            <a:r>
              <a:rPr lang="en-US" sz="2400" dirty="0"/>
              <a:t>Consider an evaluation for obstructive sleep apnea</a:t>
            </a:r>
          </a:p>
          <a:p>
            <a:pPr>
              <a:defRPr/>
            </a:pPr>
            <a:r>
              <a:rPr lang="en-US" sz="2400" dirty="0"/>
              <a:t>30” full spectrum lighting/day (early morning and late afternoon-evening)</a:t>
            </a:r>
          </a:p>
          <a:p>
            <a:pPr>
              <a:defRPr/>
            </a:pPr>
            <a:r>
              <a:rPr lang="en-US" sz="2400" dirty="0"/>
              <a:t>Blue light best from morning sunshine</a:t>
            </a:r>
          </a:p>
          <a:p>
            <a:pPr>
              <a:defRPr/>
            </a:pPr>
            <a:r>
              <a:rPr lang="en-US" sz="2400" dirty="0"/>
              <a:t>Evening light: Incandescent 2700k, Halogen 3,000k, warm LED on dimmer</a:t>
            </a:r>
          </a:p>
          <a:p>
            <a:pPr>
              <a:defRPr/>
            </a:pPr>
            <a:r>
              <a:rPr lang="en-US" sz="2400" dirty="0"/>
              <a:t>Blue light filters 2-3 </a:t>
            </a:r>
            <a:r>
              <a:rPr lang="en-US" sz="2400" dirty="0" err="1"/>
              <a:t>hrs</a:t>
            </a:r>
            <a:r>
              <a:rPr lang="en-US" sz="2400" dirty="0"/>
              <a:t> before bedtime (Iris pro)</a:t>
            </a:r>
          </a:p>
          <a:p>
            <a:pPr>
              <a:defRPr/>
            </a:pPr>
            <a:r>
              <a:rPr lang="en-US" sz="2400" dirty="0"/>
              <a:t>Blue blocker glasses 2-3 </a:t>
            </a:r>
            <a:r>
              <a:rPr lang="en-US" sz="2400" dirty="0" err="1"/>
              <a:t>hrs</a:t>
            </a:r>
            <a:r>
              <a:rPr lang="en-US" sz="2400" dirty="0"/>
              <a:t> before bedtime</a:t>
            </a:r>
          </a:p>
          <a:p>
            <a:pPr>
              <a:defRPr/>
            </a:pPr>
            <a:r>
              <a:rPr lang="en-US" sz="2400" dirty="0"/>
              <a:t>Time Restricted Feeding: 10-hr window a powerful intervention; nothing to eat 2-3 </a:t>
            </a:r>
            <a:r>
              <a:rPr lang="en-US" sz="2400" dirty="0" err="1"/>
              <a:t>hrs</a:t>
            </a:r>
            <a:r>
              <a:rPr lang="en-US" sz="2400" dirty="0"/>
              <a:t> prior to bedtime. Significant improvements in sleep quality.</a:t>
            </a:r>
          </a:p>
        </p:txBody>
      </p:sp>
      <p:pic>
        <p:nvPicPr>
          <p:cNvPr id="67588" name="Picture 6">
            <a:extLst>
              <a:ext uri="{FF2B5EF4-FFF2-40B4-BE49-F238E27FC236}">
                <a16:creationId xmlns:a16="http://schemas.microsoft.com/office/drawing/2014/main" id="{4A5480B3-3F23-FB4A-83A6-3E7D9D119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63" y="227807"/>
            <a:ext cx="10509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1">
            <a:extLst>
              <a:ext uri="{FF2B5EF4-FFF2-40B4-BE49-F238E27FC236}">
                <a16:creationId xmlns:a16="http://schemas.microsoft.com/office/drawing/2014/main" id="{44F20AFC-EB74-ED47-A2B7-04DD48331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6" y="598488"/>
            <a:ext cx="204311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Box 1">
            <a:extLst>
              <a:ext uri="{FF2B5EF4-FFF2-40B4-BE49-F238E27FC236}">
                <a16:creationId xmlns:a16="http://schemas.microsoft.com/office/drawing/2014/main" id="{FECBB54D-64E7-5445-B9ED-7A0E6FD8C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5969795"/>
            <a:ext cx="8770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R. M. Lunn et al. “</a:t>
            </a:r>
            <a:r>
              <a:rPr lang="en-US" altLang="en-US" sz="1600" i="1" dirty="0"/>
              <a:t>Health Consequences of Electric Lighting Practices in the Modern World: A Report on the National Toxicology of Shift Work, Artificial Light and Circadian Disruption.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 dirty="0"/>
              <a:t>Sci Tot Environment (2017): 1073-84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41624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F7942A-C002-B949-BBFB-F550B0371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355600"/>
            <a:ext cx="84328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8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382" y="131234"/>
            <a:ext cx="728133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800000"/>
                </a:solidFill>
              </a:rPr>
              <a:t>Embracing the moment you are in:</a:t>
            </a:r>
            <a:br>
              <a:rPr lang="en-US" dirty="0">
                <a:solidFill>
                  <a:srgbClr val="800000"/>
                </a:solidFill>
              </a:rPr>
            </a:br>
            <a:r>
              <a:rPr lang="en-US" dirty="0">
                <a:solidFill>
                  <a:srgbClr val="800000"/>
                </a:solidFill>
              </a:rPr>
              <a:t>    </a:t>
            </a:r>
            <a:r>
              <a:rPr lang="en-US" sz="2700" dirty="0"/>
              <a:t>The Power of the “Pause”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1900" y="3804558"/>
            <a:ext cx="9170005" cy="282665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Mindfulness practices powerfully proven to reduce disease risk</a:t>
            </a:r>
          </a:p>
          <a:p>
            <a:r>
              <a:rPr lang="en-US" dirty="0"/>
              <a:t>Epigenetic effects shown to reduce inflammation, improve insulin sensitivity</a:t>
            </a:r>
          </a:p>
          <a:p>
            <a:r>
              <a:rPr lang="en-US" dirty="0"/>
              <a:t>Improved mood, resilience, reduced anxiety</a:t>
            </a:r>
          </a:p>
          <a:p>
            <a:r>
              <a:rPr lang="en-US" dirty="0"/>
              <a:t>Improved performance, creativity and problem-solving capacity</a:t>
            </a:r>
          </a:p>
          <a:p>
            <a:r>
              <a:rPr lang="en-US" dirty="0"/>
              <a:t>5-5-5 breath; guided imagery; be still for 3”</a:t>
            </a:r>
          </a:p>
          <a:p>
            <a:r>
              <a:rPr lang="en-US" dirty="0"/>
              <a:t>Gratitude journal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76" y="1394732"/>
            <a:ext cx="3616476" cy="20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34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wn and white dog lying on a bed&#10;&#10;Description automatically generated">
            <a:extLst>
              <a:ext uri="{FF2B5EF4-FFF2-40B4-BE49-F238E27FC236}">
                <a16:creationId xmlns:a16="http://schemas.microsoft.com/office/drawing/2014/main" id="{C2A407A8-5A98-B34A-A638-D437E1E79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7184" r="30814"/>
          <a:stretch/>
        </p:blipFill>
        <p:spPr>
          <a:xfrm>
            <a:off x="6228301" y="753711"/>
            <a:ext cx="5247198" cy="5627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EC8A2-E0E3-4843-8416-96847B8D5450}"/>
              </a:ext>
            </a:extLst>
          </p:cNvPr>
          <p:cNvSpPr txBox="1"/>
          <p:nvPr/>
        </p:nvSpPr>
        <p:spPr>
          <a:xfrm>
            <a:off x="804998" y="798445"/>
            <a:ext cx="4236559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Supplements to Assist Sleep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29119-69D8-F148-A47D-CE19A65862E7}"/>
              </a:ext>
            </a:extLst>
          </p:cNvPr>
          <p:cNvSpPr txBox="1"/>
          <p:nvPr/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Melatonin 3-5 mg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L-theanine 200-400 mg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Chamomile, Passionflower tea (Sleepy Time)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Glycine 3-5 grams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CBD/THC </a:t>
            </a:r>
          </a:p>
        </p:txBody>
      </p:sp>
    </p:spTree>
    <p:extLst>
      <p:ext uri="{BB962C8B-B14F-4D97-AF65-F5344CB8AC3E}">
        <p14:creationId xmlns:p14="http://schemas.microsoft.com/office/powerpoint/2010/main" val="3278705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8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86" y="909501"/>
            <a:ext cx="7481438" cy="523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50" y="6147729"/>
            <a:ext cx="5168900" cy="57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1142" y="0"/>
            <a:ext cx="61033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00000"/>
                </a:solidFill>
              </a:rPr>
              <a:t>Zeitgebers</a:t>
            </a:r>
            <a:endParaRPr lang="en-US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9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20" y="662895"/>
            <a:ext cx="4707467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Motion is the Lotion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200" y="2900437"/>
            <a:ext cx="8229600" cy="3467705"/>
          </a:xfrm>
        </p:spPr>
        <p:txBody>
          <a:bodyPr>
            <a:normAutofit/>
          </a:bodyPr>
          <a:lstStyle/>
          <a:p>
            <a:r>
              <a:rPr lang="en-US" sz="2000" dirty="0"/>
              <a:t>Walk continuously</a:t>
            </a:r>
          </a:p>
          <a:p>
            <a:r>
              <a:rPr lang="en-US" sz="2000" dirty="0"/>
              <a:t>Be efficient with exercise dose-response e.g. small doses of higher exertion; functional resistance with emphasis on core. </a:t>
            </a:r>
          </a:p>
          <a:p>
            <a:r>
              <a:rPr lang="en-US" sz="2000" dirty="0"/>
              <a:t>Dance to the music you love!</a:t>
            </a:r>
          </a:p>
          <a:p>
            <a:r>
              <a:rPr lang="en-US" sz="2000" dirty="0"/>
              <a:t>The Holy Grail from a disease risk-reduction perspective</a:t>
            </a:r>
          </a:p>
          <a:p>
            <a:r>
              <a:rPr lang="en-US" sz="2000" dirty="0"/>
              <a:t>Prolonged sitting is dangerous and not “undone” with regular exercise</a:t>
            </a:r>
          </a:p>
          <a:p>
            <a:r>
              <a:rPr lang="en-US" sz="2000" dirty="0"/>
              <a:t>Improved mood, resilience, less pain, less inflammation, improved insulin sensitivity, decreased anxiety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8E3E4-47F7-F44A-BDB9-5264D8DE0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431195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58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2F7E4-C78A-984E-9491-27B2F027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65" y="1955799"/>
            <a:ext cx="5434541" cy="3344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FFD04-5D17-C74F-A305-E65F5461C935}"/>
              </a:ext>
            </a:extLst>
          </p:cNvPr>
          <p:cNvSpPr txBox="1"/>
          <p:nvPr/>
        </p:nvSpPr>
        <p:spPr>
          <a:xfrm>
            <a:off x="300565" y="567063"/>
            <a:ext cx="6519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Bathing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FA850-D1CF-E247-B1DA-1D674B0445BA}"/>
              </a:ext>
            </a:extLst>
          </p:cNvPr>
          <p:cNvSpPr txBox="1"/>
          <p:nvPr/>
        </p:nvSpPr>
        <p:spPr>
          <a:xfrm>
            <a:off x="6456896" y="1955799"/>
            <a:ext cx="513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Shinrin-Yoku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health and quality of life improvements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in mind and mood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inflammation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www.shinrin-yoku.org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17C06-B539-454B-88ED-FD0C5050D80A}"/>
              </a:ext>
            </a:extLst>
          </p:cNvPr>
          <p:cNvSpPr/>
          <p:nvPr/>
        </p:nvSpPr>
        <p:spPr>
          <a:xfrm>
            <a:off x="262466" y="59539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URWPalladioL"/>
              </a:rPr>
              <a:t>Int. J. Environ. Res. Public Health </a:t>
            </a:r>
            <a:r>
              <a:rPr lang="en-US" b="1" dirty="0">
                <a:latin typeface="URWPalladioL"/>
              </a:rPr>
              <a:t>2017</a:t>
            </a:r>
            <a:r>
              <a:rPr lang="en-US" dirty="0">
                <a:latin typeface="URWPalladioL"/>
              </a:rPr>
              <a:t>, </a:t>
            </a:r>
            <a:r>
              <a:rPr lang="en-US" i="1" dirty="0">
                <a:latin typeface="URWPalladioL"/>
              </a:rPr>
              <a:t>14</a:t>
            </a:r>
            <a:r>
              <a:rPr lang="en-US" dirty="0">
                <a:latin typeface="URWPalladioL"/>
              </a:rPr>
              <a:t>, 851; doi:10.3390/ijerph14080851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04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B1CEA9-CE7B-4746-A08D-0888D6D2938F}"/>
              </a:ext>
            </a:extLst>
          </p:cNvPr>
          <p:cNvSpPr txBox="1"/>
          <p:nvPr/>
        </p:nvSpPr>
        <p:spPr>
          <a:xfrm>
            <a:off x="3768025" y="5425568"/>
            <a:ext cx="523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Thank You!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9CEDE-4816-E842-BB23-F45FC6E80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43" y="323603"/>
            <a:ext cx="11409475" cy="440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>
            <a:extLst>
              <a:ext uri="{FF2B5EF4-FFF2-40B4-BE49-F238E27FC236}">
                <a16:creationId xmlns:a16="http://schemas.microsoft.com/office/drawing/2014/main" id="{2D59F818-3EA1-104B-8031-A31750337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105400"/>
            <a:ext cx="426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8C0002"/>
                </a:solidFill>
                <a:latin typeface="Arial" panose="020B0604020202020204" pitchFamily="34" charset="0"/>
              </a:rPr>
              <a:t>Circadian Disruption</a:t>
            </a:r>
          </a:p>
        </p:txBody>
      </p:sp>
      <p:pic>
        <p:nvPicPr>
          <p:cNvPr id="59394" name="Picture 3">
            <a:extLst>
              <a:ext uri="{FF2B5EF4-FFF2-40B4-BE49-F238E27FC236}">
                <a16:creationId xmlns:a16="http://schemas.microsoft.com/office/drawing/2014/main" id="{D53B6267-C2AE-D14F-B2EF-C1A8A731A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96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774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2212066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Melatonin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1" y="1600201"/>
            <a:ext cx="7832811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Hormone of darkness</a:t>
            </a:r>
          </a:p>
          <a:p>
            <a:r>
              <a:rPr lang="en-US" dirty="0"/>
              <a:t>Very sensitive to blue light</a:t>
            </a:r>
          </a:p>
          <a:p>
            <a:r>
              <a:rPr lang="en-US" dirty="0"/>
              <a:t>Facilitates sleep cycle</a:t>
            </a:r>
          </a:p>
          <a:p>
            <a:r>
              <a:rPr lang="en-US" dirty="0"/>
              <a:t>Increases cell regeneration</a:t>
            </a:r>
          </a:p>
          <a:p>
            <a:r>
              <a:rPr lang="en-US" dirty="0"/>
              <a:t>Anti-oxidant activity; ROS scavenger</a:t>
            </a:r>
          </a:p>
          <a:p>
            <a:r>
              <a:rPr lang="en-US" dirty="0"/>
              <a:t>Antagonizes Aromatase and lowers estrogen production in tissues</a:t>
            </a:r>
          </a:p>
          <a:p>
            <a:r>
              <a:rPr lang="en-US" dirty="0"/>
              <a:t>Modulates immune regulatory function</a:t>
            </a:r>
          </a:p>
          <a:p>
            <a:r>
              <a:rPr lang="en-US" dirty="0"/>
              <a:t>Antagonizes cortisol</a:t>
            </a:r>
          </a:p>
          <a:p>
            <a:r>
              <a:rPr lang="en-US" dirty="0"/>
              <a:t>Key substance for </a:t>
            </a:r>
            <a:r>
              <a:rPr lang="en-US" dirty="0" err="1"/>
              <a:t>chronobiologic</a:t>
            </a:r>
            <a:r>
              <a:rPr lang="en-US" dirty="0"/>
              <a:t> adaptation (day/night and summer/winter)</a:t>
            </a:r>
          </a:p>
        </p:txBody>
      </p:sp>
      <p:pic>
        <p:nvPicPr>
          <p:cNvPr id="5" name="Picture 4" descr="87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482" y="274638"/>
            <a:ext cx="1893078" cy="189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9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3" descr="Earth-From-Space-Sunrise-Desktop-Wallpaper.jpg">
            <a:extLst>
              <a:ext uri="{FF2B5EF4-FFF2-40B4-BE49-F238E27FC236}">
                <a16:creationId xmlns:a16="http://schemas.microsoft.com/office/drawing/2014/main" id="{060E34AA-C85F-2D45-9B9D-83E867F6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1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477BB7-8B3A-554E-967F-3A92F4DA3567}"/>
              </a:ext>
            </a:extLst>
          </p:cNvPr>
          <p:cNvSpPr txBox="1"/>
          <p:nvPr/>
        </p:nvSpPr>
        <p:spPr>
          <a:xfrm>
            <a:off x="2117726" y="5657851"/>
            <a:ext cx="7986713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dirty="0"/>
              <a:t>Earth, at the equator is spinning approximately 1,000 miles/hour around its axis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Earth is orbiting the sun, moving approximately 66,600 miles/hour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Diurnal rhythm is central to the existence of all life on our planet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50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Google Shape;604;p82">
            <a:extLst>
              <a:ext uri="{FF2B5EF4-FFF2-40B4-BE49-F238E27FC236}">
                <a16:creationId xmlns:a16="http://schemas.microsoft.com/office/drawing/2014/main" id="{C8861ABC-C9A1-6A46-99AF-E935FCA7A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60960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Satchin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Panda PhD, Salk Institute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18" name="Google Shape;605;p82" descr="Image result for satchin panda phd sleep and health">
            <a:extLst>
              <a:ext uri="{FF2B5EF4-FFF2-40B4-BE49-F238E27FC236}">
                <a16:creationId xmlns:a16="http://schemas.microsoft.com/office/drawing/2014/main" id="{7B8FDF0A-DEEB-3249-815F-4CCBB340B2B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7" y="533400"/>
            <a:ext cx="12091501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28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32D51-EA09-7743-BFE7-8F790D7BC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5245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A9B69-15AA-8C4D-B8DD-0FABFB64B83D}"/>
              </a:ext>
            </a:extLst>
          </p:cNvPr>
          <p:cNvSpPr txBox="1"/>
          <p:nvPr/>
        </p:nvSpPr>
        <p:spPr>
          <a:xfrm>
            <a:off x="482600" y="6324600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Satchin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Panda PhD, The Salk Institute</a:t>
            </a:r>
          </a:p>
        </p:txBody>
      </p:sp>
    </p:spTree>
    <p:extLst>
      <p:ext uri="{BB962C8B-B14F-4D97-AF65-F5344CB8AC3E}">
        <p14:creationId xmlns:p14="http://schemas.microsoft.com/office/powerpoint/2010/main" val="2166032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0D82D-8347-3045-AA34-DA2A7DFED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794" y="1552917"/>
            <a:ext cx="805815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E7470-3CDF-1E47-A4DA-FCA75EFB3758}"/>
              </a:ext>
            </a:extLst>
          </p:cNvPr>
          <p:cNvSpPr txBox="1"/>
          <p:nvPr/>
        </p:nvSpPr>
        <p:spPr>
          <a:xfrm>
            <a:off x="1679394" y="401234"/>
            <a:ext cx="8058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Sunlight and Circadian Entrainment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59DFE-C6C1-3845-AEAF-FEC3087E0489}"/>
              </a:ext>
            </a:extLst>
          </p:cNvPr>
          <p:cNvSpPr txBox="1"/>
          <p:nvPr/>
        </p:nvSpPr>
        <p:spPr>
          <a:xfrm>
            <a:off x="1031967" y="5530959"/>
            <a:ext cx="935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Blue Light</a:t>
            </a:r>
            <a:r>
              <a:rPr lang="en-US" sz="2400" dirty="0"/>
              <a:t>: Turns on our circadian clocks in morning hours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Orange-Red: </a:t>
            </a:r>
            <a:r>
              <a:rPr lang="en-US" sz="2400" dirty="0"/>
              <a:t>Healing frequencies that turn clocks off in evening-overnight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96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benefits-of-sunlight.png">
            <a:extLst>
              <a:ext uri="{FF2B5EF4-FFF2-40B4-BE49-F238E27FC236}">
                <a16:creationId xmlns:a16="http://schemas.microsoft.com/office/drawing/2014/main" id="{F4A8B833-EB1E-9547-9B51-5EA5FB458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8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brain1.png">
            <a:extLst>
              <a:ext uri="{FF2B5EF4-FFF2-40B4-BE49-F238E27FC236}">
                <a16:creationId xmlns:a16="http://schemas.microsoft.com/office/drawing/2014/main" id="{16526785-A6B7-B649-95CE-2703D797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9088"/>
            <a:ext cx="75565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>
            <a:extLst>
              <a:ext uri="{FF2B5EF4-FFF2-40B4-BE49-F238E27FC236}">
                <a16:creationId xmlns:a16="http://schemas.microsoft.com/office/drawing/2014/main" id="{90B0CFFB-2AC7-8848-B34A-574EBF416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6354246"/>
            <a:ext cx="5096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Aging and Mechanisms of Disease (2017) 3:9 ; </a:t>
            </a:r>
          </a:p>
        </p:txBody>
      </p:sp>
    </p:spTree>
    <p:extLst>
      <p:ext uri="{BB962C8B-B14F-4D97-AF65-F5344CB8AC3E}">
        <p14:creationId xmlns:p14="http://schemas.microsoft.com/office/powerpoint/2010/main" val="609254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554</Words>
  <Application>Microsoft Macintosh PowerPoint</Application>
  <PresentationFormat>Widescreen</PresentationFormat>
  <Paragraphs>80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URWPalladioL</vt:lpstr>
      <vt:lpstr>Office Theme</vt:lpstr>
      <vt:lpstr>PowerPoint Presentation</vt:lpstr>
      <vt:lpstr>PowerPoint Presentation</vt:lpstr>
      <vt:lpstr>Melatonin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Circadian Entrainment</vt:lpstr>
      <vt:lpstr>PowerPoint Presentation</vt:lpstr>
      <vt:lpstr>Embracing the moment you are in:     The Power of the “Pause”</vt:lpstr>
      <vt:lpstr>PowerPoint Presentation</vt:lpstr>
      <vt:lpstr>PowerPoint Presentation</vt:lpstr>
      <vt:lpstr>Motion is the Lotion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thehealthedge81@gmail.com</dc:creator>
  <cp:lastModifiedBy>thehealthedge81@gmail.com</cp:lastModifiedBy>
  <cp:revision>7</cp:revision>
  <dcterms:created xsi:type="dcterms:W3CDTF">2020-05-28T16:26:36Z</dcterms:created>
  <dcterms:modified xsi:type="dcterms:W3CDTF">2020-06-07T17:26:44Z</dcterms:modified>
</cp:coreProperties>
</file>