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1641" r:id="rId3"/>
    <p:sldId id="1615" r:id="rId4"/>
    <p:sldId id="1639" r:id="rId5"/>
    <p:sldId id="468" r:id="rId6"/>
    <p:sldId id="281" r:id="rId7"/>
    <p:sldId id="410" r:id="rId8"/>
    <p:sldId id="474" r:id="rId9"/>
    <p:sldId id="489" r:id="rId10"/>
    <p:sldId id="516" r:id="rId11"/>
    <p:sldId id="1642" r:id="rId12"/>
    <p:sldId id="274" r:id="rId13"/>
    <p:sldId id="295" r:id="rId14"/>
    <p:sldId id="275" r:id="rId15"/>
    <p:sldId id="415" r:id="rId16"/>
    <p:sldId id="456" r:id="rId17"/>
    <p:sldId id="540" r:id="rId18"/>
    <p:sldId id="1625" r:id="rId19"/>
    <p:sldId id="1616" r:id="rId20"/>
    <p:sldId id="286" r:id="rId21"/>
    <p:sldId id="1091" r:id="rId22"/>
    <p:sldId id="1638" r:id="rId23"/>
    <p:sldId id="1637" r:id="rId24"/>
    <p:sldId id="1628" r:id="rId25"/>
    <p:sldId id="621" r:id="rId26"/>
    <p:sldId id="1366" r:id="rId27"/>
    <p:sldId id="369" r:id="rId28"/>
    <p:sldId id="261" r:id="rId29"/>
    <p:sldId id="1620" r:id="rId30"/>
    <p:sldId id="501" r:id="rId31"/>
    <p:sldId id="1640" r:id="rId32"/>
    <p:sldId id="27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085"/>
    <p:restoredTop sz="94663"/>
  </p:normalViewPr>
  <p:slideViewPr>
    <p:cSldViewPr snapToGrid="0" snapToObjects="1">
      <p:cViewPr varScale="1">
        <p:scale>
          <a:sx n="112" d="100"/>
          <a:sy n="112" d="100"/>
        </p:scale>
        <p:origin x="22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987979-4D62-B348-86AA-6BDCD7DC36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Pettus MD 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52B82-7005-CF43-AA34-8FDD0286E8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6/4/20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FFCBEC-2845-4842-BDE4-1448D3ACB6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4D43C-A943-3543-9AE9-EEB81E6AC4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E0B90-D8C0-4644-9186-48618A1E9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4952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Pettus MD 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6/4/20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C4344-D792-F44A-A298-383C0E544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9900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04874-8F73-C94B-9683-42E4B4C4F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19372-E2A8-A146-81A0-48A1B380C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1A456-F750-0C4F-9AA8-E3E6357F7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D0513-AEEC-6544-9E60-6A9605780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EF68B-57BA-824C-89BD-AE44ADAD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5AC00-170B-2844-BE68-26EC4D58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400A49-9849-E94A-BF52-2616A289C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E710D-9B5F-7146-83E5-5AEA9060B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8A37A-7E3E-784D-8A31-5005E126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E6273-31FD-E247-B9D0-90160DE2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36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D4CEB4-2EC3-2E47-8B8C-372664EDD4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5BFD2-A830-4841-8CDC-7FE2187F2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1A1BE-D80F-6442-B43D-AF603E7F5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DA459-70AE-0C46-AEF8-EBEB28DB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FC9B9-3407-F140-BBB5-8E8BF402B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36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452D-9157-6E44-88AA-769BF3BE1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C251B-5117-A44B-B2BC-C8C0A3ACD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9027-1576-5543-BBBB-5CEF272D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1A952-05F4-A743-869C-ECAE2341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D45D9-82A1-B840-A927-CDB23E5F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9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44FE2-172C-004F-A0F3-BC18720E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92420-DD06-8741-9154-4B42C7F80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5CF0D-84E1-7843-812A-C845816C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79639-FA7D-2E44-8FDD-6BEE05D9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39ACE-0E4E-2A44-A49D-7015106A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1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D6116-1B11-2949-A440-156D84644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57487-C0A1-C940-83AD-B44E47E35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C1668-D03E-514E-8D27-23C4DC127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61204-6173-CF49-B348-B3228A563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6/4/20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06A28-0AC2-874D-BF07-652AD278F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C1FF8-8E6E-AB4C-B9FA-9CC4950D8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3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A4AB9-0015-E24C-9B00-F7B594C4C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BEA70-FF61-A949-B2E9-7F70E2CEA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7604F-9681-9F4A-9B0E-5B4EF73FA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851CD-CBB0-064C-8EFE-83DBD9CB8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A9417-9401-8545-BB4D-91ABB75103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70EDD4-CD81-BA4D-B731-6E14B308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6/4/20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FCAC9-61DC-114B-A0C7-561AA68A8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7584DE-E59E-FB40-BFC2-07197040A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6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71A8E-4BEA-F948-ACEB-A458DBAF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4D6C2A-2600-7347-AA4B-D6935D594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6/4/20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7393A-BCB6-A047-A4A8-2BFFC3FBA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6913D-A164-5A49-B168-219974EF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1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18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0380-8F9B-E648-BCDE-42AD98946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2DA0D-3A70-4D41-BBBE-CB61E630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68395-8E02-5F47-89F8-5B45A2232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D0A4A-5EBD-A44C-9760-11AAE408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6/4/20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499D4-B134-824B-BD5E-1052198F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7C828-8F29-7840-959C-26E6B59E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1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7A620-90FC-D74F-96D3-A2298EC75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859E59-E7DD-C440-A22A-A80A3EB65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5C8D3-D1BB-5647-885A-F51D6CAB7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03ED7-F04B-994B-8313-46B7EDF46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6/4/20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9EE99-1E76-6145-B000-7D238E99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DA723-9BD1-A646-B963-EFD97D8B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2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A6503-7F73-EA41-A0B9-E60B70C8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5F381-8F7C-7A40-A8CB-A1694526B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D249C-9AC5-884E-9D48-28062BBDF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E8B4F-A9C5-EC41-8AFC-5E07A92A3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5E350-E781-DC47-947D-9B006A5DD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4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60998-B774-1047-B4F1-2C824BFFF9CC}"/>
              </a:ext>
            </a:extLst>
          </p:cNvPr>
          <p:cNvSpPr txBox="1"/>
          <p:nvPr/>
        </p:nvSpPr>
        <p:spPr>
          <a:xfrm>
            <a:off x="5445" y="502529"/>
            <a:ext cx="5206635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9B000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Health and the Rhythm of Life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05979-75C7-1746-B384-5C4FEB1DE4C7}"/>
              </a:ext>
            </a:extLst>
          </p:cNvPr>
          <p:cNvSpPr txBox="1"/>
          <p:nvPr/>
        </p:nvSpPr>
        <p:spPr>
          <a:xfrm>
            <a:off x="911378" y="4175195"/>
            <a:ext cx="5584115" cy="2180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Mark C. Pettus MD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Director Population Health and Community Care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Berkshire Health Systems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Associate Professor of Medicine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University of Massachusetts Medical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12E75-231D-D74D-96AF-A06D4CABD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22" r="10530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23F733-1F79-4A4C-8E54-D65B1C8E1BFA}"/>
              </a:ext>
            </a:extLst>
          </p:cNvPr>
          <p:cNvSpPr txBox="1"/>
          <p:nvPr/>
        </p:nvSpPr>
        <p:spPr>
          <a:xfrm>
            <a:off x="1055370" y="2374538"/>
            <a:ext cx="2934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June 4, 2020</a:t>
            </a:r>
          </a:p>
        </p:txBody>
      </p:sp>
    </p:spTree>
    <p:extLst>
      <p:ext uri="{BB962C8B-B14F-4D97-AF65-F5344CB8AC3E}">
        <p14:creationId xmlns:p14="http://schemas.microsoft.com/office/powerpoint/2010/main" val="1107694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iotherapy Den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721" y="810599"/>
            <a:ext cx="7652992" cy="53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19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C8FA423D-A77F-0E41-8029-7B0D1D0BE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988" y="0"/>
            <a:ext cx="3894083" cy="3294993"/>
          </a:xfrm>
          <a:prstGeom prst="rect">
            <a:avLst/>
          </a:prstGeom>
        </p:spPr>
      </p:pic>
      <p:pic>
        <p:nvPicPr>
          <p:cNvPr id="5" name="Picture 4" descr="A group of people sitting next to a fence&#10;&#10;Description automatically generated">
            <a:extLst>
              <a:ext uri="{FF2B5EF4-FFF2-40B4-BE49-F238E27FC236}">
                <a16:creationId xmlns:a16="http://schemas.microsoft.com/office/drawing/2014/main" id="{17D153A6-3609-4045-B3CE-65B18ED7C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63" y="3429000"/>
            <a:ext cx="4198692" cy="3076904"/>
          </a:xfrm>
          <a:prstGeom prst="rect">
            <a:avLst/>
          </a:prstGeom>
        </p:spPr>
      </p:pic>
      <p:pic>
        <p:nvPicPr>
          <p:cNvPr id="7" name="Picture 6" descr="A group of people riding on the back of a horse drawn carriage&#10;&#10;Description automatically generated">
            <a:extLst>
              <a:ext uri="{FF2B5EF4-FFF2-40B4-BE49-F238E27FC236}">
                <a16:creationId xmlns:a16="http://schemas.microsoft.com/office/drawing/2014/main" id="{A4F16DBF-BAAA-0145-AB5E-055616FF6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617" y="3429000"/>
            <a:ext cx="4279359" cy="29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5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832D51-EA09-7743-BFE7-8F790D7BC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5245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A9B69-15AA-8C4D-B8DD-0FABFB64B83D}"/>
              </a:ext>
            </a:extLst>
          </p:cNvPr>
          <p:cNvSpPr txBox="1"/>
          <p:nvPr/>
        </p:nvSpPr>
        <p:spPr>
          <a:xfrm>
            <a:off x="482600" y="6324600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Satchin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Panda PhD, The Salk Institute</a:t>
            </a:r>
          </a:p>
        </p:txBody>
      </p:sp>
    </p:spTree>
    <p:extLst>
      <p:ext uri="{BB962C8B-B14F-4D97-AF65-F5344CB8AC3E}">
        <p14:creationId xmlns:p14="http://schemas.microsoft.com/office/powerpoint/2010/main" val="2166032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7190" y="861660"/>
            <a:ext cx="4328835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800000"/>
                </a:solidFill>
              </a:rPr>
              <a:t>Fluorescent Lights and Night Shift Workers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56664" y="3613812"/>
            <a:ext cx="8932609" cy="2382528"/>
          </a:xfrm>
        </p:spPr>
        <p:txBody>
          <a:bodyPr/>
          <a:lstStyle/>
          <a:p>
            <a:r>
              <a:rPr lang="en-US" dirty="0"/>
              <a:t>NHS- Nurses Health Study (Harvard)</a:t>
            </a:r>
          </a:p>
          <a:p>
            <a:r>
              <a:rPr lang="en-US" dirty="0"/>
              <a:t>120,000 nurses followed 30+ years</a:t>
            </a:r>
          </a:p>
          <a:p>
            <a:r>
              <a:rPr lang="en-US" dirty="0"/>
              <a:t>30% increase of breast cancer after 15 years of night work</a:t>
            </a:r>
          </a:p>
          <a:p>
            <a:r>
              <a:rPr lang="en-US" dirty="0"/>
              <a:t>Other studies have shown increased risk up to 60%</a:t>
            </a:r>
          </a:p>
          <a:p>
            <a:endParaRPr lang="en-US" dirty="0"/>
          </a:p>
        </p:txBody>
      </p:sp>
      <p:pic>
        <p:nvPicPr>
          <p:cNvPr id="6" name="Picture 5" descr="public-hospi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06" y="274638"/>
            <a:ext cx="6256071" cy="277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65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0D82D-8347-3045-AA34-DA2A7DFED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794" y="1552917"/>
            <a:ext cx="805815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E7470-3CDF-1E47-A4DA-FCA75EFB3758}"/>
              </a:ext>
            </a:extLst>
          </p:cNvPr>
          <p:cNvSpPr txBox="1"/>
          <p:nvPr/>
        </p:nvSpPr>
        <p:spPr>
          <a:xfrm>
            <a:off x="1679394" y="401234"/>
            <a:ext cx="8058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Sunlight and Circadian Entrainment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59DFE-C6C1-3845-AEAF-FEC3087E0489}"/>
              </a:ext>
            </a:extLst>
          </p:cNvPr>
          <p:cNvSpPr txBox="1"/>
          <p:nvPr/>
        </p:nvSpPr>
        <p:spPr>
          <a:xfrm>
            <a:off x="1031967" y="5530959"/>
            <a:ext cx="935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Blue Light</a:t>
            </a:r>
            <a:r>
              <a:rPr lang="en-US" sz="2400" dirty="0"/>
              <a:t>: Turns on our circadian clocks in morning hours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Orange-Red: </a:t>
            </a:r>
            <a:r>
              <a:rPr lang="en-US" sz="2400" dirty="0"/>
              <a:t>Healing frequencies that turn clocks off in evening-overnight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96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36" y="1013248"/>
            <a:ext cx="8887782" cy="4637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8036" y="6083279"/>
            <a:ext cx="4985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Desire Color Rendering Index (CRI) 95+ %</a:t>
            </a:r>
          </a:p>
          <a:p>
            <a:r>
              <a:rPr lang="en-US" dirty="0"/>
              <a:t>Color Temperature 2700-3000k</a:t>
            </a:r>
          </a:p>
        </p:txBody>
      </p:sp>
      <p:sp>
        <p:nvSpPr>
          <p:cNvPr id="4" name="Oval 3"/>
          <p:cNvSpPr/>
          <p:nvPr/>
        </p:nvSpPr>
        <p:spPr>
          <a:xfrm>
            <a:off x="7383405" y="3257032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84274" y="804151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38036" y="3409432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brain1.png">
            <a:extLst>
              <a:ext uri="{FF2B5EF4-FFF2-40B4-BE49-F238E27FC236}">
                <a16:creationId xmlns:a16="http://schemas.microsoft.com/office/drawing/2014/main" id="{16526785-A6B7-B649-95CE-2703D797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9088"/>
            <a:ext cx="75565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>
            <a:extLst>
              <a:ext uri="{FF2B5EF4-FFF2-40B4-BE49-F238E27FC236}">
                <a16:creationId xmlns:a16="http://schemas.microsoft.com/office/drawing/2014/main" id="{90B0CFFB-2AC7-8848-B34A-574EBF416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6207125"/>
            <a:ext cx="5096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Aging and Mechanisms of Disease (2017) 3:9 ; </a:t>
            </a:r>
          </a:p>
        </p:txBody>
      </p:sp>
    </p:spTree>
    <p:extLst>
      <p:ext uri="{BB962C8B-B14F-4D97-AF65-F5344CB8AC3E}">
        <p14:creationId xmlns:p14="http://schemas.microsoft.com/office/powerpoint/2010/main" val="609254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35" y="82976"/>
            <a:ext cx="89027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35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494485-C9AC-5549-A0A9-6D5FF8715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042" r="2" b="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E74A20-A999-6346-BD60-AB9B9F638AFA}"/>
              </a:ext>
            </a:extLst>
          </p:cNvPr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Sleep Hygiene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B7ED8-55C9-1E49-87DF-9E9A5756375C}"/>
              </a:ext>
            </a:extLst>
          </p:cNvPr>
          <p:cNvSpPr txBox="1"/>
          <p:nvPr/>
        </p:nvSpPr>
        <p:spPr>
          <a:xfrm>
            <a:off x="482601" y="2272143"/>
            <a:ext cx="5029200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Regular schedule-consistency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Limit daytime napping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Complete darkness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Cooler temperature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Bedroom for sleep and sex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Relaxing rituals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Limit screen time in the bedroom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Maximize comfort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Ideally not food consumption 2+ hours before bedtime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Minimize stimulants e.g. caffeine, alcohol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04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3">
            <a:extLst>
              <a:ext uri="{FF2B5EF4-FFF2-40B4-BE49-F238E27FC236}">
                <a16:creationId xmlns:a16="http://schemas.microsoft.com/office/drawing/2014/main" id="{88BB8AC9-613A-7A49-B255-34E5DFC8A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73074"/>
            <a:ext cx="5189538" cy="993775"/>
          </a:xfrm>
        </p:spPr>
        <p:txBody>
          <a:bodyPr/>
          <a:lstStyle/>
          <a:p>
            <a:r>
              <a:rPr lang="en-US" altLang="en-US" sz="3600" dirty="0">
                <a:solidFill>
                  <a:srgbClr val="88050E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Circadian Entrainment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5D3FC-9E48-E147-AFDF-FD3B3799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70" y="2091296"/>
            <a:ext cx="11214100" cy="347511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/>
              <a:t>Sleep hygiene basics</a:t>
            </a:r>
          </a:p>
          <a:p>
            <a:pPr>
              <a:defRPr/>
            </a:pPr>
            <a:r>
              <a:rPr lang="en-US" sz="2400" dirty="0"/>
              <a:t>15-30” full spectrum lighting twice/day (early morning and late afternoon-evening)</a:t>
            </a:r>
          </a:p>
          <a:p>
            <a:pPr>
              <a:defRPr/>
            </a:pPr>
            <a:r>
              <a:rPr lang="en-US" sz="2400" dirty="0"/>
              <a:t>Vitamin D as an editor of our book of life</a:t>
            </a:r>
          </a:p>
          <a:p>
            <a:pPr>
              <a:defRPr/>
            </a:pPr>
            <a:r>
              <a:rPr lang="en-US" sz="2400" dirty="0"/>
              <a:t>Blue light best from morning sunshine</a:t>
            </a:r>
          </a:p>
          <a:p>
            <a:pPr>
              <a:defRPr/>
            </a:pPr>
            <a:r>
              <a:rPr lang="en-US" sz="2400" dirty="0"/>
              <a:t>Evening light: Incandescent 2700k, Halogen 3,000k, warm LED on dimmer</a:t>
            </a:r>
          </a:p>
          <a:p>
            <a:pPr>
              <a:defRPr/>
            </a:pPr>
            <a:r>
              <a:rPr lang="en-US" sz="2400" dirty="0"/>
              <a:t>Blue light filters 2-3 </a:t>
            </a:r>
            <a:r>
              <a:rPr lang="en-US" sz="2400" dirty="0" err="1"/>
              <a:t>hrs</a:t>
            </a:r>
            <a:r>
              <a:rPr lang="en-US" sz="2400" dirty="0"/>
              <a:t> before bedtime (Iris pro)</a:t>
            </a:r>
          </a:p>
          <a:p>
            <a:pPr>
              <a:defRPr/>
            </a:pPr>
            <a:r>
              <a:rPr lang="en-US" sz="2400" dirty="0"/>
              <a:t>Blue blocker glasses 2-3 </a:t>
            </a:r>
            <a:r>
              <a:rPr lang="en-US" sz="2400" dirty="0" err="1"/>
              <a:t>hrs</a:t>
            </a:r>
            <a:r>
              <a:rPr lang="en-US" sz="2400" dirty="0"/>
              <a:t> before bedtime</a:t>
            </a:r>
          </a:p>
        </p:txBody>
      </p:sp>
      <p:pic>
        <p:nvPicPr>
          <p:cNvPr id="67588" name="Picture 6">
            <a:extLst>
              <a:ext uri="{FF2B5EF4-FFF2-40B4-BE49-F238E27FC236}">
                <a16:creationId xmlns:a16="http://schemas.microsoft.com/office/drawing/2014/main" id="{4A5480B3-3F23-FB4A-83A6-3E7D9D119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63" y="227807"/>
            <a:ext cx="10509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1">
            <a:extLst>
              <a:ext uri="{FF2B5EF4-FFF2-40B4-BE49-F238E27FC236}">
                <a16:creationId xmlns:a16="http://schemas.microsoft.com/office/drawing/2014/main" id="{44F20AFC-EB74-ED47-A2B7-04DD48331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6" y="598488"/>
            <a:ext cx="204311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Box 1">
            <a:extLst>
              <a:ext uri="{FF2B5EF4-FFF2-40B4-BE49-F238E27FC236}">
                <a16:creationId xmlns:a16="http://schemas.microsoft.com/office/drawing/2014/main" id="{FECBB54D-64E7-5445-B9ED-7A0E6FD8C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5969795"/>
            <a:ext cx="8770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R. M. Lunn et al. “</a:t>
            </a:r>
            <a:r>
              <a:rPr lang="en-US" altLang="en-US" sz="1600" i="1" dirty="0"/>
              <a:t>Health Consequences of Electric Lighting Practices in the Modern World: A Report on the National Toxicology of Shift Work, Artificial Light and Circadian Disruption.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 dirty="0"/>
              <a:t>Sci Tot Environment (2017): 1073-84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41624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a person&#10;&#10;Description automatically generated">
            <a:extLst>
              <a:ext uri="{FF2B5EF4-FFF2-40B4-BE49-F238E27FC236}">
                <a16:creationId xmlns:a16="http://schemas.microsoft.com/office/drawing/2014/main" id="{E4F6C0BC-2AD0-8844-8CB3-D2A82B209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542" y="643467"/>
            <a:ext cx="613891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64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res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999" y="418810"/>
            <a:ext cx="2521861" cy="1418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4163" y="2465297"/>
            <a:ext cx="716708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Author of the UV Advantage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</a:rPr>
              <a:t>Sunblocks</a:t>
            </a:r>
            <a:r>
              <a:rPr lang="en-US" sz="2800" dirty="0">
                <a:solidFill>
                  <a:srgbClr val="000000"/>
                </a:solidFill>
              </a:rPr>
              <a:t> with factor 15+ reduce sulfated </a:t>
            </a:r>
            <a:r>
              <a:rPr lang="en-US" sz="2800" dirty="0" err="1">
                <a:solidFill>
                  <a:srgbClr val="000000"/>
                </a:solidFill>
              </a:rPr>
              <a:t>cholcalciferol</a:t>
            </a:r>
            <a:r>
              <a:rPr lang="en-US" sz="2800" dirty="0">
                <a:solidFill>
                  <a:srgbClr val="000000"/>
                </a:solidFill>
              </a:rPr>
              <a:t> by 99.9%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More thoughtful dosed sunlight exposure could reduce cancer incidence in USA by as much as 50%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Melanoma risk significantly reduced with occupational sun exposure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034" y="418810"/>
            <a:ext cx="6509065" cy="167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99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3"/>
          <p:cNvSpPr txBox="1">
            <a:spLocks noChangeArrowheads="1"/>
          </p:cNvSpPr>
          <p:nvPr/>
        </p:nvSpPr>
        <p:spPr bwMode="auto">
          <a:xfrm>
            <a:off x="1112520" y="4589411"/>
            <a:ext cx="9966960" cy="105052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800" dirty="0">
                <a:solidFill>
                  <a:srgbClr val="3B3E51"/>
                </a:solidFill>
                <a:latin typeface="+mj-lt"/>
                <a:ea typeface="+mj-ea"/>
                <a:cs typeface="+mj-cs"/>
              </a:rPr>
              <a:t>Nutrition and Immune Resilience</a:t>
            </a:r>
          </a:p>
        </p:txBody>
      </p:sp>
      <p:pic>
        <p:nvPicPr>
          <p:cNvPr id="3" name="Picture 2" descr="A bunch of food on a table&#10;&#10;Description automatically generated">
            <a:extLst>
              <a:ext uri="{FF2B5EF4-FFF2-40B4-BE49-F238E27FC236}">
                <a16:creationId xmlns:a16="http://schemas.microsoft.com/office/drawing/2014/main" id="{778E0EFE-37FD-974C-A58C-B58F02EE0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4" r="1" b="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15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nch of food on a table&#10;&#10;Description automatically generated">
            <a:extLst>
              <a:ext uri="{FF2B5EF4-FFF2-40B4-BE49-F238E27FC236}">
                <a16:creationId xmlns:a16="http://schemas.microsoft.com/office/drawing/2014/main" id="{0C09C989-F9D9-474B-B226-72B852A3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45" y="99168"/>
            <a:ext cx="10253020" cy="3403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A246C-D483-7446-83FC-914362D55BC1}"/>
              </a:ext>
            </a:extLst>
          </p:cNvPr>
          <p:cNvSpPr txBox="1"/>
          <p:nvPr/>
        </p:nvSpPr>
        <p:spPr>
          <a:xfrm>
            <a:off x="1831236" y="3629543"/>
            <a:ext cx="506679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B00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Nutritional Principles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Whole foods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Nutrient – density/Vitamins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Glycemic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Fiber rich plant-based foods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Meal-timing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FED95-1687-744E-8D61-F40014B504BD}"/>
              </a:ext>
            </a:extLst>
          </p:cNvPr>
          <p:cNvSpPr txBox="1"/>
          <p:nvPr/>
        </p:nvSpPr>
        <p:spPr>
          <a:xfrm>
            <a:off x="7421598" y="3629543"/>
            <a:ext cx="37906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20003"/>
                </a:solidFill>
              </a:rPr>
              <a:t>Supplements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Cod Liver Oil (Vit A/D/A)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Zinc 30 mg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Vitamin C 1-2,000 mg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Probiotics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Vitamin D (sun ideal); blood levels 30+</a:t>
            </a:r>
          </a:p>
        </p:txBody>
      </p:sp>
    </p:spTree>
    <p:extLst>
      <p:ext uri="{BB962C8B-B14F-4D97-AF65-F5344CB8AC3E}">
        <p14:creationId xmlns:p14="http://schemas.microsoft.com/office/powerpoint/2010/main" val="263396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6FB49-430B-4863-AED7-081E8F58406F}"/>
              </a:ext>
            </a:extLst>
          </p:cNvPr>
          <p:cNvSpPr/>
          <p:nvPr/>
        </p:nvSpPr>
        <p:spPr>
          <a:xfrm>
            <a:off x="519248" y="2436813"/>
            <a:ext cx="1601788" cy="28940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6" name="TextBox 4">
            <a:extLst>
              <a:ext uri="{FF2B5EF4-FFF2-40B4-BE49-F238E27FC236}">
                <a16:creationId xmlns:a16="http://schemas.microsoft.com/office/drawing/2014/main" id="{019933DC-CE50-054F-8A30-4944CAA1F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792" y="3026569"/>
            <a:ext cx="1028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Akzidenz-Grotesk BQ Light" pitchFamily="1" charset="0"/>
              </a:rPr>
              <a:t>All Carbs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A5412-AE51-4B71-BDF9-E94C3D0C7032}"/>
              </a:ext>
            </a:extLst>
          </p:cNvPr>
          <p:cNvSpPr/>
          <p:nvPr/>
        </p:nvSpPr>
        <p:spPr>
          <a:xfrm>
            <a:off x="2758054" y="3915536"/>
            <a:ext cx="1179512" cy="133985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8" name="TextBox 6">
            <a:extLst>
              <a:ext uri="{FF2B5EF4-FFF2-40B4-BE49-F238E27FC236}">
                <a16:creationId xmlns:a16="http://schemas.microsoft.com/office/drawing/2014/main" id="{70015F53-D6C9-654A-972D-BA87EAC3D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7032" y="4114006"/>
            <a:ext cx="1068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Akzidenz-Grotesk BQ Light" pitchFamily="1" charset="0"/>
              </a:rPr>
              <a:t>Low</a:t>
            </a:r>
          </a:p>
          <a:p>
            <a:pPr algn="ctr"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Akzidenz-Grotesk BQ Light" pitchFamily="1" charset="0"/>
              </a:rPr>
              <a:t>Glycemic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93542C1-F8B9-4E73-B13F-4F74A76A2353}"/>
              </a:ext>
            </a:extLst>
          </p:cNvPr>
          <p:cNvSpPr/>
          <p:nvPr/>
        </p:nvSpPr>
        <p:spPr>
          <a:xfrm>
            <a:off x="3008494" y="2436813"/>
            <a:ext cx="525463" cy="1179512"/>
          </a:xfrm>
          <a:prstGeom prst="downArrow">
            <a:avLst/>
          </a:prstGeom>
          <a:solidFill>
            <a:srgbClr val="860D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860D10"/>
              </a:solidFill>
            </a:endParaRPr>
          </a:p>
        </p:txBody>
      </p:sp>
      <p:sp>
        <p:nvSpPr>
          <p:cNvPr id="6150" name="TextBox 8">
            <a:extLst>
              <a:ext uri="{FF2B5EF4-FFF2-40B4-BE49-F238E27FC236}">
                <a16:creationId xmlns:a16="http://schemas.microsoft.com/office/drawing/2014/main" id="{D081C6A7-AC42-0344-BC68-FEDC560AE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438" y="2176598"/>
            <a:ext cx="674705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Added Sugar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Grain-based flour e.g. breads, cereal grains, pasta, pastries, desserts, chips, pretzels, granola bars.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Higher Fructose Fruits e.g. bananas, grapes, pears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Dried fruits e.g. raisins, apricots, cherries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Sweetened soft drinks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Beer is liquid bread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Gradual reintroduction of starchy vegetables after 8-12 weeks, e.g. white rice, carrots, parsnips, white potatoes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Lowered insulin and reduced inflammation “unlock” fat burning</a:t>
            </a:r>
          </a:p>
        </p:txBody>
      </p:sp>
      <p:sp>
        <p:nvSpPr>
          <p:cNvPr id="6151" name="TextBox 9">
            <a:extLst>
              <a:ext uri="{FF2B5EF4-FFF2-40B4-BE49-F238E27FC236}">
                <a16:creationId xmlns:a16="http://schemas.microsoft.com/office/drawing/2014/main" id="{57A7277B-C011-2B49-B531-8A5E09AC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48" y="208756"/>
            <a:ext cx="59817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200" dirty="0">
                <a:solidFill>
                  <a:srgbClr val="860D10"/>
                </a:solidFill>
                <a:latin typeface="Akzidenz-Grotesk BQ Light" pitchFamily="1" charset="0"/>
              </a:rPr>
              <a:t>Reduce poor quality, processed, carbohydrate-dense foods</a:t>
            </a:r>
          </a:p>
        </p:txBody>
      </p:sp>
      <p:pic>
        <p:nvPicPr>
          <p:cNvPr id="3" name="Picture 2" descr="Food on a table&#10;&#10;Description automatically generated">
            <a:extLst>
              <a:ext uri="{FF2B5EF4-FFF2-40B4-BE49-F238E27FC236}">
                <a16:creationId xmlns:a16="http://schemas.microsoft.com/office/drawing/2014/main" id="{88CA1D0B-63C2-844D-8857-57C242E73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397" y="294044"/>
            <a:ext cx="3235960" cy="17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55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Box 1">
            <a:extLst>
              <a:ext uri="{FF2B5EF4-FFF2-40B4-BE49-F238E27FC236}">
                <a16:creationId xmlns:a16="http://schemas.microsoft.com/office/drawing/2014/main" id="{78B42A46-CB8F-7043-936D-DF6685C1A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5125"/>
            <a:ext cx="5387502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000" dirty="0">
                <a:solidFill>
                  <a:srgbClr val="9B000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Plant-based foods</a:t>
            </a:r>
          </a:p>
        </p:txBody>
      </p:sp>
      <p:sp>
        <p:nvSpPr>
          <p:cNvPr id="8194" name="TextBox 2">
            <a:extLst>
              <a:ext uri="{FF2B5EF4-FFF2-40B4-BE49-F238E27FC236}">
                <a16:creationId xmlns:a16="http://schemas.microsoft.com/office/drawing/2014/main" id="{77A5014C-1264-7D46-89A7-DD6D231D7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5387502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14313" indent="-214313"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chemeClr val="tx1"/>
                </a:solidFill>
                <a:latin typeface="+mn-lt"/>
                <a:ea typeface="+mn-ea"/>
              </a:rPr>
              <a:t>High nutrient density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chemeClr val="tx1"/>
                </a:solidFill>
                <a:latin typeface="+mn-lt"/>
                <a:ea typeface="+mn-ea"/>
              </a:rPr>
              <a:t>Fermentable Fiber essential for gut biome diversity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chemeClr val="tx1"/>
                </a:solidFill>
                <a:latin typeface="+mn-lt"/>
                <a:ea typeface="+mn-ea"/>
              </a:rPr>
              <a:t>2 cups greens/day is a nice goal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chemeClr val="tx1"/>
                </a:solidFill>
                <a:latin typeface="+mn-lt"/>
                <a:ea typeface="+mn-ea"/>
              </a:rPr>
              <a:t>Cruciferous e.g. broccoli, cauliflower, collards, cabbage, kale, spinach, asparagus, romaine lettuce, arugula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chemeClr val="tx1"/>
                </a:solidFill>
                <a:latin typeface="+mn-lt"/>
                <a:ea typeface="+mn-ea"/>
              </a:rPr>
              <a:t>Allium family e.g. onions, leeks, garlic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chemeClr val="tx1"/>
                </a:solidFill>
                <a:latin typeface="+mn-lt"/>
                <a:ea typeface="+mn-ea"/>
              </a:rPr>
              <a:t>Beans and lentils; soaking and pressure cooking can be easier on the gut, reducing lectins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chemeClr val="tx1"/>
                </a:solidFill>
                <a:latin typeface="+mn-lt"/>
                <a:ea typeface="+mn-ea"/>
              </a:rPr>
              <a:t>Lower glycemic fruits e.g. berries, grapefruit, kiwi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chemeClr val="tx1"/>
                </a:solidFill>
                <a:latin typeface="+mn-lt"/>
                <a:ea typeface="+mn-ea"/>
              </a:rPr>
              <a:t>Fermentable foods e.g. yogurt, sauerkraut</a:t>
            </a:r>
          </a:p>
        </p:txBody>
      </p:sp>
      <p:pic>
        <p:nvPicPr>
          <p:cNvPr id="8195" name="Picture 4" descr="A bunch of food on a table&#10;&#10;Description automatically generated">
            <a:extLst>
              <a:ext uri="{FF2B5EF4-FFF2-40B4-BE49-F238E27FC236}">
                <a16:creationId xmlns:a16="http://schemas.microsoft.com/office/drawing/2014/main" id="{37E69E50-8EEE-854F-8D87-EB3165825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9" r="6744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169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75CF7B-B252-CA46-88C5-10259B35F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339" y="1566485"/>
            <a:ext cx="3183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C0003"/>
                </a:solidFill>
              </a:rPr>
              <a:t>Sugar, Flour and Carbohydrate-Dense Grains</a:t>
            </a:r>
          </a:p>
        </p:txBody>
      </p:sp>
      <p:pic>
        <p:nvPicPr>
          <p:cNvPr id="3" name="Picture 2" descr="low-carb-guide-avoid-1-800x401.jpg">
            <a:extLst>
              <a:ext uri="{FF2B5EF4-FFF2-40B4-BE49-F238E27FC236}">
                <a16:creationId xmlns:a16="http://schemas.microsoft.com/office/drawing/2014/main" id="{48B8B10A-E80C-2C4B-AC1E-74F2C74A3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72" y="2612003"/>
            <a:ext cx="3305931" cy="165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080292F-3DB6-8246-AC08-1AF306BB7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9628" y="3843110"/>
            <a:ext cx="1828800" cy="1566863"/>
          </a:xfrm>
          <a:prstGeom prst="ellipse">
            <a:avLst/>
          </a:prstGeom>
          <a:gradFill rotWithShape="1">
            <a:gsLst>
              <a:gs pos="0">
                <a:srgbClr val="EFEFEF"/>
              </a:gs>
              <a:gs pos="100000">
                <a:srgbClr val="DDDDDD"/>
              </a:gs>
            </a:gsLst>
            <a:lin ang="5400000"/>
          </a:gradFill>
          <a:ln w="9525">
            <a:solidFill>
              <a:srgbClr val="D8D8D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350" dirty="0">
                <a:solidFill>
                  <a:srgbClr val="800000"/>
                </a:solidFill>
              </a:rPr>
              <a:t>Oral and Gut </a:t>
            </a:r>
          </a:p>
          <a:p>
            <a:pPr algn="ctr" eaLnBrk="1" hangingPunct="1">
              <a:defRPr/>
            </a:pPr>
            <a:r>
              <a:rPr lang="en-US" sz="1350" dirty="0">
                <a:solidFill>
                  <a:srgbClr val="800000"/>
                </a:solidFill>
              </a:rPr>
              <a:t>Microbiome</a:t>
            </a:r>
          </a:p>
        </p:txBody>
      </p:sp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0EDDDEB2-546C-AB4D-A92B-DE57140A1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0731" y="3824287"/>
            <a:ext cx="883723" cy="1467227"/>
          </a:xfrm>
          <a:prstGeom prst="curvedLeftArrow">
            <a:avLst>
              <a:gd name="adj1" fmla="val 24992"/>
              <a:gd name="adj2" fmla="val 49996"/>
              <a:gd name="adj3" fmla="val 25000"/>
            </a:avLst>
          </a:prstGeom>
          <a:solidFill>
            <a:srgbClr val="800000"/>
          </a:solidFill>
          <a:ln w="9525">
            <a:solidFill>
              <a:srgbClr val="D8D8D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896E4-8C7F-7440-B2D0-39740E0FB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879" y="4723774"/>
            <a:ext cx="360340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en-US" altLang="en-US" sz="2000" dirty="0"/>
              <a:t>Inflammation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2000" dirty="0"/>
              <a:t>Neurotransmitters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2000" dirty="0"/>
              <a:t>Insulin Resistance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2000" dirty="0"/>
              <a:t>Weight and Metabolism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2000" dirty="0"/>
              <a:t>Mitochondria-Oxidative stress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n-US" sz="2000" dirty="0"/>
              <a:t>HPA axis </a:t>
            </a:r>
            <a:r>
              <a:rPr lang="mr-IN" altLang="en-US" sz="2000" dirty="0">
                <a:cs typeface="Mangal" panose="02040503050203030202" pitchFamily="18" charset="0"/>
              </a:rPr>
              <a:t>–</a:t>
            </a:r>
            <a:r>
              <a:rPr lang="en-US" altLang="en-US" sz="2000" dirty="0"/>
              <a:t>Stress Response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17E2D-3C7D-B540-82CC-16D694A90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2218" y="1853769"/>
            <a:ext cx="36970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C0003"/>
                </a:solidFill>
              </a:rPr>
              <a:t>High-Quality Plant-Based Carbs</a:t>
            </a:r>
          </a:p>
        </p:txBody>
      </p:sp>
      <p:pic>
        <p:nvPicPr>
          <p:cNvPr id="8" name="Picture 7" descr="Vegetables.jpg">
            <a:extLst>
              <a:ext uri="{FF2B5EF4-FFF2-40B4-BE49-F238E27FC236}">
                <a16:creationId xmlns:a16="http://schemas.microsoft.com/office/drawing/2014/main" id="{38F88410-90F0-FE4E-9F3A-98B0F38B5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255" y="2356596"/>
            <a:ext cx="1235869" cy="123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andscape-1445904648-g-onions-garlic-145661145.jpg">
            <a:extLst>
              <a:ext uri="{FF2B5EF4-FFF2-40B4-BE49-F238E27FC236}">
                <a16:creationId xmlns:a16="http://schemas.microsoft.com/office/drawing/2014/main" id="{5D834828-BCA4-1B4C-B0A2-2E8DADDFB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757" y="3792368"/>
            <a:ext cx="2081428" cy="104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rved Right Arrow 9">
            <a:extLst>
              <a:ext uri="{FF2B5EF4-FFF2-40B4-BE49-F238E27FC236}">
                <a16:creationId xmlns:a16="http://schemas.microsoft.com/office/drawing/2014/main" id="{0923C332-24B6-5A4C-8748-AB07DC7F3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393" y="4076242"/>
            <a:ext cx="843932" cy="1352553"/>
          </a:xfrm>
          <a:prstGeom prst="curvedRightArrow">
            <a:avLst>
              <a:gd name="adj1" fmla="val 25006"/>
              <a:gd name="adj2" fmla="val 50001"/>
              <a:gd name="adj3" fmla="val 25000"/>
            </a:avLst>
          </a:prstGeom>
          <a:solidFill>
            <a:srgbClr val="800000"/>
          </a:solidFill>
          <a:ln w="9525">
            <a:solidFill>
              <a:srgbClr val="D8D8D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A840C8-8846-8D48-9809-6C1ED1FA5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174" y="5031550"/>
            <a:ext cx="278461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latin typeface="Akzidenz-Grotesk BQ Light" pitchFamily="1" charset="0"/>
              </a:rPr>
              <a:t>Protection from: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latin typeface="Akzidenz-Grotesk BQ Light" pitchFamily="1" charset="0"/>
              </a:rPr>
              <a:t> Inflammation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latin typeface="Akzidenz-Grotesk BQ Light" pitchFamily="1" charset="0"/>
              </a:rPr>
              <a:t> Diabetes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latin typeface="Akzidenz-Grotesk BQ Light" pitchFamily="1" charset="0"/>
              </a:rPr>
              <a:t> Cancer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latin typeface="Akzidenz-Grotesk BQ Light" pitchFamily="1" charset="0"/>
              </a:rPr>
              <a:t> Obesity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60FEAE-7EA9-1D48-84BF-33636EAAB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314" y="259640"/>
            <a:ext cx="1030706" cy="135366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057ECA8-8AC4-3D46-B39E-2320929A7C39}"/>
              </a:ext>
            </a:extLst>
          </p:cNvPr>
          <p:cNvSpPr txBox="1">
            <a:spLocks/>
          </p:cNvSpPr>
          <p:nvPr/>
        </p:nvSpPr>
        <p:spPr>
          <a:xfrm>
            <a:off x="458799" y="462114"/>
            <a:ext cx="6922068" cy="6718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dirty="0">
                <a:solidFill>
                  <a:srgbClr val="800000"/>
                </a:solidFill>
              </a:rPr>
              <a:t>Diversify your Oral and Gut Biome</a:t>
            </a:r>
          </a:p>
        </p:txBody>
      </p:sp>
    </p:spTree>
    <p:extLst>
      <p:ext uri="{BB962C8B-B14F-4D97-AF65-F5344CB8AC3E}">
        <p14:creationId xmlns:p14="http://schemas.microsoft.com/office/powerpoint/2010/main" val="37686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-spices-inflammation-f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200"/>
            <a:ext cx="9144000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2286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00000"/>
                </a:solidFill>
              </a:rPr>
              <a:t>Anti-Inflammatory Spices</a:t>
            </a:r>
          </a:p>
        </p:txBody>
      </p:sp>
    </p:spTree>
    <p:extLst>
      <p:ext uri="{BB962C8B-B14F-4D97-AF65-F5344CB8AC3E}">
        <p14:creationId xmlns:p14="http://schemas.microsoft.com/office/powerpoint/2010/main" val="3475069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582" y="533400"/>
            <a:ext cx="6542218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  <a:t>Time-Restricted Eating (TRE)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403" y="2048711"/>
            <a:ext cx="10352567" cy="3840163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restricted feeding e.g. consume all food within 10-hour </a:t>
            </a:r>
          </a:p>
          <a:p>
            <a:pPr>
              <a:buFont typeface="Arial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Decreases in body weight and visceral fat</a:t>
            </a:r>
          </a:p>
          <a:p>
            <a:pPr>
              <a:buFont typeface="Arial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reductions in breast cancer recurrence and improved prognosis (Patterson et al. UCSD: JAMA Oncol. 2016 August 1; 2(8): 1049–1055.)</a:t>
            </a:r>
          </a:p>
          <a:p>
            <a:pPr>
              <a:buFont typeface="Arial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cardiovascular disease risk profile</a:t>
            </a:r>
          </a:p>
          <a:p>
            <a:pPr>
              <a:buFont typeface="Arial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Decreased inflammation (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Biogerontology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2015 Dec;16(6):775-88</a:t>
            </a:r>
            <a:r>
              <a:rPr lang="is-I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neuroinflammation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Neurobiol Aging. 2015 May;36(5):1914-23)</a:t>
            </a:r>
          </a:p>
          <a:p>
            <a:pPr>
              <a:buFont typeface="Arial"/>
              <a:buChar char="•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Autophagy (</a:t>
            </a:r>
            <a:r>
              <a:rPr lang="fi-FI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Autophagy</a:t>
            </a:r>
            <a:r>
              <a:rPr 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2014;10:11, 1879-1882)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de1219_445370bd0288459a94e4bd1c5491f1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941" y="224661"/>
            <a:ext cx="2060477" cy="23065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F8B5DC-AC04-B642-A776-A827158E3A79}"/>
              </a:ext>
            </a:extLst>
          </p:cNvPr>
          <p:cNvSpPr/>
          <p:nvPr/>
        </p:nvSpPr>
        <p:spPr>
          <a:xfrm>
            <a:off x="297624" y="613403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Effects of Intermittent Fasting on Health, Aging, and Disease: NEJM 381;26  December 26, 2019 </a:t>
            </a:r>
            <a:endParaRPr lang="en-US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861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382" y="131234"/>
            <a:ext cx="7281333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800000"/>
                </a:solidFill>
              </a:rPr>
              <a:t>Embracing the moment you are in:</a:t>
            </a:r>
            <a:br>
              <a:rPr lang="en-US" dirty="0">
                <a:solidFill>
                  <a:srgbClr val="800000"/>
                </a:solidFill>
              </a:rPr>
            </a:br>
            <a:r>
              <a:rPr lang="en-US" dirty="0">
                <a:solidFill>
                  <a:srgbClr val="800000"/>
                </a:solidFill>
              </a:rPr>
              <a:t>    </a:t>
            </a:r>
            <a:r>
              <a:rPr lang="en-US" sz="2700" dirty="0"/>
              <a:t>The Power of the “Pause”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6381" y="3804558"/>
            <a:ext cx="8575524" cy="282665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Mindfulness practices powerfully proven to reduce disease risk</a:t>
            </a:r>
          </a:p>
          <a:p>
            <a:r>
              <a:rPr lang="en-US" dirty="0"/>
              <a:t>Epigenetic effects shown to reduce inflammation, improve insulin sensitivity</a:t>
            </a:r>
          </a:p>
          <a:p>
            <a:r>
              <a:rPr lang="en-US" dirty="0"/>
              <a:t>Improved mood, resilience, reduced anxiety</a:t>
            </a:r>
          </a:p>
          <a:p>
            <a:r>
              <a:rPr lang="en-US" dirty="0"/>
              <a:t>Improved performance, creativity and problem-solving capacity</a:t>
            </a:r>
          </a:p>
          <a:p>
            <a:r>
              <a:rPr lang="en-US" dirty="0"/>
              <a:t>MBSR, meditation, prayer, yoga, journaling, tai chi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476" y="1642534"/>
            <a:ext cx="3616476" cy="20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34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A2F7E4-C78A-984E-9491-27B2F027A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65" y="1955799"/>
            <a:ext cx="5434541" cy="3344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FFD04-5D17-C74F-A305-E65F5461C935}"/>
              </a:ext>
            </a:extLst>
          </p:cNvPr>
          <p:cNvSpPr txBox="1"/>
          <p:nvPr/>
        </p:nvSpPr>
        <p:spPr>
          <a:xfrm>
            <a:off x="300565" y="567063"/>
            <a:ext cx="6519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Bathing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FA850-D1CF-E247-B1DA-1D674B0445BA}"/>
              </a:ext>
            </a:extLst>
          </p:cNvPr>
          <p:cNvSpPr txBox="1"/>
          <p:nvPr/>
        </p:nvSpPr>
        <p:spPr>
          <a:xfrm>
            <a:off x="6456896" y="1955799"/>
            <a:ext cx="55628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Shinrin-Yoku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health and quality of life improvements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Improvements in mind and mood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inflammation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www.shinrin-yoku.org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17C06-B539-454B-88ED-FD0C5050D80A}"/>
              </a:ext>
            </a:extLst>
          </p:cNvPr>
          <p:cNvSpPr/>
          <p:nvPr/>
        </p:nvSpPr>
        <p:spPr>
          <a:xfrm>
            <a:off x="262466" y="59539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URWPalladioL"/>
              </a:rPr>
              <a:t>Int. J. Environ. Res. Public Health </a:t>
            </a:r>
            <a:r>
              <a:rPr lang="en-US" b="1" dirty="0">
                <a:latin typeface="URWPalladioL"/>
              </a:rPr>
              <a:t>2017</a:t>
            </a:r>
            <a:r>
              <a:rPr lang="en-US" dirty="0">
                <a:latin typeface="URWPalladioL"/>
              </a:rPr>
              <a:t>, </a:t>
            </a:r>
            <a:r>
              <a:rPr lang="en-US" i="1" dirty="0">
                <a:latin typeface="URWPalladioL"/>
              </a:rPr>
              <a:t>14</a:t>
            </a:r>
            <a:r>
              <a:rPr lang="en-US" dirty="0">
                <a:latin typeface="URWPalladioL"/>
              </a:rPr>
              <a:t>, 851; doi:10.3390/ijerph14080851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04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>
            <a:extLst>
              <a:ext uri="{FF2B5EF4-FFF2-40B4-BE49-F238E27FC236}">
                <a16:creationId xmlns:a16="http://schemas.microsoft.com/office/drawing/2014/main" id="{2D59F818-3EA1-104B-8031-A31750337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105400"/>
            <a:ext cx="426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8C0002"/>
                </a:solidFill>
                <a:latin typeface="Arial" panose="020B0604020202020204" pitchFamily="34" charset="0"/>
              </a:rPr>
              <a:t>Circadian Disruption</a:t>
            </a:r>
          </a:p>
        </p:txBody>
      </p:sp>
      <p:pic>
        <p:nvPicPr>
          <p:cNvPr id="59394" name="Picture 3">
            <a:extLst>
              <a:ext uri="{FF2B5EF4-FFF2-40B4-BE49-F238E27FC236}">
                <a16:creationId xmlns:a16="http://schemas.microsoft.com/office/drawing/2014/main" id="{D53B6267-C2AE-D14F-B2EF-C1A8A731A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96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D05246-3682-9943-B51B-CBD533ED4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74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80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70" y="1147825"/>
            <a:ext cx="7141054" cy="499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0" y="6284890"/>
            <a:ext cx="5168900" cy="57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8730" y="0"/>
            <a:ext cx="104355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00000"/>
                </a:solidFill>
              </a:rPr>
              <a:t>Zeitgebers: </a:t>
            </a:r>
            <a:r>
              <a:rPr lang="en-US" dirty="0"/>
              <a:t>an environmental agent or event (such as the occurrence of light or dark) that provides the stimulus setting or resetting a biological clock </a:t>
            </a:r>
            <a:endParaRPr lang="en-US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94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061474-32D3-874A-B7F3-D806B176A0BC}"/>
              </a:ext>
            </a:extLst>
          </p:cNvPr>
          <p:cNvSpPr txBox="1"/>
          <p:nvPr/>
        </p:nvSpPr>
        <p:spPr>
          <a:xfrm>
            <a:off x="1282890" y="4154316"/>
            <a:ext cx="94306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“Everything can be taken from a man but one thing: the last of the human freedoms-to choose one’s attitude in any given set of circumstances, to choose one’s own way.”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Viktor Frankl</a:t>
            </a:r>
          </a:p>
        </p:txBody>
      </p:sp>
      <p:pic>
        <p:nvPicPr>
          <p:cNvPr id="1026" name="Picture 2" descr="Viktor Frankl on Humor as a Lifeline to Sanity and Survival ...">
            <a:extLst>
              <a:ext uri="{FF2B5EF4-FFF2-40B4-BE49-F238E27FC236}">
                <a16:creationId xmlns:a16="http://schemas.microsoft.com/office/drawing/2014/main" id="{2FCB1AC8-2DD5-2745-8B08-383B6072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40" y="456915"/>
            <a:ext cx="5502701" cy="317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526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B1CEA9-CE7B-4746-A08D-0888D6D2938F}"/>
              </a:ext>
            </a:extLst>
          </p:cNvPr>
          <p:cNvSpPr txBox="1"/>
          <p:nvPr/>
        </p:nvSpPr>
        <p:spPr>
          <a:xfrm>
            <a:off x="3479800" y="5459435"/>
            <a:ext cx="52323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Thank You!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9CEDE-4816-E842-BB23-F45FC6E80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34" y="323603"/>
            <a:ext cx="10780224" cy="41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29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00A13C-4BBC-4548-8C4F-748C358B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99" y="137360"/>
            <a:ext cx="8457002" cy="3835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7E2CE6-F46B-5C40-A325-1DA2A6AD2F98}"/>
              </a:ext>
            </a:extLst>
          </p:cNvPr>
          <p:cNvSpPr txBox="1"/>
          <p:nvPr/>
        </p:nvSpPr>
        <p:spPr>
          <a:xfrm>
            <a:off x="765810" y="4217670"/>
            <a:ext cx="102984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this life we are not separate from nature. We are a part of nature, part of a complex ecosystem.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Our biology is synchronized with the rhythms of nature.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When we become disconnected from our innate diurnal rhythms our biology becomes disrupted.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Over time, this impacts our health and quality of life at many levels.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3" descr="Earth-From-Space-Sunrise-Desktop-Wallpaper.jpg">
            <a:extLst>
              <a:ext uri="{FF2B5EF4-FFF2-40B4-BE49-F238E27FC236}">
                <a16:creationId xmlns:a16="http://schemas.microsoft.com/office/drawing/2014/main" id="{060E34AA-C85F-2D45-9B9D-83E867F6B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1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477BB7-8B3A-554E-967F-3A92F4DA3567}"/>
              </a:ext>
            </a:extLst>
          </p:cNvPr>
          <p:cNvSpPr txBox="1"/>
          <p:nvPr/>
        </p:nvSpPr>
        <p:spPr>
          <a:xfrm>
            <a:off x="2117726" y="5657851"/>
            <a:ext cx="7986713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dirty="0"/>
              <a:t>Earth, at the equator is spinning approximately 1,000 miles/hour around its axis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Earth is orbiting the sun, moving approximately 66,600 miles/hour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Diurnal rhythm is central to the existence of all life on our planet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50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4389"/>
            <a:ext cx="9144000" cy="51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1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 Heliothera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17" y="409974"/>
            <a:ext cx="7666429" cy="53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24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bel-prize-in-physiology-or-medicine-4-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24" y="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0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40106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04" y="0"/>
            <a:ext cx="8950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37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996</Words>
  <Application>Microsoft Macintosh PowerPoint</Application>
  <PresentationFormat>Widescreen</PresentationFormat>
  <Paragraphs>134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Akzidenz-Grotesk BQ Light</vt:lpstr>
      <vt:lpstr>Arial</vt:lpstr>
      <vt:lpstr>Calibri</vt:lpstr>
      <vt:lpstr>Calibri Light</vt:lpstr>
      <vt:lpstr>Times New Roman</vt:lpstr>
      <vt:lpstr>URWPalladioL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Fluorescent Lights and Night Shift Workers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Circadian Entrainment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Time-Restricted Eating (TRE)</vt:lpstr>
      <vt:lpstr>Embracing the moment you are in:     The Power of the “Pause”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thehealthedge81@gmail.com</dc:creator>
  <cp:lastModifiedBy>thehealthedge81@gmail.com</cp:lastModifiedBy>
  <cp:revision>9</cp:revision>
  <cp:lastPrinted>2020-06-01T14:42:53Z</cp:lastPrinted>
  <dcterms:created xsi:type="dcterms:W3CDTF">2020-06-01T14:29:42Z</dcterms:created>
  <dcterms:modified xsi:type="dcterms:W3CDTF">2020-06-04T12:46:10Z</dcterms:modified>
</cp:coreProperties>
</file>