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6"/>
  </p:notesMasterIdLst>
  <p:sldIdLst>
    <p:sldId id="257" r:id="rId3"/>
    <p:sldId id="1639" r:id="rId4"/>
    <p:sldId id="1640" r:id="rId5"/>
    <p:sldId id="1641" r:id="rId6"/>
    <p:sldId id="1642" r:id="rId7"/>
    <p:sldId id="1643" r:id="rId8"/>
    <p:sldId id="1198" r:id="rId9"/>
    <p:sldId id="1637" r:id="rId10"/>
    <p:sldId id="1091" r:id="rId11"/>
    <p:sldId id="1636" r:id="rId12"/>
    <p:sldId id="1616" r:id="rId13"/>
    <p:sldId id="1366" r:id="rId14"/>
    <p:sldId id="1376" r:id="rId15"/>
    <p:sldId id="1601" r:id="rId16"/>
    <p:sldId id="1620" r:id="rId17"/>
    <p:sldId id="1165" r:id="rId18"/>
    <p:sldId id="1362" r:id="rId19"/>
    <p:sldId id="260" r:id="rId20"/>
    <p:sldId id="1214" r:id="rId21"/>
    <p:sldId id="1644" r:id="rId22"/>
    <p:sldId id="1622" r:id="rId23"/>
    <p:sldId id="1638" r:id="rId24"/>
    <p:sldId id="163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200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47"/>
    <p:restoredTop sz="94663"/>
  </p:normalViewPr>
  <p:slideViewPr>
    <p:cSldViewPr snapToGrid="0" snapToObjects="1">
      <p:cViewPr varScale="1">
        <p:scale>
          <a:sx n="94" d="100"/>
          <a:sy n="94" d="100"/>
        </p:scale>
        <p:origin x="208" y="6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E676CF-C36B-4848-BCFB-1A4FAC17EF4E}" type="datetimeFigureOut">
              <a:rPr lang="en-US" smtClean="0"/>
              <a:t>4/16/20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693E8F-0B82-9B42-BE64-F526132E8C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028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C050AD-49E8-9B45-9358-3B9BCF3D234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570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0B20A-B82B-D941-AA9D-3060BD03D9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2AAA31-9052-4F41-9080-0C1F95F5E0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876FA-09C6-0644-B349-5683D3B73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9572E-626E-4E43-9878-BDD73B3C6E45}" type="datetimeFigureOut">
              <a:rPr lang="en-US" smtClean="0"/>
              <a:t>4/16/20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091B32-3344-5D4F-8346-F3F8FC51E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0933E3-6931-7640-B801-FDAE7A40C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D1D1-FF7D-1E46-AC36-57E5FB79BA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942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F88D2-08C5-5B4C-8037-97CBCDC9A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4DAF87-23EF-E84B-AD37-1673351722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6119C-9932-8146-9CD0-1D9054A9F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9572E-626E-4E43-9878-BDD73B3C6E45}" type="datetimeFigureOut">
              <a:rPr lang="en-US" smtClean="0"/>
              <a:t>4/16/20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2231AC-856B-404E-9857-C17860588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CAF7F3-3933-6943-8384-F9FB887A9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D1D1-FF7D-1E46-AC36-57E5FB79BA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815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7C01E0-AA6B-624B-B83B-7D101A2CB6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1B781D-5D3B-C843-971D-F37BACFD8B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92E1A7-4867-2D40-89A3-379B74E9D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9572E-626E-4E43-9878-BDD73B3C6E45}" type="datetimeFigureOut">
              <a:rPr lang="en-US" smtClean="0"/>
              <a:t>4/16/20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44ED64-37B5-544E-B6F7-66AD10FEB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26A0F7-693C-AA4A-B0AD-5B1954EAA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D1D1-FF7D-1E46-AC36-57E5FB79BA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1109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27867-DFEE-6146-84E2-F4844A0DDC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EF479E-E927-DC4F-B4EF-5FA4E3DE03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D8EDA6-6305-E94D-9822-3C6BBAF9D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D84D8-0FEE-5A49-9E34-4F743112CA1A}" type="datetimeFigureOut">
              <a:rPr lang="en-US" smtClean="0"/>
              <a:t>4/16/20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6FA01B-57C9-9542-9D22-2B69DCC42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23C297-9129-7745-A23D-4138C619B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5156A-A471-A849-8F8F-8FC6418AC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502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7D133-D1C1-684F-8E8F-80E767734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77CEB7-D1B2-E54D-A56B-BB041A04AD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1D7838-C929-784B-8067-B87934395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D84D8-0FEE-5A49-9E34-4F743112CA1A}" type="datetimeFigureOut">
              <a:rPr lang="en-US" smtClean="0"/>
              <a:t>4/16/20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13BD11-A3BB-B747-AD81-605A43F91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3D2CFB-DEDA-F844-A5CB-493C19F67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5156A-A471-A849-8F8F-8FC6418AC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1831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CE39E-82B2-974A-871D-FA4CE0D8F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BB77D0-800F-E749-B692-F1DA2B5E90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5CDAE9-C743-C047-BCD7-213D1B6BA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D84D8-0FEE-5A49-9E34-4F743112CA1A}" type="datetimeFigureOut">
              <a:rPr lang="en-US" smtClean="0"/>
              <a:t>4/16/20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DF5E1C-EE1D-014B-9179-5AF54239C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CE9D37-9C1F-F740-8DFB-A0E3285B0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5156A-A471-A849-8F8F-8FC6418AC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5609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378A7-92CF-5349-9E96-A457EBFE3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8842A7-254E-EA48-918E-E1D50E4050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003888-ADB0-E146-A90D-F47A1B0B5F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33370D-35AD-4340-AC75-E36580059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D84D8-0FEE-5A49-9E34-4F743112CA1A}" type="datetimeFigureOut">
              <a:rPr lang="en-US" smtClean="0"/>
              <a:t>4/16/20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E823A7-F2D5-1847-A818-296372D45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F5BE37-CE71-8847-A681-852DB8774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5156A-A471-A849-8F8F-8FC6418AC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945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3FCE6-3A18-414A-B6BE-5B9A454C2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ED6330-6357-514F-B702-2A1369DF14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BC9C1E-D2C9-A541-92DC-E8DE74454B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773556-2D90-AF45-A3B3-AF55E7948E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F3E90E-541E-ED4C-A39E-3C6873B95C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747ED9-B673-434F-9EEC-7541FAEB9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D84D8-0FEE-5A49-9E34-4F743112CA1A}" type="datetimeFigureOut">
              <a:rPr lang="en-US" smtClean="0"/>
              <a:t>4/16/20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43CBD9-774E-0C45-9742-0590B6555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37B09D-D0AC-2248-BDC3-EBDDEF4AD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5156A-A471-A849-8F8F-8FC6418AC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7528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4E0CE-C01E-C846-86B3-02FEB507A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914D8A-FDCB-1C4E-A0AA-5FDB30D58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D84D8-0FEE-5A49-9E34-4F743112CA1A}" type="datetimeFigureOut">
              <a:rPr lang="en-US" smtClean="0"/>
              <a:t>4/16/20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622463-1089-D248-948F-D8BDD8BC8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320AC9-5722-FA41-8138-892C223C7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5156A-A471-A849-8F8F-8FC6418AC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3317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FC981A-21DB-F245-B5F4-DA1339A2A8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06050" y="5778500"/>
            <a:ext cx="188595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1066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E6069-2BDA-074F-915B-BFFCF0ABF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D35D00-C031-7041-A1BF-E629F1CCB8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CDD13A-71D5-0D4C-96FB-2E5122BA1C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3D78E5-8186-E647-885A-10BDDDA4F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D84D8-0FEE-5A49-9E34-4F743112CA1A}" type="datetimeFigureOut">
              <a:rPr lang="en-US" smtClean="0"/>
              <a:t>4/16/20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613249-9992-9F49-945A-E9B5340E4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B355C3-12D2-D442-AFCB-FA0393822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5156A-A471-A849-8F8F-8FC6418AC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350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5344C-6A10-AE4C-9CA5-E65D65898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992A2A-B3FB-F543-9B13-BF60A6DA52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E16BDD-C85F-3047-9F29-522A562AE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9572E-626E-4E43-9878-BDD73B3C6E45}" type="datetimeFigureOut">
              <a:rPr lang="en-US" smtClean="0"/>
              <a:t>4/16/20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13CA7E-BE88-C644-BE56-FE7923764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7312F3-B4F2-6744-AEB6-1BF9D93AE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D1D1-FF7D-1E46-AC36-57E5FB79BA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6868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FF912-8A88-5541-9F30-8170AAC0B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82F714-382E-CF42-A888-8CCBFB369F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D12D04-8E90-2C41-BA4A-D5FEEC8941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9685D0-601B-594A-ABB1-19514BB95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D84D8-0FEE-5A49-9E34-4F743112CA1A}" type="datetimeFigureOut">
              <a:rPr lang="en-US" smtClean="0"/>
              <a:t>4/16/20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FB857F-77E6-4B4C-A443-5C90DC7C9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18D681-2961-8248-B9EA-9176D9B48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5156A-A471-A849-8F8F-8FC6418AC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8766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A4615-B565-0D46-A156-088BCD909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3ACBDB-C38F-AF4E-BA6D-2B8763924A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360F84-ABD4-BD44-BBE0-A5A2BD58E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D84D8-0FEE-5A49-9E34-4F743112CA1A}" type="datetimeFigureOut">
              <a:rPr lang="en-US" smtClean="0"/>
              <a:t>4/16/20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BAC592-54B7-8449-8AA5-B9FFE78A6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95729E-6FAA-9843-831C-610E38B8D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5156A-A471-A849-8F8F-8FC6418AC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6137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1E159C-2D63-464B-95DD-A04A2391B8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EC8B41-405B-3B49-9A99-A6CBE69A3D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A64AC-428E-C546-BC5A-4CF144B07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D84D8-0FEE-5A49-9E34-4F743112CA1A}" type="datetimeFigureOut">
              <a:rPr lang="en-US" smtClean="0"/>
              <a:t>4/16/20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A78F7F-B7FC-9645-8023-24B180D4B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68BDFF-D251-8048-A68C-D8F8B47D1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5156A-A471-A849-8F8F-8FC6418AC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285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5793E-98E2-2842-95D5-17DC79DEC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70033C-A668-AE4D-B4EB-AA1852B59E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E9B04A-73C6-3D4E-9EA7-B0C9A4D20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9572E-626E-4E43-9878-BDD73B3C6E45}" type="datetimeFigureOut">
              <a:rPr lang="en-US" smtClean="0"/>
              <a:t>4/16/20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F82994-108E-C942-B539-DCF854B4C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CCA0E-080A-3F45-8636-8E2931296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D1D1-FF7D-1E46-AC36-57E5FB79BA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676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550CB-24C2-7F4B-8D1A-B339C0D13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4B9B4A-9EF1-F444-A376-599A81FEB3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D225D9-688C-2B43-A74B-1E2FEE5890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B415BF-1353-5F4D-952D-959982154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9572E-626E-4E43-9878-BDD73B3C6E45}" type="datetimeFigureOut">
              <a:rPr lang="en-US" smtClean="0"/>
              <a:t>4/16/20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EC74F9-F23F-4545-AD24-18FDCCABE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23CD2C-4DE3-E94E-A5B6-6262C67AA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D1D1-FF7D-1E46-AC36-57E5FB79BA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645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0A9A3-7E53-B644-A4E5-4A44FCDE6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6F2BA0-2DFF-194F-891C-0AC8F34F5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608A55-1E32-644B-B4B1-0058ACBE54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D5F213-1F83-6540-8F4A-AB6D1CF3D1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F83F9E-E7B0-A346-880E-3323E4DFE1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EAEA2F-0929-DA40-9231-9C8A062C3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9572E-626E-4E43-9878-BDD73B3C6E45}" type="datetimeFigureOut">
              <a:rPr lang="en-US" smtClean="0"/>
              <a:t>4/16/20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05724D-249A-EB48-8836-AC9FB6A8B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4D1891-9DEE-ED4B-8478-0B62B46C0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D1D1-FF7D-1E46-AC36-57E5FB79BA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536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47A83-E96B-6D43-AD22-3C4860C49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FA2EDD-246F-F942-BCD0-5CE923D8E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9572E-626E-4E43-9878-BDD73B3C6E45}" type="datetimeFigureOut">
              <a:rPr lang="en-US" smtClean="0"/>
              <a:t>4/16/20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BFCD0D-80B8-3042-9840-C258CA8AE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A4D093-943C-9446-A9CE-C267ED965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D1D1-FF7D-1E46-AC36-57E5FB79BA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156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B70B43-B3B2-2849-8566-8A7F7D239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9572E-626E-4E43-9878-BDD73B3C6E45}" type="datetimeFigureOut">
              <a:rPr lang="en-US" smtClean="0"/>
              <a:t>4/16/20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BFFC9F-A7C3-2C4E-8CE4-A84E10CBC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A04062-3FD3-1245-B968-9DECA7BFD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D1D1-FF7D-1E46-AC36-57E5FB79BA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224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0A53C-C28B-4E4C-A5EA-2B5588378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119F5A-6CB9-3646-9BCA-B74F29A871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F2CA7F-F547-A54F-B095-3583F8C066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1645F0-62CB-CB45-9F75-93336663E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9572E-626E-4E43-9878-BDD73B3C6E45}" type="datetimeFigureOut">
              <a:rPr lang="en-US" smtClean="0"/>
              <a:t>4/16/20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4D32B2-5894-0C41-A51E-9BD5F6119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1FB262-FC8E-C144-8D66-E744B31B7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D1D1-FF7D-1E46-AC36-57E5FB79BA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612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C6936-CF64-2845-84DD-B4B17416E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462514-B69E-BF4C-B163-E28B88C9B8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5ECA8D-E07A-B14B-A356-A875B3DA92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949F7D-D185-424E-B85E-DE3BE387D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9572E-626E-4E43-9878-BDD73B3C6E45}" type="datetimeFigureOut">
              <a:rPr lang="en-US" smtClean="0"/>
              <a:t>4/16/20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A56D0C-8253-3F47-803A-016C7C565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28A459-4275-034C-8922-8F266591E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D1D1-FF7D-1E46-AC36-57E5FB79BA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197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6E51D4-3A3E-E940-A36E-3FC206E2B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460E5F-BE3D-3644-9A1C-ACF45B65EA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AB5621-DC52-3842-8D62-3C5F6AB551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39572E-626E-4E43-9878-BDD73B3C6E45}" type="datetimeFigureOut">
              <a:rPr lang="en-US" smtClean="0"/>
              <a:t>4/16/20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072D3B-84AF-D94C-9C80-C248ABF48A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0DA852-14D6-8C4D-AB83-B594ACB2E9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D1D1-FF7D-1E46-AC36-57E5FB79BA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21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80289F-7C37-0F4F-A3FE-1ED849CE4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2D1457-A543-2D44-B99B-0E83AA310E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2E66C-EACB-C446-8D9D-98430C0B45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3D84D8-0FEE-5A49-9E34-4F743112CA1A}" type="datetimeFigureOut">
              <a:rPr lang="en-US" smtClean="0"/>
              <a:t>4/16/20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44612-A7B2-CD40-B0CD-96D24AA4B3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CEA941-FD7F-F34C-ABE4-3855CA3708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65156A-A471-A849-8F8F-8FC6418AC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703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D60998-B774-1047-B4F1-2C824BFFF9CC}"/>
              </a:ext>
            </a:extLst>
          </p:cNvPr>
          <p:cNvSpPr txBox="1"/>
          <p:nvPr/>
        </p:nvSpPr>
        <p:spPr>
          <a:xfrm>
            <a:off x="322811" y="435558"/>
            <a:ext cx="5120114" cy="169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solidFill>
                  <a:srgbClr val="9B0003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Thriving During Challenging Times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F05979-75C7-1746-B384-5C4FEB1DE4C7}"/>
              </a:ext>
            </a:extLst>
          </p:cNvPr>
          <p:cNvSpPr txBox="1"/>
          <p:nvPr/>
        </p:nvSpPr>
        <p:spPr>
          <a:xfrm>
            <a:off x="655320" y="3395769"/>
            <a:ext cx="5584115" cy="21802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Mark C. Pettus MD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Director Population Health and Community Care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Berkshire Health Systems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Associate Professor of Medicine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University of Massachusetts Medical School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112E75-231D-D74D-96AF-A06D4CABD7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022" r="10530" b="-1"/>
          <a:stretch/>
        </p:blipFill>
        <p:spPr>
          <a:xfrm>
            <a:off x="5878849" y="10"/>
            <a:ext cx="6313150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289DC8-3528-BA46-AC84-BA41E477F869}"/>
              </a:ext>
            </a:extLst>
          </p:cNvPr>
          <p:cNvSpPr txBox="1"/>
          <p:nvPr/>
        </p:nvSpPr>
        <p:spPr>
          <a:xfrm>
            <a:off x="457200" y="2128352"/>
            <a:ext cx="3722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April 16, 2020</a:t>
            </a:r>
          </a:p>
        </p:txBody>
      </p:sp>
    </p:spTree>
    <p:extLst>
      <p:ext uri="{BB962C8B-B14F-4D97-AF65-F5344CB8AC3E}">
        <p14:creationId xmlns:p14="http://schemas.microsoft.com/office/powerpoint/2010/main" val="1202028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unch of food on a table&#10;&#10;Description automatically generated">
            <a:extLst>
              <a:ext uri="{FF2B5EF4-FFF2-40B4-BE49-F238E27FC236}">
                <a16:creationId xmlns:a16="http://schemas.microsoft.com/office/drawing/2014/main" id="{0C09C989-F9D9-474B-B226-72B852A34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482" y="295814"/>
            <a:ext cx="11421035" cy="37912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0A246C-D483-7446-83FC-914362D55BC1}"/>
              </a:ext>
            </a:extLst>
          </p:cNvPr>
          <p:cNvSpPr txBox="1"/>
          <p:nvPr/>
        </p:nvSpPr>
        <p:spPr>
          <a:xfrm>
            <a:off x="1667436" y="4087068"/>
            <a:ext cx="399826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9B00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Nutritional Principles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Whole foods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Diversity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Nutrient – density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Low– Glycemic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Fiber – rich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Meal-timing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D220C9-B968-E146-A4CF-9B6A1117097D}"/>
              </a:ext>
            </a:extLst>
          </p:cNvPr>
          <p:cNvSpPr txBox="1"/>
          <p:nvPr/>
        </p:nvSpPr>
        <p:spPr>
          <a:xfrm>
            <a:off x="5961529" y="4087068"/>
            <a:ext cx="5844988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9B00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Metabolic Effects-Immune Resilience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Neuroplasticity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Anti-inflammatory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Increased Insulin sensitivity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Gut biome diversity-fermentation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Epigenetic modulation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Upregulate resiliency pathways</a:t>
            </a:r>
          </a:p>
        </p:txBody>
      </p:sp>
    </p:spTree>
    <p:extLst>
      <p:ext uri="{BB962C8B-B14F-4D97-AF65-F5344CB8AC3E}">
        <p14:creationId xmlns:p14="http://schemas.microsoft.com/office/powerpoint/2010/main" val="1699648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426FB49-430B-4863-AED7-081E8F58406F}"/>
              </a:ext>
            </a:extLst>
          </p:cNvPr>
          <p:cNvSpPr/>
          <p:nvPr/>
        </p:nvSpPr>
        <p:spPr>
          <a:xfrm>
            <a:off x="519248" y="2436813"/>
            <a:ext cx="1601788" cy="289401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146" name="TextBox 4">
            <a:extLst>
              <a:ext uri="{FF2B5EF4-FFF2-40B4-BE49-F238E27FC236}">
                <a16:creationId xmlns:a16="http://schemas.microsoft.com/office/drawing/2014/main" id="{019933DC-CE50-054F-8A30-4944CAA1FA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792" y="3026569"/>
            <a:ext cx="1028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1800" dirty="0">
                <a:solidFill>
                  <a:schemeClr val="bg1"/>
                </a:solidFill>
                <a:latin typeface="Akzidenz-Grotesk BQ Light" pitchFamily="1" charset="0"/>
              </a:rPr>
              <a:t>All Carbs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1A5412-AE51-4B71-BDF9-E94C3D0C7032}"/>
              </a:ext>
            </a:extLst>
          </p:cNvPr>
          <p:cNvSpPr/>
          <p:nvPr/>
        </p:nvSpPr>
        <p:spPr>
          <a:xfrm>
            <a:off x="2758054" y="3915536"/>
            <a:ext cx="1179512" cy="133985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148" name="TextBox 6">
            <a:extLst>
              <a:ext uri="{FF2B5EF4-FFF2-40B4-BE49-F238E27FC236}">
                <a16:creationId xmlns:a16="http://schemas.microsoft.com/office/drawing/2014/main" id="{70015F53-D6C9-654A-972D-BA87EAC3D4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7032" y="4114006"/>
            <a:ext cx="10683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1800" dirty="0">
                <a:solidFill>
                  <a:schemeClr val="bg1"/>
                </a:solidFill>
                <a:latin typeface="Akzidenz-Grotesk BQ Light" pitchFamily="1" charset="0"/>
              </a:rPr>
              <a:t>Low</a:t>
            </a:r>
          </a:p>
          <a:p>
            <a:pPr algn="ctr">
              <a:spcBef>
                <a:spcPct val="0"/>
              </a:spcBef>
            </a:pPr>
            <a:r>
              <a:rPr lang="en-US" altLang="en-US" sz="1800" dirty="0">
                <a:solidFill>
                  <a:schemeClr val="bg1"/>
                </a:solidFill>
                <a:latin typeface="Akzidenz-Grotesk BQ Light" pitchFamily="1" charset="0"/>
              </a:rPr>
              <a:t>Glycemic</a:t>
            </a: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993542C1-F8B9-4E73-B13F-4F74A76A2353}"/>
              </a:ext>
            </a:extLst>
          </p:cNvPr>
          <p:cNvSpPr/>
          <p:nvPr/>
        </p:nvSpPr>
        <p:spPr>
          <a:xfrm>
            <a:off x="3008494" y="2436813"/>
            <a:ext cx="525463" cy="1179512"/>
          </a:xfrm>
          <a:prstGeom prst="downArrow">
            <a:avLst/>
          </a:prstGeom>
          <a:solidFill>
            <a:srgbClr val="860D1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860D10"/>
              </a:solidFill>
            </a:endParaRPr>
          </a:p>
        </p:txBody>
      </p:sp>
      <p:sp>
        <p:nvSpPr>
          <p:cNvPr id="6150" name="TextBox 8">
            <a:extLst>
              <a:ext uri="{FF2B5EF4-FFF2-40B4-BE49-F238E27FC236}">
                <a16:creationId xmlns:a16="http://schemas.microsoft.com/office/drawing/2014/main" id="{D081C6A7-AC42-0344-BC68-FEDC560AE5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1493" y="2047520"/>
            <a:ext cx="4943475" cy="440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14313" indent="-214313">
              <a:spcBef>
                <a:spcPct val="20000"/>
              </a:spcBef>
              <a:defRPr sz="24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000" dirty="0">
                <a:solidFill>
                  <a:schemeClr val="tx1"/>
                </a:solidFill>
                <a:latin typeface="Akzidenz-Grotesk BQ Light" pitchFamily="1" charset="0"/>
              </a:rPr>
              <a:t>Added Sugar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000" dirty="0">
                <a:solidFill>
                  <a:schemeClr val="tx1"/>
                </a:solidFill>
                <a:latin typeface="Akzidenz-Grotesk BQ Light" pitchFamily="1" charset="0"/>
              </a:rPr>
              <a:t>Grain-based flour e.g. breads, cereal grains, pasta, pastries, desserts, chips, pretzels, granola bars.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000" dirty="0">
                <a:solidFill>
                  <a:schemeClr val="tx1"/>
                </a:solidFill>
                <a:latin typeface="Akzidenz-Grotesk BQ Light" pitchFamily="1" charset="0"/>
              </a:rPr>
              <a:t>Higher Fructose Fruits e.g. bananas, grapes, pears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000" dirty="0">
                <a:solidFill>
                  <a:schemeClr val="tx1"/>
                </a:solidFill>
                <a:latin typeface="Akzidenz-Grotesk BQ Light" pitchFamily="1" charset="0"/>
              </a:rPr>
              <a:t>Dried fruits e.g. raisins, apricots, cherries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000" dirty="0">
                <a:solidFill>
                  <a:schemeClr val="tx1"/>
                </a:solidFill>
                <a:latin typeface="Akzidenz-Grotesk BQ Light" pitchFamily="1" charset="0"/>
              </a:rPr>
              <a:t>Sweetened soft drinks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000" dirty="0">
                <a:solidFill>
                  <a:schemeClr val="tx1"/>
                </a:solidFill>
                <a:latin typeface="Akzidenz-Grotesk BQ Light" pitchFamily="1" charset="0"/>
              </a:rPr>
              <a:t>Beer is liquid bread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000" dirty="0">
                <a:solidFill>
                  <a:schemeClr val="tx1"/>
                </a:solidFill>
                <a:latin typeface="Akzidenz-Grotesk BQ Light" pitchFamily="1" charset="0"/>
              </a:rPr>
              <a:t>Gradual reintroduction of starchy vegetables after 8-12 weeks, e.g. white rice, carrots, parsnips, white potatoes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 sz="2000" dirty="0">
                <a:solidFill>
                  <a:schemeClr val="tx1"/>
                </a:solidFill>
                <a:latin typeface="Akzidenz-Grotesk BQ Light" pitchFamily="1" charset="0"/>
              </a:rPr>
              <a:t>Lowered insulin and reduced inflammation “unlock” fat burning</a:t>
            </a:r>
          </a:p>
        </p:txBody>
      </p:sp>
      <p:sp>
        <p:nvSpPr>
          <p:cNvPr id="6151" name="TextBox 9">
            <a:extLst>
              <a:ext uri="{FF2B5EF4-FFF2-40B4-BE49-F238E27FC236}">
                <a16:creationId xmlns:a16="http://schemas.microsoft.com/office/drawing/2014/main" id="{57A7277B-C011-2B49-B531-8A5E09ACB2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48" y="208756"/>
            <a:ext cx="59817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161616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3200" dirty="0">
                <a:solidFill>
                  <a:srgbClr val="860D10"/>
                </a:solidFill>
                <a:latin typeface="Akzidenz-Grotesk BQ Light" pitchFamily="1" charset="0"/>
              </a:rPr>
              <a:t>Reduce poor quality, processed, carbohydrate-dense foods</a:t>
            </a:r>
          </a:p>
        </p:txBody>
      </p:sp>
      <p:pic>
        <p:nvPicPr>
          <p:cNvPr id="3" name="Picture 2" descr="Food on a table&#10;&#10;Description automatically generated">
            <a:extLst>
              <a:ext uri="{FF2B5EF4-FFF2-40B4-BE49-F238E27FC236}">
                <a16:creationId xmlns:a16="http://schemas.microsoft.com/office/drawing/2014/main" id="{88CA1D0B-63C2-844D-8857-57C242E73B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4397" y="294044"/>
            <a:ext cx="3235960" cy="1753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9514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-spices-inflammation-f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219200"/>
            <a:ext cx="9144000" cy="4800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0" y="2286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800000"/>
                </a:solidFill>
              </a:rPr>
              <a:t>Anti-Inflammatory Spices</a:t>
            </a:r>
          </a:p>
        </p:txBody>
      </p:sp>
    </p:spTree>
    <p:extLst>
      <p:ext uri="{BB962C8B-B14F-4D97-AF65-F5344CB8AC3E}">
        <p14:creationId xmlns:p14="http://schemas.microsoft.com/office/powerpoint/2010/main" val="3037942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egetable-plat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990601"/>
            <a:ext cx="5219700" cy="39973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39000" y="1066800"/>
            <a:ext cx="320040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800000"/>
                </a:solidFill>
              </a:rPr>
              <a:t>Phytonutrients</a:t>
            </a:r>
          </a:p>
          <a:p>
            <a:endParaRPr lang="en-US" sz="2800" dirty="0">
              <a:solidFill>
                <a:srgbClr val="8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dirty="0"/>
              <a:t>Polyphenols</a:t>
            </a:r>
          </a:p>
          <a:p>
            <a:pPr marL="342900" indent="-342900">
              <a:buFont typeface="Arial"/>
              <a:buChar char="•"/>
            </a:pPr>
            <a:r>
              <a:rPr lang="en-US" dirty="0" err="1"/>
              <a:t>Acanthocyanins</a:t>
            </a:r>
            <a:endParaRPr lang="en-US" dirty="0"/>
          </a:p>
          <a:p>
            <a:pPr marL="342900" indent="-342900">
              <a:buFont typeface="Arial"/>
              <a:buChar char="•"/>
            </a:pPr>
            <a:r>
              <a:rPr lang="en-US" dirty="0" err="1"/>
              <a:t>Flavanols</a:t>
            </a:r>
            <a:endParaRPr lang="en-US" dirty="0"/>
          </a:p>
          <a:p>
            <a:pPr marL="342900" indent="-342900">
              <a:buFont typeface="Arial"/>
              <a:buChar char="•"/>
            </a:pPr>
            <a:r>
              <a:rPr lang="en-US" dirty="0"/>
              <a:t>Carotenoids</a:t>
            </a:r>
          </a:p>
          <a:p>
            <a:pPr marL="342900" indent="-342900">
              <a:buFont typeface="Arial"/>
              <a:buChar char="•"/>
            </a:pPr>
            <a:r>
              <a:rPr lang="en-US" dirty="0" err="1"/>
              <a:t>Catechins</a:t>
            </a:r>
            <a:endParaRPr lang="en-US" dirty="0"/>
          </a:p>
          <a:p>
            <a:pPr marL="342900" indent="-342900">
              <a:buFont typeface="Arial"/>
              <a:buChar char="•"/>
            </a:pPr>
            <a:r>
              <a:rPr lang="en-US" dirty="0" err="1"/>
              <a:t>Glucosinolates</a:t>
            </a:r>
            <a:endParaRPr lang="en-US" dirty="0"/>
          </a:p>
          <a:p>
            <a:pPr marL="342900" indent="-342900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3522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43421B4C-AA27-4F32-AA73-DA587F272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76110"/>
            <a:ext cx="6769978" cy="5905761"/>
          </a:xfrm>
          <a:custGeom>
            <a:avLst/>
            <a:gdLst>
              <a:gd name="connsiteX0" fmla="*/ 0 w 6769978"/>
              <a:gd name="connsiteY0" fmla="*/ 0 h 5905761"/>
              <a:gd name="connsiteX1" fmla="*/ 6769978 w 6769978"/>
              <a:gd name="connsiteY1" fmla="*/ 0 h 5905761"/>
              <a:gd name="connsiteX2" fmla="*/ 3973138 w 6769978"/>
              <a:gd name="connsiteY2" fmla="*/ 5905761 h 5905761"/>
              <a:gd name="connsiteX3" fmla="*/ 0 w 6769978"/>
              <a:gd name="connsiteY3" fmla="*/ 5905761 h 5905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69978" h="5905761">
                <a:moveTo>
                  <a:pt x="0" y="0"/>
                </a:moveTo>
                <a:lnTo>
                  <a:pt x="6769978" y="0"/>
                </a:lnTo>
                <a:lnTo>
                  <a:pt x="3973138" y="5905761"/>
                </a:lnTo>
                <a:lnTo>
                  <a:pt x="0" y="590576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E4F75F-5DE2-0843-AAB3-CE79F459C234}"/>
              </a:ext>
            </a:extLst>
          </p:cNvPr>
          <p:cNvSpPr txBox="1"/>
          <p:nvPr/>
        </p:nvSpPr>
        <p:spPr>
          <a:xfrm>
            <a:off x="841248" y="1655286"/>
            <a:ext cx="4224048" cy="26100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Let the photons flow</a:t>
            </a:r>
          </a:p>
        </p:txBody>
      </p:sp>
      <p:pic>
        <p:nvPicPr>
          <p:cNvPr id="3" name="Picture 2" descr="A sunset in the background&#10;&#10;Description automatically generated">
            <a:extLst>
              <a:ext uri="{FF2B5EF4-FFF2-40B4-BE49-F238E27FC236}">
                <a16:creationId xmlns:a16="http://schemas.microsoft.com/office/drawing/2014/main" id="{6B1C709F-872F-174D-900F-C9EFFB2598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4006"/>
          <a:stretch/>
        </p:blipFill>
        <p:spPr>
          <a:xfrm>
            <a:off x="6769977" y="1689900"/>
            <a:ext cx="4580777" cy="4026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0140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A2F7E4-C78A-984E-9491-27B2F027AA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565" y="1955799"/>
            <a:ext cx="5434541" cy="33443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5FFD04-5D17-C74F-A305-E65F5461C935}"/>
              </a:ext>
            </a:extLst>
          </p:cNvPr>
          <p:cNvSpPr txBox="1"/>
          <p:nvPr/>
        </p:nvSpPr>
        <p:spPr>
          <a:xfrm>
            <a:off x="300565" y="567063"/>
            <a:ext cx="6519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9614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Forest Bathing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AFA850-D1CF-E247-B1DA-1D674B0445BA}"/>
              </a:ext>
            </a:extLst>
          </p:cNvPr>
          <p:cNvSpPr txBox="1"/>
          <p:nvPr/>
        </p:nvSpPr>
        <p:spPr>
          <a:xfrm>
            <a:off x="6456896" y="1955799"/>
            <a:ext cx="51308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Shinrin-Yoku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Global health and quality of life improvements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Improvements in mind and mood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Lower inflammation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www.shinrin-yoku.org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817C06-B539-454B-88ED-FD0C5050D80A}"/>
              </a:ext>
            </a:extLst>
          </p:cNvPr>
          <p:cNvSpPr/>
          <p:nvPr/>
        </p:nvSpPr>
        <p:spPr>
          <a:xfrm>
            <a:off x="262466" y="595394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>
                <a:latin typeface="URWPalladioL"/>
              </a:rPr>
              <a:t>Int. J. Environ. Res. Public Health </a:t>
            </a:r>
            <a:r>
              <a:rPr lang="en-US" b="1" dirty="0">
                <a:latin typeface="URWPalladioL"/>
              </a:rPr>
              <a:t>2017</a:t>
            </a:r>
            <a:r>
              <a:rPr lang="en-US" dirty="0">
                <a:latin typeface="URWPalladioL"/>
              </a:rPr>
              <a:t>, </a:t>
            </a:r>
            <a:r>
              <a:rPr lang="en-US" i="1" dirty="0">
                <a:latin typeface="URWPalladioL"/>
              </a:rPr>
              <a:t>14</a:t>
            </a:r>
            <a:r>
              <a:rPr lang="en-US" dirty="0">
                <a:latin typeface="URWPalladioL"/>
              </a:rPr>
              <a:t>, 851; doi:10.3390/ijerph14080851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18725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5420" y="777195"/>
            <a:ext cx="4707467" cy="1143000"/>
          </a:xfrm>
        </p:spPr>
        <p:txBody>
          <a:bodyPr>
            <a:normAutofit/>
          </a:bodyPr>
          <a:lstStyle/>
          <a:p>
            <a:pPr algn="l"/>
            <a:r>
              <a:rPr lang="en-US" sz="3600" dirty="0">
                <a:solidFill>
                  <a:srgbClr val="800000"/>
                </a:solidFill>
              </a:rPr>
              <a:t> Motion is the Lotion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420" y="2900438"/>
            <a:ext cx="8229600" cy="2912534"/>
          </a:xfrm>
        </p:spPr>
        <p:txBody>
          <a:bodyPr>
            <a:normAutofit/>
          </a:bodyPr>
          <a:lstStyle/>
          <a:p>
            <a:r>
              <a:rPr lang="en-US" sz="2000" dirty="0"/>
              <a:t>Walk continuously</a:t>
            </a:r>
          </a:p>
          <a:p>
            <a:r>
              <a:rPr lang="en-US" sz="2000" dirty="0"/>
              <a:t>Make movement fun</a:t>
            </a:r>
          </a:p>
          <a:p>
            <a:r>
              <a:rPr lang="en-US" sz="2000" dirty="0"/>
              <a:t>Dance to the music you love!</a:t>
            </a:r>
          </a:p>
          <a:p>
            <a:r>
              <a:rPr lang="en-US" sz="2000" dirty="0"/>
              <a:t>The Holy Grail from a disease risk-reduction perspective</a:t>
            </a:r>
          </a:p>
          <a:p>
            <a:r>
              <a:rPr lang="en-US" sz="2000" dirty="0"/>
              <a:t>Prolonged sitting is dangerous and not “undone” with regular exercise</a:t>
            </a:r>
          </a:p>
          <a:p>
            <a:r>
              <a:rPr lang="en-US" sz="2000" dirty="0"/>
              <a:t>Improved mood, resilience, less pain, less inflammation, improved insulin sensitivity, decreased anxiety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5619" y="489858"/>
            <a:ext cx="3862614" cy="2239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6944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extBox 3"/>
          <p:cNvSpPr txBox="1">
            <a:spLocks noChangeArrowheads="1"/>
          </p:cNvSpPr>
          <p:nvPr/>
        </p:nvSpPr>
        <p:spPr bwMode="auto">
          <a:xfrm>
            <a:off x="587830" y="373932"/>
            <a:ext cx="86105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>
                <a:solidFill>
                  <a:srgbClr val="800000"/>
                </a:solidFill>
                <a:latin typeface="Times New Roman" charset="0"/>
                <a:cs typeface="Times New Roman" charset="0"/>
              </a:rPr>
              <a:t>Stress Reduction Techniques and </a:t>
            </a:r>
            <a:r>
              <a:rPr lang="en-US" sz="3200" dirty="0" err="1">
                <a:solidFill>
                  <a:srgbClr val="800000"/>
                </a:solidFill>
                <a:latin typeface="Times New Roman" charset="0"/>
                <a:cs typeface="Times New Roman" charset="0"/>
              </a:rPr>
              <a:t>Healthspan</a:t>
            </a:r>
            <a:endParaRPr lang="en-US" sz="3200" dirty="0">
              <a:solidFill>
                <a:srgbClr val="800000"/>
              </a:solidFill>
              <a:latin typeface="Times New Roman" charset="0"/>
              <a:cs typeface="Times New Roman" charset="0"/>
            </a:endParaRPr>
          </a:p>
        </p:txBody>
      </p:sp>
      <p:sp>
        <p:nvSpPr>
          <p:cNvPr id="82946" name="TextBox 4"/>
          <p:cNvSpPr txBox="1">
            <a:spLocks noChangeArrowheads="1"/>
          </p:cNvSpPr>
          <p:nvPr/>
        </p:nvSpPr>
        <p:spPr bwMode="auto">
          <a:xfrm>
            <a:off x="1164771" y="3646716"/>
            <a:ext cx="91440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dirty="0">
                <a:latin typeface="Times New Roman" charset="0"/>
                <a:cs typeface="Times New Roman" charset="0"/>
              </a:rPr>
              <a:t>Scores of  randomized controlled trials demonstrating alterations in gene expression of inflammation markers e.g. </a:t>
            </a:r>
            <a:r>
              <a:rPr lang="en-US" dirty="0" err="1">
                <a:latin typeface="Times New Roman" charset="0"/>
                <a:cs typeface="Times New Roman" charset="0"/>
              </a:rPr>
              <a:t>NFkB</a:t>
            </a:r>
            <a:r>
              <a:rPr lang="en-US" dirty="0">
                <a:latin typeface="Times New Roman" charset="0"/>
                <a:cs typeface="Times New Roman" charset="0"/>
              </a:rPr>
              <a:t>, IL-6, and C-reactive protein with meditation compared to controls (Benson, Davidson, McEwen)</a:t>
            </a:r>
          </a:p>
          <a:p>
            <a:pPr eaLnBrk="1" hangingPunct="1">
              <a:buFont typeface="Arial" charset="0"/>
              <a:buChar char="•"/>
            </a:pPr>
            <a:r>
              <a:rPr lang="en-US" dirty="0">
                <a:latin typeface="Times New Roman" charset="0"/>
                <a:cs typeface="Times New Roman" charset="0"/>
              </a:rPr>
              <a:t>   Increased expression of telomerase and maintenance</a:t>
            </a:r>
          </a:p>
          <a:p>
            <a:pPr eaLnBrk="1" hangingPunct="1"/>
            <a:r>
              <a:rPr lang="en-US" dirty="0">
                <a:latin typeface="Times New Roman" charset="0"/>
                <a:cs typeface="Times New Roman" charset="0"/>
              </a:rPr>
              <a:t>     of telomere length (Blackburn and </a:t>
            </a:r>
            <a:r>
              <a:rPr lang="en-US" dirty="0" err="1">
                <a:latin typeface="Times New Roman" charset="0"/>
                <a:cs typeface="Times New Roman" charset="0"/>
              </a:rPr>
              <a:t>Ornish</a:t>
            </a:r>
            <a:r>
              <a:rPr lang="en-US" dirty="0">
                <a:latin typeface="Times New Roman" charset="0"/>
                <a:cs typeface="Times New Roman" charset="0"/>
              </a:rPr>
              <a:t>)</a:t>
            </a:r>
          </a:p>
          <a:p>
            <a:pPr marL="342900" indent="-342900" eaLnBrk="1" hangingPunct="1">
              <a:buFont typeface="Arial"/>
              <a:buChar char="•"/>
            </a:pPr>
            <a:r>
              <a:rPr lang="en-US" dirty="0">
                <a:latin typeface="Times New Roman" charset="0"/>
                <a:cs typeface="Times New Roman" charset="0"/>
              </a:rPr>
              <a:t>Treatment group scored better on emotional wellness, resiliency (Benson, </a:t>
            </a:r>
            <a:r>
              <a:rPr lang="en-US" dirty="0" err="1">
                <a:latin typeface="Times New Roman" charset="0"/>
                <a:cs typeface="Times New Roman" charset="0"/>
              </a:rPr>
              <a:t>Ornish</a:t>
            </a:r>
            <a:r>
              <a:rPr lang="en-US" dirty="0">
                <a:latin typeface="Times New Roman" charset="0"/>
                <a:cs typeface="Times New Roman" charset="0"/>
              </a:rPr>
              <a:t>, Davidson)</a:t>
            </a:r>
          </a:p>
        </p:txBody>
      </p:sp>
      <p:pic>
        <p:nvPicPr>
          <p:cNvPr id="3" name="Picture 2" descr="pg37-nd2015-rockwe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676" y="1439333"/>
            <a:ext cx="1316412" cy="1761067"/>
          </a:xfrm>
          <a:prstGeom prst="rect">
            <a:avLst/>
          </a:prstGeom>
        </p:spPr>
      </p:pic>
      <p:pic>
        <p:nvPicPr>
          <p:cNvPr id="4" name="Picture 3" descr="meditation_ThinkstockPhotos-505023182_squar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726" y="1435387"/>
            <a:ext cx="1676400" cy="1676400"/>
          </a:xfrm>
          <a:prstGeom prst="rect">
            <a:avLst/>
          </a:prstGeom>
        </p:spPr>
      </p:pic>
      <p:pic>
        <p:nvPicPr>
          <p:cNvPr id="5" name="Picture 4" descr="iStock_000009647177XSmal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765" y="1444559"/>
            <a:ext cx="2424545" cy="1600200"/>
          </a:xfrm>
          <a:prstGeom prst="rect">
            <a:avLst/>
          </a:prstGeom>
        </p:spPr>
      </p:pic>
      <p:pic>
        <p:nvPicPr>
          <p:cNvPr id="7" name="Picture 6" descr="kisse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913" y="1524000"/>
            <a:ext cx="2421628" cy="160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165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1295" y="184844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rgbClr val="800000"/>
                </a:solidFill>
              </a:rPr>
              <a:t>Laughter Really is Good Medicine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62074" y="4211563"/>
            <a:ext cx="8229600" cy="2028372"/>
          </a:xfrm>
        </p:spPr>
        <p:txBody>
          <a:bodyPr/>
          <a:lstStyle/>
          <a:p>
            <a:r>
              <a:rPr lang="en-US" dirty="0"/>
              <a:t>Amazing capacity to reduce stress response</a:t>
            </a:r>
          </a:p>
          <a:p>
            <a:r>
              <a:rPr lang="en-US" dirty="0"/>
              <a:t>Social connection greatly enhanced</a:t>
            </a:r>
          </a:p>
          <a:p>
            <a:r>
              <a:rPr lang="en-US" dirty="0"/>
              <a:t>Lower markers of inflammation, pain, and anxiety</a:t>
            </a:r>
          </a:p>
          <a:p>
            <a:r>
              <a:rPr lang="en-US" dirty="0"/>
              <a:t>Enhanced secretory IgA production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3644" y="1327844"/>
            <a:ext cx="4246460" cy="2607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2375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0B84C8F-8166-054D-A0F0-AE51FBFB348C}"/>
              </a:ext>
            </a:extLst>
          </p:cNvPr>
          <p:cNvSpPr txBox="1"/>
          <p:nvPr/>
        </p:nvSpPr>
        <p:spPr>
          <a:xfrm>
            <a:off x="548938" y="355600"/>
            <a:ext cx="11304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9614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Consciousness – Our Perceptions Influence Our Reality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B57417-F66B-5640-8A37-06AC13394AAF}"/>
              </a:ext>
            </a:extLst>
          </p:cNvPr>
          <p:cNvSpPr txBox="1"/>
          <p:nvPr/>
        </p:nvSpPr>
        <p:spPr>
          <a:xfrm>
            <a:off x="3511631" y="2655973"/>
            <a:ext cx="832944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Our thoughts interact with our DNA and morphogenic fields.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 am in a place of no control vs. I am able to influence many things in my mind and in my life.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 am a prisoner of my DNA versus I have endless possibilities.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 am alone versus I am connected to everything in this universe.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 am fearful of sunlight versus I am designed to be in relationship with light.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03B027-0787-A946-A0AA-6F4E66F17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921" y="1481221"/>
            <a:ext cx="3162299" cy="3373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669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838FAB-AAFA-964F-8D4A-D791FA26F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8433" y="419164"/>
            <a:ext cx="8955133" cy="632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9835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AC4BB93-566B-3247-A7DB-FE944A6ADEF1}"/>
              </a:ext>
            </a:extLst>
          </p:cNvPr>
          <p:cNvSpPr txBox="1"/>
          <p:nvPr/>
        </p:nvSpPr>
        <p:spPr>
          <a:xfrm>
            <a:off x="1378424" y="955343"/>
            <a:ext cx="9021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A20003"/>
                </a:solidFill>
              </a:rPr>
              <a:t>Heart Coherence Meditation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42ABC3-A1FE-6C49-B3E7-1E7811D8BC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9976" y="2006611"/>
            <a:ext cx="8259618" cy="38960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489C9B-9B17-2244-9329-3BFD9D2E7205}"/>
              </a:ext>
            </a:extLst>
          </p:cNvPr>
          <p:cNvSpPr txBox="1"/>
          <p:nvPr/>
        </p:nvSpPr>
        <p:spPr>
          <a:xfrm>
            <a:off x="1018309" y="6255327"/>
            <a:ext cx="58604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www.heartmath.com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632199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4061474-32D3-874A-B7F3-D806B176A0BC}"/>
              </a:ext>
            </a:extLst>
          </p:cNvPr>
          <p:cNvSpPr txBox="1"/>
          <p:nvPr/>
        </p:nvSpPr>
        <p:spPr>
          <a:xfrm>
            <a:off x="1282890" y="4154316"/>
            <a:ext cx="943060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“Everything can be taken from a man but one thing: the last of the human freedoms-to choose one’s attitude in any given set of circumstances, to choose one’s own way.”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Viktor Frankl</a:t>
            </a:r>
          </a:p>
        </p:txBody>
      </p:sp>
      <p:pic>
        <p:nvPicPr>
          <p:cNvPr id="1026" name="Picture 2" descr="Viktor Frankl on Humor as a Lifeline to Sanity and Survival ...">
            <a:extLst>
              <a:ext uri="{FF2B5EF4-FFF2-40B4-BE49-F238E27FC236}">
                <a16:creationId xmlns:a16="http://schemas.microsoft.com/office/drawing/2014/main" id="{2FCB1AC8-2DD5-2745-8B08-383B60729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840" y="456915"/>
            <a:ext cx="5502701" cy="3173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05168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07440422-1145-4C41-AC37-31D2AFF60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660" y="908430"/>
            <a:ext cx="7547940" cy="5038250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0CB7AF-4C28-334B-996D-CC2F33F5E98C}"/>
              </a:ext>
            </a:extLst>
          </p:cNvPr>
          <p:cNvSpPr txBox="1"/>
          <p:nvPr/>
        </p:nvSpPr>
        <p:spPr>
          <a:xfrm>
            <a:off x="9016664" y="1993596"/>
            <a:ext cx="250939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A20003"/>
                </a:solidFill>
              </a:rPr>
              <a:t>B</a:t>
            </a:r>
            <a:r>
              <a:rPr lang="en-US" sz="2400" dirty="0"/>
              <a:t>reath</a:t>
            </a:r>
            <a:endParaRPr lang="en-US" sz="2400" dirty="0">
              <a:solidFill>
                <a:srgbClr val="A20003"/>
              </a:solidFill>
            </a:endParaRPr>
          </a:p>
          <a:p>
            <a:r>
              <a:rPr lang="en-US" sz="2800" dirty="0">
                <a:solidFill>
                  <a:srgbClr val="A20003"/>
                </a:solidFill>
              </a:rPr>
              <a:t>R</a:t>
            </a:r>
            <a:r>
              <a:rPr lang="en-US" sz="2400" dirty="0"/>
              <a:t>elax</a:t>
            </a:r>
            <a:endParaRPr lang="en-US" sz="2400" dirty="0">
              <a:solidFill>
                <a:srgbClr val="A20003"/>
              </a:solidFill>
            </a:endParaRPr>
          </a:p>
          <a:p>
            <a:r>
              <a:rPr lang="en-US" sz="2800" dirty="0">
                <a:solidFill>
                  <a:srgbClr val="A20003"/>
                </a:solidFill>
              </a:rPr>
              <a:t>F</a:t>
            </a:r>
            <a:r>
              <a:rPr lang="en-US" sz="2400" dirty="0"/>
              <a:t>eel</a:t>
            </a:r>
            <a:endParaRPr lang="en-US" sz="2400" dirty="0">
              <a:solidFill>
                <a:srgbClr val="A20003"/>
              </a:solidFill>
            </a:endParaRPr>
          </a:p>
          <a:p>
            <a:r>
              <a:rPr lang="en-US" sz="2800" dirty="0">
                <a:solidFill>
                  <a:srgbClr val="A20003"/>
                </a:solidFill>
              </a:rPr>
              <a:t>W</a:t>
            </a:r>
            <a:r>
              <a:rPr lang="en-US" sz="2400" dirty="0"/>
              <a:t>atch</a:t>
            </a:r>
            <a:endParaRPr lang="en-US" sz="2400" dirty="0">
              <a:solidFill>
                <a:srgbClr val="A20003"/>
              </a:solidFill>
            </a:endParaRPr>
          </a:p>
          <a:p>
            <a:r>
              <a:rPr lang="en-US" sz="2800" dirty="0">
                <a:solidFill>
                  <a:srgbClr val="A20003"/>
                </a:solidFill>
              </a:rPr>
              <a:t>A</a:t>
            </a:r>
            <a:r>
              <a:rPr lang="en-US" sz="2400" dirty="0"/>
              <a:t>ction</a:t>
            </a:r>
            <a:endParaRPr lang="en-US" sz="2400" dirty="0">
              <a:solidFill>
                <a:srgbClr val="A200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4857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1" descr="nihms561676f1.jpg">
            <a:extLst>
              <a:ext uri="{FF2B5EF4-FFF2-40B4-BE49-F238E27FC236}">
                <a16:creationId xmlns:a16="http://schemas.microsoft.com/office/drawing/2014/main" id="{6C6FD9BF-CB80-884B-B8EF-6E3A0B3528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956" y="71437"/>
            <a:ext cx="6338887" cy="573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4" name="TextBox 1">
            <a:extLst>
              <a:ext uri="{FF2B5EF4-FFF2-40B4-BE49-F238E27FC236}">
                <a16:creationId xmlns:a16="http://schemas.microsoft.com/office/drawing/2014/main" id="{CA8615AA-4FFE-DF47-994C-903565122E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4401" y="6202363"/>
            <a:ext cx="70405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latin typeface="Arial" panose="020B0604020202020204" pitchFamily="34" charset="0"/>
              </a:rPr>
              <a:t>Slavich G et al.  Psychological Bulletin © 2014 American Psychological Association 2014, Vol. 140, No. 3, 774–815</a:t>
            </a:r>
          </a:p>
        </p:txBody>
      </p:sp>
    </p:spTree>
    <p:extLst>
      <p:ext uri="{BB962C8B-B14F-4D97-AF65-F5344CB8AC3E}">
        <p14:creationId xmlns:p14="http://schemas.microsoft.com/office/powerpoint/2010/main" val="2828484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B61328-621D-9D4E-842A-DCCD885B4A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9168" y="395931"/>
            <a:ext cx="9457506" cy="540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5556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693B08FD-5ECC-4728-AA84-CD6AC875BF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Freeform: Shape 8">
            <a:extLst>
              <a:ext uri="{FF2B5EF4-FFF2-40B4-BE49-F238E27FC236}">
                <a16:creationId xmlns:a16="http://schemas.microsoft.com/office/drawing/2014/main" id="{2549107E-EC98-4933-8F8F-A1713C393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216557"/>
          </a:xfrm>
          <a:custGeom>
            <a:avLst/>
            <a:gdLst>
              <a:gd name="connsiteX0" fmla="*/ 0 w 12188952"/>
              <a:gd name="connsiteY0" fmla="*/ 0 h 6216557"/>
              <a:gd name="connsiteX1" fmla="*/ 12188952 w 12188952"/>
              <a:gd name="connsiteY1" fmla="*/ 0 h 6216557"/>
              <a:gd name="connsiteX2" fmla="*/ 12188952 w 12188952"/>
              <a:gd name="connsiteY2" fmla="*/ 5609705 h 6216557"/>
              <a:gd name="connsiteX3" fmla="*/ 12049115 w 12188952"/>
              <a:gd name="connsiteY3" fmla="*/ 5640762 h 6216557"/>
              <a:gd name="connsiteX4" fmla="*/ 6096001 w 12188952"/>
              <a:gd name="connsiteY4" fmla="*/ 6216557 h 6216557"/>
              <a:gd name="connsiteX5" fmla="*/ 142887 w 12188952"/>
              <a:gd name="connsiteY5" fmla="*/ 5640762 h 6216557"/>
              <a:gd name="connsiteX6" fmla="*/ 0 w 12188952"/>
              <a:gd name="connsiteY6" fmla="*/ 5609028 h 6216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8952" h="6216557">
                <a:moveTo>
                  <a:pt x="0" y="0"/>
                </a:moveTo>
                <a:lnTo>
                  <a:pt x="12188952" y="0"/>
                </a:lnTo>
                <a:lnTo>
                  <a:pt x="12188952" y="5609705"/>
                </a:lnTo>
                <a:lnTo>
                  <a:pt x="12049115" y="5640762"/>
                </a:lnTo>
                <a:cubicBezTo>
                  <a:pt x="10313281" y="6006147"/>
                  <a:pt x="8275571" y="6216557"/>
                  <a:pt x="6096001" y="6216557"/>
                </a:cubicBezTo>
                <a:cubicBezTo>
                  <a:pt x="3916432" y="6216557"/>
                  <a:pt x="1878721" y="6006147"/>
                  <a:pt x="142887" y="5640762"/>
                </a:cubicBezTo>
                <a:lnTo>
                  <a:pt x="0" y="5609028"/>
                </a:lnTo>
                <a:close/>
              </a:path>
            </a:pathLst>
          </a:custGeom>
          <a:ln w="9525">
            <a:noFill/>
          </a:ln>
          <a:effectLst>
            <a:outerShdw blurRad="88900" dist="38100" dir="5400000" algn="t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2F6908-787F-1746-B2F1-FE4425FB8B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3" r="1718"/>
          <a:stretch/>
        </p:blipFill>
        <p:spPr>
          <a:xfrm>
            <a:off x="1249690" y="182881"/>
            <a:ext cx="9692620" cy="4942161"/>
          </a:xfrm>
          <a:custGeom>
            <a:avLst/>
            <a:gdLst/>
            <a:ahLst/>
            <a:cxnLst/>
            <a:rect l="l" t="t" r="r" b="b"/>
            <a:pathLst>
              <a:path w="12188952" h="6216557">
                <a:moveTo>
                  <a:pt x="0" y="0"/>
                </a:moveTo>
                <a:lnTo>
                  <a:pt x="12188952" y="0"/>
                </a:lnTo>
                <a:lnTo>
                  <a:pt x="12188952" y="5609705"/>
                </a:lnTo>
                <a:lnTo>
                  <a:pt x="12049115" y="5640762"/>
                </a:lnTo>
                <a:cubicBezTo>
                  <a:pt x="10313281" y="6006147"/>
                  <a:pt x="8275571" y="6216557"/>
                  <a:pt x="6096001" y="6216557"/>
                </a:cubicBezTo>
                <a:cubicBezTo>
                  <a:pt x="3916432" y="6216557"/>
                  <a:pt x="1878721" y="6006147"/>
                  <a:pt x="142887" y="5640762"/>
                </a:cubicBezTo>
                <a:lnTo>
                  <a:pt x="0" y="5609028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69F565-057A-4D4E-8638-E22AAE8AB0D3}"/>
              </a:ext>
            </a:extLst>
          </p:cNvPr>
          <p:cNvSpPr txBox="1"/>
          <p:nvPr/>
        </p:nvSpPr>
        <p:spPr>
          <a:xfrm>
            <a:off x="3383280" y="5421086"/>
            <a:ext cx="5577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A20003"/>
                </a:solidFill>
              </a:rPr>
              <a:t>Immune-Metabolic Resilience</a:t>
            </a:r>
          </a:p>
        </p:txBody>
      </p:sp>
    </p:spTree>
    <p:extLst>
      <p:ext uri="{BB962C8B-B14F-4D97-AF65-F5344CB8AC3E}">
        <p14:creationId xmlns:p14="http://schemas.microsoft.com/office/powerpoint/2010/main" val="22991667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BE99CBF5-CF21-2748-8A16-C548934CC5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223"/>
            <a:ext cx="12192000" cy="66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8313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09059C02-9C7B-1944-B24F-6F4CEDFF82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9873"/>
            <a:ext cx="12192000" cy="411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4362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1" descr="ab0b0923b79abed93d7fee4860e9ab3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9" y="1267546"/>
            <a:ext cx="7907866" cy="4290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A40882-6B3D-4B41-A9EA-15C6501FDE5A}"/>
              </a:ext>
            </a:extLst>
          </p:cNvPr>
          <p:cNvSpPr txBox="1"/>
          <p:nvPr/>
        </p:nvSpPr>
        <p:spPr>
          <a:xfrm>
            <a:off x="2904066" y="5557838"/>
            <a:ext cx="63838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Life as a journey in a modern environment that can pose many challenges.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302A74-8205-054D-9CDF-3F2C9EFBF202}"/>
              </a:ext>
            </a:extLst>
          </p:cNvPr>
          <p:cNvSpPr txBox="1"/>
          <p:nvPr/>
        </p:nvSpPr>
        <p:spPr>
          <a:xfrm>
            <a:off x="1507065" y="313439"/>
            <a:ext cx="9177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96140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Epigenetics: a future of unlimited possibility</a:t>
            </a:r>
          </a:p>
        </p:txBody>
      </p:sp>
    </p:spTree>
    <p:extLst>
      <p:ext uri="{BB962C8B-B14F-4D97-AF65-F5344CB8AC3E}">
        <p14:creationId xmlns:p14="http://schemas.microsoft.com/office/powerpoint/2010/main" val="16378906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E79E26-B9F8-814C-96B0-2C55D54F93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936" y="1983606"/>
            <a:ext cx="9868127" cy="44110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E49475-F68B-594D-A8F9-5C81DD44FCA3}"/>
              </a:ext>
            </a:extLst>
          </p:cNvPr>
          <p:cNvSpPr txBox="1"/>
          <p:nvPr/>
        </p:nvSpPr>
        <p:spPr>
          <a:xfrm>
            <a:off x="1722674" y="323919"/>
            <a:ext cx="8499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A20003"/>
                </a:solidFill>
              </a:rPr>
              <a:t>News and Information Detox</a:t>
            </a:r>
          </a:p>
        </p:txBody>
      </p:sp>
    </p:spTree>
    <p:extLst>
      <p:ext uri="{BB962C8B-B14F-4D97-AF65-F5344CB8AC3E}">
        <p14:creationId xmlns:p14="http://schemas.microsoft.com/office/powerpoint/2010/main" val="5937161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extBox 3"/>
          <p:cNvSpPr txBox="1">
            <a:spLocks noChangeArrowheads="1"/>
          </p:cNvSpPr>
          <p:nvPr/>
        </p:nvSpPr>
        <p:spPr bwMode="auto">
          <a:xfrm>
            <a:off x="1112520" y="4589411"/>
            <a:ext cx="9966960" cy="105052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800" dirty="0">
                <a:solidFill>
                  <a:srgbClr val="3B3E51"/>
                </a:solidFill>
                <a:latin typeface="+mj-lt"/>
                <a:ea typeface="+mj-ea"/>
                <a:cs typeface="+mj-cs"/>
              </a:rPr>
              <a:t>Nutrition and Immune Resilience</a:t>
            </a:r>
          </a:p>
        </p:txBody>
      </p:sp>
      <p:pic>
        <p:nvPicPr>
          <p:cNvPr id="3" name="Picture 2" descr="A bunch of food on a table&#10;&#10;Description automatically generated">
            <a:extLst>
              <a:ext uri="{FF2B5EF4-FFF2-40B4-BE49-F238E27FC236}">
                <a16:creationId xmlns:a16="http://schemas.microsoft.com/office/drawing/2014/main" id="{778E0EFE-37FD-974C-A58C-B58F02EE01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74" r="1" b="1"/>
          <a:stretch/>
        </p:blipFill>
        <p:spPr>
          <a:xfrm>
            <a:off x="243840" y="256540"/>
            <a:ext cx="11704320" cy="376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3518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561</Words>
  <Application>Microsoft Macintosh PowerPoint</Application>
  <PresentationFormat>Widescreen</PresentationFormat>
  <Paragraphs>90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Akzidenz-Grotesk BQ Light</vt:lpstr>
      <vt:lpstr>Arial</vt:lpstr>
      <vt:lpstr>Calibri</vt:lpstr>
      <vt:lpstr>Calibri Light</vt:lpstr>
      <vt:lpstr>Times New Roman</vt:lpstr>
      <vt:lpstr>URWPalladioL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Motion is the Lotion</vt:lpstr>
      <vt:lpstr>PowerPoint Presentation</vt:lpstr>
      <vt:lpstr>Laughter Really is Good Medicine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thehealthedge81@gmail.com</dc:creator>
  <cp:lastModifiedBy>thehealthedge81@gmail.com</cp:lastModifiedBy>
  <cp:revision>7</cp:revision>
  <dcterms:created xsi:type="dcterms:W3CDTF">2020-04-16T10:15:16Z</dcterms:created>
  <dcterms:modified xsi:type="dcterms:W3CDTF">2020-04-16T20:21:40Z</dcterms:modified>
</cp:coreProperties>
</file>