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1606" r:id="rId3"/>
    <p:sldId id="1041" r:id="rId4"/>
    <p:sldId id="277" r:id="rId5"/>
    <p:sldId id="715" r:id="rId6"/>
    <p:sldId id="1629" r:id="rId7"/>
    <p:sldId id="275" r:id="rId8"/>
    <p:sldId id="623" r:id="rId9"/>
    <p:sldId id="273" r:id="rId10"/>
    <p:sldId id="267" r:id="rId11"/>
    <p:sldId id="1633" r:id="rId12"/>
    <p:sldId id="1632" r:id="rId13"/>
    <p:sldId id="1214" r:id="rId14"/>
    <p:sldId id="272" r:id="rId15"/>
    <p:sldId id="1198" r:id="rId16"/>
    <p:sldId id="1197" r:id="rId17"/>
    <p:sldId id="269" r:id="rId18"/>
    <p:sldId id="336" r:id="rId19"/>
    <p:sldId id="266" r:id="rId20"/>
    <p:sldId id="1607" r:id="rId21"/>
    <p:sldId id="1605" r:id="rId22"/>
    <p:sldId id="264" r:id="rId23"/>
    <p:sldId id="1183" r:id="rId24"/>
    <p:sldId id="621" r:id="rId25"/>
    <p:sldId id="1046" r:id="rId26"/>
    <p:sldId id="1021" r:id="rId27"/>
    <p:sldId id="1022" r:id="rId28"/>
    <p:sldId id="1362" r:id="rId29"/>
    <p:sldId id="1164" r:id="rId30"/>
    <p:sldId id="1620" r:id="rId31"/>
    <p:sldId id="1622" r:id="rId32"/>
    <p:sldId id="270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ie Swift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clrMru>
    <a:srgbClr val="9C0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59"/>
    <p:restoredTop sz="86376"/>
  </p:normalViewPr>
  <p:slideViewPr>
    <p:cSldViewPr snapToGrid="0" snapToObjects="1">
      <p:cViewPr varScale="1">
        <p:scale>
          <a:sx n="99" d="100"/>
          <a:sy n="99" d="100"/>
        </p:scale>
        <p:origin x="192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2F9BC3-8B57-CA4F-9F64-7BF12C958250}" type="doc">
      <dgm:prSet loTypeId="urn:microsoft.com/office/officeart/2005/8/layout/venn2" loCatId="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2DD08165-8071-2D4A-BCBD-3C5A6C1ED226}">
      <dgm:prSet phldrT="[Text]"/>
      <dgm:spPr>
        <a:solidFill>
          <a:srgbClr val="A7E197"/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  <a:latin typeface="+mn-lt"/>
              <a:ea typeface="Tahoma" pitchFamily="34" charset="0"/>
              <a:cs typeface="Tahoma" pitchFamily="34" charset="0"/>
            </a:rPr>
            <a:t>Lifestyle/IM</a:t>
          </a:r>
        </a:p>
      </dgm:t>
    </dgm:pt>
    <dgm:pt modelId="{8C1001B0-0B50-6042-8A4D-F1AE02E30B73}" type="parTrans" cxnId="{61CEF9B3-2670-D144-A602-6C688620D920}">
      <dgm:prSet/>
      <dgm:spPr/>
      <dgm:t>
        <a:bodyPr/>
        <a:lstStyle/>
        <a:p>
          <a:endParaRPr lang="en-US"/>
        </a:p>
      </dgm:t>
    </dgm:pt>
    <dgm:pt modelId="{5EEB5649-E5F6-AD48-AE4D-B1ED78852807}" type="sibTrans" cxnId="{61CEF9B3-2670-D144-A602-6C688620D920}">
      <dgm:prSet/>
      <dgm:spPr/>
      <dgm:t>
        <a:bodyPr/>
        <a:lstStyle/>
        <a:p>
          <a:endParaRPr lang="en-US"/>
        </a:p>
      </dgm:t>
    </dgm:pt>
    <dgm:pt modelId="{EC371CD0-33AE-AB4F-98D5-AFE46B3E9724}">
      <dgm:prSet phldrT="[Text]" custT="1"/>
      <dgm:spPr>
        <a:solidFill>
          <a:srgbClr val="009999"/>
        </a:solidFill>
      </dgm:spPr>
      <dgm:t>
        <a:bodyPr/>
        <a:lstStyle/>
        <a:p>
          <a:r>
            <a:rPr lang="en-US" sz="2000" b="1" dirty="0">
              <a:solidFill>
                <a:schemeClr val="tx1"/>
              </a:solidFill>
              <a:latin typeface="Gill Sans MT" pitchFamily="34" charset="0"/>
              <a:ea typeface="Tahoma" pitchFamily="34" charset="0"/>
              <a:cs typeface="Tahoma" pitchFamily="34" charset="0"/>
            </a:rPr>
            <a:t>Diagnosis</a:t>
          </a:r>
        </a:p>
        <a:p>
          <a:r>
            <a:rPr lang="en-US" sz="2000" b="1" dirty="0">
              <a:solidFill>
                <a:schemeClr val="tx1"/>
              </a:solidFill>
              <a:latin typeface="Gill Sans MT" pitchFamily="34" charset="0"/>
              <a:ea typeface="Tahoma" pitchFamily="34" charset="0"/>
              <a:cs typeface="Tahoma" pitchFamily="34" charset="0"/>
            </a:rPr>
            <a:t>Drugs, Surgery</a:t>
          </a:r>
        </a:p>
        <a:p>
          <a:r>
            <a:rPr lang="en-US" sz="2000" b="1" dirty="0">
              <a:solidFill>
                <a:schemeClr val="tx1"/>
              </a:solidFill>
              <a:latin typeface="Gill Sans MT" pitchFamily="34" charset="0"/>
              <a:ea typeface="Tahoma" pitchFamily="34" charset="0"/>
              <a:cs typeface="Tahoma" pitchFamily="34" charset="0"/>
            </a:rPr>
            <a:t>Symptoms</a:t>
          </a:r>
        </a:p>
      </dgm:t>
    </dgm:pt>
    <dgm:pt modelId="{2773D211-766A-9A4E-971C-57FB8AEA7BA9}" type="parTrans" cxnId="{05E32B30-5DFF-C843-9B75-1785B70F00B1}">
      <dgm:prSet/>
      <dgm:spPr/>
      <dgm:t>
        <a:bodyPr/>
        <a:lstStyle/>
        <a:p>
          <a:endParaRPr lang="en-US"/>
        </a:p>
      </dgm:t>
    </dgm:pt>
    <dgm:pt modelId="{9F2A4CFB-6734-314C-B894-424B4C45CC46}" type="sibTrans" cxnId="{05E32B30-5DFF-C843-9B75-1785B70F00B1}">
      <dgm:prSet/>
      <dgm:spPr/>
      <dgm:t>
        <a:bodyPr/>
        <a:lstStyle/>
        <a:p>
          <a:endParaRPr lang="en-US"/>
        </a:p>
      </dgm:t>
    </dgm:pt>
    <dgm:pt modelId="{3857EF73-DDFD-1145-86D3-52558F653E3B}" type="pres">
      <dgm:prSet presAssocID="{722F9BC3-8B57-CA4F-9F64-7BF12C958250}" presName="Name0" presStyleCnt="0">
        <dgm:presLayoutVars>
          <dgm:chMax val="7"/>
          <dgm:resizeHandles val="exact"/>
        </dgm:presLayoutVars>
      </dgm:prSet>
      <dgm:spPr/>
    </dgm:pt>
    <dgm:pt modelId="{5E643182-8A57-1F4C-9054-E090614B4E52}" type="pres">
      <dgm:prSet presAssocID="{722F9BC3-8B57-CA4F-9F64-7BF12C958250}" presName="comp1" presStyleCnt="0"/>
      <dgm:spPr/>
    </dgm:pt>
    <dgm:pt modelId="{D0EF5EFB-075C-6F48-B6B0-1F46C7FF630F}" type="pres">
      <dgm:prSet presAssocID="{722F9BC3-8B57-CA4F-9F64-7BF12C958250}" presName="circle1" presStyleLbl="node1" presStyleIdx="0" presStyleCnt="2" custScaleY="101275" custLinFactNeighborY="-6725"/>
      <dgm:spPr/>
    </dgm:pt>
    <dgm:pt modelId="{AAE8B965-4FBB-5F4C-8958-BAB3FC01FD38}" type="pres">
      <dgm:prSet presAssocID="{722F9BC3-8B57-CA4F-9F64-7BF12C958250}" presName="c1text" presStyleLbl="node1" presStyleIdx="0" presStyleCnt="2">
        <dgm:presLayoutVars>
          <dgm:bulletEnabled val="1"/>
        </dgm:presLayoutVars>
      </dgm:prSet>
      <dgm:spPr/>
    </dgm:pt>
    <dgm:pt modelId="{DD53BF7E-8FE4-CD47-A72B-6728BFF15F83}" type="pres">
      <dgm:prSet presAssocID="{722F9BC3-8B57-CA4F-9F64-7BF12C958250}" presName="comp2" presStyleCnt="0"/>
      <dgm:spPr/>
    </dgm:pt>
    <dgm:pt modelId="{4695AC0F-4C80-9A47-A0A8-9B3479DA1371}" type="pres">
      <dgm:prSet presAssocID="{722F9BC3-8B57-CA4F-9F64-7BF12C958250}" presName="circle2" presStyleLbl="node1" presStyleIdx="1" presStyleCnt="2" custScaleX="98246" custScaleY="92850" custLinFactNeighborX="425" custLinFactNeighborY="-15672"/>
      <dgm:spPr/>
    </dgm:pt>
    <dgm:pt modelId="{F1D9D7F8-21C0-5B42-981B-B2C3B8C2CACC}" type="pres">
      <dgm:prSet presAssocID="{722F9BC3-8B57-CA4F-9F64-7BF12C958250}" presName="c2text" presStyleLbl="node1" presStyleIdx="1" presStyleCnt="2">
        <dgm:presLayoutVars>
          <dgm:bulletEnabled val="1"/>
        </dgm:presLayoutVars>
      </dgm:prSet>
      <dgm:spPr/>
    </dgm:pt>
  </dgm:ptLst>
  <dgm:cxnLst>
    <dgm:cxn modelId="{0D4ADB13-2DAE-5F40-9585-F7FAE93B8B7B}" type="presOf" srcId="{EC371CD0-33AE-AB4F-98D5-AFE46B3E9724}" destId="{4695AC0F-4C80-9A47-A0A8-9B3479DA1371}" srcOrd="0" destOrd="0" presId="urn:microsoft.com/office/officeart/2005/8/layout/venn2"/>
    <dgm:cxn modelId="{D6D13B2E-514F-8846-A3DD-587398F031A7}" type="presOf" srcId="{722F9BC3-8B57-CA4F-9F64-7BF12C958250}" destId="{3857EF73-DDFD-1145-86D3-52558F653E3B}" srcOrd="0" destOrd="0" presId="urn:microsoft.com/office/officeart/2005/8/layout/venn2"/>
    <dgm:cxn modelId="{05E32B30-5DFF-C843-9B75-1785B70F00B1}" srcId="{722F9BC3-8B57-CA4F-9F64-7BF12C958250}" destId="{EC371CD0-33AE-AB4F-98D5-AFE46B3E9724}" srcOrd="1" destOrd="0" parTransId="{2773D211-766A-9A4E-971C-57FB8AEA7BA9}" sibTransId="{9F2A4CFB-6734-314C-B894-424B4C45CC46}"/>
    <dgm:cxn modelId="{8754D631-074B-8B4A-B784-00D1430D51B0}" type="presOf" srcId="{2DD08165-8071-2D4A-BCBD-3C5A6C1ED226}" destId="{AAE8B965-4FBB-5F4C-8958-BAB3FC01FD38}" srcOrd="1" destOrd="0" presId="urn:microsoft.com/office/officeart/2005/8/layout/venn2"/>
    <dgm:cxn modelId="{2999B376-ADE6-2B4C-B8B1-25092B22DDC7}" type="presOf" srcId="{2DD08165-8071-2D4A-BCBD-3C5A6C1ED226}" destId="{D0EF5EFB-075C-6F48-B6B0-1F46C7FF630F}" srcOrd="0" destOrd="0" presId="urn:microsoft.com/office/officeart/2005/8/layout/venn2"/>
    <dgm:cxn modelId="{711CFD93-7CA9-D947-86E9-1B75456307FD}" type="presOf" srcId="{EC371CD0-33AE-AB4F-98D5-AFE46B3E9724}" destId="{F1D9D7F8-21C0-5B42-981B-B2C3B8C2CACC}" srcOrd="1" destOrd="0" presId="urn:microsoft.com/office/officeart/2005/8/layout/venn2"/>
    <dgm:cxn modelId="{61CEF9B3-2670-D144-A602-6C688620D920}" srcId="{722F9BC3-8B57-CA4F-9F64-7BF12C958250}" destId="{2DD08165-8071-2D4A-BCBD-3C5A6C1ED226}" srcOrd="0" destOrd="0" parTransId="{8C1001B0-0B50-6042-8A4D-F1AE02E30B73}" sibTransId="{5EEB5649-E5F6-AD48-AE4D-B1ED78852807}"/>
    <dgm:cxn modelId="{A9AA90AA-1D0C-CC41-B825-2D6E118C1A89}" type="presParOf" srcId="{3857EF73-DDFD-1145-86D3-52558F653E3B}" destId="{5E643182-8A57-1F4C-9054-E090614B4E52}" srcOrd="0" destOrd="0" presId="urn:microsoft.com/office/officeart/2005/8/layout/venn2"/>
    <dgm:cxn modelId="{89D7435C-3DB2-FB45-9E7B-6A290A6EBBFB}" type="presParOf" srcId="{5E643182-8A57-1F4C-9054-E090614B4E52}" destId="{D0EF5EFB-075C-6F48-B6B0-1F46C7FF630F}" srcOrd="0" destOrd="0" presId="urn:microsoft.com/office/officeart/2005/8/layout/venn2"/>
    <dgm:cxn modelId="{417FD416-1025-8643-BFCC-B6147B0DD311}" type="presParOf" srcId="{5E643182-8A57-1F4C-9054-E090614B4E52}" destId="{AAE8B965-4FBB-5F4C-8958-BAB3FC01FD38}" srcOrd="1" destOrd="0" presId="urn:microsoft.com/office/officeart/2005/8/layout/venn2"/>
    <dgm:cxn modelId="{25298D57-A95B-F045-9E23-A46FCD1D9A64}" type="presParOf" srcId="{3857EF73-DDFD-1145-86D3-52558F653E3B}" destId="{DD53BF7E-8FE4-CD47-A72B-6728BFF15F83}" srcOrd="1" destOrd="0" presId="urn:microsoft.com/office/officeart/2005/8/layout/venn2"/>
    <dgm:cxn modelId="{1BD03696-3F82-9741-828D-D4B0F9BE8942}" type="presParOf" srcId="{DD53BF7E-8FE4-CD47-A72B-6728BFF15F83}" destId="{4695AC0F-4C80-9A47-A0A8-9B3479DA1371}" srcOrd="0" destOrd="0" presId="urn:microsoft.com/office/officeart/2005/8/layout/venn2"/>
    <dgm:cxn modelId="{D7C37CA0-7EA0-814B-942A-7AC3E14C1291}" type="presParOf" srcId="{DD53BF7E-8FE4-CD47-A72B-6728BFF15F83}" destId="{F1D9D7F8-21C0-5B42-981B-B2C3B8C2CAC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BECD62-17B6-E14C-9F69-80E5B903D9BF}" type="doc">
      <dgm:prSet loTypeId="urn:microsoft.com/office/officeart/2005/8/layout/venn2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6E90AB4-540E-1D4A-B433-4E92509B05AA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  <a:latin typeface="Gill Sans MT" pitchFamily="34" charset="0"/>
              <a:ea typeface="Tahoma" pitchFamily="34" charset="0"/>
              <a:cs typeface="Tahoma" pitchFamily="34" charset="0"/>
            </a:rPr>
            <a:t>Self-Care</a:t>
          </a:r>
        </a:p>
        <a:p>
          <a:r>
            <a:rPr lang="en-US" sz="2000" b="1" dirty="0">
              <a:solidFill>
                <a:schemeClr val="bg1"/>
              </a:solidFill>
              <a:latin typeface="Gill Sans MT" pitchFamily="34" charset="0"/>
              <a:ea typeface="Tahoma" pitchFamily="34" charset="0"/>
              <a:cs typeface="Tahoma" pitchFamily="34" charset="0"/>
            </a:rPr>
            <a:t>Prevention</a:t>
          </a:r>
        </a:p>
        <a:p>
          <a:r>
            <a:rPr lang="en-US" sz="2000" b="1" dirty="0">
              <a:solidFill>
                <a:schemeClr val="bg1"/>
              </a:solidFill>
              <a:latin typeface="Gill Sans MT" pitchFamily="34" charset="0"/>
              <a:ea typeface="Tahoma" pitchFamily="34" charset="0"/>
              <a:cs typeface="Tahoma" pitchFamily="34" charset="0"/>
            </a:rPr>
            <a:t>Root Causes</a:t>
          </a:r>
        </a:p>
      </dgm:t>
    </dgm:pt>
    <dgm:pt modelId="{85B51C39-CCDB-9B40-BA81-33BEAA85578E}" type="sibTrans" cxnId="{01AC0FD3-38C0-7449-AD17-84988FB78EB6}">
      <dgm:prSet/>
      <dgm:spPr/>
      <dgm:t>
        <a:bodyPr/>
        <a:lstStyle/>
        <a:p>
          <a:endParaRPr lang="en-US"/>
        </a:p>
      </dgm:t>
    </dgm:pt>
    <dgm:pt modelId="{0BB2C479-696F-BE4A-BA28-21D0651030E9}" type="parTrans" cxnId="{01AC0FD3-38C0-7449-AD17-84988FB78EB6}">
      <dgm:prSet/>
      <dgm:spPr/>
      <dgm:t>
        <a:bodyPr/>
        <a:lstStyle/>
        <a:p>
          <a:endParaRPr lang="en-US"/>
        </a:p>
      </dgm:t>
    </dgm:pt>
    <dgm:pt modelId="{B48BAF0D-CB6C-C14F-985A-B2FDA206F91E}">
      <dgm:prSet phldrT="[Text]" custT="1"/>
      <dgm:spPr>
        <a:solidFill>
          <a:srgbClr val="FFFF00"/>
        </a:solidFill>
      </dgm:spPr>
      <dgm:t>
        <a:bodyPr/>
        <a:lstStyle/>
        <a:p>
          <a:endParaRPr lang="en-US" sz="2200" b="1" dirty="0">
            <a:solidFill>
              <a:schemeClr val="tx1"/>
            </a:solidFill>
            <a:latin typeface="Arial"/>
            <a:cs typeface="Arial"/>
          </a:endParaRPr>
        </a:p>
      </dgm:t>
    </dgm:pt>
    <dgm:pt modelId="{5BD53F1E-4EF6-2747-BC35-5BE740DE12C3}" type="sibTrans" cxnId="{0C54DB00-607E-B04A-888E-7D18E0410721}">
      <dgm:prSet/>
      <dgm:spPr/>
      <dgm:t>
        <a:bodyPr/>
        <a:lstStyle/>
        <a:p>
          <a:endParaRPr lang="en-US"/>
        </a:p>
      </dgm:t>
    </dgm:pt>
    <dgm:pt modelId="{BE1F64EA-F2EE-7F4F-9DD5-D91F0A3AEDAD}" type="parTrans" cxnId="{0C54DB00-607E-B04A-888E-7D18E0410721}">
      <dgm:prSet/>
      <dgm:spPr/>
      <dgm:t>
        <a:bodyPr/>
        <a:lstStyle/>
        <a:p>
          <a:endParaRPr lang="en-US"/>
        </a:p>
      </dgm:t>
    </dgm:pt>
    <dgm:pt modelId="{522E893E-C08F-2A44-A3AE-2CD338A3C235}" type="pres">
      <dgm:prSet presAssocID="{BABECD62-17B6-E14C-9F69-80E5B903D9BF}" presName="Name0" presStyleCnt="0">
        <dgm:presLayoutVars>
          <dgm:chMax val="7"/>
          <dgm:resizeHandles val="exact"/>
        </dgm:presLayoutVars>
      </dgm:prSet>
      <dgm:spPr/>
    </dgm:pt>
    <dgm:pt modelId="{393AFE19-8311-0B42-87E2-4A1BA83152B8}" type="pres">
      <dgm:prSet presAssocID="{BABECD62-17B6-E14C-9F69-80E5B903D9BF}" presName="comp1" presStyleCnt="0"/>
      <dgm:spPr/>
    </dgm:pt>
    <dgm:pt modelId="{3EBABA54-8BDB-2A49-9C33-1C063EF2256E}" type="pres">
      <dgm:prSet presAssocID="{BABECD62-17B6-E14C-9F69-80E5B903D9BF}" presName="circle1" presStyleLbl="node1" presStyleIdx="0" presStyleCnt="2" custScaleX="89068" custScaleY="88986" custLinFactNeighborY="-3537"/>
      <dgm:spPr/>
    </dgm:pt>
    <dgm:pt modelId="{8E7AF889-3BC0-0C40-B338-03EADD246FD4}" type="pres">
      <dgm:prSet presAssocID="{BABECD62-17B6-E14C-9F69-80E5B903D9BF}" presName="c1text" presStyleLbl="node1" presStyleIdx="0" presStyleCnt="2">
        <dgm:presLayoutVars>
          <dgm:bulletEnabled val="1"/>
        </dgm:presLayoutVars>
      </dgm:prSet>
      <dgm:spPr/>
    </dgm:pt>
    <dgm:pt modelId="{B4F92423-CC44-1B4F-B393-CFA6A71FE88D}" type="pres">
      <dgm:prSet presAssocID="{BABECD62-17B6-E14C-9F69-80E5B903D9BF}" presName="comp2" presStyleCnt="0"/>
      <dgm:spPr/>
    </dgm:pt>
    <dgm:pt modelId="{860AF381-3072-DB4A-B0D7-6D0831404C75}" type="pres">
      <dgm:prSet presAssocID="{BABECD62-17B6-E14C-9F69-80E5B903D9BF}" presName="circle2" presStyleLbl="node1" presStyleIdx="1" presStyleCnt="2" custScaleX="83507" custScaleY="77845" custLinFactNeighborX="1260" custLinFactNeighborY="-16082"/>
      <dgm:spPr/>
    </dgm:pt>
    <dgm:pt modelId="{C3DD1288-AC6F-DA4F-AFF1-98558ECFF8BF}" type="pres">
      <dgm:prSet presAssocID="{BABECD62-17B6-E14C-9F69-80E5B903D9BF}" presName="c2text" presStyleLbl="node1" presStyleIdx="1" presStyleCnt="2">
        <dgm:presLayoutVars>
          <dgm:bulletEnabled val="1"/>
        </dgm:presLayoutVars>
      </dgm:prSet>
      <dgm:spPr/>
    </dgm:pt>
  </dgm:ptLst>
  <dgm:cxnLst>
    <dgm:cxn modelId="{0C54DB00-607E-B04A-888E-7D18E0410721}" srcId="{BABECD62-17B6-E14C-9F69-80E5B903D9BF}" destId="{B48BAF0D-CB6C-C14F-985A-B2FDA206F91E}" srcOrd="0" destOrd="0" parTransId="{BE1F64EA-F2EE-7F4F-9DD5-D91F0A3AEDAD}" sibTransId="{5BD53F1E-4EF6-2747-BC35-5BE740DE12C3}"/>
    <dgm:cxn modelId="{FB05742B-1E5A-3E4C-A7CC-DDC47C414C02}" type="presOf" srcId="{BABECD62-17B6-E14C-9F69-80E5B903D9BF}" destId="{522E893E-C08F-2A44-A3AE-2CD338A3C235}" srcOrd="0" destOrd="0" presId="urn:microsoft.com/office/officeart/2005/8/layout/venn2"/>
    <dgm:cxn modelId="{CCED0A69-B036-8F4F-9D29-9E9257962A5F}" type="presOf" srcId="{B48BAF0D-CB6C-C14F-985A-B2FDA206F91E}" destId="{8E7AF889-3BC0-0C40-B338-03EADD246FD4}" srcOrd="1" destOrd="0" presId="urn:microsoft.com/office/officeart/2005/8/layout/venn2"/>
    <dgm:cxn modelId="{01AC0FD3-38C0-7449-AD17-84988FB78EB6}" srcId="{BABECD62-17B6-E14C-9F69-80E5B903D9BF}" destId="{36E90AB4-540E-1D4A-B433-4E92509B05AA}" srcOrd="1" destOrd="0" parTransId="{0BB2C479-696F-BE4A-BA28-21D0651030E9}" sibTransId="{85B51C39-CCDB-9B40-BA81-33BEAA85578E}"/>
    <dgm:cxn modelId="{0A45F7D4-0F1C-E742-BFF0-D3037AF2F431}" type="presOf" srcId="{B48BAF0D-CB6C-C14F-985A-B2FDA206F91E}" destId="{3EBABA54-8BDB-2A49-9C33-1C063EF2256E}" srcOrd="0" destOrd="0" presId="urn:microsoft.com/office/officeart/2005/8/layout/venn2"/>
    <dgm:cxn modelId="{6ECDB2DF-02A3-0D40-A19E-2DAA7CB500E2}" type="presOf" srcId="{36E90AB4-540E-1D4A-B433-4E92509B05AA}" destId="{860AF381-3072-DB4A-B0D7-6D0831404C75}" srcOrd="0" destOrd="0" presId="urn:microsoft.com/office/officeart/2005/8/layout/venn2"/>
    <dgm:cxn modelId="{392C71E2-C7C2-3740-A635-73781835B10F}" type="presOf" srcId="{36E90AB4-540E-1D4A-B433-4E92509B05AA}" destId="{C3DD1288-AC6F-DA4F-AFF1-98558ECFF8BF}" srcOrd="1" destOrd="0" presId="urn:microsoft.com/office/officeart/2005/8/layout/venn2"/>
    <dgm:cxn modelId="{ECF775BE-59D0-4D43-9628-F1025FB6FB21}" type="presParOf" srcId="{522E893E-C08F-2A44-A3AE-2CD338A3C235}" destId="{393AFE19-8311-0B42-87E2-4A1BA83152B8}" srcOrd="0" destOrd="0" presId="urn:microsoft.com/office/officeart/2005/8/layout/venn2"/>
    <dgm:cxn modelId="{0B20C693-D05D-084A-B1FC-0BEC206D288B}" type="presParOf" srcId="{393AFE19-8311-0B42-87E2-4A1BA83152B8}" destId="{3EBABA54-8BDB-2A49-9C33-1C063EF2256E}" srcOrd="0" destOrd="0" presId="urn:microsoft.com/office/officeart/2005/8/layout/venn2"/>
    <dgm:cxn modelId="{FBDA6C55-BAFA-7E41-82E1-7FB1D5811D03}" type="presParOf" srcId="{393AFE19-8311-0B42-87E2-4A1BA83152B8}" destId="{8E7AF889-3BC0-0C40-B338-03EADD246FD4}" srcOrd="1" destOrd="0" presId="urn:microsoft.com/office/officeart/2005/8/layout/venn2"/>
    <dgm:cxn modelId="{C38ADD3C-7F13-BA4B-B9C7-925671208F7A}" type="presParOf" srcId="{522E893E-C08F-2A44-A3AE-2CD338A3C235}" destId="{B4F92423-CC44-1B4F-B393-CFA6A71FE88D}" srcOrd="1" destOrd="0" presId="urn:microsoft.com/office/officeart/2005/8/layout/venn2"/>
    <dgm:cxn modelId="{014E1A34-55E9-8C41-8B80-086647250C92}" type="presParOf" srcId="{B4F92423-CC44-1B4F-B393-CFA6A71FE88D}" destId="{860AF381-3072-DB4A-B0D7-6D0831404C75}" srcOrd="0" destOrd="0" presId="urn:microsoft.com/office/officeart/2005/8/layout/venn2"/>
    <dgm:cxn modelId="{B85BED02-C581-A84A-A6C6-4C08DBD53585}" type="presParOf" srcId="{B4F92423-CC44-1B4F-B393-CFA6A71FE88D}" destId="{C3DD1288-AC6F-DA4F-AFF1-98558ECFF8B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F5EFB-075C-6F48-B6B0-1F46C7FF630F}">
      <dsp:nvSpPr>
        <dsp:cNvPr id="0" name=""/>
        <dsp:cNvSpPr/>
      </dsp:nvSpPr>
      <dsp:spPr>
        <a:xfrm>
          <a:off x="0" y="379807"/>
          <a:ext cx="3583827" cy="3629520"/>
        </a:xfrm>
        <a:prstGeom prst="ellipse">
          <a:avLst/>
        </a:prstGeom>
        <a:solidFill>
          <a:srgbClr val="A7E19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000000"/>
              </a:solidFill>
              <a:latin typeface="+mn-lt"/>
              <a:ea typeface="Tahoma" pitchFamily="34" charset="0"/>
              <a:cs typeface="Tahoma" pitchFamily="34" charset="0"/>
            </a:rPr>
            <a:t>Lifestyle/IM</a:t>
          </a:r>
        </a:p>
      </dsp:txBody>
      <dsp:txXfrm>
        <a:off x="851158" y="652021"/>
        <a:ext cx="1881509" cy="617018"/>
      </dsp:txXfrm>
    </dsp:sp>
    <dsp:sp modelId="{4695AC0F-4C80-9A47-A0A8-9B3479DA1371}">
      <dsp:nvSpPr>
        <dsp:cNvPr id="0" name=""/>
        <dsp:cNvSpPr/>
      </dsp:nvSpPr>
      <dsp:spPr>
        <a:xfrm>
          <a:off x="482974" y="1214472"/>
          <a:ext cx="2640725" cy="2495687"/>
        </a:xfrm>
        <a:prstGeom prst="ellipse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Gill Sans MT" pitchFamily="34" charset="0"/>
              <a:ea typeface="Tahoma" pitchFamily="34" charset="0"/>
              <a:cs typeface="Tahoma" pitchFamily="34" charset="0"/>
            </a:rPr>
            <a:t>Diagnosis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Gill Sans MT" pitchFamily="34" charset="0"/>
              <a:ea typeface="Tahoma" pitchFamily="34" charset="0"/>
              <a:cs typeface="Tahoma" pitchFamily="34" charset="0"/>
            </a:rPr>
            <a:t>Drugs, Surgery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Gill Sans MT" pitchFamily="34" charset="0"/>
              <a:ea typeface="Tahoma" pitchFamily="34" charset="0"/>
              <a:cs typeface="Tahoma" pitchFamily="34" charset="0"/>
            </a:rPr>
            <a:t>Symptoms</a:t>
          </a:r>
        </a:p>
      </dsp:txBody>
      <dsp:txXfrm>
        <a:off x="869699" y="1838393"/>
        <a:ext cx="1867274" cy="12478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ABA54-8BDB-2A49-9C33-1C063EF2256E}">
      <dsp:nvSpPr>
        <dsp:cNvPr id="0" name=""/>
        <dsp:cNvSpPr/>
      </dsp:nvSpPr>
      <dsp:spPr>
        <a:xfrm>
          <a:off x="217820" y="387706"/>
          <a:ext cx="3549361" cy="3546093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 dirty="0">
            <a:solidFill>
              <a:schemeClr val="tx1"/>
            </a:solidFill>
            <a:latin typeface="Arial"/>
            <a:cs typeface="Arial"/>
          </a:endParaRPr>
        </a:p>
      </dsp:txBody>
      <dsp:txXfrm>
        <a:off x="1060793" y="653663"/>
        <a:ext cx="1863414" cy="602835"/>
      </dsp:txXfrm>
    </dsp:sp>
    <dsp:sp modelId="{860AF381-3072-DB4A-B0D7-6D0831404C75}">
      <dsp:nvSpPr>
        <dsp:cNvPr id="0" name=""/>
        <dsp:cNvSpPr/>
      </dsp:nvSpPr>
      <dsp:spPr>
        <a:xfrm>
          <a:off x="782250" y="1155879"/>
          <a:ext cx="2495816" cy="2326593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Gill Sans MT" pitchFamily="34" charset="0"/>
              <a:ea typeface="Tahoma" pitchFamily="34" charset="0"/>
              <a:cs typeface="Tahoma" pitchFamily="34" charset="0"/>
            </a:rPr>
            <a:t>Self-Care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Gill Sans MT" pitchFamily="34" charset="0"/>
              <a:ea typeface="Tahoma" pitchFamily="34" charset="0"/>
              <a:cs typeface="Tahoma" pitchFamily="34" charset="0"/>
            </a:rPr>
            <a:t>Prevention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Gill Sans MT" pitchFamily="34" charset="0"/>
              <a:ea typeface="Tahoma" pitchFamily="34" charset="0"/>
              <a:cs typeface="Tahoma" pitchFamily="34" charset="0"/>
            </a:rPr>
            <a:t>Root Causes</a:t>
          </a:r>
        </a:p>
      </dsp:txBody>
      <dsp:txXfrm>
        <a:off x="1147754" y="1737528"/>
        <a:ext cx="1764808" cy="1163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62DE52-208A-4848-A2F8-F67FE8CE0D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Pettus MD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54DEDF-764E-4ED8-A441-1DDBEA264E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1/30/2020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1419C3-0655-4066-B2A8-5F022C774C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E776B-1DCB-4302-B932-16F02CB958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1B6E2-B80C-45CA-B857-EAB0164C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79109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Pettus MD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1/30/2020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54977-1944-1D4E-9D94-EFC742E9E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6892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1/30/2020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54977-1944-1D4E-9D94-EFC742E9E6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70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35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2400" b="1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</a:t>
            </a:r>
            <a:r>
              <a:rPr lang="en-US" sz="24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Economic Co-operation and Development.</a:t>
            </a:r>
            <a:endParaRPr lang="en-US" sz="2400" b="1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0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Change colors for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6DAFD-789F-4848-80D5-EAB9D6A2A01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Rectangularize the health curve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Healthspan…organ reserve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fld id="{2F8CEDCE-B073-7A4C-A01C-BE78E0C422F0}" type="slidenum">
              <a:rPr lang="en-US" sz="1200">
                <a:latin typeface="Times" charset="0"/>
              </a:rPr>
              <a:pPr/>
              <a:t>9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1/30/2020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54977-1944-1D4E-9D94-EFC742E9E6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22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﻿“Everything is Particles” evolved to “Everything is Fields” which eventually evolved to “Everything is Information”.</a:t>
            </a:r>
          </a:p>
          <a:p>
            <a:endParaRPr lang="en-US" dirty="0"/>
          </a:p>
          <a:p>
            <a:r>
              <a:rPr lang="en-US" dirty="0"/>
              <a:t>Virk, Rizwan. The Simulation Hypothesis: An MIT Computer Scientist Shows Why AI, Quantum Physics and Eastern Mystics All Agree We Are In a Video Game . Bayview Books. Kindle Edition.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24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1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Google Shape;676;p81:notes">
            <a:extLst>
              <a:ext uri="{FF2B5EF4-FFF2-40B4-BE49-F238E27FC236}">
                <a16:creationId xmlns:a16="http://schemas.microsoft.com/office/drawing/2014/main" id="{E7AEB638-4E6E-E24A-9722-2A31F6C61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50" tIns="48325" rIns="96650" bIns="483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363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890" name="Google Shape;677;p81:notes">
            <a:extLst>
              <a:ext uri="{FF2B5EF4-FFF2-40B4-BE49-F238E27FC236}">
                <a16:creationId xmlns:a16="http://schemas.microsoft.com/office/drawing/2014/main" id="{E9D8F3E8-54E1-4A4D-BC31-DC9E9549A62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B7BCAD-E97E-5946-A629-EB43A609E6E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1/30/2020</a:t>
            </a:r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5A8DA132-8965-074A-A313-8ECFDBE44B2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</p:spTree>
    <p:extLst>
      <p:ext uri="{BB962C8B-B14F-4D97-AF65-F5344CB8AC3E}">
        <p14:creationId xmlns:p14="http://schemas.microsoft.com/office/powerpoint/2010/main" val="3303254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25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4A56FD-FFE0-4246-B986-FCD4404A7417}" type="datetime1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6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2D16C2-A312-304B-AEC2-8E89BEA920E2}" type="datetime1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1CB9FB-163C-EF43-A652-B8AB3A724D53}" type="datetime1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2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B9D8E5-7A3B-864C-BCFC-244E8A4E86EA}" type="datetime1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8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C8CE6E-0F97-2C4E-B0C6-8D14F926A32A}" type="datetime1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8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284F7D-9A13-4649-9C39-CEC5315241EF}" type="datetime1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32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37DF37-D2CE-9F43-B3C9-4D86389B4DA6}" type="datetime1">
              <a:rPr lang="en-US" smtClean="0"/>
              <a:t>2/13/20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7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542455-D974-494F-AAEE-6454A0C84EC3}" type="datetime1">
              <a:rPr lang="en-US" smtClean="0"/>
              <a:t>2/13/20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3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D6E015-A571-5348-B976-F95585DC7526}" type="datetime1">
              <a:rPr lang="en-US" smtClean="0"/>
              <a:t>2/13/20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0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46D47B-E10D-3447-9896-FFB5E9773158}" type="datetime1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08384F-B521-784F-89EF-79AEECF8E665}" type="datetime1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7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7AD91-57BA-1F4A-ADB7-EA3F0AE1A6E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42220" y="6126163"/>
            <a:ext cx="2116555" cy="62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3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FF0000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1354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800000"/>
                </a:solidFill>
              </a:rPr>
              <a:t>Top 5 Lifestyle Medicine Themes for 2020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641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February 13, 2020</a:t>
            </a:r>
          </a:p>
          <a:p>
            <a:endParaRPr lang="en-US" sz="28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Mark Pettus MD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/>
                <a:cs typeface="Times New Roman"/>
              </a:rPr>
              <a:t>Director of Population Health and Community Care</a:t>
            </a:r>
          </a:p>
          <a:p>
            <a:r>
              <a:rPr lang="en-US" dirty="0">
                <a:solidFill>
                  <a:schemeClr val="tx1"/>
                </a:solidFill>
              </a:rPr>
              <a:t>Berkshire Health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362B06-DEFC-B74E-A736-1C11B6EC9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308" y="1510282"/>
            <a:ext cx="5843588" cy="31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22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2971800" y="533400"/>
            <a:ext cx="3124200" cy="2971800"/>
          </a:xfrm>
          <a:prstGeom prst="ellipse">
            <a:avLst/>
          </a:prstGeom>
          <a:solidFill>
            <a:srgbClr val="FFCE13">
              <a:alpha val="4509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r>
              <a:rPr lang="en-US" sz="1600" b="1" dirty="0">
                <a:latin typeface="Times New Roman" charset="0"/>
                <a:cs typeface="Times New Roman" charset="0"/>
              </a:rPr>
              <a:t>Lifestyle/Environment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1905000" y="2514600"/>
            <a:ext cx="3048000" cy="3124200"/>
          </a:xfrm>
          <a:prstGeom prst="ellipse">
            <a:avLst/>
          </a:prstGeom>
          <a:solidFill>
            <a:srgbClr val="FF0000">
              <a:alpha val="5803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eaLnBrk="0" hangingPunct="0"/>
            <a:r>
              <a:rPr lang="en-US" sz="1600" b="1" dirty="0">
                <a:latin typeface="Times New Roman" charset="0"/>
                <a:cs typeface="Times New Roman" charset="0"/>
              </a:rPr>
              <a:t>Genetics/Epigenetics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343400" y="2514600"/>
            <a:ext cx="3124200" cy="3048000"/>
          </a:xfrm>
          <a:prstGeom prst="ellipse">
            <a:avLst/>
          </a:prstGeom>
          <a:solidFill>
            <a:srgbClr val="0000FF">
              <a:alpha val="5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000" b="1">
              <a:latin typeface="Times New Roman" charset="0"/>
              <a:cs typeface="Times New Roman" charset="0"/>
            </a:endParaRPr>
          </a:p>
          <a:p>
            <a:pPr eaLnBrk="0" hangingPunct="0"/>
            <a:endParaRPr lang="en-US" sz="2000" b="1">
              <a:latin typeface="Times New Roman" charset="0"/>
              <a:cs typeface="Times New Roman" charset="0"/>
            </a:endParaRPr>
          </a:p>
          <a:p>
            <a:pPr algn="ctr" eaLnBrk="0" hangingPunct="0"/>
            <a:endParaRPr lang="en-US" b="1">
              <a:latin typeface="Times New Roman" charset="0"/>
              <a:cs typeface="Times New Roman" charset="0"/>
            </a:endParaRPr>
          </a:p>
          <a:p>
            <a:pPr algn="ctr" eaLnBrk="0" hangingPunct="0"/>
            <a:r>
              <a:rPr lang="en-US" b="1">
                <a:latin typeface="Times New Roman" charset="0"/>
                <a:cs typeface="Times New Roman" charset="0"/>
              </a:rPr>
              <a:t>Microbiome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H="1">
            <a:off x="4648200" y="1219200"/>
            <a:ext cx="3048000" cy="2209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96200" y="762000"/>
            <a:ext cx="114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latin typeface="Times New Roman" charset="0"/>
                <a:cs typeface="Times New Roman" charset="0"/>
              </a:rPr>
              <a:t>Life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81400" y="5638800"/>
            <a:ext cx="243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Times New Roman" charset="0"/>
                <a:cs typeface="Times New Roman" charset="0"/>
              </a:rPr>
              <a:t>Consciousness-Spirituality-Meaning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638300" y="381000"/>
            <a:ext cx="6019800" cy="6248400"/>
          </a:xfrm>
          <a:prstGeom prst="ellipse">
            <a:avLst/>
          </a:prstGeom>
          <a:solidFill>
            <a:schemeClr val="accent1">
              <a:alpha val="1294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latin typeface="Akzidenz-Grotesk BQ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6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EE0534-D33C-5140-947D-EFB13237A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73" y="1496219"/>
            <a:ext cx="2571877" cy="3865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EAF187-C1A6-5345-9ECC-53604B0B22D0}"/>
              </a:ext>
            </a:extLst>
          </p:cNvPr>
          <p:cNvSpPr txBox="1"/>
          <p:nvPr/>
        </p:nvSpPr>
        <p:spPr>
          <a:xfrm>
            <a:off x="3606800" y="2101713"/>
            <a:ext cx="482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“It from bit symbolizes the idea that every item of the physical world has at bottom…an immaterial source and explanation…that all things physical are information-theoretic in origin and that this is a participatory universe”</a:t>
            </a:r>
          </a:p>
          <a:p>
            <a:pPr algn="ctr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Archibald Wheeler</a:t>
            </a:r>
          </a:p>
        </p:txBody>
      </p:sp>
    </p:spTree>
    <p:extLst>
      <p:ext uri="{BB962C8B-B14F-4D97-AF65-F5344CB8AC3E}">
        <p14:creationId xmlns:p14="http://schemas.microsoft.com/office/powerpoint/2010/main" val="3901081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A4393-D784-5347-9093-CB5B6F5E0BC6}"/>
              </a:ext>
            </a:extLst>
          </p:cNvPr>
          <p:cNvSpPr txBox="1"/>
          <p:nvPr/>
        </p:nvSpPr>
        <p:spPr>
          <a:xfrm>
            <a:off x="1066979" y="700645"/>
            <a:ext cx="722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Rupert Sheldrake PhD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Morphogenic Fields and Morphic Resonance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4B911-F783-AE4F-8D9B-B04F5B55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76" y="2364187"/>
            <a:ext cx="2447011" cy="29621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2945A3-75D3-9344-B895-041674F00884}"/>
              </a:ext>
            </a:extLst>
          </p:cNvPr>
          <p:cNvSpPr txBox="1"/>
          <p:nvPr/>
        </p:nvSpPr>
        <p:spPr>
          <a:xfrm>
            <a:off x="3424422" y="2447089"/>
            <a:ext cx="552105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Self-organizing systems inherit a memory from a previous similar systems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extended mind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Knowing when someone is looking at you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Pets knowing when their “master’s are coming home”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Telepathy experiments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Psychedelics and collective consciousness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Mystical and spiritual experiences and health</a:t>
            </a:r>
          </a:p>
        </p:txBody>
      </p:sp>
    </p:spTree>
    <p:extLst>
      <p:ext uri="{BB962C8B-B14F-4D97-AF65-F5344CB8AC3E}">
        <p14:creationId xmlns:p14="http://schemas.microsoft.com/office/powerpoint/2010/main" val="4268807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B84C8F-8166-054D-A0F0-AE51FBFB348C}"/>
              </a:ext>
            </a:extLst>
          </p:cNvPr>
          <p:cNvSpPr txBox="1"/>
          <p:nvPr/>
        </p:nvSpPr>
        <p:spPr>
          <a:xfrm>
            <a:off x="332852" y="312582"/>
            <a:ext cx="84782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Consciousness – Our Perceptions Create Our Reality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B57417-F66B-5640-8A37-06AC13394AAF}"/>
              </a:ext>
            </a:extLst>
          </p:cNvPr>
          <p:cNvSpPr txBox="1"/>
          <p:nvPr/>
        </p:nvSpPr>
        <p:spPr>
          <a:xfrm>
            <a:off x="2806762" y="1337101"/>
            <a:ext cx="62470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Our thoughts interact with our DNA and morphogenic fields.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The elusive answers are somewhere “out there to be found” versus inside and already present.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I am a prisoner of my DNA versus I have endless possibilities.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Slowing down and feeling poorly are normal, natural and inevitable consequences of getting older.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I am alone versus I am connected to everything in this universe.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I am fearful of sunlight versus I am designed to be in relationship with light.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3B027-0787-A946-A0AA-6F4E66F17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91" y="1968166"/>
            <a:ext cx="2371724" cy="252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8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0200" y="5257800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We do not have to be prisoners of our DNA!</a:t>
            </a:r>
          </a:p>
        </p:txBody>
      </p:sp>
      <p:pic>
        <p:nvPicPr>
          <p:cNvPr id="3" name="Picture 2" descr="2775907-drawing-of-human-hands-grabbing-dna-cage-ba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89" y="762000"/>
            <a:ext cx="569310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9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ab0b0923b79abed93d7fee4860e9ab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1807910"/>
            <a:ext cx="5930900" cy="321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40882-6B3D-4B41-A9EA-15C6501FDE5A}"/>
              </a:ext>
            </a:extLst>
          </p:cNvPr>
          <p:cNvSpPr txBox="1"/>
          <p:nvPr/>
        </p:nvSpPr>
        <p:spPr>
          <a:xfrm>
            <a:off x="2178050" y="5025629"/>
            <a:ext cx="4787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 as a loving relationship between the observer and the observed.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02A74-8205-054D-9CDF-3F2C9EFBF202}"/>
              </a:ext>
            </a:extLst>
          </p:cNvPr>
          <p:cNvSpPr txBox="1"/>
          <p:nvPr/>
        </p:nvSpPr>
        <p:spPr>
          <a:xfrm>
            <a:off x="1130299" y="1092330"/>
            <a:ext cx="6883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Epigenetics: a future of unlimited possibility</a:t>
            </a:r>
          </a:p>
        </p:txBody>
      </p:sp>
    </p:spTree>
    <p:extLst>
      <p:ext uri="{BB962C8B-B14F-4D97-AF65-F5344CB8AC3E}">
        <p14:creationId xmlns:p14="http://schemas.microsoft.com/office/powerpoint/2010/main" val="116063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191" y="1028700"/>
            <a:ext cx="5085199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4" name="TextBox 2"/>
          <p:cNvSpPr txBox="1">
            <a:spLocks noChangeArrowheads="1"/>
          </p:cNvSpPr>
          <p:nvPr/>
        </p:nvSpPr>
        <p:spPr bwMode="auto">
          <a:xfrm>
            <a:off x="2343150" y="1543050"/>
            <a:ext cx="4457700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sz="2100">
                <a:solidFill>
                  <a:schemeClr val="bg1"/>
                </a:solidFill>
              </a:rPr>
              <a:t>Aging has an Epigenetic Signature</a:t>
            </a:r>
          </a:p>
        </p:txBody>
      </p:sp>
    </p:spTree>
    <p:extLst>
      <p:ext uri="{BB962C8B-B14F-4D97-AF65-F5344CB8AC3E}">
        <p14:creationId xmlns:p14="http://schemas.microsoft.com/office/powerpoint/2010/main" val="3380249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Content Placeholder 3" descr="kswift.tif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14" r="-18114"/>
          <a:stretch>
            <a:fillRect/>
          </a:stretch>
        </p:blipFill>
        <p:spPr>
          <a:xfrm>
            <a:off x="533400" y="609600"/>
            <a:ext cx="8150225" cy="3835400"/>
          </a:xfrm>
        </p:spPr>
      </p:pic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460500" y="48387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imes New Roman" charset="0"/>
                <a:cs typeface="Times New Roman" charset="0"/>
              </a:rPr>
              <a:t>Health as a byproduct of environmental-gene-microbiome compatibility</a:t>
            </a:r>
          </a:p>
        </p:txBody>
      </p:sp>
    </p:spTree>
    <p:extLst>
      <p:ext uri="{BB962C8B-B14F-4D97-AF65-F5344CB8AC3E}">
        <p14:creationId xmlns:p14="http://schemas.microsoft.com/office/powerpoint/2010/main" val="297674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Google Shape;679;p93">
            <a:extLst>
              <a:ext uri="{FF2B5EF4-FFF2-40B4-BE49-F238E27FC236}">
                <a16:creationId xmlns:a16="http://schemas.microsoft.com/office/drawing/2014/main" id="{CDAF14A0-8424-E34E-9C0D-00234B65E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2516982"/>
            <a:ext cx="1201341" cy="2170510"/>
          </a:xfrm>
          <a:prstGeom prst="rect">
            <a:avLst/>
          </a:prstGeom>
          <a:solidFill>
            <a:srgbClr val="0070C0"/>
          </a:solidFill>
          <a:ln w="25400">
            <a:solidFill>
              <a:srgbClr val="88A3A5"/>
            </a:solidFill>
            <a:round/>
            <a:headEnd type="none" w="sm" len="sm"/>
            <a:tailEnd type="none" w="sm" len="sm"/>
          </a:ln>
        </p:spPr>
        <p:txBody>
          <a:bodyPr lIns="68569" tIns="34275" rIns="68569" bIns="3427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866" name="Google Shape;680;p93">
            <a:extLst>
              <a:ext uri="{FF2B5EF4-FFF2-40B4-BE49-F238E27FC236}">
                <a16:creationId xmlns:a16="http://schemas.microsoft.com/office/drawing/2014/main" id="{1E32A317-4B34-1E48-929A-F2948599D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66" y="2899174"/>
            <a:ext cx="771525" cy="27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All Carbs</a:t>
            </a:r>
            <a:endParaRPr lang="en-US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Google Shape;681;p93">
            <a:extLst>
              <a:ext uri="{FF2B5EF4-FFF2-40B4-BE49-F238E27FC236}">
                <a16:creationId xmlns:a16="http://schemas.microsoft.com/office/drawing/2014/main" id="{9F44D75F-242E-4549-9852-103CA4D72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460" y="3682603"/>
            <a:ext cx="884634" cy="1004888"/>
          </a:xfrm>
          <a:prstGeom prst="rect">
            <a:avLst/>
          </a:prstGeom>
          <a:solidFill>
            <a:srgbClr val="0070C0"/>
          </a:solidFill>
          <a:ln w="25400">
            <a:solidFill>
              <a:srgbClr val="88A3A5"/>
            </a:solidFill>
            <a:round/>
            <a:headEnd type="none" w="sm" len="sm"/>
            <a:tailEnd type="none" w="sm" len="sm"/>
          </a:ln>
        </p:spPr>
        <p:txBody>
          <a:bodyPr lIns="68569" tIns="34275" rIns="68569" bIns="3427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868" name="Google Shape;682;p93">
            <a:extLst>
              <a:ext uri="{FF2B5EF4-FFF2-40B4-BE49-F238E27FC236}">
                <a16:creationId xmlns:a16="http://schemas.microsoft.com/office/drawing/2014/main" id="{DDDCA64B-F940-F544-89E5-9B3C65189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453" y="3942160"/>
            <a:ext cx="98464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Low</a:t>
            </a:r>
            <a:endParaRPr lang="en-US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Glycemic</a:t>
            </a:r>
            <a:endParaRPr lang="en-US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9" name="Google Shape;683;p93">
            <a:extLst>
              <a:ext uri="{FF2B5EF4-FFF2-40B4-BE49-F238E27FC236}">
                <a16:creationId xmlns:a16="http://schemas.microsoft.com/office/drawing/2014/main" id="{E6ADB0C9-A47E-E14D-97D5-EF614F02E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870" y="2684860"/>
            <a:ext cx="394097" cy="884634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860D10"/>
          </a:solidFill>
          <a:ln w="25400">
            <a:solidFill>
              <a:srgbClr val="88A3A5"/>
            </a:solidFill>
            <a:round/>
            <a:headEnd type="none" w="sm" len="sm"/>
            <a:tailEnd type="none" w="sm" len="sm"/>
          </a:ln>
        </p:spPr>
        <p:txBody>
          <a:bodyPr lIns="68569" tIns="34275" rIns="68569" bIns="3427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860D1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870" name="Google Shape;684;p93">
            <a:extLst>
              <a:ext uri="{FF2B5EF4-FFF2-40B4-BE49-F238E27FC236}">
                <a16:creationId xmlns:a16="http://schemas.microsoft.com/office/drawing/2014/main" id="{D5D8C0A5-AB96-B34B-833A-B4056AEA6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409" y="2387891"/>
            <a:ext cx="4305482" cy="275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ts val="2000"/>
            </a:pP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Added Sugar</a:t>
            </a:r>
            <a:endParaRPr lang="en-US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ts val="2000"/>
            </a:pP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Grain-based flour e.g. breads, cereal grains, pasta, pastries, desserts, chips, pretzels, granola bars.</a:t>
            </a:r>
          </a:p>
          <a:p>
            <a:pPr>
              <a:spcBef>
                <a:spcPct val="0"/>
              </a:spcBef>
              <a:buClr>
                <a:srgbClr val="000000"/>
              </a:buClr>
              <a:buSzPts val="2000"/>
            </a:pP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Wheat</a:t>
            </a:r>
            <a:endParaRPr lang="en-US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ts val="2000"/>
            </a:pP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Dried fruits e.g. raisins, apricots, cherries</a:t>
            </a:r>
            <a:endParaRPr lang="en-US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ts val="2000"/>
            </a:pP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Sweetened soft drinks</a:t>
            </a:r>
            <a:endParaRPr lang="en-US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ts val="2000"/>
            </a:pP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Beer </a:t>
            </a: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liquid bread</a:t>
            </a:r>
            <a:endParaRPr lang="en-US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ts val="2000"/>
            </a:pPr>
            <a:r>
              <a:rPr lang="en-US" alt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Lowered insulin and reduced inflammation “unlock” fat burning</a:t>
            </a:r>
            <a:endParaRPr lang="en-US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1" name="Google Shape;685;p93">
            <a:extLst>
              <a:ext uri="{FF2B5EF4-FFF2-40B4-BE49-F238E27FC236}">
                <a16:creationId xmlns:a16="http://schemas.microsoft.com/office/drawing/2014/main" id="{A30ADD60-9B51-BF44-AB00-15123C2D5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5" y="984648"/>
            <a:ext cx="5516166" cy="80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60D1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Reduce poor quality, hi</a:t>
            </a:r>
            <a:r>
              <a:rPr lang="en-US" altLang="en-US" sz="2400">
                <a:solidFill>
                  <a:srgbClr val="860D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ghly </a:t>
            </a:r>
            <a:r>
              <a:rPr lang="en-US" altLang="en-US" sz="2400">
                <a:solidFill>
                  <a:srgbClr val="860D1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processed, carbohydrate-dense foods</a:t>
            </a:r>
            <a:endParaRPr lang="en-US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205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39" y="274638"/>
            <a:ext cx="5640707" cy="1143000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More quality fat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39" y="2140127"/>
            <a:ext cx="3936039" cy="42860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Pasture-raised eggs</a:t>
            </a:r>
          </a:p>
          <a:p>
            <a:r>
              <a:rPr lang="en-US" dirty="0"/>
              <a:t>Fatty fish e.g. salmon, sardines, mackerel</a:t>
            </a:r>
          </a:p>
          <a:p>
            <a:r>
              <a:rPr lang="en-US" dirty="0"/>
              <a:t>Grass-fed butter</a:t>
            </a:r>
          </a:p>
          <a:p>
            <a:r>
              <a:rPr lang="en-US" dirty="0"/>
              <a:t>Ghee</a:t>
            </a:r>
          </a:p>
          <a:p>
            <a:r>
              <a:rPr lang="en-US" dirty="0"/>
              <a:t>Pasture-raised meats</a:t>
            </a:r>
          </a:p>
          <a:p>
            <a:r>
              <a:rPr lang="en-US" dirty="0"/>
              <a:t>Shellfish</a:t>
            </a:r>
          </a:p>
          <a:p>
            <a:r>
              <a:rPr lang="en-US" dirty="0"/>
              <a:t>Whole fat yogurt, kefir</a:t>
            </a:r>
          </a:p>
          <a:p>
            <a:r>
              <a:rPr lang="en-US" dirty="0"/>
              <a:t>Extra virgin olive oil</a:t>
            </a:r>
          </a:p>
          <a:p>
            <a:r>
              <a:rPr lang="en-US" dirty="0"/>
              <a:t>Extra virgin coconut oil</a:t>
            </a:r>
          </a:p>
          <a:p>
            <a:r>
              <a:rPr lang="en-US" dirty="0"/>
              <a:t>Avocados, olives</a:t>
            </a:r>
          </a:p>
          <a:p>
            <a:r>
              <a:rPr lang="en-US" dirty="0"/>
              <a:t>Nuts - almonds, macadamia, walnuts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155" y="1417638"/>
            <a:ext cx="4454697" cy="2378278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482" y="3933281"/>
            <a:ext cx="2663118" cy="1306592"/>
          </a:xfrm>
          <a:prstGeom prst="rect">
            <a:avLst/>
          </a:prstGeom>
        </p:spPr>
      </p:pic>
      <p:pic>
        <p:nvPicPr>
          <p:cNvPr id="6" name="Picture 5" descr="BUT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482" y="274638"/>
            <a:ext cx="1877011" cy="1407758"/>
          </a:xfrm>
          <a:prstGeom prst="rect">
            <a:avLst/>
          </a:prstGeom>
        </p:spPr>
      </p:pic>
      <p:pic>
        <p:nvPicPr>
          <p:cNvPr id="7" name="Picture 6" descr="Fatty-Fis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792" y="3795916"/>
            <a:ext cx="2289395" cy="1557125"/>
          </a:xfrm>
          <a:prstGeom prst="rect">
            <a:avLst/>
          </a:prstGeom>
        </p:spPr>
      </p:pic>
      <p:pic>
        <p:nvPicPr>
          <p:cNvPr id="8" name="Picture 7" descr="Pasture-Raised-Meat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61" y="5239873"/>
            <a:ext cx="2235939" cy="1504959"/>
          </a:xfrm>
          <a:prstGeom prst="rect">
            <a:avLst/>
          </a:prstGeom>
        </p:spPr>
      </p:pic>
      <p:pic>
        <p:nvPicPr>
          <p:cNvPr id="9" name="Picture 8" descr="Fresh-Brown-White-Coconu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55" y="5485017"/>
            <a:ext cx="2120900" cy="125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13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71C23-712D-A842-B2FB-125905093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C0003"/>
                </a:solidFill>
              </a:rPr>
              <a:t>Journey to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612D2-493B-4946-89B2-52A7FDADC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Overview of popular wellness trends in 2020</a:t>
            </a:r>
          </a:p>
          <a:p>
            <a:r>
              <a:rPr lang="en-US" sz="2800" dirty="0"/>
              <a:t>Intermittent Fasting</a:t>
            </a:r>
          </a:p>
          <a:p>
            <a:r>
              <a:rPr lang="en-US" sz="2800" dirty="0"/>
              <a:t>Weight Loss Principles – Hypnosis</a:t>
            </a:r>
          </a:p>
          <a:p>
            <a:r>
              <a:rPr lang="en-US" sz="2800" dirty="0"/>
              <a:t>Improving Sleep for Overall Health: </a:t>
            </a:r>
            <a:r>
              <a:rPr lang="en-US" sz="2800" i="1" dirty="0"/>
              <a:t>Dr. Jack Ringler</a:t>
            </a:r>
          </a:p>
          <a:p>
            <a:r>
              <a:rPr lang="en-US" sz="2800" dirty="0"/>
              <a:t>Breathing for Resilience: </a:t>
            </a:r>
            <a:r>
              <a:rPr lang="en-US" sz="2800" i="1" dirty="0"/>
              <a:t>Angela Wilson, LMHC, CYT</a:t>
            </a:r>
          </a:p>
          <a:p>
            <a:r>
              <a:rPr lang="en-US" sz="2800" dirty="0"/>
              <a:t>Exercise for a healthy weight: </a:t>
            </a:r>
            <a:r>
              <a:rPr lang="en-US" sz="2800" i="1" dirty="0"/>
              <a:t>Beth </a:t>
            </a:r>
            <a:r>
              <a:rPr lang="en-US" sz="2800" i="1" dirty="0" err="1"/>
              <a:t>Piantoni</a:t>
            </a:r>
            <a:r>
              <a:rPr lang="en-US" sz="2800" i="1" dirty="0"/>
              <a:t> CPT, CHWC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6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E0E44B-1952-024D-854A-90426108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91"/>
            <a:ext cx="9144000" cy="5744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C7251-0781-1E41-954F-8E2242111FAA}"/>
              </a:ext>
            </a:extLst>
          </p:cNvPr>
          <p:cNvSpPr txBox="1"/>
          <p:nvPr/>
        </p:nvSpPr>
        <p:spPr>
          <a:xfrm>
            <a:off x="1922585" y="6166338"/>
            <a:ext cx="4712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www.dietdoctor.com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076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Box 1">
            <a:extLst>
              <a:ext uri="{FF2B5EF4-FFF2-40B4-BE49-F238E27FC236}">
                <a16:creationId xmlns:a16="http://schemas.microsoft.com/office/drawing/2014/main" id="{146E90A7-DF26-5042-8659-C87D0233D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365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srgbClr val="860D10"/>
                </a:solidFill>
                <a:latin typeface="Akzidenz-Grotesk BQ Light" pitchFamily="1" charset="0"/>
              </a:rPr>
              <a:t>Plant-based foods</a:t>
            </a:r>
          </a:p>
        </p:txBody>
      </p:sp>
      <p:sp>
        <p:nvSpPr>
          <p:cNvPr id="8194" name="TextBox 2">
            <a:extLst>
              <a:ext uri="{FF2B5EF4-FFF2-40B4-BE49-F238E27FC236}">
                <a16:creationId xmlns:a16="http://schemas.microsoft.com/office/drawing/2014/main" id="{9EEB034C-9633-9349-9DE9-9496518E7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49037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Fill half of plate with vegetables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2 cups greens/day is a nice goal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Cruciferous e.g. broccoli, cauliflower, collards, cabbage, kale, spinach, asparagus, romaine lettuce, arugula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Allium family e.g. onions, leeks, garlic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Beans and lentils; soaking and pressure cooking can be easier on the gut, reducing lectins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Lower glycemic fruits e.g. berries, grapefruit, kiwi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Anti-inflammatory spices e.g. turmeric, basil, ginger, rosemary, cayenne pepper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Fermentable Fiber essential for gut biome diversity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Fermentable foods e.g. yogurt, sauerkraut</a:t>
            </a:r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A29C84C6-A3B4-FA46-91ED-7FE79BDE9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2012950"/>
            <a:ext cx="3630612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715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86793"/>
            <a:ext cx="6922068" cy="1143000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Take care of your microbiome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065" y="2463541"/>
            <a:ext cx="7099777" cy="35723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 emerging major contributor to human health and disease</a:t>
            </a:r>
          </a:p>
          <a:p>
            <a:r>
              <a:rPr lang="en-US" dirty="0"/>
              <a:t>An ecosystem of trillions of microbes that interact with us at the level of our DNA</a:t>
            </a:r>
          </a:p>
          <a:p>
            <a:r>
              <a:rPr lang="en-US" dirty="0"/>
              <a:t>Prebiotics are critical: Fermentable plant-based fiber</a:t>
            </a:r>
          </a:p>
          <a:p>
            <a:r>
              <a:rPr lang="en-US" dirty="0"/>
              <a:t>Probiotics for some</a:t>
            </a:r>
          </a:p>
          <a:p>
            <a:r>
              <a:rPr lang="en-US" dirty="0"/>
              <a:t>Cleaner sources e.g. USDA organic and GMO-free have fewer residues known to effect the gut ecosystem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399" y="121319"/>
            <a:ext cx="1469315" cy="19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43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19JPZIMM-master675.jpg">
            <a:extLst>
              <a:ext uri="{FF2B5EF4-FFF2-40B4-BE49-F238E27FC236}">
                <a16:creationId xmlns:a16="http://schemas.microsoft.com/office/drawing/2014/main" id="{B793816B-7D2F-A940-92FD-244ACAB3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237060"/>
            <a:ext cx="4572000" cy="381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795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75CF7B-B252-CA46-88C5-10259B35F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01" y="1853769"/>
            <a:ext cx="3183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9C0003"/>
                </a:solidFill>
                <a:latin typeface="Akzidenz-Grotesk BQ Light" pitchFamily="1" charset="0"/>
              </a:rPr>
              <a:t>Sugar, Flour and Carbohydrate-Dense Grains</a:t>
            </a:r>
          </a:p>
        </p:txBody>
      </p:sp>
      <p:pic>
        <p:nvPicPr>
          <p:cNvPr id="3" name="Picture 2" descr="low-carb-guide-avoid-1-800x401.jpg">
            <a:extLst>
              <a:ext uri="{FF2B5EF4-FFF2-40B4-BE49-F238E27FC236}">
                <a16:creationId xmlns:a16="http://schemas.microsoft.com/office/drawing/2014/main" id="{48B8B10A-E80C-2C4B-AC1E-74F2C74A3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01" y="2917626"/>
            <a:ext cx="2696601" cy="135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080292F-3DB6-8246-AC08-1AF306BB7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5628" y="3843109"/>
            <a:ext cx="1828800" cy="1566863"/>
          </a:xfrm>
          <a:prstGeom prst="ellipse">
            <a:avLst/>
          </a:prstGeom>
          <a:gradFill rotWithShape="1">
            <a:gsLst>
              <a:gs pos="0">
                <a:srgbClr val="EFEFEF"/>
              </a:gs>
              <a:gs pos="100000">
                <a:srgbClr val="DDDDDD"/>
              </a:gs>
            </a:gsLst>
            <a:lin ang="5400000"/>
          </a:gradFill>
          <a:ln w="9525">
            <a:solidFill>
              <a:srgbClr val="D8D8D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350" dirty="0">
                <a:solidFill>
                  <a:srgbClr val="800000"/>
                </a:solidFill>
              </a:rPr>
              <a:t>Oral and Gut </a:t>
            </a:r>
          </a:p>
          <a:p>
            <a:pPr algn="ctr" eaLnBrk="1" hangingPunct="1">
              <a:defRPr/>
            </a:pPr>
            <a:r>
              <a:rPr lang="en-US" sz="1350" dirty="0">
                <a:solidFill>
                  <a:srgbClr val="800000"/>
                </a:solidFill>
              </a:rPr>
              <a:t>Microbiome</a:t>
            </a:r>
          </a:p>
        </p:txBody>
      </p:sp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0EDDDEB2-546C-AB4D-A92B-DE57140A1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954" y="3824288"/>
            <a:ext cx="571500" cy="1352550"/>
          </a:xfrm>
          <a:prstGeom prst="curvedLeftArrow">
            <a:avLst>
              <a:gd name="adj1" fmla="val 24992"/>
              <a:gd name="adj2" fmla="val 49996"/>
              <a:gd name="adj3" fmla="val 25000"/>
            </a:avLst>
          </a:prstGeom>
          <a:solidFill>
            <a:srgbClr val="800000"/>
          </a:solidFill>
          <a:ln w="9525">
            <a:solidFill>
              <a:srgbClr val="D8D8D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896E4-8C7F-7440-B2D0-39740E0FB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73" y="4896444"/>
            <a:ext cx="2971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Akzidenz-Grotesk BQ Light" pitchFamily="1" charset="0"/>
              </a:rPr>
              <a:t>Inflammation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Akzidenz-Grotesk BQ Light" pitchFamily="1" charset="0"/>
              </a:rPr>
              <a:t>Neurotransmitters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Akzidenz-Grotesk BQ Light" pitchFamily="1" charset="0"/>
              </a:rPr>
              <a:t>Insulin Resistance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Akzidenz-Grotesk BQ Light" pitchFamily="1" charset="0"/>
              </a:rPr>
              <a:t>Weight and Metabolism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Akzidenz-Grotesk BQ Light" pitchFamily="1" charset="0"/>
              </a:rPr>
              <a:t>Mitochondria-Oxidative stress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Akzidenz-Grotesk BQ Light" pitchFamily="1" charset="0"/>
              </a:rPr>
              <a:t>HPA axis </a:t>
            </a:r>
            <a:r>
              <a:rPr lang="mr-IN" altLang="en-US" sz="1500" dirty="0">
                <a:latin typeface="Akzidenz-Grotesk BQ Light" pitchFamily="1" charset="0"/>
                <a:cs typeface="Mangal" panose="02040503050203030202" pitchFamily="18" charset="0"/>
              </a:rPr>
              <a:t>–</a:t>
            </a:r>
            <a:r>
              <a:rPr lang="en-US" altLang="en-US" sz="1500" dirty="0">
                <a:latin typeface="Akzidenz-Grotesk BQ Light" pitchFamily="1" charset="0"/>
                <a:cs typeface="Mangal" panose="02040503050203030202" pitchFamily="18" charset="0"/>
              </a:rPr>
              <a:t>Stress Response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17E2D-3C7D-B540-82CC-16D694A90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8217" y="1853769"/>
            <a:ext cx="3183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9C0003"/>
                </a:solidFill>
                <a:latin typeface="Akzidenz-Grotesk BQ Light" pitchFamily="1" charset="0"/>
              </a:rPr>
              <a:t>High-Quality Plant-Based Carbs</a:t>
            </a:r>
          </a:p>
        </p:txBody>
      </p:sp>
      <p:pic>
        <p:nvPicPr>
          <p:cNvPr id="8" name="Picture 7" descr="Vegetables.jpg">
            <a:extLst>
              <a:ext uri="{FF2B5EF4-FFF2-40B4-BE49-F238E27FC236}">
                <a16:creationId xmlns:a16="http://schemas.microsoft.com/office/drawing/2014/main" id="{38F88410-90F0-FE4E-9F3A-98B0F38B5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256" y="2568773"/>
            <a:ext cx="1023938" cy="102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andscape-1445904648-g-onions-garlic-145661145.jpg">
            <a:extLst>
              <a:ext uri="{FF2B5EF4-FFF2-40B4-BE49-F238E27FC236}">
                <a16:creationId xmlns:a16="http://schemas.microsoft.com/office/drawing/2014/main" id="{5D834828-BCA4-1B4C-B0A2-2E8DADDFB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25" y="3776663"/>
            <a:ext cx="1447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rved Right Arrow 9">
            <a:extLst>
              <a:ext uri="{FF2B5EF4-FFF2-40B4-BE49-F238E27FC236}">
                <a16:creationId xmlns:a16="http://schemas.microsoft.com/office/drawing/2014/main" id="{0923C332-24B6-5A4C-8748-AB07DC7F3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393" y="4076243"/>
            <a:ext cx="582216" cy="1352550"/>
          </a:xfrm>
          <a:prstGeom prst="curvedRightArrow">
            <a:avLst>
              <a:gd name="adj1" fmla="val 25006"/>
              <a:gd name="adj2" fmla="val 50001"/>
              <a:gd name="adj3" fmla="val 25000"/>
            </a:avLst>
          </a:prstGeom>
          <a:solidFill>
            <a:srgbClr val="800000"/>
          </a:solidFill>
          <a:ln w="9525">
            <a:solidFill>
              <a:srgbClr val="D8D8D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A840C8-8846-8D48-9809-6C1ED1FA5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175" y="5031549"/>
            <a:ext cx="1551384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Akzidenz-Grotesk BQ Light" pitchFamily="1" charset="0"/>
              </a:rPr>
              <a:t>Protection from: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Akzidenz-Grotesk BQ Light" pitchFamily="1" charset="0"/>
              </a:rPr>
              <a:t> Inflammation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Akzidenz-Grotesk BQ Light" pitchFamily="1" charset="0"/>
              </a:rPr>
              <a:t> Diabetes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Akzidenz-Grotesk BQ Light" pitchFamily="1" charset="0"/>
              </a:rPr>
              <a:t> Cancer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Akzidenz-Grotesk BQ Light" pitchFamily="1" charset="0"/>
              </a:rPr>
              <a:t> Obesity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60FEAE-7EA9-1D48-84BF-33636EAAB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867" y="154437"/>
            <a:ext cx="1030706" cy="135366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057ECA8-8AC4-3D46-B39E-2320929A7C39}"/>
              </a:ext>
            </a:extLst>
          </p:cNvPr>
          <p:cNvSpPr txBox="1">
            <a:spLocks/>
          </p:cNvSpPr>
          <p:nvPr/>
        </p:nvSpPr>
        <p:spPr>
          <a:xfrm>
            <a:off x="165157" y="600545"/>
            <a:ext cx="6922068" cy="6718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dirty="0">
                <a:solidFill>
                  <a:srgbClr val="800000"/>
                </a:solidFill>
              </a:rPr>
              <a:t>Take care of your microbiome</a:t>
            </a:r>
          </a:p>
        </p:txBody>
      </p:sp>
    </p:spTree>
    <p:extLst>
      <p:ext uri="{BB962C8B-B14F-4D97-AF65-F5344CB8AC3E}">
        <p14:creationId xmlns:p14="http://schemas.microsoft.com/office/powerpoint/2010/main" val="25026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7961" y="1479884"/>
            <a:ext cx="672264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err="1">
                <a:solidFill>
                  <a:srgbClr val="800000"/>
                </a:solidFill>
                <a:latin typeface="Times New Roman"/>
                <a:cs typeface="Times New Roman"/>
              </a:rPr>
              <a:t>Allostasis</a:t>
            </a:r>
            <a:r>
              <a:rPr lang="en-US" sz="2700" dirty="0">
                <a:solidFill>
                  <a:srgbClr val="800000"/>
                </a:solidFill>
                <a:latin typeface="Times New Roman"/>
                <a:cs typeface="Times New Roman"/>
              </a:rPr>
              <a:t> and </a:t>
            </a:r>
            <a:r>
              <a:rPr lang="en-US" sz="2700" dirty="0" err="1">
                <a:solidFill>
                  <a:srgbClr val="800000"/>
                </a:solidFill>
                <a:latin typeface="Times New Roman"/>
                <a:cs typeface="Times New Roman"/>
              </a:rPr>
              <a:t>Allostatic</a:t>
            </a:r>
            <a:r>
              <a:rPr lang="en-US" sz="2700" dirty="0">
                <a:solidFill>
                  <a:srgbClr val="800000"/>
                </a:solidFill>
                <a:latin typeface="Times New Roman"/>
                <a:cs typeface="Times New Roman"/>
              </a:rPr>
              <a:t> Load</a:t>
            </a:r>
          </a:p>
          <a:p>
            <a:pPr algn="ctr"/>
            <a:endParaRPr lang="en-US" sz="27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100" dirty="0">
                <a:latin typeface="Times New Roman"/>
                <a:cs typeface="Times New Roman"/>
              </a:rPr>
              <a:t>The process of achieving stability or balance through physiological or behavioral change in response to changes in one’s environment.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2DBF2-8EB0-A54F-AD80-674750F00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992" y="3618497"/>
            <a:ext cx="2114016" cy="215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0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1028700"/>
            <a:ext cx="5829300" cy="8572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000" dirty="0">
                <a:solidFill>
                  <a:srgbClr val="800000"/>
                </a:solidFill>
                <a:latin typeface="Baskerville" pitchFamily="-111" charset="0"/>
                <a:ea typeface="ＭＳ Ｐゴシック" pitchFamily="-111" charset="-128"/>
                <a:cs typeface="ＭＳ Ｐゴシック" pitchFamily="-111" charset="-128"/>
              </a:rPr>
              <a:t>Fight-Flight or Sympathetic Tone</a:t>
            </a:r>
          </a:p>
        </p:txBody>
      </p:sp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2734" y="2024313"/>
            <a:ext cx="2534841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8" name="Picture 4" descr="8022012_df217a3b3b_m.jpg                                       0001894BMacintosh HD                   C0FFAB3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6350" y="1941596"/>
            <a:ext cx="24003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423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5829" y="971550"/>
            <a:ext cx="8058150" cy="8572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000" dirty="0">
                <a:solidFill>
                  <a:srgbClr val="800000"/>
                </a:solidFill>
                <a:ea typeface="ＭＳ Ｐゴシック" pitchFamily="-111" charset="-128"/>
              </a:rPr>
              <a:t>Calm or Parasympathetic Tone…..Get “Para”</a:t>
            </a:r>
          </a:p>
        </p:txBody>
      </p:sp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369" y="2346159"/>
            <a:ext cx="4207994" cy="281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2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2841" y="2168692"/>
            <a:ext cx="2857500" cy="354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63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3"/>
          <p:cNvSpPr txBox="1">
            <a:spLocks noChangeArrowheads="1"/>
          </p:cNvSpPr>
          <p:nvPr/>
        </p:nvSpPr>
        <p:spPr bwMode="auto">
          <a:xfrm>
            <a:off x="1657351" y="1085850"/>
            <a:ext cx="6457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Stress Reduction Techniques and </a:t>
            </a:r>
            <a:r>
              <a:rPr lang="en-US" dirty="0" err="1">
                <a:solidFill>
                  <a:srgbClr val="800000"/>
                </a:solidFill>
                <a:latin typeface="Times New Roman" charset="0"/>
                <a:cs typeface="Times New Roman" charset="0"/>
              </a:rPr>
              <a:t>Healthspan</a:t>
            </a:r>
            <a:endParaRPr lang="en-US" dirty="0">
              <a:solidFill>
                <a:srgbClr val="8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82946" name="TextBox 4"/>
          <p:cNvSpPr txBox="1">
            <a:spLocks noChangeArrowheads="1"/>
          </p:cNvSpPr>
          <p:nvPr/>
        </p:nvSpPr>
        <p:spPr bwMode="auto">
          <a:xfrm>
            <a:off x="1257300" y="3600449"/>
            <a:ext cx="6858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r>
              <a:rPr lang="en-US" sz="1800" dirty="0">
                <a:latin typeface="Times New Roman" charset="0"/>
                <a:cs typeface="Times New Roman" charset="0"/>
              </a:rPr>
              <a:t>Scores of  randomized controlled trials demonstrating alterations in gene expression of inflammation markers e.g. </a:t>
            </a:r>
            <a:r>
              <a:rPr lang="en-US" sz="1800" dirty="0" err="1">
                <a:latin typeface="Times New Roman" charset="0"/>
                <a:cs typeface="Times New Roman" charset="0"/>
              </a:rPr>
              <a:t>NFkB</a:t>
            </a:r>
            <a:r>
              <a:rPr lang="en-US" sz="1800" dirty="0">
                <a:latin typeface="Times New Roman" charset="0"/>
                <a:cs typeface="Times New Roman" charset="0"/>
              </a:rPr>
              <a:t>, IL-6, and C-reactive protein with meditation compared to controls (Benson, Davidson, McEwen)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Times New Roman" charset="0"/>
                <a:cs typeface="Times New Roman" charset="0"/>
              </a:rPr>
              <a:t>    Increased expression of telomerase and maintenance</a:t>
            </a:r>
          </a:p>
          <a:p>
            <a:pPr eaLnBrk="1" hangingPunct="1"/>
            <a:r>
              <a:rPr lang="en-US" sz="1800" dirty="0">
                <a:latin typeface="Times New Roman" charset="0"/>
                <a:cs typeface="Times New Roman" charset="0"/>
              </a:rPr>
              <a:t>     of telomere length (Blackburn and </a:t>
            </a:r>
            <a:r>
              <a:rPr lang="en-US" sz="1800" dirty="0" err="1">
                <a:latin typeface="Times New Roman" charset="0"/>
                <a:cs typeface="Times New Roman" charset="0"/>
              </a:rPr>
              <a:t>Ornish</a:t>
            </a:r>
            <a:r>
              <a:rPr lang="en-US" sz="1800" dirty="0">
                <a:latin typeface="Times New Roman" charset="0"/>
                <a:cs typeface="Times New Roman" charset="0"/>
              </a:rPr>
              <a:t>)</a:t>
            </a:r>
          </a:p>
          <a:p>
            <a:pPr marL="257175" indent="-257175" eaLnBrk="1" hangingPunct="1">
              <a:buFont typeface="Arial"/>
              <a:buChar char="•"/>
            </a:pPr>
            <a:r>
              <a:rPr lang="en-US" sz="1800" dirty="0">
                <a:latin typeface="Times New Roman" charset="0"/>
                <a:cs typeface="Times New Roman" charset="0"/>
              </a:rPr>
              <a:t>Treatment group scored better on emotional wellness, resiliency (Benson, </a:t>
            </a:r>
            <a:r>
              <a:rPr lang="en-US" sz="1800" dirty="0" err="1">
                <a:latin typeface="Times New Roman" charset="0"/>
                <a:cs typeface="Times New Roman" charset="0"/>
              </a:rPr>
              <a:t>Ornish</a:t>
            </a:r>
            <a:r>
              <a:rPr lang="en-US" sz="1800" dirty="0">
                <a:latin typeface="Times New Roman" charset="0"/>
                <a:cs typeface="Times New Roman" charset="0"/>
              </a:rPr>
              <a:t>, Davidson)</a:t>
            </a:r>
          </a:p>
        </p:txBody>
      </p:sp>
      <p:pic>
        <p:nvPicPr>
          <p:cNvPr id="3" name="Picture 2" descr="pg37-nd2015-rockwe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07" y="1936750"/>
            <a:ext cx="987309" cy="1320800"/>
          </a:xfrm>
          <a:prstGeom prst="rect">
            <a:avLst/>
          </a:prstGeom>
        </p:spPr>
      </p:pic>
      <p:pic>
        <p:nvPicPr>
          <p:cNvPr id="4" name="Picture 3" descr="meditation_ThinkstockPhotos-505023182_squa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45" y="1933790"/>
            <a:ext cx="1257300" cy="1257300"/>
          </a:xfrm>
          <a:prstGeom prst="rect">
            <a:avLst/>
          </a:prstGeom>
        </p:spPr>
      </p:pic>
      <p:pic>
        <p:nvPicPr>
          <p:cNvPr id="5" name="Picture 4" descr="iStock_000009647177X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74" y="1940669"/>
            <a:ext cx="1818409" cy="1200150"/>
          </a:xfrm>
          <a:prstGeom prst="rect">
            <a:avLst/>
          </a:prstGeom>
        </p:spPr>
      </p:pic>
      <p:pic>
        <p:nvPicPr>
          <p:cNvPr id="7" name="Picture 6" descr="kiss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685" y="2000250"/>
            <a:ext cx="1816221" cy="12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2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51427"/>
            <a:ext cx="617220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sz="3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Connection and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1662" y="1581150"/>
            <a:ext cx="5012338" cy="1847850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an evolutionary biologic perspective we are born to bond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Powerful predictor of longevity and health, of the magnitude that smoking has.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Mirror neurons…EMF receivers/transmitters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stress states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coping and resiliency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Reductions in chronic disease risk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06" y="2346158"/>
            <a:ext cx="3548384" cy="248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32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857250"/>
            <a:ext cx="91535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9156"/>
            <a:ext cx="6048375" cy="514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134100" y="2547700"/>
            <a:ext cx="2800350" cy="19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 dirty="0">
                <a:solidFill>
                  <a:schemeClr val="bg1"/>
                </a:solidFill>
                <a:latin typeface="Times" pitchFamily="-111" charset="0"/>
              </a:rPr>
              <a:t>“The future </a:t>
            </a:r>
            <a:r>
              <a:rPr lang="en-US" sz="2700" dirty="0" err="1">
                <a:solidFill>
                  <a:schemeClr val="bg1"/>
                </a:solidFill>
                <a:latin typeface="Times" pitchFamily="-111" charset="0"/>
              </a:rPr>
              <a:t>ain’t</a:t>
            </a:r>
            <a:r>
              <a:rPr lang="en-US" sz="2700" dirty="0">
                <a:solidFill>
                  <a:schemeClr val="bg1"/>
                </a:solidFill>
                <a:latin typeface="Times" pitchFamily="-111" charset="0"/>
              </a:rPr>
              <a:t> what it used to be.”</a:t>
            </a:r>
          </a:p>
          <a:p>
            <a:pPr algn="ctr">
              <a:spcBef>
                <a:spcPct val="50000"/>
              </a:spcBef>
            </a:pPr>
            <a:r>
              <a:rPr lang="en-US" sz="27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" pitchFamily="-111" charset="0"/>
              </a:rPr>
              <a:t>Yogi Berra</a:t>
            </a:r>
          </a:p>
        </p:txBody>
      </p:sp>
    </p:spTree>
    <p:extLst>
      <p:ext uri="{BB962C8B-B14F-4D97-AF65-F5344CB8AC3E}">
        <p14:creationId xmlns:p14="http://schemas.microsoft.com/office/powerpoint/2010/main" val="417852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A2F7E4-C78A-984E-9491-27B2F027A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4" y="2324100"/>
            <a:ext cx="4075906" cy="250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FFD04-5D17-C74F-A305-E65F5461C935}"/>
              </a:ext>
            </a:extLst>
          </p:cNvPr>
          <p:cNvSpPr txBox="1"/>
          <p:nvPr/>
        </p:nvSpPr>
        <p:spPr>
          <a:xfrm>
            <a:off x="2324100" y="1060450"/>
            <a:ext cx="4889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Bathing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FA850-D1CF-E247-B1DA-1D674B0445BA}"/>
              </a:ext>
            </a:extLst>
          </p:cNvPr>
          <p:cNvSpPr txBox="1"/>
          <p:nvPr/>
        </p:nvSpPr>
        <p:spPr>
          <a:xfrm>
            <a:off x="4842672" y="2324099"/>
            <a:ext cx="3848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Shinrin-Yoku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health and quality of life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Improvements in mind and mood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inflammation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6A1F1-0932-E242-9BA0-55F01F961CDA}"/>
              </a:ext>
            </a:extLst>
          </p:cNvPr>
          <p:cNvSpPr txBox="1"/>
          <p:nvPr/>
        </p:nvSpPr>
        <p:spPr>
          <a:xfrm>
            <a:off x="3441700" y="5218835"/>
            <a:ext cx="3162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www.shinrin-yoku.org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19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119" t="-1" r="13050" b="29243"/>
          <a:stretch/>
        </p:blipFill>
        <p:spPr>
          <a:xfrm rot="10800000">
            <a:off x="0" y="857250"/>
            <a:ext cx="9153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58D96F-86AB-2940-B11E-61B14C41A4B8}"/>
              </a:ext>
            </a:extLst>
          </p:cNvPr>
          <p:cNvSpPr txBox="1"/>
          <p:nvPr/>
        </p:nvSpPr>
        <p:spPr>
          <a:xfrm>
            <a:off x="1300235" y="4788942"/>
            <a:ext cx="6553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There’s no place like home…</a:t>
            </a:r>
          </a:p>
          <a:p>
            <a:pPr algn="ctr"/>
            <a:r>
              <a:rPr lang="en-US" sz="27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home is where you already are!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0159F-E1B4-544F-AA9A-F91CDC675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403" y="1058173"/>
            <a:ext cx="4740852" cy="355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20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B1CEA9-CE7B-4746-A08D-0888D6D2938F}"/>
              </a:ext>
            </a:extLst>
          </p:cNvPr>
          <p:cNvSpPr txBox="1"/>
          <p:nvPr/>
        </p:nvSpPr>
        <p:spPr>
          <a:xfrm>
            <a:off x="2208398" y="3740590"/>
            <a:ext cx="5232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Thank You!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err="1"/>
              <a:t>www.thehealthedgepodcast.com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243F96-3952-0042-8630-2CD44DE16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23" y="709936"/>
            <a:ext cx="7259750" cy="240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69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514887"/>
            <a:ext cx="2743200" cy="3840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2128" y="4622535"/>
            <a:ext cx="5823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“It’s not what we don’t know that gets us into trouble. It’s what we know that ain’t so.”</a:t>
            </a:r>
          </a:p>
        </p:txBody>
      </p:sp>
    </p:spTree>
    <p:extLst>
      <p:ext uri="{BB962C8B-B14F-4D97-AF65-F5344CB8AC3E}">
        <p14:creationId xmlns:p14="http://schemas.microsoft.com/office/powerpoint/2010/main" val="3166343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119" t="-1" r="13050" b="29243"/>
          <a:stretch/>
        </p:blipFill>
        <p:spPr>
          <a:xfrm rot="10800000">
            <a:off x="0" y="857250"/>
            <a:ext cx="9153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274A3D-2B06-034B-98C7-197A137B492A}"/>
              </a:ext>
            </a:extLst>
          </p:cNvPr>
          <p:cNvSpPr txBox="1"/>
          <p:nvPr/>
        </p:nvSpPr>
        <p:spPr>
          <a:xfrm>
            <a:off x="514924" y="1139133"/>
            <a:ext cx="812367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“It is, I guess, politically correct and widely believed that the American Health care system is the best in the world. It’s not”.   </a:t>
            </a:r>
          </a:p>
          <a:p>
            <a:pPr algn="ctr"/>
            <a:r>
              <a:rPr lang="en-US" sz="21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 Berwick, Institute of Healthcare Improvement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D851B-535C-3342-8409-865A58A06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52095"/>
            <a:ext cx="4167162" cy="3138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A749BB-7802-A645-8E0E-348D7F6C0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132" y="2552095"/>
            <a:ext cx="4184127" cy="31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" t="21180" r="51438" b="12564"/>
          <a:stretch/>
        </p:blipFill>
        <p:spPr>
          <a:xfrm>
            <a:off x="0" y="842962"/>
            <a:ext cx="9144000" cy="51577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286ED1-BCF3-2F40-B9A0-1D536103E395}"/>
              </a:ext>
            </a:extLst>
          </p:cNvPr>
          <p:cNvSpPr txBox="1"/>
          <p:nvPr/>
        </p:nvSpPr>
        <p:spPr>
          <a:xfrm>
            <a:off x="3727534" y="4954505"/>
            <a:ext cx="534427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  <a:cs typeface="Times New Roman" panose="02020603050405020304" pitchFamily="18" charset="0"/>
              </a:rPr>
              <a:t>The Turning Point !</a:t>
            </a:r>
          </a:p>
        </p:txBody>
      </p:sp>
    </p:spTree>
    <p:extLst>
      <p:ext uri="{BB962C8B-B14F-4D97-AF65-F5344CB8AC3E}">
        <p14:creationId xmlns:p14="http://schemas.microsoft.com/office/powerpoint/2010/main" val="2243502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13303" y="844327"/>
            <a:ext cx="8207905" cy="5426777"/>
            <a:chOff x="246268" y="1378098"/>
            <a:chExt cx="8769530" cy="5670472"/>
          </a:xfrm>
        </p:grpSpPr>
        <p:graphicFrame>
          <p:nvGraphicFramePr>
            <p:cNvPr id="14" name="Content Placeholder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7300929"/>
                </p:ext>
              </p:extLst>
            </p:nvPr>
          </p:nvGraphicFramePr>
          <p:xfrm>
            <a:off x="447359" y="1958665"/>
            <a:ext cx="3829050" cy="508990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5" name="Content Placeholder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25014707"/>
                </p:ext>
              </p:extLst>
            </p:nvPr>
          </p:nvGraphicFramePr>
          <p:xfrm>
            <a:off x="4758123" y="1936189"/>
            <a:ext cx="4257675" cy="481012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246268" y="1389473"/>
              <a:ext cx="4231231" cy="546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latin typeface="Calibri Light" panose="020F0302020204030204" pitchFamily="34" charset="0"/>
                  <a:ea typeface="Tahoma" pitchFamily="34" charset="0"/>
                  <a:cs typeface="Calibri Light" panose="020F0302020204030204" pitchFamily="34" charset="0"/>
                </a:rPr>
                <a:t>Current Biomedical Model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77699" y="1378098"/>
              <a:ext cx="2418522" cy="546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latin typeface="Calibri Light" panose="020F0302020204030204" pitchFamily="34" charset="0"/>
                  <a:ea typeface="Tahoma" pitchFamily="34" charset="0"/>
                  <a:cs typeface="Calibri Light" panose="020F0302020204030204" pitchFamily="34" charset="0"/>
                </a:rPr>
                <a:t>New Medicine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880533" y="2131626"/>
            <a:ext cx="1624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Drugs/Surgery</a:t>
            </a:r>
          </a:p>
        </p:txBody>
      </p:sp>
    </p:spTree>
    <p:extLst>
      <p:ext uri="{BB962C8B-B14F-4D97-AF65-F5344CB8AC3E}">
        <p14:creationId xmlns:p14="http://schemas.microsoft.com/office/powerpoint/2010/main" val="2584877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53ED0-8306-C148-A00D-6A094B0BB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7434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9C0003"/>
                </a:solidFill>
              </a:rPr>
              <a:t>Hot areas of Lifestyle Medicine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58493-828B-674D-B02D-0FE716F29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867" y="2702934"/>
            <a:ext cx="6626181" cy="3149930"/>
          </a:xfrm>
        </p:spPr>
        <p:txBody>
          <a:bodyPr/>
          <a:lstStyle/>
          <a:p>
            <a:r>
              <a:rPr lang="en-US" sz="2800" dirty="0"/>
              <a:t>Epigenetics</a:t>
            </a:r>
          </a:p>
          <a:p>
            <a:r>
              <a:rPr lang="en-US" sz="2800" dirty="0"/>
              <a:t>Nutrition: Carb-restriction-keto diets</a:t>
            </a:r>
          </a:p>
          <a:p>
            <a:r>
              <a:rPr lang="en-US" sz="2800" dirty="0"/>
              <a:t>Microbiome</a:t>
            </a:r>
          </a:p>
          <a:p>
            <a:r>
              <a:rPr lang="en-US" sz="2800" dirty="0"/>
              <a:t>Social Connection - Love</a:t>
            </a:r>
          </a:p>
          <a:p>
            <a:r>
              <a:rPr lang="en-US" sz="2800" dirty="0"/>
              <a:t>Consciousness and Mind-Body Medicine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dna-universe-main-4-post.jpg">
            <a:extLst>
              <a:ext uri="{FF2B5EF4-FFF2-40B4-BE49-F238E27FC236}">
                <a16:creationId xmlns:a16="http://schemas.microsoft.com/office/drawing/2014/main" id="{116EA20A-AD0A-3640-A4E4-549E9A9F9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009" y="429704"/>
            <a:ext cx="3122791" cy="171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5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461346"/>
              </p:ext>
            </p:extLst>
          </p:nvPr>
        </p:nvGraphicFramePr>
        <p:xfrm>
          <a:off x="0" y="2057400"/>
          <a:ext cx="5984875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Bitmap Image" r:id="rId4" imgW="4495238" imgH="3476190" progId="">
                  <p:embed/>
                </p:oleObj>
              </mc:Choice>
              <mc:Fallback>
                <p:oleObj name="Bitmap Image" r:id="rId4" imgW="4495238" imgH="34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57400"/>
                        <a:ext cx="5984875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153569" y="2971800"/>
            <a:ext cx="2019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Healthspan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52600"/>
            <a:ext cx="2236788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63071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216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1057</Words>
  <Application>Microsoft Macintosh PowerPoint</Application>
  <PresentationFormat>On-screen Show (4:3)</PresentationFormat>
  <Paragraphs>179</Paragraphs>
  <Slides>32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Akzidenz-Grotesk BQ Light</vt:lpstr>
      <vt:lpstr>Arial</vt:lpstr>
      <vt:lpstr>Baskerville</vt:lpstr>
      <vt:lpstr>Calibri</vt:lpstr>
      <vt:lpstr>Calibri Light</vt:lpstr>
      <vt:lpstr>Gill Sans MT</vt:lpstr>
      <vt:lpstr>Times</vt:lpstr>
      <vt:lpstr>Times New Roman</vt:lpstr>
      <vt:lpstr>Office Theme</vt:lpstr>
      <vt:lpstr>Bitmap Image</vt:lpstr>
      <vt:lpstr>Top 5 Lifestyle Medicine Themes for 2020</vt:lpstr>
      <vt:lpstr>Journey to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Hot areas of Lifestyle Medicine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quality fat sources</vt:lpstr>
      <vt:lpstr>PowerPoint Presentation</vt:lpstr>
      <vt:lpstr>PowerPoint Presentation</vt:lpstr>
      <vt:lpstr>Take care of your microbiome</vt:lpstr>
      <vt:lpstr>PowerPoint Presentation</vt:lpstr>
      <vt:lpstr>PowerPoint Presentation</vt:lpstr>
      <vt:lpstr>PowerPoint Presentation</vt:lpstr>
      <vt:lpstr>Fight-Flight or Sympathetic Tone</vt:lpstr>
      <vt:lpstr>Calm or Parasympathetic Tone…..Get “Para”</vt:lpstr>
      <vt:lpstr>PowerPoint Presentation</vt:lpstr>
      <vt:lpstr> Social Connection and Health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 Evidence-Based (and powerful) Lifestyle Interventions</dc:title>
  <dc:creator>Mark Pettus</dc:creator>
  <cp:lastModifiedBy>thehealthedge81@gmail.com</cp:lastModifiedBy>
  <cp:revision>60</cp:revision>
  <cp:lastPrinted>2020-01-29T15:06:28Z</cp:lastPrinted>
  <dcterms:created xsi:type="dcterms:W3CDTF">2015-09-18T12:13:44Z</dcterms:created>
  <dcterms:modified xsi:type="dcterms:W3CDTF">2020-02-13T14:50:36Z</dcterms:modified>
</cp:coreProperties>
</file>