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1606" r:id="rId3"/>
    <p:sldId id="1615" r:id="rId4"/>
    <p:sldId id="1598" r:id="rId5"/>
    <p:sldId id="263" r:id="rId6"/>
    <p:sldId id="261" r:id="rId7"/>
    <p:sldId id="274" r:id="rId8"/>
    <p:sldId id="279" r:id="rId9"/>
    <p:sldId id="275" r:id="rId10"/>
    <p:sldId id="276" r:id="rId11"/>
    <p:sldId id="285" r:id="rId12"/>
    <p:sldId id="281" r:id="rId13"/>
    <p:sldId id="283" r:id="rId14"/>
    <p:sldId id="290" r:id="rId15"/>
    <p:sldId id="1599" r:id="rId16"/>
    <p:sldId id="1614" r:id="rId17"/>
    <p:sldId id="1611" r:id="rId18"/>
    <p:sldId id="265" r:id="rId19"/>
    <p:sldId id="266" r:id="rId20"/>
    <p:sldId id="1601" r:id="rId21"/>
    <p:sldId id="1608" r:id="rId22"/>
    <p:sldId id="1610" r:id="rId23"/>
    <p:sldId id="291" r:id="rId24"/>
    <p:sldId id="288" r:id="rId25"/>
    <p:sldId id="289" r:id="rId26"/>
    <p:sldId id="1203" r:id="rId27"/>
    <p:sldId id="1612" r:id="rId28"/>
    <p:sldId id="509" r:id="rId29"/>
    <p:sldId id="270" r:id="rId30"/>
    <p:sldId id="284" r:id="rId31"/>
    <p:sldId id="1609" r:id="rId32"/>
    <p:sldId id="1613" r:id="rId33"/>
    <p:sldId id="1247" r:id="rId34"/>
    <p:sldId id="282" r:id="rId35"/>
    <p:sldId id="264" r:id="rId36"/>
    <p:sldId id="260" r:id="rId37"/>
    <p:sldId id="280" r:id="rId38"/>
    <p:sldId id="277" r:id="rId39"/>
    <p:sldId id="160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531"/>
    <p:restoredTop sz="94663"/>
  </p:normalViewPr>
  <p:slideViewPr>
    <p:cSldViewPr snapToGrid="0" snapToObjects="1">
      <p:cViewPr>
        <p:scale>
          <a:sx n="98" d="100"/>
          <a:sy n="98" d="100"/>
        </p:scale>
        <p:origin x="37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EFB0-FA42-B44E-BC63-022F4C159E2A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B0950-33EA-D64B-AA2D-20EF54CC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6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1/30/2020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6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92FD3A-07AF-7E4B-945C-82BD0912AC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65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B0950-33EA-D64B-AA2D-20EF54CC9F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CF87-366A-4A44-BE94-0AB5DC34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5261B-3272-104A-84AB-99797AD7F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B277-CC3C-4140-91EE-DAFE5AE3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B0F76-F9B2-9B4C-9AFB-DA3ADCCF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BF0E7-DA8C-1344-8940-B5C38B49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4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E741-3DEE-754E-9699-A237E99C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08FF5-6F58-DC43-A703-5EFBE1256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94C2C-0E65-A04B-B46B-5694CA9E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2FFC5-5876-5A4D-84E8-BAC03DF8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DB0AA-4877-3446-B26A-CD9FA5A2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6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D209E-5F57-B44D-AA3F-82A5F505B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D491C-E7EE-184D-B4CC-72E6DF0C7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19AD2-7BDE-4D4D-9B55-368B7A2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C85B1-5300-2842-9D84-16B9DE152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43480-1DA9-554F-BA0C-C9EC93D1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CEEC-A6FA-544A-93DD-1CFB68D2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1F030-F6BD-C049-9B8B-B040230BA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533D-67CC-AF4A-9BED-B75B6B26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22740-1CB9-3044-9901-EAC8D05D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C637-B64A-4F46-8A06-815241DB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5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506-EC66-9F47-9F8F-C0DAF3A7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AA10A-880D-1844-B4F8-345507A0A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021B-85C1-E64D-844E-B721F3D8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E1B06-7153-3E4C-BCC3-A8E71FEA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6CA28-EDC8-5643-BB5C-0308EB1C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9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07563-8BC0-2048-A337-1EDF504A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CF25-5F99-3742-83E6-9C480E62D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EB069-0F84-C44F-B7F0-CE1739D44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55299-0E7D-064B-A663-78119EE6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972AD-7C80-F744-B258-CF9432D6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5DD96-4D97-C84F-8F6D-333AEA88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F8E6-5D17-7E4A-8098-4000072B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3E8FE-562F-CD4D-AF97-1D07E4F82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822CE-E344-DF48-A81D-7F917F0C1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35FF16-1A89-C14D-BED2-2C61AC4E6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E6D40-F5DF-C846-BB11-DBBFF64C8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68390-DA04-494A-998E-5457CF70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1E9D13-770A-8848-9D22-5298267C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78838-A5C8-194D-9D2C-95BF9820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1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CD9D-7F57-214C-8408-5654AC5C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814EC-93A6-0043-AAFC-40D673E9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62E20-890D-8649-BA26-3F6379F0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B015A-3882-6F45-BB2D-3B4236A0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F236ED-CE0C-F04B-AA25-FBCA9470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F29EF-CAC8-2D4A-B4C5-AFB007CB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D5603-00C5-CE4F-8488-7309D9B5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5F1B3-F26E-714F-B0C0-0F8E6A74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21861-0A3D-AD4A-B027-600479E38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20D6C-3130-D349-BA1A-05F9CBFF8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FAF0E-CD4C-D943-8568-6B478BDF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07BD5-32A6-0347-9374-27521C39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1A751-C2DF-9B4E-A525-C686915B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1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FE32-02C9-834E-99AF-7F98AB90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6DA6E-7780-1348-8DAC-C99318555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3A561-6381-4446-8136-BEEAF182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B7ACA-504B-0D46-8B60-2DDDD2AA3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41B75-A5E7-1645-BA90-95184BCA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BE979-F6CD-034C-BD3D-6593ADB6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1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9C81A-380A-2F44-ADDD-E27E62FE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EF70B-339D-F845-B504-59ACFF1A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C7EF-A80C-F542-ADBD-8CABEC7FC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1F679-1F16-EE40-97A1-9F5D8E99302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E24B-13F3-1246-82B9-D9E21113C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E9CB-5EAE-234E-A736-3553279E3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4374-8234-124E-9EE2-46A0FA485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6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bing.com/images/search?view=detailV2&amp;ccid=JNWcpIWH&amp;id=FB4A97D3DB39DA014DBB3273DDE2090DFE964C03&amp;thid=OIP.JNWcpIWHDCyv0EvJoObiUgHaCy&amp;mediaurl=https://www.chronobiology.com/wp-content/uploads/2016/05/the-positive-effects-of-time-restricted-feeding-2.jpg&amp;exph=679&amp;expw=1800&amp;q=time-restricted+feeding&amp;simid=608026531115106336&amp;selectedIndex=5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B24CA0-DFC4-5B45-B226-91CD720BDC15}"/>
              </a:ext>
            </a:extLst>
          </p:cNvPr>
          <p:cNvSpPr txBox="1"/>
          <p:nvPr/>
        </p:nvSpPr>
        <p:spPr>
          <a:xfrm>
            <a:off x="1957839" y="407279"/>
            <a:ext cx="827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30002"/>
                </a:solidFill>
              </a:rPr>
              <a:t>Fasting, Circadian Rhythms and Health</a:t>
            </a:r>
          </a:p>
        </p:txBody>
      </p:sp>
      <p:pic>
        <p:nvPicPr>
          <p:cNvPr id="1026" name="Picture 2" descr="yinyang1">
            <a:extLst>
              <a:ext uri="{FF2B5EF4-FFF2-40B4-BE49-F238E27FC236}">
                <a16:creationId xmlns:a16="http://schemas.microsoft.com/office/drawing/2014/main" id="{5747BA21-2A57-B445-B991-40A535E7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32" y="1272088"/>
            <a:ext cx="39624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2436C-AB23-0541-9834-8F6CEEE00E65}"/>
              </a:ext>
            </a:extLst>
          </p:cNvPr>
          <p:cNvSpPr txBox="1"/>
          <p:nvPr/>
        </p:nvSpPr>
        <p:spPr>
          <a:xfrm>
            <a:off x="3294345" y="5599134"/>
            <a:ext cx="5311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Mark Pettus MD</a:t>
            </a:r>
          </a:p>
          <a:p>
            <a:pPr algn="ctr"/>
            <a:r>
              <a:rPr lang="en-US" sz="2400" dirty="0"/>
              <a:t>February 20, 2020</a:t>
            </a:r>
          </a:p>
          <a:p>
            <a:pPr algn="ctr"/>
            <a:r>
              <a:rPr lang="en-US" sz="2400" dirty="0" err="1"/>
              <a:t>www.thehealthedgepodcast.com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723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2CAA5-5CDA-4847-AA69-44B62880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42900"/>
            <a:ext cx="9029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A96AD-710D-7240-A23E-B40DD152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26" y="0"/>
            <a:ext cx="1019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9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2D894-DC0E-5642-940A-B530CB73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69" y="374073"/>
            <a:ext cx="9995922" cy="61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9E481-4ED8-D946-A200-CB7BA6E93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91" y="1385455"/>
            <a:ext cx="10173817" cy="40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1EE20-5A2F-6A45-8EDF-15EC3CE2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96" y="0"/>
            <a:ext cx="991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4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1B710-572F-9345-94BA-051645F99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369" y="1067582"/>
            <a:ext cx="3403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0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E89643-FFFE-1D48-8614-D7F76501A5F2}"/>
              </a:ext>
            </a:extLst>
          </p:cNvPr>
          <p:cNvSpPr txBox="1"/>
          <p:nvPr/>
        </p:nvSpPr>
        <p:spPr>
          <a:xfrm>
            <a:off x="0" y="1074182"/>
            <a:ext cx="12192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The 5:2 IF </a:t>
            </a:r>
            <a:r>
              <a:rPr lang="en-US" sz="2400" dirty="0"/>
              <a:t>– </a:t>
            </a:r>
            <a:r>
              <a:rPr lang="en-US" sz="2200" dirty="0"/>
              <a:t>this is essentially ad lib intake 5 days/week with 2 days of caloric restriction in the 500-600 calorie/day range.</a:t>
            </a:r>
          </a:p>
          <a:p>
            <a:pPr lvl="0"/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The 16:8 </a:t>
            </a:r>
            <a:r>
              <a:rPr lang="en-US" sz="2400" dirty="0"/>
              <a:t>- </a:t>
            </a:r>
            <a:r>
              <a:rPr lang="en-US" sz="2200" dirty="0"/>
              <a:t>this is time-restricted eating (TRE) where an individual consumes all their food in an 8-hour window, fasting for 16 hours. It is not intended to caloric-restrict. One eats what they want, just narrowing the window within which they consume. The smaller the window the better. While it is currently unproven, there may be a further advantage if the eating window is more closely aligned with sunrising and sunsetting circadian cycles for that time of year.</a:t>
            </a:r>
          </a:p>
          <a:p>
            <a:pPr lvl="0"/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24-hour IF</a:t>
            </a:r>
            <a:r>
              <a:rPr lang="en-US" sz="2400" dirty="0"/>
              <a:t>:  </a:t>
            </a:r>
            <a:r>
              <a:rPr lang="en-US" sz="2200" dirty="0"/>
              <a:t>This is essentially fasting (water only) for 24 hours at specific interval e.g. monthly or every other month.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Fasting-Mimicking Diet</a:t>
            </a:r>
            <a:r>
              <a:rPr lang="en-US" sz="2400" dirty="0"/>
              <a:t>: </a:t>
            </a:r>
            <a:r>
              <a:rPr lang="en-US" sz="2200" dirty="0"/>
              <a:t>This has been researched and popularized by </a:t>
            </a:r>
            <a:r>
              <a:rPr lang="en-US" sz="2200" dirty="0" err="1"/>
              <a:t>Valter</a:t>
            </a:r>
            <a:r>
              <a:rPr lang="en-US" sz="2200" dirty="0"/>
              <a:t> </a:t>
            </a:r>
            <a:r>
              <a:rPr lang="en-US" sz="2200" dirty="0" err="1"/>
              <a:t>Luongo</a:t>
            </a:r>
            <a:r>
              <a:rPr lang="en-US" sz="2200" dirty="0"/>
              <a:t> PhD. It involves predominantly plant-based foods with caloric restriction of 500-600 calories/day for 5-straight days from monthly to every 2-3 months depending on one’s health goals.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370B5-AB26-CD41-898C-48F696237765}"/>
              </a:ext>
            </a:extLst>
          </p:cNvPr>
          <p:cNvSpPr txBox="1"/>
          <p:nvPr/>
        </p:nvSpPr>
        <p:spPr>
          <a:xfrm>
            <a:off x="213360" y="156754"/>
            <a:ext cx="546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Fasting means many things…</a:t>
            </a:r>
          </a:p>
        </p:txBody>
      </p:sp>
    </p:spTree>
    <p:extLst>
      <p:ext uri="{BB962C8B-B14F-4D97-AF65-F5344CB8AC3E}">
        <p14:creationId xmlns:p14="http://schemas.microsoft.com/office/powerpoint/2010/main" val="97457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576AA1-192C-2B4C-B597-2E89B2D2D012}"/>
              </a:ext>
            </a:extLst>
          </p:cNvPr>
          <p:cNvSpPr txBox="1"/>
          <p:nvPr/>
        </p:nvSpPr>
        <p:spPr>
          <a:xfrm>
            <a:off x="1822172" y="6036276"/>
            <a:ext cx="407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Satchin</a:t>
            </a:r>
            <a:r>
              <a:rPr lang="en-US" dirty="0"/>
              <a:t> Panda, PhD  </a:t>
            </a:r>
            <a:r>
              <a:rPr lang="en-US" i="1" dirty="0"/>
              <a:t>The Salk Institute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3984D-F0E4-054E-9FE0-89CEA8BFD751}"/>
              </a:ext>
            </a:extLst>
          </p:cNvPr>
          <p:cNvSpPr txBox="1"/>
          <p:nvPr/>
        </p:nvSpPr>
        <p:spPr>
          <a:xfrm>
            <a:off x="1998617" y="452392"/>
            <a:ext cx="800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Eating Patterns in America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01223-2ACF-2446-A55B-D44CDF6D5095}"/>
              </a:ext>
            </a:extLst>
          </p:cNvPr>
          <p:cNvSpPr txBox="1"/>
          <p:nvPr/>
        </p:nvSpPr>
        <p:spPr>
          <a:xfrm>
            <a:off x="1234853" y="2037806"/>
            <a:ext cx="9326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Duration of eating: 50% eat for 15 hours or longer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Weekend jet lag: 47% delay  breakfast by &gt; 1h in weekends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Eating frequency: 25% food eaten within 1.5 hours of previous meal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&lt; 25% food consumed before noon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&gt;36% of food is consumed after 6p</a:t>
            </a:r>
          </a:p>
        </p:txBody>
      </p:sp>
    </p:spTree>
    <p:extLst>
      <p:ext uri="{BB962C8B-B14F-4D97-AF65-F5344CB8AC3E}">
        <p14:creationId xmlns:p14="http://schemas.microsoft.com/office/powerpoint/2010/main" val="220814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299C2-25EC-FA4E-B1EC-24156BE0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77" y="751113"/>
            <a:ext cx="9351652" cy="529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17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1BA90-2423-AF48-AF8D-F9BC2989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70" y="576943"/>
            <a:ext cx="9354974" cy="53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6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1C23-712D-A842-B2FB-12590509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30002"/>
                </a:solidFill>
              </a:rPr>
              <a:t>Journey to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612D2-493B-4946-89B2-52A7FDADC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2261054"/>
            <a:ext cx="10515600" cy="4351338"/>
          </a:xfrm>
        </p:spPr>
        <p:txBody>
          <a:bodyPr/>
          <a:lstStyle/>
          <a:p>
            <a:r>
              <a:rPr lang="en-US" dirty="0"/>
              <a:t>Overview of popular wellness trends in 2020</a:t>
            </a:r>
          </a:p>
          <a:p>
            <a:r>
              <a:rPr lang="en-US" i="1" dirty="0">
                <a:solidFill>
                  <a:srgbClr val="830002"/>
                </a:solidFill>
              </a:rPr>
              <a:t>Intermittent Fasting - Circadian Rhythms</a:t>
            </a:r>
          </a:p>
          <a:p>
            <a:r>
              <a:rPr lang="en-US" dirty="0"/>
              <a:t>Weight Loss Principles – Hypnosis</a:t>
            </a:r>
          </a:p>
          <a:p>
            <a:r>
              <a:rPr lang="en-US" dirty="0"/>
              <a:t>Improving Sleep for Overall Health: </a:t>
            </a:r>
            <a:r>
              <a:rPr lang="en-US" i="1" dirty="0"/>
              <a:t>Dr. Jack Ringler</a:t>
            </a:r>
          </a:p>
          <a:p>
            <a:r>
              <a:rPr lang="en-US" dirty="0"/>
              <a:t>Breathing for Resilience: </a:t>
            </a:r>
            <a:r>
              <a:rPr lang="en-US" i="1" dirty="0"/>
              <a:t>Angela Wilson, LMHC, CYT</a:t>
            </a:r>
          </a:p>
          <a:p>
            <a:r>
              <a:rPr lang="en-US" dirty="0"/>
              <a:t>Exercise for a healthy weight: </a:t>
            </a:r>
            <a:r>
              <a:rPr lang="en-US" i="1" dirty="0"/>
              <a:t>Beth </a:t>
            </a:r>
            <a:r>
              <a:rPr lang="en-US" i="1" dirty="0" err="1"/>
              <a:t>Piantoni</a:t>
            </a:r>
            <a:r>
              <a:rPr lang="en-US" i="1" dirty="0"/>
              <a:t> CPT, CHWC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58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F5C24-5D06-C648-AFC8-56001CFF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882" y="0"/>
            <a:ext cx="6413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62230B-EE7C-C844-8412-28088A36B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863912"/>
            <a:ext cx="4554444" cy="2565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A47A6-8566-6048-BC44-000E7496E2DC}"/>
              </a:ext>
            </a:extLst>
          </p:cNvPr>
          <p:cNvSpPr txBox="1"/>
          <p:nvPr/>
        </p:nvSpPr>
        <p:spPr>
          <a:xfrm>
            <a:off x="5101887" y="579358"/>
            <a:ext cx="672352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Greater metabolic -stress resiliency at the level of cellular function in many different tissues.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Improvements in longevity and </a:t>
            </a:r>
            <a:r>
              <a:rPr lang="en-US" sz="2400" i="1" dirty="0" err="1"/>
              <a:t>healthspan</a:t>
            </a:r>
            <a:r>
              <a:rPr lang="en-US" sz="2400" dirty="0"/>
              <a:t> (quality of life)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Improvements in sleep quality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Reductions in obesity and diabetes risks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Reduced cardiovascular risks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Reduced cancer risks and enhanced recovery/prognosis with cancer treatment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Improvements in neurodegenerative disorders like Parkinson’s, Alzheimer’s, 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Improvements in inflammatory arthritis and asthma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Improvements in wound healing and post-operative complications</a:t>
            </a:r>
          </a:p>
          <a:p>
            <a:r>
              <a:rPr lang="en-US" sz="24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2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7C6E88-AC61-BF42-AB3C-309A16487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90" y="0"/>
            <a:ext cx="873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01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481FC-87EA-5343-8306-A8D8CB2E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69" y="155607"/>
            <a:ext cx="8604661" cy="2967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72AE5-D553-F246-A2D4-5FD047937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38" y="3279404"/>
            <a:ext cx="51689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8C032-E844-BB4D-AC7F-C4F35ADB6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84" y="187359"/>
            <a:ext cx="9972632" cy="3854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56E8B-6F4C-164B-9DA8-91087FFD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640" y="4339012"/>
            <a:ext cx="6827979" cy="20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DDBD0-A005-D245-982B-E8384A1AC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257"/>
            <a:ext cx="7466461" cy="4289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31E49-EBAC-F044-A692-EAA8BABD0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0" y="1522829"/>
            <a:ext cx="4787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06" y="511421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Intermittent Fasting</a:t>
            </a:r>
            <a:b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Time Restricted Eating (TRE)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474" y="2139949"/>
            <a:ext cx="8915400" cy="4525963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2400" dirty="0"/>
              <a:t>Time restricted feeding e.g. consume all food within 8-10-hour window. </a:t>
            </a:r>
          </a:p>
          <a:p>
            <a:pPr>
              <a:buFont typeface="Arial"/>
              <a:buChar char="•"/>
            </a:pPr>
            <a:r>
              <a:rPr lang="en-US" sz="2400" dirty="0"/>
              <a:t>Ideally, no eating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buFont typeface="Arial"/>
              <a:buChar char="•"/>
            </a:pPr>
            <a:r>
              <a:rPr lang="en-US" sz="2400" dirty="0"/>
              <a:t>Excellent Circadian rhythm “calibration”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Decreases in body weight and visceral fat, insulin and glycemic control</a:t>
            </a:r>
          </a:p>
          <a:p>
            <a:pPr>
              <a:buFont typeface="Arial"/>
              <a:buChar char="•"/>
            </a:pPr>
            <a:r>
              <a:rPr lang="en-US" sz="2400" dirty="0"/>
              <a:t>Significant reductions in breast cancer recurrence and improved prognosis (Patterson et al. UCSD 2016)</a:t>
            </a:r>
          </a:p>
          <a:p>
            <a:pPr>
              <a:buFont typeface="Arial"/>
              <a:buChar char="•"/>
            </a:pPr>
            <a:r>
              <a:rPr lang="en-US" sz="2400" dirty="0"/>
              <a:t>Improved cardiovascular disease risk profile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Decreased neuroinflammation (</a:t>
            </a:r>
            <a:r>
              <a:rPr lang="sk-SK" sz="2400" dirty="0"/>
              <a:t>Neurobiol Aging. 2015 May;36(5):1914-23)</a:t>
            </a:r>
          </a:p>
          <a:p>
            <a:pPr>
              <a:buFont typeface="Arial"/>
              <a:buChar char="•"/>
            </a:pPr>
            <a:r>
              <a:rPr lang="sk-SK" sz="2400" dirty="0" err="1"/>
              <a:t>Autophagy</a:t>
            </a:r>
            <a:r>
              <a:rPr lang="sk-SK" sz="2400" dirty="0"/>
              <a:t> – </a:t>
            </a:r>
            <a:r>
              <a:rPr lang="sk-SK" sz="2400" dirty="0" err="1"/>
              <a:t>recycling</a:t>
            </a:r>
            <a:r>
              <a:rPr lang="sk-SK" sz="2400" dirty="0"/>
              <a:t> of </a:t>
            </a:r>
            <a:r>
              <a:rPr lang="sk-SK" sz="2400" dirty="0" err="1"/>
              <a:t>senescent</a:t>
            </a:r>
            <a:r>
              <a:rPr lang="sk-SK" sz="2400" dirty="0"/>
              <a:t> </a:t>
            </a:r>
            <a:r>
              <a:rPr lang="sk-SK" sz="2400" dirty="0" err="1"/>
              <a:t>cells</a:t>
            </a:r>
            <a:r>
              <a:rPr lang="sk-SK" sz="2400" dirty="0"/>
              <a:t> (</a:t>
            </a:r>
            <a:r>
              <a:rPr lang="fi-FI" sz="2400" dirty="0" err="1"/>
              <a:t>Autophagy</a:t>
            </a:r>
            <a:r>
              <a:rPr lang="fi-FI" sz="2400" dirty="0"/>
              <a:t>, 2014;10:11, 1879-1882)</a:t>
            </a:r>
          </a:p>
          <a:p>
            <a:pPr>
              <a:buFont typeface="Arial"/>
              <a:buChar char="•"/>
            </a:pPr>
            <a:r>
              <a:rPr lang="fi-FI" sz="2400" dirty="0" err="1"/>
              <a:t>Improved</a:t>
            </a:r>
            <a:r>
              <a:rPr lang="fi-FI" sz="2400" dirty="0"/>
              <a:t> </a:t>
            </a:r>
            <a:r>
              <a:rPr lang="fi-FI" sz="2400" dirty="0" err="1"/>
              <a:t>sleep</a:t>
            </a:r>
            <a:r>
              <a:rPr lang="fi-FI" sz="2400" dirty="0"/>
              <a:t>!!</a:t>
            </a:r>
            <a:endParaRPr lang="sk-SK" sz="2400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Image result for time-restricted feeding">
            <a:hlinkClick r:id="rId2"/>
            <a:extLst>
              <a:ext uri="{FF2B5EF4-FFF2-40B4-BE49-F238E27FC236}">
                <a16:creationId xmlns:a16="http://schemas.microsoft.com/office/drawing/2014/main" id="{E739A6D5-BAE0-C845-9631-2302DA80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2088"/>
            <a:ext cx="3170238" cy="146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087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AE8EB-CA2D-9049-B0D7-43E2E5F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5" y="347611"/>
            <a:ext cx="4950822" cy="994172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88050E"/>
                </a:solidFill>
              </a:rPr>
            </a:br>
            <a:r>
              <a:rPr lang="en-US" dirty="0">
                <a:solidFill>
                  <a:srgbClr val="88050E"/>
                </a:solidFill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836" y="1881008"/>
            <a:ext cx="8687713" cy="426790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Sleep hygiene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Grounding…take your shoes off and stand outdoors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60” full spectrum outdoor lighting/day: within 2-3 </a:t>
            </a:r>
            <a:r>
              <a:rPr lang="en-US" sz="1800" dirty="0" err="1"/>
              <a:t>hrs</a:t>
            </a:r>
            <a:r>
              <a:rPr lang="en-US" sz="1800" dirty="0"/>
              <a:t> after sunrise and within 2-3 hours before sunset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Give your retina access; no sunglasses at key times of day for 5-10”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Evening light: Warm Halogen or  warm LED 2500k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Orange-amber light at night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Blue light filters 2-3 </a:t>
            </a:r>
            <a:r>
              <a:rPr lang="en-US" sz="1800" dirty="0" err="1"/>
              <a:t>hrs</a:t>
            </a:r>
            <a:r>
              <a:rPr lang="en-US" sz="1800" dirty="0"/>
              <a:t> before bedtime; F*Lux, Night Shift, Iris apps;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Time Restricted Feeding 10 hours: no eating within 2-3 hours of bedtime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Movement during the daytime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Social interactions during the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Stress during the day…not good after sunset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FA3B9-E3C1-2441-9FBC-B953EDF1FC19}"/>
              </a:ext>
            </a:extLst>
          </p:cNvPr>
          <p:cNvSpPr txBox="1"/>
          <p:nvPr/>
        </p:nvSpPr>
        <p:spPr>
          <a:xfrm>
            <a:off x="6418885" y="6369908"/>
            <a:ext cx="385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Satchin</a:t>
            </a:r>
            <a:r>
              <a:rPr lang="en-US" dirty="0"/>
              <a:t> Panda, PhD  </a:t>
            </a:r>
            <a:r>
              <a:rPr lang="en-US" i="1" dirty="0"/>
              <a:t>The Circadian Code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26A80-6844-A640-81A3-C1CD42D2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39" y="195999"/>
            <a:ext cx="1050665" cy="158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ABFD2-2AD7-9142-ACF0-081105D9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646" y="413833"/>
            <a:ext cx="2042565" cy="1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3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7979" y="6045346"/>
            <a:ext cx="286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17343-0A11-6743-8C9F-0980C0D41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0" y="445946"/>
            <a:ext cx="7785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05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3732398" y="4393737"/>
            <a:ext cx="523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www.thehealthedgepodcast.com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43F96-3952-0042-8630-2CD44DE1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45" y="709937"/>
            <a:ext cx="9644136" cy="31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2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DAAD54-6FD9-CD47-AFDF-D71C69EAB9AA}"/>
              </a:ext>
            </a:extLst>
          </p:cNvPr>
          <p:cNvSpPr txBox="1"/>
          <p:nvPr/>
        </p:nvSpPr>
        <p:spPr>
          <a:xfrm>
            <a:off x="651353" y="1189973"/>
            <a:ext cx="612522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</a:rPr>
              <a:t>Key Considerations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All aspects of health and longevity are linked to circadian entrainment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Meal timing and light quality are the two most powerful cues to circadian precision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Modifying lifestyle and environment to create more effective circadian alignment is powerfully health promoting.</a:t>
            </a:r>
          </a:p>
        </p:txBody>
      </p:sp>
    </p:spTree>
    <p:extLst>
      <p:ext uri="{BB962C8B-B14F-4D97-AF65-F5344CB8AC3E}">
        <p14:creationId xmlns:p14="http://schemas.microsoft.com/office/powerpoint/2010/main" val="506632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8FFE6-E653-2F45-8971-27F48215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647700"/>
            <a:ext cx="101473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42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17A6E5-22E0-DB44-AD80-5A195DD2C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85" y="0"/>
            <a:ext cx="9518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9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E597AE-4665-9D42-8D0F-E52E2104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028700"/>
            <a:ext cx="11239500" cy="480060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8F7022-C83A-304A-B8FF-D0692CDF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168" y="0"/>
            <a:ext cx="5455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8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una-ba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02" y="228601"/>
            <a:ext cx="4342197" cy="2889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9" y="3141789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00000"/>
                </a:solidFill>
              </a:rPr>
              <a:t>Saunas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Really good for health promotion and disease prevention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Upregultes</a:t>
            </a:r>
            <a:r>
              <a:rPr lang="en-US" sz="2000" dirty="0">
                <a:solidFill>
                  <a:srgbClr val="000000"/>
                </a:solidFill>
              </a:rPr>
              <a:t> HSP, defense/resiliency mechanisms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30” minutes 3-4x/week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Steam or infrared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1400" i="1" dirty="0" err="1"/>
              <a:t>Laukkanen</a:t>
            </a:r>
            <a:r>
              <a:rPr lang="en-US" sz="1400" i="1" dirty="0"/>
              <a:t> T, Khan H, </a:t>
            </a:r>
            <a:r>
              <a:rPr lang="en-US" sz="1400" i="1" dirty="0" err="1"/>
              <a:t>Zaccardi</a:t>
            </a:r>
            <a:r>
              <a:rPr lang="en-US" sz="1400" i="1" dirty="0"/>
              <a:t> F, </a:t>
            </a:r>
            <a:r>
              <a:rPr lang="en-US" sz="1400" i="1" dirty="0" err="1"/>
              <a:t>Laukkanen</a:t>
            </a:r>
            <a:r>
              <a:rPr lang="en-US" sz="1400" i="1" dirty="0"/>
              <a:t> JA. Association between sauna bathing and fatal cardiovascular and all-cause mortality events. JAMA Intern Med. 2015;175(4):542-548                              </a:t>
            </a:r>
          </a:p>
          <a:p>
            <a:r>
              <a:rPr lang="en-US" sz="1400" i="1" dirty="0"/>
              <a:t> Sauna bathing and incident hypertension: A prospective cohort study. Am J </a:t>
            </a:r>
            <a:r>
              <a:rPr lang="en-US" sz="1400" i="1" dirty="0" err="1"/>
              <a:t>Hypertens</a:t>
            </a:r>
            <a:r>
              <a:rPr lang="en-US" sz="1400" i="1" dirty="0"/>
              <a:t>. 2017; Nov 1;30(11):1120-1125.</a:t>
            </a:r>
          </a:p>
          <a:p>
            <a:r>
              <a:rPr lang="en-US" sz="1400" i="1" dirty="0"/>
              <a:t>Sauna bathing is inversely associated with dementia and Alzheimer's disease in middle-aged Finnish men. Age Ageing. 2016; Mar 1;46(2):245-249</a:t>
            </a:r>
            <a:r>
              <a:rPr lang="en-US" sz="1400" dirty="0"/>
              <a:t>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40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C0643-ADEE-244A-BF10-E397F8DA2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035050"/>
            <a:ext cx="8496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C3BFE-B230-8D46-80D2-25EEA3AD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1206500"/>
            <a:ext cx="77216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5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2A5BBC-B483-2C40-9E79-B508E768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57" y="320047"/>
            <a:ext cx="9245991" cy="53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5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52848-797B-3C4F-9737-B3D82470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12192000" cy="6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42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10A4F-DFB9-4841-84B9-2C22B4E5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885950"/>
            <a:ext cx="3581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7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AE8EB-CA2D-9049-B0D7-43E2E5F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80" y="589049"/>
            <a:ext cx="5705104" cy="1325563"/>
          </a:xfrm>
        </p:spPr>
        <p:txBody>
          <a:bodyPr/>
          <a:lstStyle/>
          <a:p>
            <a:r>
              <a:rPr lang="en-US" dirty="0">
                <a:solidFill>
                  <a:srgbClr val="88050E"/>
                </a:solidFill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92" y="2865967"/>
            <a:ext cx="10515600" cy="362690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Sleep hygiene </a:t>
            </a:r>
          </a:p>
          <a:p>
            <a:r>
              <a:rPr lang="en-US" sz="3200" dirty="0"/>
              <a:t>30-60” full spectrum lighting/day (first and last 3 hours/day)</a:t>
            </a:r>
          </a:p>
          <a:p>
            <a:r>
              <a:rPr lang="en-US" sz="3200" dirty="0"/>
              <a:t>10,000 lux light box for 30” in am</a:t>
            </a:r>
          </a:p>
          <a:p>
            <a:r>
              <a:rPr lang="en-US" sz="3200" dirty="0"/>
              <a:t>Blue light during the day is important</a:t>
            </a:r>
          </a:p>
          <a:p>
            <a:r>
              <a:rPr lang="en-US" sz="3200" dirty="0"/>
              <a:t>Evening light: Incandescent 2700k, Halogen 3,000k, warm LED on dimmer</a:t>
            </a:r>
          </a:p>
          <a:p>
            <a:r>
              <a:rPr lang="en-US" sz="3200" dirty="0"/>
              <a:t>Blue light filters 2-3 </a:t>
            </a:r>
            <a:r>
              <a:rPr lang="en-US" sz="3200" dirty="0" err="1"/>
              <a:t>hrs</a:t>
            </a:r>
            <a:r>
              <a:rPr lang="en-US" sz="3200" dirty="0"/>
              <a:t> before bedtime</a:t>
            </a:r>
          </a:p>
          <a:p>
            <a:r>
              <a:rPr lang="en-US" sz="3200" dirty="0"/>
              <a:t>Time Restricted Feeding: 8-10-hr window a powerful intervention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26A80-6844-A640-81A3-C1CD42D29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080" y="474290"/>
            <a:ext cx="1400886" cy="21128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ABFD2-2AD7-9142-ACF0-081105D9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72" y="776313"/>
            <a:ext cx="2723420" cy="15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8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2B2AF-6D68-794B-99C8-CF868513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35" y="1856268"/>
            <a:ext cx="6583329" cy="4433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ADA8E-62D1-364D-B60A-AA5D16201D7F}"/>
              </a:ext>
            </a:extLst>
          </p:cNvPr>
          <p:cNvSpPr txBox="1"/>
          <p:nvPr/>
        </p:nvSpPr>
        <p:spPr>
          <a:xfrm>
            <a:off x="2011680" y="449828"/>
            <a:ext cx="769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830002"/>
                </a:solidFill>
              </a:rPr>
              <a:t>Cortisol and Melatonin Diurnal Rhythm</a:t>
            </a:r>
          </a:p>
        </p:txBody>
      </p:sp>
    </p:spTree>
    <p:extLst>
      <p:ext uri="{BB962C8B-B14F-4D97-AF65-F5344CB8AC3E}">
        <p14:creationId xmlns:p14="http://schemas.microsoft.com/office/powerpoint/2010/main" val="119851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95838-42DC-8047-8F10-1FF74835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696685"/>
            <a:ext cx="9901949" cy="5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5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BEB12-1CBE-C94D-9144-01D0004B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51" y="859971"/>
            <a:ext cx="8816419" cy="50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9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32D51-EA09-7743-BFE7-8F790D7B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8DE5F-ADA4-1444-9761-115FD5F3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48" y="1108363"/>
            <a:ext cx="9614188" cy="45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143000"/>
            <a:ext cx="10744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853</Words>
  <Application>Microsoft Macintosh PowerPoint</Application>
  <PresentationFormat>Widescreen</PresentationFormat>
  <Paragraphs>95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Journey to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Intermittent Fasting Time Restricted Eating (TRE)</vt:lpstr>
      <vt:lpstr> Circadian Entrainment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Circadian Entrainment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9</cp:revision>
  <dcterms:created xsi:type="dcterms:W3CDTF">2020-02-16T23:14:50Z</dcterms:created>
  <dcterms:modified xsi:type="dcterms:W3CDTF">2020-02-18T01:53:26Z</dcterms:modified>
</cp:coreProperties>
</file>