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1628" r:id="rId2"/>
    <p:sldId id="1629" r:id="rId3"/>
    <p:sldId id="1041" r:id="rId4"/>
    <p:sldId id="1235" r:id="rId5"/>
    <p:sldId id="715" r:id="rId6"/>
    <p:sldId id="273" r:id="rId7"/>
    <p:sldId id="440" r:id="rId8"/>
    <p:sldId id="662" r:id="rId9"/>
    <p:sldId id="267" r:id="rId10"/>
    <p:sldId id="1198" r:id="rId11"/>
    <p:sldId id="1605" r:id="rId12"/>
    <p:sldId id="1603" r:id="rId13"/>
    <p:sldId id="391" r:id="rId14"/>
    <p:sldId id="1625" r:id="rId15"/>
    <p:sldId id="1624" r:id="rId16"/>
    <p:sldId id="1617" r:id="rId17"/>
    <p:sldId id="1601" r:id="rId18"/>
    <p:sldId id="274" r:id="rId19"/>
    <p:sldId id="275" r:id="rId20"/>
    <p:sldId id="1602" r:id="rId21"/>
    <p:sldId id="1046" r:id="rId22"/>
    <p:sldId id="1021" r:id="rId23"/>
    <p:sldId id="1022" r:id="rId24"/>
    <p:sldId id="1217" r:id="rId25"/>
    <p:sldId id="1362" r:id="rId26"/>
    <p:sldId id="1620" r:id="rId27"/>
    <p:sldId id="1164" r:id="rId28"/>
    <p:sldId id="1622" r:id="rId29"/>
    <p:sldId id="665" r:id="rId30"/>
    <p:sldId id="1627" r:id="rId31"/>
    <p:sldId id="1618" r:id="rId32"/>
    <p:sldId id="1608" r:id="rId33"/>
    <p:sldId id="1216" r:id="rId34"/>
    <p:sldId id="1214" r:id="rId35"/>
    <p:sldId id="1014" r:id="rId36"/>
    <p:sldId id="1621" r:id="rId37"/>
    <p:sldId id="1626" r:id="rId38"/>
    <p:sldId id="163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BABA"/>
    <a:srgbClr val="108DBA"/>
    <a:srgbClr val="16ACDF"/>
    <a:srgbClr val="0674B0"/>
    <a:srgbClr val="B04D0C"/>
    <a:srgbClr val="1C3775"/>
    <a:srgbClr val="409CE5"/>
    <a:srgbClr val="112251"/>
    <a:srgbClr val="18181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254" autoAdjust="0"/>
    <p:restoredTop sz="95787" autoAdjust="0"/>
  </p:normalViewPr>
  <p:slideViewPr>
    <p:cSldViewPr snapToGrid="0" snapToObjects="1">
      <p:cViewPr varScale="1">
        <p:scale>
          <a:sx n="92" d="100"/>
          <a:sy n="92" d="100"/>
        </p:scale>
        <p:origin x="184" y="752"/>
      </p:cViewPr>
      <p:guideLst/>
    </p:cSldViewPr>
  </p:slideViewPr>
  <p:outlineViewPr>
    <p:cViewPr>
      <p:scale>
        <a:sx n="33" d="100"/>
        <a:sy n="33" d="100"/>
      </p:scale>
      <p:origin x="0" y="-91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84F03-E4D1-384C-8738-8FB8416EE321}" type="datetimeFigureOut">
              <a:rPr lang="en-US" smtClean="0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050AD-49E8-9B45-9358-3B9BCF3D2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79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050AD-49E8-9B45-9358-3B9BCF3D23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72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050AD-49E8-9B45-9358-3B9BCF3D234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73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050AD-49E8-9B45-9358-3B9BCF3D234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85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050AD-49E8-9B45-9358-3B9BCF3D234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03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050AD-49E8-9B45-9358-3B9BCF3D23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28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Rectangularize the health curve</a:t>
            </a:r>
          </a:p>
          <a:p>
            <a:r>
              <a:rPr lang="en-US" dirty="0" err="1">
                <a:ea typeface="ＭＳ Ｐゴシック" charset="0"/>
                <a:cs typeface="ＭＳ Ｐゴシック" charset="0"/>
              </a:rPr>
              <a:t>Healthspan</a:t>
            </a:r>
            <a:r>
              <a:rPr lang="en-US" dirty="0">
                <a:ea typeface="ＭＳ Ｐゴシック" charset="0"/>
                <a:cs typeface="ＭＳ Ｐゴシック" charset="0"/>
              </a:rPr>
              <a:t>…organ reserve</a:t>
            </a: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fld id="{2F8CEDCE-B073-7A4C-A01C-BE78E0C422F0}" type="slidenum">
              <a:rPr lang="en-US" sz="1200">
                <a:latin typeface="Times" charset="0"/>
              </a:rPr>
              <a:pPr/>
              <a:t>6</a:t>
            </a:fld>
            <a:endParaRPr lang="en-US" sz="12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802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Mark Pettus MD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4/1/2019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54977-1944-1D4E-9D94-EFC742E9E6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838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﻿“Everything is Particles” evolved to “Everything is Fields” which eventually evolved to “Everything is Information”.</a:t>
            </a:r>
          </a:p>
          <a:p>
            <a:endParaRPr lang="en-US" dirty="0"/>
          </a:p>
          <a:p>
            <a:r>
              <a:rPr lang="en-US" dirty="0"/>
              <a:t>Virk, Rizwan. The Simulation Hypothesis: An MIT Computer Scientist Shows Why AI, Quantum Physics and Eastern Mystics All Agree We Are In a Video Game . Bayview Books. Kindle Edition.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050AD-49E8-9B45-9358-3B9BCF3D23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95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050AD-49E8-9B45-9358-3B9BCF3D23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35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050AD-49E8-9B45-9358-3B9BCF3D234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53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92FD3A-07AF-7E4B-945C-82BD0912AC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8F64AC-EE08-7541-94E5-469DC80D8A8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11/20/18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375A5D44-E797-A248-A185-9FB9414C7E3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Mark Pettus MD</a:t>
            </a:r>
          </a:p>
        </p:txBody>
      </p:sp>
    </p:spTree>
    <p:extLst>
      <p:ext uri="{BB962C8B-B14F-4D97-AF65-F5344CB8AC3E}">
        <p14:creationId xmlns:p14="http://schemas.microsoft.com/office/powerpoint/2010/main" val="138861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050AD-49E8-9B45-9358-3B9BCF3D234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4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32688-41EE-E543-B2FF-CAA956AB96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961BF-21EA-D142-83D1-C0B00A6DE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E7486-BB0A-004D-9DE2-DAD20691E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71BD-69CA-1B47-AB10-87994705C65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79F3F-F5DB-4B47-AE7E-5513B1D3B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4F99B-A8B5-0E4C-863A-79AE2C9BA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2641-BF86-2046-A252-8C71CE891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06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BCF7D-12B1-2247-A17F-389EFA84E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5F071F-DF72-504D-A65A-B8FD55DE3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777B0-E0F4-B74B-848C-013A0EC01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71BD-69CA-1B47-AB10-87994705C65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9E9BD-D00B-D94A-A14F-8F0DC5F76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5D56D-7521-8E4E-9D8C-20A742B4F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2641-BF86-2046-A252-8C71CE891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71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8CFAC5-0ADE-3143-B21E-FFF441434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A4E8BD-A81E-D840-9009-2CD079863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27595-311B-C74E-9AE9-32C9B391E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71BD-69CA-1B47-AB10-87994705C65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7A9C6-7C02-914C-A163-26E834716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797E0-D474-DC48-B21C-5FAA67913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2641-BF86-2046-A252-8C71CE891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24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557AD-F6DA-5C44-B2E9-D39990C7D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A83E6-428E-3A46-9D88-A9F273C4B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1CDAE-36E3-2D46-BA42-3CEAA552B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71BD-69CA-1B47-AB10-87994705C65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0D768-A597-2440-A0BD-2F8DC4689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74EE0-BB18-B44D-90E1-702BDA0D0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2641-BF86-2046-A252-8C71CE891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35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C2B07-4CEF-2A4C-99C1-F3EE58E1F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9EF973-62D2-9645-8BC6-008DAC9E0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0D5C8-4636-1043-B919-D3E7599DA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71BD-69CA-1B47-AB10-87994705C65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EE501-9CE7-1942-A138-8D513E3C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A8E55-372C-F34A-9356-E096502EB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2641-BF86-2046-A252-8C71CE891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19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DD209-904C-6E46-A36A-0AE40EBA4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0A8C8-F3BB-964C-B5B6-F9DA8F9428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8B1F0F-22EA-5C44-A2A1-DD0D3928E2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87DC8-C03F-5941-A964-5FA60B5DC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71BD-69CA-1B47-AB10-87994705C65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30BC54-C5A3-6F47-BDB1-4FB2EA840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8FEF32-7DBB-D44D-ADDE-1AF4ECDB9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2641-BF86-2046-A252-8C71CE891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27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35E70-F408-4144-B6EE-D359E8DE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1AF60-5D90-D545-B442-629A5FB4F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EC0916-1FD2-0F4B-A6CC-D64068787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E48672-EACC-2E4B-9282-6346EC0909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CE5F07-2F17-3E4D-9806-AFC5EF2F03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E67D62-792E-7B42-AC4C-7E39BA9A7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71BD-69CA-1B47-AB10-87994705C65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837B3C-9964-0540-94AF-D7E6F8452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8225A-51E2-2244-8463-0108B719E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2641-BF86-2046-A252-8C71CE891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97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21566-7E40-2148-91B3-F58CFDCBD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AFACAC-6DC8-6F40-8385-B57D8CE0A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71BD-69CA-1B47-AB10-87994705C65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BCBEEE-39E2-2F49-B367-55DB592B7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1066D-ACEB-DB40-83E8-CCA911242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2641-BF86-2046-A252-8C71CE891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07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FF1CB7-F84C-BA42-803D-73AAC84D9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71BD-69CA-1B47-AB10-87994705C65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C201F8-6253-044C-83D9-096C91EA6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436FD-3A56-4C45-AAEE-8F98FFAE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2641-BF86-2046-A252-8C71CE891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30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4A1AC-074C-4D4D-9805-EA26245A6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F61FE-20EA-344A-A84E-083FEFD3B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C78E85-4A4D-A641-ABE9-754B3FBFE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B189CD-90E5-3D4D-A65E-2982E3BA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71BD-69CA-1B47-AB10-87994705C65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EC5B5-EB98-284F-B5FE-70D667EBA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A99C3-D3B8-B541-ACA8-59FCB7267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2641-BF86-2046-A252-8C71CE891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28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BB33F-B085-1848-B3F2-E57FEC8CA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F0C350-DD8B-B349-A570-EEE89DA282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CB618C-51CC-6949-9C63-1917687D1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29D15-F9DB-BE43-B0EF-7CE770235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71BD-69CA-1B47-AB10-87994705C65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D936D-9940-1048-9A07-942393675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760822-E426-B84A-BA6A-46F0DA75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2641-BF86-2046-A252-8C71CE891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87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785820-DB61-6041-984D-5D02F4C07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D95FE5-79C1-B644-9AB9-6765E70CF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F3FC2-40DE-1549-95DB-85660017F6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571BD-69CA-1B47-AB10-87994705C65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ACC24-04E0-4541-95B4-EE50682898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D8E25-5416-5749-9546-1FD174FFE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B2641-BF86-2046-A252-8C71CE891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0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tif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8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na-universe-main-4-post.jpg">
            <a:extLst>
              <a:ext uri="{FF2B5EF4-FFF2-40B4-BE49-F238E27FC236}">
                <a16:creationId xmlns:a16="http://schemas.microsoft.com/office/drawing/2014/main" id="{065C6A8C-A206-D24D-B101-C79E932FB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57" y="1722748"/>
            <a:ext cx="8202387" cy="4511314"/>
          </a:xfrm>
          <a:prstGeom prst="rect">
            <a:avLst/>
          </a:prstGeom>
        </p:spPr>
      </p:pic>
      <p:sp>
        <p:nvSpPr>
          <p:cNvPr id="676866" name="TextBox 3"/>
          <p:cNvSpPr txBox="1">
            <a:spLocks noChangeArrowheads="1"/>
          </p:cNvSpPr>
          <p:nvPr/>
        </p:nvSpPr>
        <p:spPr bwMode="auto">
          <a:xfrm>
            <a:off x="216557" y="522419"/>
            <a:ext cx="11887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Consciousness, Quantum Access and Population Health: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future ain’t what it used to be!</a:t>
            </a:r>
          </a:p>
        </p:txBody>
      </p:sp>
      <p:sp>
        <p:nvSpPr>
          <p:cNvPr id="676871" name="TextBox 9"/>
          <p:cNvSpPr txBox="1">
            <a:spLocks noChangeArrowheads="1"/>
          </p:cNvSpPr>
          <p:nvPr/>
        </p:nvSpPr>
        <p:spPr bwMode="auto">
          <a:xfrm>
            <a:off x="6783826" y="4053798"/>
            <a:ext cx="4557934" cy="193899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Mark Pettus MD, FACP, ABOIM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July 30, 2019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Director Wellness and Population Health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Berkshire Health Systems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Associate Professor of Medicine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University of Massachusetts Medical School</a:t>
            </a:r>
          </a:p>
        </p:txBody>
      </p:sp>
      <p:sp>
        <p:nvSpPr>
          <p:cNvPr id="2" name="Snip Diagonal Corner Rectangle 1"/>
          <p:cNvSpPr/>
          <p:nvPr/>
        </p:nvSpPr>
        <p:spPr>
          <a:xfrm>
            <a:off x="6069904" y="3999671"/>
            <a:ext cx="5472332" cy="2044164"/>
          </a:xfrm>
          <a:prstGeom prst="snip2DiagRect">
            <a:avLst/>
          </a:prstGeom>
          <a:noFill/>
          <a:ln w="28575">
            <a:solidFill>
              <a:srgbClr val="0674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098" name="Picture 2" descr="https://resonancescience.org/wp-content/uploads/2019/05/Mar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6" t="-2190" b="1"/>
          <a:stretch/>
        </p:blipFill>
        <p:spPr bwMode="auto">
          <a:xfrm>
            <a:off x="4469050" y="3016438"/>
            <a:ext cx="2314776" cy="28402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281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119" t="-1" r="13050" b="29243"/>
          <a:stretch/>
        </p:blipFill>
        <p:spPr>
          <a:xfrm rot="10800000">
            <a:off x="0" y="-1"/>
            <a:ext cx="122047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41" name="Picture 1" descr="ab0b0923b79abed93d7fee4860e9ab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051" y="1113658"/>
            <a:ext cx="8485894" cy="460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A40882-6B3D-4B41-A9EA-15C6501FDE5A}"/>
              </a:ext>
            </a:extLst>
          </p:cNvPr>
          <p:cNvSpPr txBox="1"/>
          <p:nvPr/>
        </p:nvSpPr>
        <p:spPr>
          <a:xfrm>
            <a:off x="1507065" y="5871438"/>
            <a:ext cx="9446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Life as a loving relationship between the subject and the object.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302A74-8205-054D-9CDF-3F2C9EFBF202}"/>
              </a:ext>
            </a:extLst>
          </p:cNvPr>
          <p:cNvSpPr txBox="1"/>
          <p:nvPr/>
        </p:nvSpPr>
        <p:spPr>
          <a:xfrm>
            <a:off x="1030563" y="231809"/>
            <a:ext cx="9922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Epigenetics: a Future of Unlimited Possibility</a:t>
            </a:r>
          </a:p>
        </p:txBody>
      </p:sp>
    </p:spTree>
    <p:extLst>
      <p:ext uri="{BB962C8B-B14F-4D97-AF65-F5344CB8AC3E}">
        <p14:creationId xmlns:p14="http://schemas.microsoft.com/office/powerpoint/2010/main" val="2312635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119" t="-1" r="13050" b="29243"/>
          <a:stretch/>
        </p:blipFill>
        <p:spPr>
          <a:xfrm rot="10800000">
            <a:off x="0" y="-1"/>
            <a:ext cx="122047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EE0534-D33C-5140-947D-EFB13237A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630" y="234770"/>
            <a:ext cx="4250436" cy="63884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EAF187-C1A6-5345-9ECC-53604B0B22D0}"/>
              </a:ext>
            </a:extLst>
          </p:cNvPr>
          <p:cNvSpPr txBox="1"/>
          <p:nvPr/>
        </p:nvSpPr>
        <p:spPr>
          <a:xfrm>
            <a:off x="5145950" y="1536172"/>
            <a:ext cx="64346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“It from bit symbolizes the idea that every item of the physical world has at bottom…an immaterial source and explanation…that all things physical are information-theoretic in origin and that this is a participatory universe”</a:t>
            </a:r>
          </a:p>
          <a:p>
            <a:pPr algn="ctr"/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Archibald Wheeler</a:t>
            </a:r>
          </a:p>
        </p:txBody>
      </p:sp>
    </p:spTree>
    <p:extLst>
      <p:ext uri="{BB962C8B-B14F-4D97-AF65-F5344CB8AC3E}">
        <p14:creationId xmlns:p14="http://schemas.microsoft.com/office/powerpoint/2010/main" val="3243594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119" t="-1" r="13050" b="29243"/>
          <a:stretch/>
        </p:blipFill>
        <p:spPr>
          <a:xfrm rot="10800000">
            <a:off x="0" y="-1"/>
            <a:ext cx="122047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6BC7D8-DF1D-2B48-9C84-4840BE1CF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83" y="444324"/>
            <a:ext cx="11548533" cy="574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0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119" t="-1" r="13050" b="29243"/>
          <a:stretch/>
        </p:blipFill>
        <p:spPr>
          <a:xfrm rot="10800000">
            <a:off x="0" y="-1"/>
            <a:ext cx="122047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97469D-E856-6C48-B60A-9863931A0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166837"/>
            <a:ext cx="6272842" cy="46808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48270" y="1105286"/>
            <a:ext cx="5781002" cy="4647426"/>
          </a:xfrm>
          <a:prstGeom prst="rect">
            <a:avLst/>
          </a:prstGeom>
          <a:solidFill>
            <a:srgbClr val="000000">
              <a:alpha val="2588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Fritz Albert Popp, Peter </a:t>
            </a:r>
            <a:r>
              <a:rPr lang="en-US" sz="3600" dirty="0" err="1">
                <a:solidFill>
                  <a:schemeClr val="accent6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Gariev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 and </a:t>
            </a:r>
            <a:r>
              <a:rPr lang="en-US" sz="3600" dirty="0" err="1">
                <a:solidFill>
                  <a:schemeClr val="accent6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Vladamir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Poponin</a:t>
            </a:r>
            <a:endParaRPr lang="en-US" sz="3600" dirty="0">
              <a:solidFill>
                <a:schemeClr val="accent6">
                  <a:lumMod val="20000"/>
                  <a:lumOff val="80000"/>
                </a:schemeClr>
              </a:solidFill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cs typeface="Times New Roman" panose="02020603050405020304" pitchFamily="18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Every animal and plant cell has </a:t>
            </a:r>
            <a:r>
              <a:rPr lang="en-US" sz="2800" dirty="0" err="1">
                <a:solidFill>
                  <a:schemeClr val="bg1"/>
                </a:solidFill>
              </a:rPr>
              <a:t>biophoton</a:t>
            </a:r>
            <a:r>
              <a:rPr lang="en-US" sz="2800" dirty="0">
                <a:solidFill>
                  <a:schemeClr val="bg1"/>
                </a:solidFill>
              </a:rPr>
              <a:t> emissions that orchestrate function.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Energetic architecture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Semi-crystalline matrix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Resonant frequency and vibration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Phantom DNA</a:t>
            </a:r>
          </a:p>
        </p:txBody>
      </p:sp>
    </p:spTree>
    <p:extLst>
      <p:ext uri="{BB962C8B-B14F-4D97-AF65-F5344CB8AC3E}">
        <p14:creationId xmlns:p14="http://schemas.microsoft.com/office/powerpoint/2010/main" val="2807814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119" t="-1" r="13050" b="29243"/>
          <a:stretch/>
        </p:blipFill>
        <p:spPr>
          <a:xfrm rot="10800000">
            <a:off x="0" y="-1"/>
            <a:ext cx="122047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74C6EF-EFA0-8E4D-92C0-68389927E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258" y="356476"/>
            <a:ext cx="9331872" cy="5292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2D1519-2665-4343-BFAB-E5CDB88C84BC}"/>
              </a:ext>
            </a:extLst>
          </p:cNvPr>
          <p:cNvSpPr txBox="1"/>
          <p:nvPr/>
        </p:nvSpPr>
        <p:spPr>
          <a:xfrm>
            <a:off x="2900855" y="5687096"/>
            <a:ext cx="61170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Vladimir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Poponin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DNA Phantom Effect</a:t>
            </a:r>
          </a:p>
        </p:txBody>
      </p:sp>
    </p:spTree>
    <p:extLst>
      <p:ext uri="{BB962C8B-B14F-4D97-AF65-F5344CB8AC3E}">
        <p14:creationId xmlns:p14="http://schemas.microsoft.com/office/powerpoint/2010/main" val="2429673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119" t="-1" r="13050" b="29243"/>
          <a:stretch/>
        </p:blipFill>
        <p:spPr>
          <a:xfrm rot="10800000">
            <a:off x="0" y="-1"/>
            <a:ext cx="122047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8E2B7B-61BA-2F4A-8C9C-AF32BA22F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089" y="409903"/>
            <a:ext cx="9012919" cy="52183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5B4554-051F-7842-9DCD-D8B2AB08264C}"/>
              </a:ext>
            </a:extLst>
          </p:cNvPr>
          <p:cNvSpPr txBox="1"/>
          <p:nvPr/>
        </p:nvSpPr>
        <p:spPr>
          <a:xfrm>
            <a:off x="3563007" y="5975131"/>
            <a:ext cx="4729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Peter </a:t>
            </a:r>
            <a:r>
              <a:rPr lang="en-US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Gariev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21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119" t="-1" r="13050" b="29243"/>
          <a:stretch/>
        </p:blipFill>
        <p:spPr>
          <a:xfrm rot="10800000">
            <a:off x="0" y="-1"/>
            <a:ext cx="122047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AA4393-D784-5347-9093-CB5B6F5E0BC6}"/>
              </a:ext>
            </a:extLst>
          </p:cNvPr>
          <p:cNvSpPr txBox="1"/>
          <p:nvPr/>
        </p:nvSpPr>
        <p:spPr>
          <a:xfrm>
            <a:off x="1405467" y="236481"/>
            <a:ext cx="9635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Rupert Sheldrake PhD</a:t>
            </a:r>
          </a:p>
          <a:p>
            <a:pPr algn="ctr"/>
            <a:r>
              <a:rPr lang="en-US" sz="36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Morphogenic Fields and Morphic Resonance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94B911-F783-AE4F-8D9B-B04F5B55B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4712">
            <a:off x="651608" y="1758309"/>
            <a:ext cx="3914288" cy="47383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2945A3-75D3-9344-B895-041674F00884}"/>
              </a:ext>
            </a:extLst>
          </p:cNvPr>
          <p:cNvSpPr txBox="1"/>
          <p:nvPr/>
        </p:nvSpPr>
        <p:spPr>
          <a:xfrm>
            <a:off x="4481675" y="2035564"/>
            <a:ext cx="736140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Self-organizing systems inherit a memory from a previous similar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extended mind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Laws of nature as habits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evolutionary universe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Telepathy 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Psychedelics and collective consciousness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Mystical and spiritual experiences and health</a:t>
            </a:r>
          </a:p>
        </p:txBody>
      </p:sp>
    </p:spTree>
    <p:extLst>
      <p:ext uri="{BB962C8B-B14F-4D97-AF65-F5344CB8AC3E}">
        <p14:creationId xmlns:p14="http://schemas.microsoft.com/office/powerpoint/2010/main" val="2070131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119" t="-1" r="13050" b="29243"/>
          <a:stretch/>
        </p:blipFill>
        <p:spPr>
          <a:xfrm rot="10800000">
            <a:off x="0" y="-1"/>
            <a:ext cx="122047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BC0CEF-7B6B-5D4E-8038-0F24813222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2" t="-186" r="3915" b="836"/>
          <a:stretch/>
        </p:blipFill>
        <p:spPr>
          <a:xfrm>
            <a:off x="0" y="-13371"/>
            <a:ext cx="12187990" cy="68713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E4F75F-5DE2-0843-AAB3-CE79F459C234}"/>
              </a:ext>
            </a:extLst>
          </p:cNvPr>
          <p:cNvSpPr txBox="1"/>
          <p:nvPr/>
        </p:nvSpPr>
        <p:spPr>
          <a:xfrm>
            <a:off x="3136900" y="5986959"/>
            <a:ext cx="5930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8C00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 the photons flow</a:t>
            </a:r>
          </a:p>
        </p:txBody>
      </p:sp>
    </p:spTree>
    <p:extLst>
      <p:ext uri="{BB962C8B-B14F-4D97-AF65-F5344CB8AC3E}">
        <p14:creationId xmlns:p14="http://schemas.microsoft.com/office/powerpoint/2010/main" val="341619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119" t="-1" r="13050" b="29243"/>
          <a:stretch/>
        </p:blipFill>
        <p:spPr>
          <a:xfrm rot="10800000">
            <a:off x="0" y="-1"/>
            <a:ext cx="122047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832D51-EA09-7743-BFE7-8F790D7BC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48" y="157782"/>
            <a:ext cx="11236603" cy="63205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A9B69-15AA-8C4D-B8DD-0FABFB64B83D}"/>
              </a:ext>
            </a:extLst>
          </p:cNvPr>
          <p:cNvSpPr txBox="1"/>
          <p:nvPr/>
        </p:nvSpPr>
        <p:spPr>
          <a:xfrm>
            <a:off x="4236452" y="6439457"/>
            <a:ext cx="459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Satchin</a:t>
            </a:r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Panda PhD, The Salk Institute</a:t>
            </a:r>
          </a:p>
        </p:txBody>
      </p:sp>
    </p:spTree>
    <p:extLst>
      <p:ext uri="{BB962C8B-B14F-4D97-AF65-F5344CB8AC3E}">
        <p14:creationId xmlns:p14="http://schemas.microsoft.com/office/powerpoint/2010/main" val="1126163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119" t="-1" r="13050" b="29243"/>
          <a:stretch/>
        </p:blipFill>
        <p:spPr>
          <a:xfrm rot="10800000">
            <a:off x="0" y="-1"/>
            <a:ext cx="122047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30D82D-8347-3045-AA34-DA2A7DFED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56" y="1412083"/>
            <a:ext cx="11242828" cy="47841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3E7470-3CDF-1E47-A4DA-FCA75EFB3758}"/>
              </a:ext>
            </a:extLst>
          </p:cNvPr>
          <p:cNvSpPr txBox="1"/>
          <p:nvPr/>
        </p:nvSpPr>
        <p:spPr>
          <a:xfrm>
            <a:off x="1719262" y="309420"/>
            <a:ext cx="8512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Sunlight and Circadian Entrainment</a:t>
            </a:r>
          </a:p>
        </p:txBody>
      </p:sp>
    </p:spTree>
    <p:extLst>
      <p:ext uri="{BB962C8B-B14F-4D97-AF65-F5344CB8AC3E}">
        <p14:creationId xmlns:p14="http://schemas.microsoft.com/office/powerpoint/2010/main" val="1817780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" t="21180" r="51438" b="12564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286ED1-BCF3-2F40-B9A0-1D536103E395}"/>
              </a:ext>
            </a:extLst>
          </p:cNvPr>
          <p:cNvSpPr txBox="1"/>
          <p:nvPr/>
        </p:nvSpPr>
        <p:spPr>
          <a:xfrm>
            <a:off x="4970045" y="5463006"/>
            <a:ext cx="7125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cs typeface="Times New Roman" panose="02020603050405020304" pitchFamily="18" charset="0"/>
              </a:rPr>
              <a:t>The Turning Point !</a:t>
            </a:r>
          </a:p>
        </p:txBody>
      </p:sp>
    </p:spTree>
    <p:extLst>
      <p:ext uri="{BB962C8B-B14F-4D97-AF65-F5344CB8AC3E}">
        <p14:creationId xmlns:p14="http://schemas.microsoft.com/office/powerpoint/2010/main" val="4066654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119" t="-1" r="13050" b="29243"/>
          <a:stretch/>
        </p:blipFill>
        <p:spPr>
          <a:xfrm rot="10800000">
            <a:off x="0" y="-1"/>
            <a:ext cx="122047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37AE8EB-CA2D-9049-B0D7-43E2E5FF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48778"/>
            <a:ext cx="5919767" cy="99417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Zeitgebers:</a:t>
            </a:r>
            <a:b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Circadian Entrainment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5D3FC-9E48-E147-AFDF-FD3B37990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343299"/>
            <a:ext cx="11209867" cy="2720181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Grounding…take your shoes off and stand outdoors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60” full spectrum lighting/day: within 2-3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hrs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after sunrise and within 2-3 hours before sunset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 your retinas access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Evening light: Incandescent 2700k, Halogen 3,000k, warm LED on dimmer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Orange-amber light at night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Blue light filters 2-3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hrs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before bedtime; F*Lux, Night Shift, Iris apps;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Computer settings: lower color temperature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F7241D-80F5-6B44-8BC2-C1D8936F1A71}"/>
              </a:ext>
            </a:extLst>
          </p:cNvPr>
          <p:cNvSpPr/>
          <p:nvPr/>
        </p:nvSpPr>
        <p:spPr>
          <a:xfrm>
            <a:off x="1485331" y="619679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Global rise of potential health hazards caused by blue light- </a:t>
            </a:r>
            <a:r>
              <a:rPr lang="en-US" sz="16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nduced</a:t>
            </a:r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circadian disruption in modern aging societies </a:t>
            </a:r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  <a:latin typeface="AdvOT46dcae81"/>
              </a:rPr>
              <a:t> </a:t>
            </a:r>
            <a:r>
              <a:rPr lang="en-US" sz="16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AdvOT46dcae81"/>
              </a:rPr>
              <a:t>Hatori</a:t>
            </a:r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  <a:latin typeface="AdvOT46dcae81"/>
              </a:rPr>
              <a:t> M. et al.</a:t>
            </a:r>
            <a:r>
              <a:rPr lang="en-US" sz="16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dvOT46dcae81"/>
              </a:rPr>
              <a:t>   </a:t>
            </a:r>
            <a:r>
              <a:rPr lang="en-US" sz="1600" b="1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AdvOT46dcae81"/>
              </a:rPr>
              <a:t>npj</a:t>
            </a:r>
            <a:r>
              <a:rPr lang="en-US" sz="16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dvOT46dcae81"/>
              </a:rPr>
              <a:t> Aging and Mechanisms of Disease (2017)</a:t>
            </a:r>
            <a:endParaRPr lang="en-US" sz="1600" b="1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122" name="Picture 2" descr="Image result for watching the sunset">
            <a:extLst>
              <a:ext uri="{FF2B5EF4-FFF2-40B4-BE49-F238E27FC236}">
                <a16:creationId xmlns:a16="http://schemas.microsoft.com/office/drawing/2014/main" id="{9D193A93-0440-3249-AD7D-7B5D36945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559" y="276025"/>
            <a:ext cx="3577428" cy="23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059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119" t="-1" r="13050" b="29243"/>
          <a:stretch/>
        </p:blipFill>
        <p:spPr>
          <a:xfrm rot="10800000">
            <a:off x="0" y="-1"/>
            <a:ext cx="122047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720516" y="417105"/>
            <a:ext cx="89635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Allostasis</a:t>
            </a:r>
            <a:r>
              <a:rPr lang="en-US" sz="44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44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Allostatic</a:t>
            </a:r>
            <a:r>
              <a:rPr lang="en-US" sz="44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Load</a:t>
            </a:r>
          </a:p>
          <a:p>
            <a:pPr algn="ctr"/>
            <a:endParaRPr lang="en-US" sz="4000" b="1" i="1" dirty="0">
              <a:solidFill>
                <a:schemeClr val="accent6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process of achieving stability or balance through physiological or behavioral change in response to changes in one’s environment.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C2DBF2-8EB0-A54F-AD80-674750F00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351" y="3681663"/>
            <a:ext cx="2818688" cy="286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119" t="-1" r="13050" b="29243"/>
          <a:stretch/>
        </p:blipFill>
        <p:spPr>
          <a:xfrm rot="10800000">
            <a:off x="0" y="-1"/>
            <a:ext cx="122047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skerville" pitchFamily="-111" charset="0"/>
                <a:ea typeface="ＭＳ Ｐゴシック" pitchFamily="-111" charset="-128"/>
                <a:cs typeface="ＭＳ Ｐゴシック" pitchFamily="-111" charset="-128"/>
              </a:rPr>
              <a:t>Fight-Flight or Sympathetic Tone</a:t>
            </a:r>
          </a:p>
        </p:txBody>
      </p:sp>
      <p:pic>
        <p:nvPicPr>
          <p:cNvPr id="2365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1445797"/>
            <a:ext cx="3678691" cy="505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48" name="Picture 4" descr="8022012_df217a3b3b_m.jpg                                       0001894BMacintosh HD                   C0FFAB30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5073" y="1445796"/>
            <a:ext cx="3372853" cy="505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513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119" t="-1" r="13050" b="29243"/>
          <a:stretch/>
        </p:blipFill>
        <p:spPr>
          <a:xfrm rot="10800000">
            <a:off x="0" y="-1"/>
            <a:ext cx="122047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29390" y="228596"/>
            <a:ext cx="107442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ＭＳ Ｐゴシック" pitchFamily="-111" charset="-128"/>
                <a:cs typeface="Calibri" panose="020F0502020204030204" pitchFamily="34" charset="0"/>
              </a:rPr>
              <a:t>Calm or Parasympathetic Tone…..Get “Para”</a:t>
            </a:r>
          </a:p>
        </p:txBody>
      </p:sp>
      <p:pic>
        <p:nvPicPr>
          <p:cNvPr id="2375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490" y="1714500"/>
            <a:ext cx="7061276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572" name="Picture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6255" y="1748589"/>
            <a:ext cx="3810000" cy="472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325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6119" t="-1" r="13050" b="29243"/>
          <a:stretch/>
        </p:blipFill>
        <p:spPr>
          <a:xfrm rot="10800000">
            <a:off x="0" y="-1"/>
            <a:ext cx="122047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AB18AA-80BC-DE4E-9C5D-7EB8D6AE8A22}"/>
              </a:ext>
            </a:extLst>
          </p:cNvPr>
          <p:cNvSpPr txBox="1"/>
          <p:nvPr/>
        </p:nvSpPr>
        <p:spPr>
          <a:xfrm>
            <a:off x="2093495" y="325553"/>
            <a:ext cx="81333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cs typeface="Times New Roman" panose="02020603050405020304" pitchFamily="18" charset="0"/>
              </a:rPr>
              <a:t>Heart Rate Variability (HRV) as a Biomarker of Health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95D97B-38AA-AD4B-BAD0-67C62F2E3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042" y="1648992"/>
            <a:ext cx="9083842" cy="4284831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011D4524-A203-FE4B-911F-EC532B74F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2628" y="6085058"/>
            <a:ext cx="3886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www.heartmath.com</a:t>
            </a:r>
            <a:endParaRPr lang="en-US" sz="2800" dirty="0">
              <a:solidFill>
                <a:schemeClr val="accent6">
                  <a:lumMod val="40000"/>
                  <a:lumOff val="6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440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6119" t="-1" r="13050" b="29243"/>
          <a:stretch/>
        </p:blipFill>
        <p:spPr>
          <a:xfrm rot="10800000">
            <a:off x="0" y="0"/>
            <a:ext cx="122047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2945" name="TextBox 3"/>
          <p:cNvSpPr txBox="1">
            <a:spLocks noChangeArrowheads="1"/>
          </p:cNvSpPr>
          <p:nvPr/>
        </p:nvSpPr>
        <p:spPr bwMode="auto">
          <a:xfrm>
            <a:off x="926327" y="334473"/>
            <a:ext cx="103520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Segoe UI Black" panose="020B0A02040204020203" pitchFamily="34" charset="0"/>
                <a:cs typeface="Segoe UI Black" panose="020B0A02040204020203" pitchFamily="34" charset="0"/>
              </a:rPr>
              <a:t>Stress Reduction Techniques and </a:t>
            </a:r>
            <a:r>
              <a:rPr lang="en-US" sz="40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Segoe UI Black" panose="020B0A02040204020203" pitchFamily="34" charset="0"/>
                <a:cs typeface="Segoe UI Black" panose="020B0A02040204020203" pitchFamily="34" charset="0"/>
              </a:rPr>
              <a:t>Healthspan</a:t>
            </a:r>
            <a:endParaRPr lang="en-US" sz="4000" dirty="0">
              <a:solidFill>
                <a:schemeClr val="accent6">
                  <a:lumMod val="40000"/>
                  <a:lumOff val="60000"/>
                </a:schemeClr>
              </a:solidFill>
              <a:latin typeface="+mn-lt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82946" name="TextBox 4"/>
          <p:cNvSpPr txBox="1">
            <a:spLocks noChangeArrowheads="1"/>
          </p:cNvSpPr>
          <p:nvPr/>
        </p:nvSpPr>
        <p:spPr bwMode="auto">
          <a:xfrm>
            <a:off x="1530350" y="3657599"/>
            <a:ext cx="9144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n-lt"/>
                <a:cs typeface="Times New Roman" charset="0"/>
              </a:rPr>
              <a:t>Scores of  randomized controlled trials demonstrating alterations in gene expression of inflammation markers e.g. </a:t>
            </a:r>
            <a:r>
              <a:rPr lang="en-US" dirty="0" err="1">
                <a:solidFill>
                  <a:schemeClr val="bg1"/>
                </a:solidFill>
                <a:latin typeface="+mn-lt"/>
                <a:cs typeface="Times New Roman" charset="0"/>
              </a:rPr>
              <a:t>NFkB</a:t>
            </a:r>
            <a:r>
              <a:rPr lang="en-US" dirty="0">
                <a:solidFill>
                  <a:schemeClr val="bg1"/>
                </a:solidFill>
                <a:latin typeface="+mn-lt"/>
                <a:cs typeface="Times New Roman" charset="0"/>
              </a:rPr>
              <a:t>, IL-6, and C-reactive protein with meditation compared to controls (Benson, Davidson, McEwen)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+mn-lt"/>
                <a:cs typeface="Times New Roman" charset="0"/>
              </a:rPr>
              <a:t>    Increased expression of telomerase and maintenance</a:t>
            </a:r>
          </a:p>
          <a:p>
            <a:pPr eaLnBrk="1" hangingPunct="1"/>
            <a:r>
              <a:rPr lang="en-US" dirty="0">
                <a:solidFill>
                  <a:schemeClr val="bg1"/>
                </a:solidFill>
                <a:latin typeface="+mn-lt"/>
                <a:cs typeface="Times New Roman" charset="0"/>
              </a:rPr>
              <a:t>     of telomere length (Blackburn and </a:t>
            </a:r>
            <a:r>
              <a:rPr lang="en-US" dirty="0" err="1">
                <a:solidFill>
                  <a:schemeClr val="bg1"/>
                </a:solidFill>
                <a:latin typeface="+mn-lt"/>
                <a:cs typeface="Times New Roman" charset="0"/>
              </a:rPr>
              <a:t>Ornish</a:t>
            </a:r>
            <a:r>
              <a:rPr lang="en-US" dirty="0">
                <a:solidFill>
                  <a:schemeClr val="bg1"/>
                </a:solidFill>
                <a:latin typeface="+mn-lt"/>
                <a:cs typeface="Times New Roman" charset="0"/>
              </a:rPr>
              <a:t>)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+mn-lt"/>
                <a:cs typeface="Times New Roman" charset="0"/>
              </a:rPr>
              <a:t>Treatment group scored better on emotional wellness, resiliency (Benson, </a:t>
            </a:r>
            <a:r>
              <a:rPr lang="en-US" dirty="0" err="1">
                <a:solidFill>
                  <a:schemeClr val="bg1"/>
                </a:solidFill>
                <a:latin typeface="+mn-lt"/>
                <a:cs typeface="Times New Roman" charset="0"/>
              </a:rPr>
              <a:t>Ornish</a:t>
            </a:r>
            <a:r>
              <a:rPr lang="en-US" dirty="0">
                <a:solidFill>
                  <a:schemeClr val="bg1"/>
                </a:solidFill>
                <a:latin typeface="+mn-lt"/>
                <a:cs typeface="Times New Roman" charset="0"/>
              </a:rPr>
              <a:t>, Davidson)</a:t>
            </a:r>
          </a:p>
        </p:txBody>
      </p:sp>
      <p:pic>
        <p:nvPicPr>
          <p:cNvPr id="3" name="Picture 2" descr="pg37-nd2015-rockwe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732" y="1341598"/>
            <a:ext cx="1458225" cy="1950781"/>
          </a:xfrm>
          <a:prstGeom prst="rect">
            <a:avLst/>
          </a:prstGeom>
        </p:spPr>
      </p:pic>
      <p:pic>
        <p:nvPicPr>
          <p:cNvPr id="4" name="Picture 3" descr="meditation_ThinkstockPhotos-505023182_squar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684" y="1360150"/>
            <a:ext cx="1932229" cy="1932229"/>
          </a:xfrm>
          <a:prstGeom prst="rect">
            <a:avLst/>
          </a:prstGeom>
        </p:spPr>
      </p:pic>
      <p:pic>
        <p:nvPicPr>
          <p:cNvPr id="5" name="Picture 4" descr="iStock_000009647177X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40" y="1367908"/>
            <a:ext cx="2915864" cy="1924471"/>
          </a:xfrm>
          <a:prstGeom prst="rect">
            <a:avLst/>
          </a:prstGeom>
        </p:spPr>
      </p:pic>
      <p:pic>
        <p:nvPicPr>
          <p:cNvPr id="7" name="Picture 6" descr="kiss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392" y="1367908"/>
            <a:ext cx="2908746" cy="19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6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6119" t="-1" r="13050" b="29243"/>
          <a:stretch/>
        </p:blipFill>
        <p:spPr>
          <a:xfrm rot="10800000">
            <a:off x="0" y="-13856"/>
            <a:ext cx="122047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A2F7E4-C78A-984E-9491-27B2F027A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79" y="1515979"/>
            <a:ext cx="6471486" cy="3982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5FFD04-5D17-C74F-A305-E65F5461C935}"/>
              </a:ext>
            </a:extLst>
          </p:cNvPr>
          <p:cNvSpPr txBox="1"/>
          <p:nvPr/>
        </p:nvSpPr>
        <p:spPr>
          <a:xfrm>
            <a:off x="3098800" y="366895"/>
            <a:ext cx="6519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Forest Bathing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AFA850-D1CF-E247-B1DA-1D674B0445BA}"/>
              </a:ext>
            </a:extLst>
          </p:cNvPr>
          <p:cNvSpPr txBox="1"/>
          <p:nvPr/>
        </p:nvSpPr>
        <p:spPr>
          <a:xfrm>
            <a:off x="6565180" y="1950451"/>
            <a:ext cx="5130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Shinrin-Yoku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health and quality of life improvements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Improvements in mind and mood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inflammation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66A1F1-0932-E242-9BA0-55F01F961CDA}"/>
              </a:ext>
            </a:extLst>
          </p:cNvPr>
          <p:cNvSpPr txBox="1"/>
          <p:nvPr/>
        </p:nvSpPr>
        <p:spPr>
          <a:xfrm>
            <a:off x="4588933" y="6027265"/>
            <a:ext cx="421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www.shinrin-yoku.org</a:t>
            </a:r>
            <a:endParaRPr lang="en-US" sz="2800" dirty="0">
              <a:solidFill>
                <a:schemeClr val="accent6">
                  <a:lumMod val="40000"/>
                  <a:lumOff val="6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489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119" t="-1" r="13050" b="29243"/>
          <a:stretch/>
        </p:blipFill>
        <p:spPr>
          <a:xfrm rot="10800000">
            <a:off x="0" y="-1"/>
            <a:ext cx="122047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6979" y="296181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Social Connection and Health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883" y="1821065"/>
            <a:ext cx="6683117" cy="438722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an evolutionary biologic perspective we are born to bond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Powerful predictor of longevity and health, of the magnitude that smoking has.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Mirror neurons…EMF receivers/transmitters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stress states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Improved coping and resiliency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Reductions in chronic disease risk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08" y="1985211"/>
            <a:ext cx="5263867" cy="369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401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119" t="-1" r="13050" b="29243"/>
          <a:stretch/>
        </p:blipFill>
        <p:spPr>
          <a:xfrm rot="10800000">
            <a:off x="0" y="-1"/>
            <a:ext cx="122047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58D96F-86AB-2940-B11E-61B14C41A4B8}"/>
              </a:ext>
            </a:extLst>
          </p:cNvPr>
          <p:cNvSpPr txBox="1"/>
          <p:nvPr/>
        </p:nvSpPr>
        <p:spPr>
          <a:xfrm>
            <a:off x="1733646" y="5242256"/>
            <a:ext cx="8737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There’s no place like home…</a:t>
            </a:r>
          </a:p>
          <a:p>
            <a:pPr algn="ctr"/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home is where you are!</a:t>
            </a:r>
          </a:p>
        </p:txBody>
      </p:sp>
      <p:pic>
        <p:nvPicPr>
          <p:cNvPr id="2050" name="Picture 2" descr="ruby slippers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028" y="413345"/>
            <a:ext cx="6148974" cy="461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124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119" t="-1" r="13050" b="29243"/>
          <a:stretch/>
        </p:blipFill>
        <p:spPr>
          <a:xfrm rot="10800000">
            <a:off x="0" y="-1"/>
            <a:ext cx="122047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t="19333" r="15625" b="10444"/>
          <a:stretch/>
        </p:blipFill>
        <p:spPr bwMode="auto">
          <a:xfrm>
            <a:off x="1511300" y="1523999"/>
            <a:ext cx="8896927" cy="502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43429" y="151943"/>
            <a:ext cx="100293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Mortality and Morbidity in the 21st Century </a:t>
            </a:r>
          </a:p>
          <a:p>
            <a:pPr algn="ctr"/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Anne Case,  Angus Deaton, Princeton University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3923610" y="975498"/>
            <a:ext cx="4344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BPEA Conference Drafts, March 23–24, 2017</a:t>
            </a:r>
          </a:p>
        </p:txBody>
      </p:sp>
    </p:spTree>
    <p:extLst>
      <p:ext uri="{BB962C8B-B14F-4D97-AF65-F5344CB8AC3E}">
        <p14:creationId xmlns:p14="http://schemas.microsoft.com/office/powerpoint/2010/main" val="1649870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119" t="-1" r="13050" b="29243"/>
          <a:stretch/>
        </p:blipFill>
        <p:spPr>
          <a:xfrm rot="10800000">
            <a:off x="0" y="-1"/>
            <a:ext cx="122047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41"/>
            <a:ext cx="8064500" cy="686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8178800" y="2253933"/>
            <a:ext cx="37338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  <a:latin typeface="Times" pitchFamily="-111" charset="0"/>
              </a:rPr>
              <a:t>“The future </a:t>
            </a:r>
            <a:r>
              <a:rPr lang="en-US" sz="3600" dirty="0" err="1">
                <a:solidFill>
                  <a:schemeClr val="bg1"/>
                </a:solidFill>
                <a:latin typeface="Times" pitchFamily="-111" charset="0"/>
              </a:rPr>
              <a:t>ain’t</a:t>
            </a:r>
            <a:r>
              <a:rPr lang="en-US" sz="3600" dirty="0">
                <a:solidFill>
                  <a:schemeClr val="bg1"/>
                </a:solidFill>
                <a:latin typeface="Times" pitchFamily="-111" charset="0"/>
              </a:rPr>
              <a:t> what it used to be.”</a:t>
            </a:r>
          </a:p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" pitchFamily="-111" charset="0"/>
              </a:rPr>
              <a:t>Yogi Berra</a:t>
            </a:r>
          </a:p>
        </p:txBody>
      </p:sp>
    </p:spTree>
    <p:extLst>
      <p:ext uri="{BB962C8B-B14F-4D97-AF65-F5344CB8AC3E}">
        <p14:creationId xmlns:p14="http://schemas.microsoft.com/office/powerpoint/2010/main" val="238262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119" t="-1" r="13050" b="29243"/>
          <a:stretch/>
        </p:blipFill>
        <p:spPr>
          <a:xfrm rot="10800000">
            <a:off x="0" y="-1"/>
            <a:ext cx="122047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EEA57B-7A08-944B-A048-5D3F43F8C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444" y="726948"/>
            <a:ext cx="10421112" cy="521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55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6119" t="-1" r="13050" b="29243"/>
          <a:stretch/>
        </p:blipFill>
        <p:spPr>
          <a:xfrm rot="10800000">
            <a:off x="0" y="-1"/>
            <a:ext cx="122047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C73DE7-AC99-1E45-A044-0AE5171FD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83" y="342900"/>
            <a:ext cx="5510617" cy="61056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976AFE-02FB-9F47-97FC-AEDE5CF771AF}"/>
              </a:ext>
            </a:extLst>
          </p:cNvPr>
          <p:cNvSpPr txBox="1"/>
          <p:nvPr/>
        </p:nvSpPr>
        <p:spPr>
          <a:xfrm>
            <a:off x="6165850" y="2013515"/>
            <a:ext cx="5181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“It’s not what we don’t know that gets us into trouble. It’s what we know that ain’t so.”</a:t>
            </a:r>
          </a:p>
          <a:p>
            <a:pPr algn="ctr"/>
            <a:endParaRPr lang="en-US" sz="3200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 Twain</a:t>
            </a:r>
          </a:p>
        </p:txBody>
      </p:sp>
    </p:spTree>
    <p:extLst>
      <p:ext uri="{BB962C8B-B14F-4D97-AF65-F5344CB8AC3E}">
        <p14:creationId xmlns:p14="http://schemas.microsoft.com/office/powerpoint/2010/main" val="1833879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6119" t="-1" r="13050" b="29243"/>
          <a:stretch/>
        </p:blipFill>
        <p:spPr>
          <a:xfrm rot="10800000">
            <a:off x="0" y="-1"/>
            <a:ext cx="122047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B20404-E7EF-5246-A9EB-0EE40942321C}"/>
              </a:ext>
            </a:extLst>
          </p:cNvPr>
          <p:cNvSpPr txBox="1"/>
          <p:nvPr/>
        </p:nvSpPr>
        <p:spPr>
          <a:xfrm>
            <a:off x="4315606" y="3734346"/>
            <a:ext cx="79004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 as the photoelectric source of cellular energy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Exclusion Zone “EZ”. Water – IR light as a capacitor energy source-superconductor (G. Pollack)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 as structured flow of energy and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278CE6-EB97-A446-A272-BFA1D174D991}"/>
              </a:ext>
            </a:extLst>
          </p:cNvPr>
          <p:cNvSpPr txBox="1"/>
          <p:nvPr/>
        </p:nvSpPr>
        <p:spPr>
          <a:xfrm>
            <a:off x="4127281" y="173394"/>
            <a:ext cx="665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Association-Induction Theory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7D81F7-E710-8C49-94A0-8DE0DEBD7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748" y="1182841"/>
            <a:ext cx="4094685" cy="2249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3F5192-8561-0640-A55F-C8A5BD960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66" y="1131321"/>
            <a:ext cx="3336474" cy="520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07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Box 1">
            <a:extLst>
              <a:ext uri="{FF2B5EF4-FFF2-40B4-BE49-F238E27FC236}">
                <a16:creationId xmlns:a16="http://schemas.microsoft.com/office/drawing/2014/main" id="{0D120154-3511-2E40-9E72-F83853841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3539" y="4745039"/>
            <a:ext cx="64023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How a conscious observer perceives their reality will influence the reality they perceive.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6562" name="TextBox 2">
            <a:extLst>
              <a:ext uri="{FF2B5EF4-FFF2-40B4-BE49-F238E27FC236}">
                <a16:creationId xmlns:a16="http://schemas.microsoft.com/office/drawing/2014/main" id="{4889BCD8-B108-734A-A714-AD1B24509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551" y="341314"/>
            <a:ext cx="41052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7D1513"/>
                </a:solidFill>
                <a:latin typeface="Arial" panose="020B0604020202020204" pitchFamily="34" charset="0"/>
              </a:rPr>
              <a:t>Quantum Healing</a:t>
            </a:r>
          </a:p>
        </p:txBody>
      </p:sp>
      <p:pic>
        <p:nvPicPr>
          <p:cNvPr id="66563" name="Picture 3">
            <a:extLst>
              <a:ext uri="{FF2B5EF4-FFF2-40B4-BE49-F238E27FC236}">
                <a16:creationId xmlns:a16="http://schemas.microsoft.com/office/drawing/2014/main" id="{14D59B94-0757-0F45-85BA-1CFF4CD92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39" y="1093789"/>
            <a:ext cx="4567237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3648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1984FC-A39E-E147-B1F9-EEF240D4BC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19" t="-1" r="13050" b="29243"/>
          <a:stretch/>
        </p:blipFill>
        <p:spPr>
          <a:xfrm rot="10800000">
            <a:off x="-12700" y="11243"/>
            <a:ext cx="122047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E1817F-CEC8-614D-B698-6C2617980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01" y="2304243"/>
            <a:ext cx="3162299" cy="33731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9D9A5B-FD98-F540-843B-C28FD4824645}"/>
              </a:ext>
            </a:extLst>
          </p:cNvPr>
          <p:cNvSpPr txBox="1"/>
          <p:nvPr/>
        </p:nvSpPr>
        <p:spPr>
          <a:xfrm>
            <a:off x="3740676" y="2233537"/>
            <a:ext cx="83294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Our thoughts interact with our DNA and morphogenic fields.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elusive answers are somewhere “out there to be found” versus inside and already present.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 am a prisoner of my DNA versus I have endless possibilities.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Slowing down and feeling poorly are normal, natural and inevitable consequences of getting older.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 am alone versus I am connected to everything in this universe.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 am fearful of sunlight versus I am designed to be in relationship with sunlight.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464EFC-7E10-1342-867A-A207765F7FA4}"/>
              </a:ext>
            </a:extLst>
          </p:cNvPr>
          <p:cNvSpPr txBox="1"/>
          <p:nvPr/>
        </p:nvSpPr>
        <p:spPr>
          <a:xfrm>
            <a:off x="443802" y="680369"/>
            <a:ext cx="113043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9614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Consciousness – Our Perceptions Create Our Reality</a:t>
            </a:r>
          </a:p>
        </p:txBody>
      </p:sp>
    </p:spTree>
    <p:extLst>
      <p:ext uri="{BB962C8B-B14F-4D97-AF65-F5344CB8AC3E}">
        <p14:creationId xmlns:p14="http://schemas.microsoft.com/office/powerpoint/2010/main" val="205029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6119" t="-1" r="13050" b="29243"/>
          <a:stretch/>
        </p:blipFill>
        <p:spPr>
          <a:xfrm rot="10800000">
            <a:off x="0" y="-1"/>
            <a:ext cx="122047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98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677" y="1811181"/>
            <a:ext cx="4742390" cy="346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1744" y="1811181"/>
            <a:ext cx="5283732" cy="3540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926434" y="5483458"/>
            <a:ext cx="42900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a typeface="Times New Roman" pitchFamily="-111" charset="0"/>
                <a:cs typeface="Times New Roman" pitchFamily="-111" charset="0"/>
              </a:rPr>
              <a:t>Chest pounding is out.</a:t>
            </a:r>
          </a:p>
        </p:txBody>
      </p:sp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7218944" y="5483458"/>
            <a:ext cx="38666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a typeface="Times New Roman" pitchFamily="-111" charset="0"/>
                <a:cs typeface="Times New Roman" pitchFamily="-111" charset="0"/>
              </a:rPr>
              <a:t>Grooming is in!</a:t>
            </a:r>
          </a:p>
        </p:txBody>
      </p:sp>
      <p:sp>
        <p:nvSpPr>
          <p:cNvPr id="30726" name="TextBox 5"/>
          <p:cNvSpPr txBox="1">
            <a:spLocks noChangeArrowheads="1"/>
          </p:cNvSpPr>
          <p:nvPr/>
        </p:nvSpPr>
        <p:spPr bwMode="auto">
          <a:xfrm>
            <a:off x="630456" y="319172"/>
            <a:ext cx="1071166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I</a:t>
            </a:r>
            <a:r>
              <a:rPr lang="en-US" sz="3200" dirty="0">
                <a:solidFill>
                  <a:schemeClr val="bg1"/>
                </a:solidFill>
                <a:ea typeface="Times New Roman" pitchFamily="-111" charset="0"/>
                <a:cs typeface="Times New Roman" pitchFamily="-111" charset="0"/>
              </a:rPr>
              <a:t>n </a:t>
            </a:r>
            <a:r>
              <a:rPr lang="en-US" sz="3200" b="1" i="1" dirty="0">
                <a:solidFill>
                  <a:schemeClr val="bg1"/>
                </a:solidFill>
                <a:ea typeface="Times New Roman" pitchFamily="-111" charset="0"/>
                <a:cs typeface="Times New Roman" pitchFamily="-111" charset="0"/>
              </a:rPr>
              <a:t>Quantum Access </a:t>
            </a:r>
            <a:r>
              <a:rPr lang="en-US" sz="3200" dirty="0">
                <a:solidFill>
                  <a:schemeClr val="bg1"/>
                </a:solidFill>
                <a:ea typeface="Times New Roman" pitchFamily="-111" charset="0"/>
                <a:cs typeface="Times New Roman" pitchFamily="-111" charset="0"/>
              </a:rPr>
              <a:t>leadership, human behavioral influence, social connection, epigenetic expression and in health…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24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  <p:bldP spid="2970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86E50C-9E15-B244-B975-5F3B8B0BC3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19" t="-1" r="13050" b="29243"/>
          <a:stretch/>
        </p:blipFill>
        <p:spPr>
          <a:xfrm rot="10800000">
            <a:off x="-12700" y="0"/>
            <a:ext cx="122047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EE3CFA-309D-534E-AA58-C9DF6BA8D1DA}"/>
              </a:ext>
            </a:extLst>
          </p:cNvPr>
          <p:cNvSpPr txBox="1"/>
          <p:nvPr/>
        </p:nvSpPr>
        <p:spPr>
          <a:xfrm>
            <a:off x="1659777" y="436281"/>
            <a:ext cx="927946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9614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Biophysics and Quantum Access Technology: </a:t>
            </a:r>
          </a:p>
          <a:p>
            <a:pPr algn="ctr"/>
            <a:r>
              <a:rPr lang="en-US" sz="3200" dirty="0">
                <a:solidFill>
                  <a:srgbClr val="9614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Future is Now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2BFD88-B757-E942-AE6F-FAED6228D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496" y="2151540"/>
            <a:ext cx="3253749" cy="275378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B0F21A2-6922-124A-A42A-7186A1DFF167}"/>
              </a:ext>
            </a:extLst>
          </p:cNvPr>
          <p:cNvSpPr/>
          <p:nvPr/>
        </p:nvSpPr>
        <p:spPr>
          <a:xfrm>
            <a:off x="1689119" y="5384923"/>
            <a:ext cx="382494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000000"/>
                </a:solidFill>
                <a:latin typeface="Times" pitchFamily="2" charset="0"/>
              </a:rPr>
              <a:t>Advanced Resonance Kinetics (ARK</a:t>
            </a:r>
            <a:r>
              <a:rPr lang="en-US" i="1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®</a:t>
            </a:r>
            <a:r>
              <a:rPr lang="en-US" i="1" dirty="0">
                <a:solidFill>
                  <a:srgbClr val="000000"/>
                </a:solidFill>
                <a:latin typeface="Times" pitchFamily="2" charset="0"/>
              </a:rPr>
              <a:t>) Magnetohydrodynamic Apparatus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B59912-A6B3-A94C-816C-970ECF728542}"/>
              </a:ext>
            </a:extLst>
          </p:cNvPr>
          <p:cNvSpPr txBox="1"/>
          <p:nvPr/>
        </p:nvSpPr>
        <p:spPr>
          <a:xfrm>
            <a:off x="7215879" y="5246424"/>
            <a:ext cx="331993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Rasha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-Pegasus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78CB55-25B6-D843-B6BA-1FF20DDD7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444" y="2231200"/>
            <a:ext cx="4126800" cy="232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669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6119" t="-1" r="13050" b="29243"/>
          <a:stretch/>
        </p:blipFill>
        <p:spPr>
          <a:xfrm rot="10800000">
            <a:off x="0" y="-1"/>
            <a:ext cx="122047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3FBC6E2-AA26-2B46-8AB8-8D55A781A16A}"/>
              </a:ext>
            </a:extLst>
          </p:cNvPr>
          <p:cNvSpPr/>
          <p:nvPr/>
        </p:nvSpPr>
        <p:spPr>
          <a:xfrm>
            <a:off x="3060192" y="256032"/>
            <a:ext cx="6681216" cy="620572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C62B059-E71F-CD4A-B6EA-BB2688658AED}"/>
              </a:ext>
            </a:extLst>
          </p:cNvPr>
          <p:cNvSpPr/>
          <p:nvPr/>
        </p:nvSpPr>
        <p:spPr>
          <a:xfrm>
            <a:off x="4645152" y="1840992"/>
            <a:ext cx="3584448" cy="313334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3DDBA8-8B0B-AD4A-A550-306C285DFDE5}"/>
              </a:ext>
            </a:extLst>
          </p:cNvPr>
          <p:cNvSpPr txBox="1"/>
          <p:nvPr/>
        </p:nvSpPr>
        <p:spPr>
          <a:xfrm>
            <a:off x="4938883" y="555193"/>
            <a:ext cx="2755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96140F"/>
                </a:solidFill>
                <a:cs typeface="Times New Roman" panose="02020603050405020304" pitchFamily="18" charset="0"/>
              </a:rPr>
              <a:t>Information:</a:t>
            </a:r>
          </a:p>
          <a:p>
            <a:pPr algn="ctr"/>
            <a:r>
              <a:rPr lang="en-US" sz="3600" dirty="0">
                <a:solidFill>
                  <a:srgbClr val="96140F"/>
                </a:solidFill>
                <a:cs typeface="Times New Roman" panose="02020603050405020304" pitchFamily="18" charset="0"/>
              </a:rPr>
              <a:t>Non-Material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9C1DED-B3D6-9C44-83C2-E21586285FD4}"/>
              </a:ext>
            </a:extLst>
          </p:cNvPr>
          <p:cNvSpPr txBox="1"/>
          <p:nvPr/>
        </p:nvSpPr>
        <p:spPr>
          <a:xfrm>
            <a:off x="5212080" y="3035730"/>
            <a:ext cx="237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96140F"/>
                </a:solidFill>
                <a:cs typeface="Times New Roman" panose="02020603050405020304" pitchFamily="18" charset="0"/>
              </a:rPr>
              <a:t>Material</a:t>
            </a:r>
          </a:p>
        </p:txBody>
      </p:sp>
    </p:spTree>
    <p:extLst>
      <p:ext uri="{BB962C8B-B14F-4D97-AF65-F5344CB8AC3E}">
        <p14:creationId xmlns:p14="http://schemas.microsoft.com/office/powerpoint/2010/main" val="29024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16119" t="-1" r="13050" b="29243"/>
          <a:stretch/>
        </p:blipFill>
        <p:spPr>
          <a:xfrm rot="10800000">
            <a:off x="0" y="-1"/>
            <a:ext cx="122047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954165" y="120289"/>
            <a:ext cx="42963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6">
                    <a:lumMod val="40000"/>
                    <a:lumOff val="6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Quadruple Aim</a:t>
            </a:r>
          </a:p>
        </p:txBody>
      </p:sp>
      <p:sp>
        <p:nvSpPr>
          <p:cNvPr id="5" name="Rectangle 4"/>
          <p:cNvSpPr/>
          <p:nvPr/>
        </p:nvSpPr>
        <p:spPr>
          <a:xfrm>
            <a:off x="4871940" y="5277757"/>
            <a:ext cx="2542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Care of the Provider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303184" y="1737262"/>
            <a:ext cx="3585857" cy="3420516"/>
            <a:chOff x="2895600" y="1978016"/>
            <a:chExt cx="3585857" cy="3420516"/>
          </a:xfrm>
        </p:grpSpPr>
        <p:sp>
          <p:nvSpPr>
            <p:cNvPr id="7" name="Diamond 6"/>
            <p:cNvSpPr/>
            <p:nvPr/>
          </p:nvSpPr>
          <p:spPr>
            <a:xfrm>
              <a:off x="2895600" y="2001798"/>
              <a:ext cx="3514115" cy="3396734"/>
            </a:xfrm>
            <a:prstGeom prst="diamond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130488" y="1978016"/>
              <a:ext cx="350969" cy="32004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  <p:cxnSp>
          <p:nvCxnSpPr>
            <p:cNvPr id="11" name="Straight Connector 10"/>
            <p:cNvCxnSpPr>
              <a:stCxn id="7" idx="1"/>
              <a:endCxn id="10" idx="2"/>
            </p:cNvCxnSpPr>
            <p:nvPr/>
          </p:nvCxnSpPr>
          <p:spPr>
            <a:xfrm flipV="1">
              <a:off x="2895600" y="2138036"/>
              <a:ext cx="3234888" cy="156212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7" idx="0"/>
              <a:endCxn id="10" idx="0"/>
            </p:cNvCxnSpPr>
            <p:nvPr/>
          </p:nvCxnSpPr>
          <p:spPr>
            <a:xfrm flipV="1">
              <a:off x="4652658" y="1978016"/>
              <a:ext cx="1653315" cy="2378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7" idx="3"/>
              <a:endCxn id="10" idx="6"/>
            </p:cNvCxnSpPr>
            <p:nvPr/>
          </p:nvCxnSpPr>
          <p:spPr>
            <a:xfrm flipV="1">
              <a:off x="6409715" y="2138036"/>
              <a:ext cx="71742" cy="156212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7" idx="2"/>
              <a:endCxn id="10" idx="4"/>
            </p:cNvCxnSpPr>
            <p:nvPr/>
          </p:nvCxnSpPr>
          <p:spPr>
            <a:xfrm flipV="1">
              <a:off x="4652658" y="2298056"/>
              <a:ext cx="1653315" cy="3100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4853238" y="1271337"/>
            <a:ext cx="2755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Health of a Population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56238" y="3306558"/>
            <a:ext cx="1991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Per Capita Cost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36438" y="3264440"/>
            <a:ext cx="2375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Experience of Care</a:t>
            </a: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2774637" y="5952521"/>
            <a:ext cx="7013139" cy="5940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9675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90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Adapted from: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90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Berwick DM, Nolan TW,</a:t>
            </a:r>
            <a:r>
              <a:rPr lang="en-US" altLang="en-US" sz="900" dirty="0">
                <a:solidFill>
                  <a:srgbClr val="222222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Whittington J. </a:t>
            </a:r>
            <a:r>
              <a:rPr kumimoji="0" lang="en-US" altLang="en-US" sz="90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 The Triple Aim: care, health, and cost. Health </a:t>
            </a:r>
            <a:r>
              <a:rPr kumimoji="0" lang="en-US" altLang="en-US" sz="90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Aff</a:t>
            </a:r>
            <a:r>
              <a:rPr kumimoji="0" lang="en-US" altLang="en-US" sz="90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(Millwood). 2008;27(3):759–769.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9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Bodenheimer T, Sinsky C.</a:t>
            </a:r>
            <a:r>
              <a:rPr lang="en-US" sz="9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From Triple to Quadruple Aim: Care of the Patient Requires Care of the Provider. Ann </a:t>
            </a:r>
            <a:r>
              <a:rPr lang="en-US" sz="9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Fam</a:t>
            </a:r>
            <a:r>
              <a:rPr lang="en-US" sz="9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Med, November/December 2014 vol. 12 no. 6 573-576.</a:t>
            </a:r>
            <a:endParaRPr kumimoji="0" lang="en-US" altLang="en-US" sz="90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303183" y="1761044"/>
            <a:ext cx="3514115" cy="3396734"/>
            <a:chOff x="3048000" y="2154198"/>
            <a:chExt cx="3514115" cy="3396734"/>
          </a:xfrm>
        </p:grpSpPr>
        <p:sp>
          <p:nvSpPr>
            <p:cNvPr id="20" name="Diamond 19"/>
            <p:cNvSpPr/>
            <p:nvPr/>
          </p:nvSpPr>
          <p:spPr>
            <a:xfrm>
              <a:off x="3048000" y="2154198"/>
              <a:ext cx="3514115" cy="3396734"/>
            </a:xfrm>
            <a:prstGeom prst="diamond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647462" y="3703182"/>
              <a:ext cx="350969" cy="3200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  <p:cxnSp>
          <p:nvCxnSpPr>
            <p:cNvPr id="22" name="Straight Connector 21"/>
            <p:cNvCxnSpPr>
              <a:stCxn id="20" idx="1"/>
              <a:endCxn id="21" idx="2"/>
            </p:cNvCxnSpPr>
            <p:nvPr/>
          </p:nvCxnSpPr>
          <p:spPr>
            <a:xfrm>
              <a:off x="3048000" y="3852565"/>
              <a:ext cx="1599462" cy="1063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20" idx="0"/>
              <a:endCxn id="21" idx="0"/>
            </p:cNvCxnSpPr>
            <p:nvPr/>
          </p:nvCxnSpPr>
          <p:spPr>
            <a:xfrm>
              <a:off x="4805058" y="2154198"/>
              <a:ext cx="17889" cy="154898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0" idx="3"/>
              <a:endCxn id="21" idx="6"/>
            </p:cNvCxnSpPr>
            <p:nvPr/>
          </p:nvCxnSpPr>
          <p:spPr>
            <a:xfrm flipH="1">
              <a:off x="4998431" y="3852565"/>
              <a:ext cx="1563684" cy="1063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0" idx="2"/>
              <a:endCxn id="21" idx="4"/>
            </p:cNvCxnSpPr>
            <p:nvPr/>
          </p:nvCxnSpPr>
          <p:spPr>
            <a:xfrm flipV="1">
              <a:off x="4805058" y="4023222"/>
              <a:ext cx="17889" cy="152771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Oval 25"/>
          <p:cNvSpPr/>
          <p:nvPr/>
        </p:nvSpPr>
        <p:spPr>
          <a:xfrm>
            <a:off x="2664972" y="5099778"/>
            <a:ext cx="7122803" cy="7620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97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842097-770E-974B-8CD6-ED7FBC57C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2098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37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119" t="-1" r="13050" b="29243"/>
          <a:stretch/>
        </p:blipFill>
        <p:spPr>
          <a:xfrm rot="10800000">
            <a:off x="0" y="-1"/>
            <a:ext cx="122047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274A3D-2B06-034B-98C7-197A137B492A}"/>
              </a:ext>
            </a:extLst>
          </p:cNvPr>
          <p:cNvSpPr txBox="1"/>
          <p:nvPr/>
        </p:nvSpPr>
        <p:spPr>
          <a:xfrm>
            <a:off x="686564" y="375844"/>
            <a:ext cx="1083157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“It is, I guess, politically correct and widely believed that the American Health care system is the best in the world. It’s not”.   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 Berwick, Institute of Healthcare Improvement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D851B-535C-3342-8409-865A58A06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2259794"/>
            <a:ext cx="5556216" cy="4184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A749BB-7802-A645-8E0E-348D7F6C0F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176" y="2259794"/>
            <a:ext cx="5578836" cy="41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9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6119" t="-1" r="13050" b="29243"/>
          <a:stretch/>
        </p:blipFill>
        <p:spPr>
          <a:xfrm rot="10800000">
            <a:off x="192521" y="0"/>
            <a:ext cx="12204700" cy="68580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5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6682897"/>
              </p:ext>
            </p:extLst>
          </p:nvPr>
        </p:nvGraphicFramePr>
        <p:xfrm>
          <a:off x="279400" y="1845374"/>
          <a:ext cx="7243618" cy="4874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Bitmap Image" r:id="rId5" imgW="4495238" imgH="3476190" progId="">
                  <p:embed/>
                </p:oleObj>
              </mc:Choice>
              <mc:Fallback>
                <p:oleObj name="Bitmap Image" r:id="rId5" imgW="4495238" imgH="3476190" progId="">
                  <p:embed/>
                  <p:pic>
                    <p:nvPicPr>
                      <p:cNvPr id="245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00" y="1845374"/>
                        <a:ext cx="7243618" cy="48740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814971" y="3304129"/>
            <a:ext cx="2019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Healthspan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749" y="1127040"/>
            <a:ext cx="3618851" cy="473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415225"/>
            <a:ext cx="7243618" cy="143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Up Arrow 1">
            <a:extLst>
              <a:ext uri="{FF2B5EF4-FFF2-40B4-BE49-F238E27FC236}">
                <a16:creationId xmlns:a16="http://schemas.microsoft.com/office/drawing/2014/main" id="{71D58DAA-281F-0045-B42E-A242B03572C3}"/>
              </a:ext>
            </a:extLst>
          </p:cNvPr>
          <p:cNvSpPr/>
          <p:nvPr/>
        </p:nvSpPr>
        <p:spPr>
          <a:xfrm>
            <a:off x="4419600" y="2416874"/>
            <a:ext cx="266700" cy="1079499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6022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utoUpdateAnimBg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ChangeArrowheads="1"/>
          </p:cNvSpPr>
          <p:nvPr/>
        </p:nvSpPr>
        <p:spPr bwMode="auto">
          <a:xfrm>
            <a:off x="5272088" y="5638800"/>
            <a:ext cx="226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Book Antiqua" charset="0"/>
              </a:rPr>
              <a:t>Care of the Provider</a:t>
            </a:r>
          </a:p>
        </p:txBody>
      </p:sp>
      <p:sp>
        <p:nvSpPr>
          <p:cNvPr id="9" name="Diamond 8"/>
          <p:cNvSpPr/>
          <p:nvPr/>
        </p:nvSpPr>
        <p:spPr>
          <a:xfrm>
            <a:off x="4648201" y="2165350"/>
            <a:ext cx="3514725" cy="3397250"/>
          </a:xfrm>
          <a:prstGeom prst="diamond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" name="Straight Connector 12"/>
          <p:cNvCxnSpPr>
            <a:stCxn id="9" idx="1"/>
          </p:cNvCxnSpPr>
          <p:nvPr/>
        </p:nvCxnSpPr>
        <p:spPr>
          <a:xfrm flipV="1">
            <a:off x="4648201" y="3825875"/>
            <a:ext cx="390525" cy="38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229350" y="3711575"/>
            <a:ext cx="350838" cy="31908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/>
          <p:cNvCxnSpPr>
            <a:stCxn id="9" idx="1"/>
            <a:endCxn id="14" idx="2"/>
          </p:cNvCxnSpPr>
          <p:nvPr/>
        </p:nvCxnSpPr>
        <p:spPr>
          <a:xfrm>
            <a:off x="4648200" y="3863975"/>
            <a:ext cx="1581150" cy="79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9" idx="3"/>
            <a:endCxn id="14" idx="6"/>
          </p:cNvCxnSpPr>
          <p:nvPr/>
        </p:nvCxnSpPr>
        <p:spPr>
          <a:xfrm flipH="1">
            <a:off x="6580189" y="3863975"/>
            <a:ext cx="1582737" cy="79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9" idx="2"/>
            <a:endCxn id="14" idx="4"/>
          </p:cNvCxnSpPr>
          <p:nvPr/>
        </p:nvCxnSpPr>
        <p:spPr>
          <a:xfrm flipV="1">
            <a:off x="6405563" y="4030664"/>
            <a:ext cx="0" cy="15319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74" name="TextBox 59"/>
          <p:cNvSpPr txBox="1">
            <a:spLocks noChangeArrowheads="1"/>
          </p:cNvSpPr>
          <p:nvPr/>
        </p:nvSpPr>
        <p:spPr bwMode="auto">
          <a:xfrm>
            <a:off x="5038725" y="1611313"/>
            <a:ext cx="2755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r>
              <a:rPr lang="en-US" sz="2000">
                <a:latin typeface="Book Antiqua" charset="0"/>
              </a:rPr>
              <a:t>Health of a Population</a:t>
            </a:r>
          </a:p>
        </p:txBody>
      </p:sp>
      <p:sp>
        <p:nvSpPr>
          <p:cNvPr id="62475" name="TextBox 60"/>
          <p:cNvSpPr txBox="1">
            <a:spLocks noChangeArrowheads="1"/>
          </p:cNvSpPr>
          <p:nvPr/>
        </p:nvSpPr>
        <p:spPr bwMode="auto">
          <a:xfrm>
            <a:off x="8305800" y="3711575"/>
            <a:ext cx="1955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r>
              <a:rPr lang="en-US" sz="2000">
                <a:latin typeface="Book Antiqua" charset="0"/>
              </a:rPr>
              <a:t>Per Capita Cost</a:t>
            </a:r>
          </a:p>
        </p:txBody>
      </p:sp>
      <p:sp>
        <p:nvSpPr>
          <p:cNvPr id="62476" name="TextBox 61"/>
          <p:cNvSpPr txBox="1">
            <a:spLocks noChangeArrowheads="1"/>
          </p:cNvSpPr>
          <p:nvPr/>
        </p:nvSpPr>
        <p:spPr bwMode="auto">
          <a:xfrm>
            <a:off x="2286000" y="3668713"/>
            <a:ext cx="2324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r>
              <a:rPr lang="en-US" sz="2000">
                <a:latin typeface="Book Antiqua" charset="0"/>
              </a:rPr>
              <a:t>Experience of Care</a:t>
            </a:r>
          </a:p>
        </p:txBody>
      </p:sp>
      <p:sp>
        <p:nvSpPr>
          <p:cNvPr id="2" name="Oval 1"/>
          <p:cNvSpPr/>
          <p:nvPr/>
        </p:nvSpPr>
        <p:spPr>
          <a:xfrm>
            <a:off x="5029200" y="5486400"/>
            <a:ext cx="2667000" cy="7620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90CBD5D-071B-4448-8790-F4588B09D5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19" t="-1" r="13050" b="29243"/>
          <a:stretch/>
        </p:blipFill>
        <p:spPr>
          <a:xfrm rot="10800000">
            <a:off x="-12700" y="-71437"/>
            <a:ext cx="122047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41D17F-42CC-3247-9444-6224A2F14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199" y="278571"/>
            <a:ext cx="6398302" cy="536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6A3A6E-1B66-1743-8356-28C69D95C0D4}"/>
              </a:ext>
            </a:extLst>
          </p:cNvPr>
          <p:cNvSpPr txBox="1"/>
          <p:nvPr/>
        </p:nvSpPr>
        <p:spPr>
          <a:xfrm>
            <a:off x="9780928" y="2315428"/>
            <a:ext cx="213526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51BABA"/>
                </a:solidFill>
              </a:rPr>
              <a:t>Caring for the Caregiver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8199811-7DD1-D341-9837-92C8828CEF21}"/>
              </a:ext>
            </a:extLst>
          </p:cNvPr>
          <p:cNvCxnSpPr/>
          <p:nvPr/>
        </p:nvCxnSpPr>
        <p:spPr>
          <a:xfrm flipH="1">
            <a:off x="6416675" y="2756420"/>
            <a:ext cx="3366125" cy="9652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3">
            <a:extLst>
              <a:ext uri="{FF2B5EF4-FFF2-40B4-BE49-F238E27FC236}">
                <a16:creationId xmlns:a16="http://schemas.microsoft.com/office/drawing/2014/main" id="{2AB3977F-F345-A042-8AD9-8F7C50EEE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931829"/>
            <a:ext cx="12204700" cy="9018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9675" rIns="0" bIns="0" anchor="ctr">
            <a:spAutoFit/>
          </a:bodyPr>
          <a:lstStyle/>
          <a:p>
            <a:endParaRPr lang="en-US" sz="1400" dirty="0">
              <a:solidFill>
                <a:srgbClr val="222222"/>
              </a:solidFill>
            </a:endParaRPr>
          </a:p>
          <a:p>
            <a:r>
              <a:rPr lang="en-US" sz="1400" dirty="0">
                <a:solidFill>
                  <a:srgbClr val="222222"/>
                </a:solidFill>
              </a:rPr>
              <a:t> Berwick DM, Nolan TW, Whittington J.  The Triple Aim: care, health, and cost. Health </a:t>
            </a:r>
            <a:r>
              <a:rPr lang="en-US" sz="1400" dirty="0" err="1">
                <a:solidFill>
                  <a:srgbClr val="222222"/>
                </a:solidFill>
              </a:rPr>
              <a:t>Aff</a:t>
            </a:r>
            <a:r>
              <a:rPr lang="en-US" sz="1400" dirty="0">
                <a:solidFill>
                  <a:srgbClr val="222222"/>
                </a:solidFill>
              </a:rPr>
              <a:t> (Millwood). 2008;27(3):759–769.</a:t>
            </a:r>
          </a:p>
          <a:p>
            <a:r>
              <a:rPr lang="de-DE" sz="1400" dirty="0" err="1"/>
              <a:t>Bodenheimer</a:t>
            </a:r>
            <a:r>
              <a:rPr lang="de-DE" sz="1400" dirty="0"/>
              <a:t> T, </a:t>
            </a:r>
            <a:r>
              <a:rPr lang="de-DE" sz="1400" dirty="0" err="1"/>
              <a:t>Sinsky</a:t>
            </a:r>
            <a:r>
              <a:rPr lang="de-DE" sz="1400" dirty="0"/>
              <a:t> C.</a:t>
            </a:r>
            <a:r>
              <a:rPr lang="en-US" sz="1400" dirty="0"/>
              <a:t> From Triple to Quadruple Aim: Care of the Patient Requires Care of the Provider. Ann Fam Med, November/December 2014 vol. 12 no. 6 573-576</a:t>
            </a:r>
            <a:r>
              <a:rPr lang="en-US" sz="900" dirty="0"/>
              <a:t>.</a:t>
            </a:r>
            <a:endParaRPr lang="en-US" sz="900" dirty="0">
              <a:solidFill>
                <a:srgbClr val="2222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48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6119" t="-1" r="13050" b="29243"/>
          <a:stretch/>
        </p:blipFill>
        <p:spPr>
          <a:xfrm rot="10800000">
            <a:off x="0" y="-1"/>
            <a:ext cx="122047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914"/>
            <a:ext cx="12204700" cy="1007088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County Health Rankings Model of Population Health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10572" r="14928" b="3143"/>
          <a:stretch/>
        </p:blipFill>
        <p:spPr bwMode="auto">
          <a:xfrm>
            <a:off x="765008" y="996341"/>
            <a:ext cx="5200984" cy="576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98C2A99-3DE5-ED44-B9EB-03C416A0F00D}"/>
              </a:ext>
            </a:extLst>
          </p:cNvPr>
          <p:cNvSpPr/>
          <p:nvPr/>
        </p:nvSpPr>
        <p:spPr>
          <a:xfrm>
            <a:off x="2617974" y="3272038"/>
            <a:ext cx="3765021" cy="75798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687A00-69B9-E34D-8D3D-CCAB6EAC1240}"/>
              </a:ext>
            </a:extLst>
          </p:cNvPr>
          <p:cNvSpPr txBox="1"/>
          <p:nvPr/>
        </p:nvSpPr>
        <p:spPr>
          <a:xfrm>
            <a:off x="7029375" y="1842510"/>
            <a:ext cx="4821322" cy="3323987"/>
          </a:xfrm>
          <a:prstGeom prst="rect">
            <a:avLst/>
          </a:prstGeom>
          <a:solidFill>
            <a:srgbClr val="111111">
              <a:alpha val="6705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75-80% of health outcomes are influenced by lifestyle and environment. </a:t>
            </a:r>
            <a:br>
              <a:rPr lang="en-U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One’s social determinants of health are the underpinnings of lifestyle and environment.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9FB285C9-A976-1B45-9961-3E9E7BA7AEDB}"/>
              </a:ext>
            </a:extLst>
          </p:cNvPr>
          <p:cNvSpPr/>
          <p:nvPr/>
        </p:nvSpPr>
        <p:spPr>
          <a:xfrm>
            <a:off x="5864134" y="2412747"/>
            <a:ext cx="1131800" cy="415352"/>
          </a:xfrm>
          <a:prstGeom prst="rightArrow">
            <a:avLst/>
          </a:prstGeom>
          <a:solidFill>
            <a:srgbClr val="96140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9FB285C9-A976-1B45-9961-3E9E7BA7AEDB}"/>
              </a:ext>
            </a:extLst>
          </p:cNvPr>
          <p:cNvSpPr/>
          <p:nvPr/>
        </p:nvSpPr>
        <p:spPr>
          <a:xfrm rot="19492184">
            <a:off x="5818263" y="4658616"/>
            <a:ext cx="1164198" cy="415352"/>
          </a:xfrm>
          <a:prstGeom prst="rightArrow">
            <a:avLst/>
          </a:prstGeom>
          <a:solidFill>
            <a:srgbClr val="96140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36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6119" t="-1" r="13050" b="29243"/>
          <a:stretch/>
        </p:blipFill>
        <p:spPr>
          <a:xfrm rot="10800000">
            <a:off x="-12700" y="-1"/>
            <a:ext cx="122047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4495800" y="533400"/>
            <a:ext cx="3124200" cy="2971800"/>
          </a:xfrm>
          <a:prstGeom prst="ellipse">
            <a:avLst/>
          </a:prstGeom>
          <a:solidFill>
            <a:srgbClr val="FFCE13">
              <a:alpha val="4509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cs typeface="Times New Roman" charset="0"/>
              </a:rPr>
              <a:t>Lifestyle/</a:t>
            </a:r>
          </a:p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cs typeface="Times New Roman" charset="0"/>
              </a:rPr>
              <a:t>Environment</a:t>
            </a:r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3429000" y="2514600"/>
            <a:ext cx="3048000" cy="3124200"/>
          </a:xfrm>
          <a:prstGeom prst="ellipse">
            <a:avLst/>
          </a:prstGeom>
          <a:solidFill>
            <a:srgbClr val="FF0000">
              <a:alpha val="5803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cs typeface="Times New Roman" charset="0"/>
              </a:rPr>
              <a:t>Genetics/</a:t>
            </a:r>
          </a:p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cs typeface="Times New Roman" charset="0"/>
              </a:rPr>
              <a:t>Epigenetics</a:t>
            </a: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5867400" y="2514600"/>
            <a:ext cx="3124200" cy="3048000"/>
          </a:xfrm>
          <a:prstGeom prst="ellipse">
            <a:avLst/>
          </a:prstGeom>
          <a:solidFill>
            <a:srgbClr val="0000FF">
              <a:alpha val="5215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cs typeface="Times New Roman" charset="0"/>
              </a:rPr>
              <a:t>Microbiome</a:t>
            </a:r>
          </a:p>
        </p:txBody>
      </p:sp>
      <p:cxnSp>
        <p:nvCxnSpPr>
          <p:cNvPr id="8" name="Straight Arrow Connector 7"/>
          <p:cNvCxnSpPr>
            <a:cxnSpLocks noChangeShapeType="1"/>
            <a:stCxn id="9" idx="1"/>
          </p:cNvCxnSpPr>
          <p:nvPr/>
        </p:nvCxnSpPr>
        <p:spPr bwMode="auto">
          <a:xfrm flipH="1">
            <a:off x="6172201" y="1142137"/>
            <a:ext cx="3352800" cy="2286863"/>
          </a:xfrm>
          <a:prstGeom prst="straightConnector1">
            <a:avLst/>
          </a:prstGeom>
          <a:noFill/>
          <a:ln w="38100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525001" y="757416"/>
            <a:ext cx="11984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dirty="0">
                <a:solidFill>
                  <a:schemeClr val="bg1"/>
                </a:solidFill>
                <a:latin typeface="+mn-lt"/>
                <a:cs typeface="Times New Roman" charset="0"/>
              </a:rPr>
              <a:t>Life</a:t>
            </a:r>
            <a:endParaRPr lang="en-US" sz="3200" i="1" dirty="0">
              <a:solidFill>
                <a:schemeClr val="bg1"/>
              </a:solidFill>
              <a:latin typeface="+mn-lt"/>
              <a:cs typeface="Times New Roman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92700" y="5683529"/>
            <a:ext cx="2438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1"/>
                </a:solidFill>
                <a:latin typeface="+mn-lt"/>
                <a:cs typeface="Times New Roman" charset="0"/>
              </a:rPr>
              <a:t>Consciousness-Spirituality-Meaning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809407" y="108677"/>
            <a:ext cx="6715593" cy="6640643"/>
          </a:xfrm>
          <a:prstGeom prst="ellipse">
            <a:avLst/>
          </a:prstGeom>
          <a:solidFill>
            <a:srgbClr val="FFFF00">
              <a:alpha val="27059"/>
            </a:srgb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4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1916</TotalTime>
  <Words>908</Words>
  <Application>Microsoft Macintosh PowerPoint</Application>
  <PresentationFormat>Widescreen</PresentationFormat>
  <Paragraphs>154</Paragraphs>
  <Slides>38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AdvOT46dcae81</vt:lpstr>
      <vt:lpstr>Arial</vt:lpstr>
      <vt:lpstr>Baskerville</vt:lpstr>
      <vt:lpstr>Book Antiqua</vt:lpstr>
      <vt:lpstr>Calibri</vt:lpstr>
      <vt:lpstr>Calibri Light</vt:lpstr>
      <vt:lpstr>Georgia</vt:lpstr>
      <vt:lpstr>Microsoft Sans Serif</vt:lpstr>
      <vt:lpstr>Times</vt:lpstr>
      <vt:lpstr>Times New Roman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County Health Rankings Model of Population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Zeitgebers: Circadian Entrainment</vt:lpstr>
      <vt:lpstr>PowerPoint Presentation</vt:lpstr>
      <vt:lpstr>Fight-Flight or Sympathetic Tone</vt:lpstr>
      <vt:lpstr>Calm or Parasympathetic Tone…..Get “Para”</vt:lpstr>
      <vt:lpstr>PowerPoint Presentation</vt:lpstr>
      <vt:lpstr>PowerPoint Presentation</vt:lpstr>
      <vt:lpstr>PowerPoint Presentation</vt:lpstr>
      <vt:lpstr> Social Connection and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thehealthedge81@gmail.com</dc:creator>
  <cp:lastModifiedBy>thehealthedge81@gmail.com</cp:lastModifiedBy>
  <cp:revision>90</cp:revision>
  <dcterms:created xsi:type="dcterms:W3CDTF">2019-06-23T11:15:57Z</dcterms:created>
  <dcterms:modified xsi:type="dcterms:W3CDTF">2019-07-23T13:49:33Z</dcterms:modified>
</cp:coreProperties>
</file>