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407" r:id="rId2"/>
    <p:sldId id="373" r:id="rId3"/>
    <p:sldId id="620" r:id="rId4"/>
    <p:sldId id="261" r:id="rId5"/>
    <p:sldId id="515" r:id="rId6"/>
    <p:sldId id="468" r:id="rId7"/>
    <p:sldId id="442" r:id="rId8"/>
    <p:sldId id="445" r:id="rId9"/>
    <p:sldId id="408" r:id="rId10"/>
    <p:sldId id="443" r:id="rId11"/>
    <p:sldId id="410" r:id="rId12"/>
    <p:sldId id="474" r:id="rId13"/>
    <p:sldId id="483" r:id="rId14"/>
    <p:sldId id="489" r:id="rId15"/>
    <p:sldId id="516" r:id="rId16"/>
    <p:sldId id="535" r:id="rId17"/>
    <p:sldId id="512" r:id="rId18"/>
    <p:sldId id="513" r:id="rId19"/>
    <p:sldId id="458" r:id="rId20"/>
    <p:sldId id="497" r:id="rId21"/>
    <p:sldId id="493" r:id="rId22"/>
    <p:sldId id="1598" r:id="rId23"/>
    <p:sldId id="280" r:id="rId24"/>
    <p:sldId id="275" r:id="rId25"/>
    <p:sldId id="268" r:id="rId26"/>
    <p:sldId id="415" r:id="rId27"/>
    <p:sldId id="290" r:id="rId28"/>
    <p:sldId id="457" r:id="rId29"/>
    <p:sldId id="456" r:id="rId30"/>
    <p:sldId id="441" r:id="rId31"/>
    <p:sldId id="301" r:id="rId32"/>
    <p:sldId id="307" r:id="rId33"/>
    <p:sldId id="302" r:id="rId34"/>
    <p:sldId id="303" r:id="rId35"/>
    <p:sldId id="278" r:id="rId36"/>
    <p:sldId id="295" r:id="rId37"/>
    <p:sldId id="286" r:id="rId38"/>
    <p:sldId id="536" r:id="rId39"/>
    <p:sldId id="413" r:id="rId40"/>
    <p:sldId id="472" r:id="rId41"/>
    <p:sldId id="1599" r:id="rId42"/>
    <p:sldId id="267" r:id="rId43"/>
    <p:sldId id="1601" r:id="rId44"/>
    <p:sldId id="1203" r:id="rId45"/>
    <p:sldId id="256" r:id="rId46"/>
    <p:sldId id="509" r:id="rId47"/>
    <p:sldId id="1247" r:id="rId48"/>
    <p:sldId id="379" r:id="rId49"/>
    <p:sldId id="619" r:id="rId50"/>
    <p:sldId id="613" r:id="rId51"/>
    <p:sldId id="1597" r:id="rId52"/>
    <p:sldId id="519" r:id="rId53"/>
    <p:sldId id="263" r:id="rId54"/>
    <p:sldId id="285" r:id="rId55"/>
    <p:sldId id="281" r:id="rId56"/>
    <p:sldId id="282" r:id="rId57"/>
    <p:sldId id="291" r:id="rId58"/>
    <p:sldId id="521" r:id="rId59"/>
    <p:sldId id="492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0E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7"/>
    <p:restoredTop sz="94872"/>
  </p:normalViewPr>
  <p:slideViewPr>
    <p:cSldViewPr snapToGrid="0" snapToObjects="1">
      <p:cViewPr varScale="1">
        <p:scale>
          <a:sx n="59" d="100"/>
          <a:sy n="59" d="100"/>
        </p:scale>
        <p:origin x="184" y="1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35B87-87E8-A44B-8EF4-8753B0BF2964}" type="datetimeFigureOut">
              <a:rPr lang="en-US" smtClean="0"/>
              <a:t>6/3/19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6B735-AD77-DD4D-93D6-E23D5298A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92FD3A-07AF-7E4B-945C-82BD0912AC8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49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6/3/19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91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6/3/19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2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6/3/19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63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6/3/19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1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6/3/19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08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6/3/19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4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6/3/19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0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6/3/19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8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6/3/19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48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6/3/19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6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6/3/19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19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8D80D-56CA-064A-B299-EC1BDEEE096C}" type="datetimeFigureOut">
              <a:rPr lang="en-US" smtClean="0"/>
              <a:t>6/3/19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bing.com/images/search?view=detailV2&amp;ccid=JNWcpIWH&amp;id=FB4A97D3DB39DA014DBB3273DDE2090DFE964C03&amp;thid=OIP.JNWcpIWHDCyv0EvJoObiUgHaCy&amp;mediaurl=https://www.chronobiology.com/wp-content/uploads/2016/05/the-positive-effects-of-time-restricted-feeding-2.jpg&amp;exph=679&amp;expw=1800&amp;q=time-restricted+feeding&amp;simid=608026531115106336&amp;selectedIndex=53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tif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814" y="896081"/>
            <a:ext cx="8444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800000"/>
                </a:solidFill>
              </a:rPr>
              <a:t>Circadian Entrainment, Weight and Health</a:t>
            </a:r>
          </a:p>
        </p:txBody>
      </p:sp>
      <p:pic>
        <p:nvPicPr>
          <p:cNvPr id="3" name="Picture 2" descr="1820833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910" y="1973299"/>
            <a:ext cx="4221721" cy="28464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3910" y="5349949"/>
            <a:ext cx="4221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Mark Pettus MD</a:t>
            </a:r>
          </a:p>
          <a:p>
            <a:pPr algn="ctr"/>
            <a:r>
              <a:rPr lang="en-US" dirty="0"/>
              <a:t>Director Medical Education, Wellness and Population Health</a:t>
            </a:r>
          </a:p>
          <a:p>
            <a:pPr algn="ctr"/>
            <a:r>
              <a:rPr lang="en-US" dirty="0"/>
              <a:t>June 3, 2019</a:t>
            </a:r>
          </a:p>
        </p:txBody>
      </p:sp>
    </p:spTree>
    <p:extLst>
      <p:ext uri="{BB962C8B-B14F-4D97-AF65-F5344CB8AC3E}">
        <p14:creationId xmlns:p14="http://schemas.microsoft.com/office/powerpoint/2010/main" val="4147353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ophot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49" y="865774"/>
            <a:ext cx="6325214" cy="45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6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3 Heliothera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6" y="409973"/>
            <a:ext cx="7666429" cy="53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34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bel-prize-in-physiology-or-medicine-4-6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24" y="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65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9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40106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4" y="0"/>
            <a:ext cx="8950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6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liotherapy Den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21" y="810599"/>
            <a:ext cx="7652992" cy="53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62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2" y="147177"/>
            <a:ext cx="80772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57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ditiontherapy19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365" y="1345247"/>
            <a:ext cx="4435091" cy="3180593"/>
          </a:xfrm>
          <a:prstGeom prst="rect">
            <a:avLst/>
          </a:prstGeom>
        </p:spPr>
      </p:pic>
      <p:pic>
        <p:nvPicPr>
          <p:cNvPr id="3" name="Picture 2" descr="light-therapeutics-co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681"/>
            <a:ext cx="42799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49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li-blanke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70" y="351259"/>
            <a:ext cx="6306556" cy="47299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0534" y="5675071"/>
            <a:ext cx="710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“Billi Blanket”</a:t>
            </a:r>
          </a:p>
        </p:txBody>
      </p:sp>
    </p:spTree>
    <p:extLst>
      <p:ext uri="{BB962C8B-B14F-4D97-AF65-F5344CB8AC3E}">
        <p14:creationId xmlns:p14="http://schemas.microsoft.com/office/powerpoint/2010/main" val="1246835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o-Nobel-da-Medicina-e-fisiologia-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9" y="188326"/>
            <a:ext cx="8755957" cy="58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34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3E70FDD6-6871-1549-A776-36E2195418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849688" cy="1143000"/>
          </a:xfrm>
        </p:spPr>
        <p:txBody>
          <a:bodyPr/>
          <a:lstStyle/>
          <a:p>
            <a:r>
              <a:rPr lang="en-US" altLang="en-US">
                <a:solidFill>
                  <a:srgbClr val="7F0708"/>
                </a:solidFill>
                <a:ea typeface="ＭＳ Ｐゴシック" panose="020B0600070205080204" pitchFamily="34" charset="-128"/>
              </a:rPr>
              <a:t>Four Part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56393-B664-964C-80B6-D99692138D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6563" y="2428875"/>
            <a:ext cx="8707437" cy="3036888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Week 1: </a:t>
            </a:r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Insulin and Inflammation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Week 2: Leaky Gut and the Gut Biome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Week 3: </a:t>
            </a:r>
            <a:r>
              <a:rPr lang="en-US" altLang="en-US" dirty="0">
                <a:solidFill>
                  <a:srgbClr val="9E0E04"/>
                </a:solidFill>
                <a:ea typeface="ＭＳ Ｐゴシック" panose="020B0600070205080204" pitchFamily="34" charset="-128"/>
              </a:rPr>
              <a:t>Sleep and Circadian Rhythms</a:t>
            </a:r>
          </a:p>
          <a:p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Week 4: Stress Response- Hypnosis Experience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F430BBAA-64CC-0A4E-BF92-DE154AAA3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274638"/>
            <a:ext cx="2744788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97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564" y="2256165"/>
            <a:ext cx="5748185" cy="46018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07" y="1"/>
            <a:ext cx="7833371" cy="225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8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1" y="13510"/>
            <a:ext cx="7657720" cy="3269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2" y="1959085"/>
            <a:ext cx="7498958" cy="489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3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B2B2AF-6D68-794B-99C8-CF868513E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393" y="1856269"/>
            <a:ext cx="6299200" cy="4241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BADA8E-62D1-364D-B60A-AA5D16201D7F}"/>
              </a:ext>
            </a:extLst>
          </p:cNvPr>
          <p:cNvSpPr txBox="1"/>
          <p:nvPr/>
        </p:nvSpPr>
        <p:spPr>
          <a:xfrm>
            <a:off x="1337393" y="494270"/>
            <a:ext cx="6178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9E0E04"/>
                </a:solidFill>
              </a:rPr>
              <a:t>Cortisol and Melatonin Diurnal Rhythm</a:t>
            </a:r>
          </a:p>
        </p:txBody>
      </p:sp>
    </p:spTree>
    <p:extLst>
      <p:ext uri="{BB962C8B-B14F-4D97-AF65-F5344CB8AC3E}">
        <p14:creationId xmlns:p14="http://schemas.microsoft.com/office/powerpoint/2010/main" val="1454152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52848-797B-3C4F-9737-B3D82470E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4223"/>
            <a:ext cx="9144000" cy="500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27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0D82D-8347-3045-AA34-DA2A7DFED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1714500"/>
            <a:ext cx="80581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34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2" y="134641"/>
            <a:ext cx="8296145" cy="5741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Dr.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3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6" y="1013248"/>
            <a:ext cx="8887782" cy="4637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036" y="6083278"/>
            <a:ext cx="4985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Desire Color Rendering Index (CRI) 95+ %</a:t>
            </a:r>
          </a:p>
          <a:p>
            <a:r>
              <a:rPr lang="en-US" dirty="0"/>
              <a:t>Color Temperature 2700-3000k</a:t>
            </a:r>
          </a:p>
        </p:txBody>
      </p:sp>
      <p:sp>
        <p:nvSpPr>
          <p:cNvPr id="4" name="Oval 3"/>
          <p:cNvSpPr/>
          <p:nvPr/>
        </p:nvSpPr>
        <p:spPr>
          <a:xfrm>
            <a:off x="5859405" y="3257031"/>
            <a:ext cx="3408636" cy="2673847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260274" y="804150"/>
            <a:ext cx="3408636" cy="2673847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4036" y="3409431"/>
            <a:ext cx="3408636" cy="2673847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3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51EE20-5A2F-6A45-8EDF-15EC3CE25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48" y="857250"/>
            <a:ext cx="74397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68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_graphics_how-blue-light-affects-body-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896" y="164615"/>
            <a:ext cx="6194272" cy="58174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1997" y="6324995"/>
            <a:ext cx="4534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Aging and Mechanisms of Disease (2017) 3:9 ; </a:t>
            </a:r>
          </a:p>
        </p:txBody>
      </p:sp>
    </p:spTree>
    <p:extLst>
      <p:ext uri="{BB962C8B-B14F-4D97-AF65-F5344CB8AC3E}">
        <p14:creationId xmlns:p14="http://schemas.microsoft.com/office/powerpoint/2010/main" val="2456337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in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58" y="319644"/>
            <a:ext cx="7556500" cy="5575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7927" y="6207414"/>
            <a:ext cx="4534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Aging and Mechanisms of Disease (2017) 3:9 ; </a:t>
            </a:r>
          </a:p>
        </p:txBody>
      </p:sp>
    </p:spTree>
    <p:extLst>
      <p:ext uri="{BB962C8B-B14F-4D97-AF65-F5344CB8AC3E}">
        <p14:creationId xmlns:p14="http://schemas.microsoft.com/office/powerpoint/2010/main" val="3065979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59C0E7-B7B1-D043-8F80-A4BAB876557C}"/>
              </a:ext>
            </a:extLst>
          </p:cNvPr>
          <p:cNvSpPr txBox="1"/>
          <p:nvPr/>
        </p:nvSpPr>
        <p:spPr>
          <a:xfrm>
            <a:off x="368548" y="681721"/>
            <a:ext cx="4471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E0E04"/>
                </a:solidFill>
              </a:rPr>
              <a:t>Critical Considerations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F076E3-8242-B347-A299-3616BF3812E0}"/>
              </a:ext>
            </a:extLst>
          </p:cNvPr>
          <p:cNvSpPr txBox="1"/>
          <p:nvPr/>
        </p:nvSpPr>
        <p:spPr>
          <a:xfrm>
            <a:off x="242423" y="2686312"/>
            <a:ext cx="84681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Weight, metabolism and health appear tightly connected to our biologic synchronization with daily circadian rhythms.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Light interacts with human biology through our eyes and skin.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timing and quality of our light and meal exposure appear to be of major influence on these rhythms.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Lifestyle changes can bring greater alignment to these critical relationships as an opportunity for improved health, disease prevention and disease management.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AB04D2-32EC-B343-B93A-3C00EACC9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565" y="183931"/>
            <a:ext cx="2165131" cy="216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1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2212066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800000"/>
                </a:solidFill>
              </a:rPr>
              <a:t>Melatonin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7832811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Hormone of darkness</a:t>
            </a:r>
          </a:p>
          <a:p>
            <a:r>
              <a:rPr lang="en-US" dirty="0"/>
              <a:t>Very sensitive to blue light</a:t>
            </a:r>
          </a:p>
          <a:p>
            <a:r>
              <a:rPr lang="en-US" dirty="0"/>
              <a:t>Facilitates sleep cycle</a:t>
            </a:r>
          </a:p>
          <a:p>
            <a:r>
              <a:rPr lang="en-US" dirty="0"/>
              <a:t>Increases cell regeneration</a:t>
            </a:r>
          </a:p>
          <a:p>
            <a:r>
              <a:rPr lang="en-US" dirty="0"/>
              <a:t>Anti-oxidant activity; ROS scavenger</a:t>
            </a:r>
          </a:p>
          <a:p>
            <a:r>
              <a:rPr lang="en-US" dirty="0"/>
              <a:t>Antagonizes Aromatase and lowers estrogen production in tissues</a:t>
            </a:r>
          </a:p>
          <a:p>
            <a:r>
              <a:rPr lang="en-US" dirty="0"/>
              <a:t>Modulates immune regulatory function</a:t>
            </a:r>
          </a:p>
          <a:p>
            <a:r>
              <a:rPr lang="en-US" dirty="0"/>
              <a:t>Antagonizes cortisol</a:t>
            </a:r>
          </a:p>
          <a:p>
            <a:r>
              <a:rPr lang="en-US" dirty="0"/>
              <a:t>Key substance for </a:t>
            </a:r>
            <a:r>
              <a:rPr lang="en-US" dirty="0" err="1"/>
              <a:t>chronobiologic</a:t>
            </a:r>
            <a:r>
              <a:rPr lang="en-US" dirty="0"/>
              <a:t> adaptation (day/night and summer/winter)</a:t>
            </a:r>
          </a:p>
        </p:txBody>
      </p:sp>
      <p:pic>
        <p:nvPicPr>
          <p:cNvPr id="5" name="Picture 4" descr="87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482" y="274638"/>
            <a:ext cx="1893078" cy="189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1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28"/>
            <a:ext cx="9144000" cy="56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03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925"/>
            <a:ext cx="9144000" cy="565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58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831"/>
            <a:ext cx="9144000" cy="57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45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89"/>
            <a:ext cx="9144000" cy="575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54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9" y="199637"/>
            <a:ext cx="7806348" cy="5372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Dr.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261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638" y="274638"/>
            <a:ext cx="416422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800000"/>
                </a:solidFill>
              </a:rPr>
              <a:t>Fluorescent Light/</a:t>
            </a:r>
            <a:br>
              <a:rPr lang="en-US" sz="3600" dirty="0">
                <a:solidFill>
                  <a:srgbClr val="800000"/>
                </a:solidFill>
              </a:rPr>
            </a:br>
            <a:r>
              <a:rPr lang="en-US" sz="3600" dirty="0">
                <a:solidFill>
                  <a:srgbClr val="800000"/>
                </a:solidFill>
              </a:rPr>
              <a:t>Night Shift Work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389474"/>
            <a:ext cx="7298479" cy="3749749"/>
          </a:xfrm>
        </p:spPr>
        <p:txBody>
          <a:bodyPr>
            <a:normAutofit/>
          </a:bodyPr>
          <a:lstStyle/>
          <a:p>
            <a:r>
              <a:rPr lang="en-US" dirty="0"/>
              <a:t>NHS- Nurses Health Study (Harvard)</a:t>
            </a:r>
          </a:p>
          <a:p>
            <a:r>
              <a:rPr lang="en-US" dirty="0"/>
              <a:t>120,000 nurses followed 30+ years</a:t>
            </a:r>
          </a:p>
          <a:p>
            <a:r>
              <a:rPr lang="en-US" dirty="0"/>
              <a:t>30-50% increase of breast cancer after 15 years of night work</a:t>
            </a:r>
          </a:p>
          <a:p>
            <a:r>
              <a:rPr lang="en-US" dirty="0"/>
              <a:t>Higher rates of obesity, diabetes, heart disease and depression</a:t>
            </a:r>
          </a:p>
          <a:p>
            <a:endParaRPr lang="en-US" dirty="0"/>
          </a:p>
        </p:txBody>
      </p:sp>
      <p:pic>
        <p:nvPicPr>
          <p:cNvPr id="6" name="Picture 5" descr="public-hospit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19" y="274638"/>
            <a:ext cx="4009578" cy="160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411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resdefa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98" y="418809"/>
            <a:ext cx="2521861" cy="14185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0163" y="2465296"/>
            <a:ext cx="71670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Author of the UV Advantage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</a:rPr>
              <a:t>Sunblocks</a:t>
            </a:r>
            <a:r>
              <a:rPr lang="en-US" sz="2800" dirty="0">
                <a:solidFill>
                  <a:srgbClr val="000000"/>
                </a:solidFill>
              </a:rPr>
              <a:t> with factor 15+ reduce Vitamin D by 99.9%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More thoughtful dosed sunlight </a:t>
            </a:r>
            <a:r>
              <a:rPr lang="en-US" sz="2800" dirty="0" err="1">
                <a:solidFill>
                  <a:srgbClr val="000000"/>
                </a:solidFill>
              </a:rPr>
              <a:t>exposure.g</a:t>
            </a:r>
            <a:r>
              <a:rPr lang="en-US" sz="2800" dirty="0">
                <a:solidFill>
                  <a:srgbClr val="000000"/>
                </a:solidFill>
              </a:rPr>
              <a:t>. 30-60”/day could reduce cancer incidence in USA by as much as 50%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Melanoma risk significantly reduced with occupational sun exposure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99" y="659164"/>
            <a:ext cx="55753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97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952"/>
            <a:ext cx="90424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44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nefits-of-sunligh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8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10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07DF2F-2F16-524D-AAE2-A8E5635E80D5}"/>
              </a:ext>
            </a:extLst>
          </p:cNvPr>
          <p:cNvSpPr txBox="1"/>
          <p:nvPr/>
        </p:nvSpPr>
        <p:spPr>
          <a:xfrm>
            <a:off x="304800" y="5867400"/>
            <a:ext cx="4953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Satchin</a:t>
            </a:r>
            <a:r>
              <a:rPr lang="en-US" dirty="0"/>
              <a:t> Panda PhD, Salk Institute</a:t>
            </a:r>
          </a:p>
        </p:txBody>
      </p:sp>
      <p:pic>
        <p:nvPicPr>
          <p:cNvPr id="261122" name="Picture 2" descr="Image result for satchin panda phd sleep and health">
            <a:extLst>
              <a:ext uri="{FF2B5EF4-FFF2-40B4-BE49-F238E27FC236}">
                <a16:creationId xmlns:a16="http://schemas.microsoft.com/office/drawing/2014/main" id="{9C62BC93-CA85-0B4E-B2AA-9C257D74D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066800"/>
            <a:ext cx="9144000" cy="365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7195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-used-light-therapy-for-a-week-456054771-Rocky89-1024x6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7" y="207412"/>
            <a:ext cx="8508953" cy="5675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7048" y="6201078"/>
            <a:ext cx="56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Full-spectrum light box: 10,000 lux</a:t>
            </a:r>
          </a:p>
        </p:txBody>
      </p:sp>
    </p:spTree>
    <p:extLst>
      <p:ext uri="{BB962C8B-B14F-4D97-AF65-F5344CB8AC3E}">
        <p14:creationId xmlns:p14="http://schemas.microsoft.com/office/powerpoint/2010/main" val="1606681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81B710-572F-9345-94BA-051645F99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369" y="1067582"/>
            <a:ext cx="3403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33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BCE0A-76C1-E443-9A63-045BB11D9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15" y="850988"/>
            <a:ext cx="7426644" cy="4221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576AA1-192C-2B4C-B597-2E89B2D2D012}"/>
              </a:ext>
            </a:extLst>
          </p:cNvPr>
          <p:cNvSpPr txBox="1"/>
          <p:nvPr/>
        </p:nvSpPr>
        <p:spPr>
          <a:xfrm>
            <a:off x="298171" y="6036276"/>
            <a:ext cx="4076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Satchin</a:t>
            </a:r>
            <a:r>
              <a:rPr lang="en-US" sz="1800" dirty="0"/>
              <a:t> Panda, PhD  </a:t>
            </a:r>
            <a:r>
              <a:rPr lang="en-US" sz="1800" i="1" dirty="0"/>
              <a:t>The Circadian Code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943408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DF5C24-5D06-C648-AFC8-56001CFF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091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7772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800000"/>
                </a:solidFill>
                <a:latin typeface="Times New Roman"/>
                <a:cs typeface="Times New Roman"/>
              </a:rPr>
              <a:t>Intermittent Fasting</a:t>
            </a:r>
            <a:br>
              <a:rPr lang="en-US" sz="3600" dirty="0">
                <a:solidFill>
                  <a:srgbClr val="800000"/>
                </a:solidFill>
                <a:latin typeface="Times New Roman"/>
                <a:cs typeface="Times New Roman"/>
              </a:rPr>
            </a:br>
            <a:r>
              <a:rPr lang="en-US" sz="3600" dirty="0">
                <a:solidFill>
                  <a:srgbClr val="800000"/>
                </a:solidFill>
                <a:latin typeface="Times New Roman"/>
                <a:cs typeface="Times New Roman"/>
              </a:rPr>
              <a:t>Time Restricted Eating (TRE)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157" y="2130425"/>
            <a:ext cx="8915400" cy="4525963"/>
          </a:xfrm>
        </p:spPr>
        <p:txBody>
          <a:bodyPr>
            <a:normAutofit fontScale="92500"/>
          </a:bodyPr>
          <a:lstStyle/>
          <a:p>
            <a:pPr>
              <a:buFont typeface="Arial"/>
              <a:buChar char="•"/>
            </a:pPr>
            <a:r>
              <a:rPr lang="en-US" sz="2400" dirty="0"/>
              <a:t>Time restricted feeding e.g. consume all food within 10-hour window. No eating 2-3 </a:t>
            </a:r>
            <a:r>
              <a:rPr lang="en-US" sz="2400" dirty="0" err="1"/>
              <a:t>hrs</a:t>
            </a:r>
            <a:r>
              <a:rPr lang="en-US" sz="2400" dirty="0"/>
              <a:t> before bedtime</a:t>
            </a:r>
          </a:p>
          <a:p>
            <a:pPr>
              <a:buFont typeface="Arial"/>
              <a:buChar char="•"/>
            </a:pPr>
            <a:r>
              <a:rPr lang="en-US" sz="2400" dirty="0"/>
              <a:t>Excellent Circadian rhythm “calibration”</a:t>
            </a:r>
          </a:p>
          <a:p>
            <a:pPr>
              <a:buFont typeface="Arial"/>
              <a:buChar char="•"/>
            </a:pPr>
            <a:r>
              <a:rPr lang="en-US" sz="2400" dirty="0"/>
              <a:t>Decreases in body weight and visceral fat, insulin and glycemic control</a:t>
            </a:r>
          </a:p>
          <a:p>
            <a:pPr>
              <a:buFont typeface="Arial"/>
              <a:buChar char="•"/>
            </a:pPr>
            <a:r>
              <a:rPr lang="en-US" sz="2400" dirty="0"/>
              <a:t>Significant reductions in breast cancer recurrence and improved prognosis (Patterson et al. UCSD 2016)</a:t>
            </a:r>
          </a:p>
          <a:p>
            <a:pPr>
              <a:buFont typeface="Arial"/>
              <a:buChar char="•"/>
            </a:pPr>
            <a:r>
              <a:rPr lang="en-US" sz="2400" dirty="0"/>
              <a:t>Improved cardiovascular disease risk profile</a:t>
            </a:r>
          </a:p>
          <a:p>
            <a:pPr>
              <a:buFont typeface="Arial"/>
              <a:buChar char="•"/>
            </a:pPr>
            <a:r>
              <a:rPr lang="en-US" sz="2400" dirty="0"/>
              <a:t>Decreased neuroinflammation (</a:t>
            </a:r>
            <a:r>
              <a:rPr lang="sk-SK" sz="2400" dirty="0"/>
              <a:t>Neurobiol Aging. 2015 May;36(5):1914-23)</a:t>
            </a:r>
          </a:p>
          <a:p>
            <a:pPr>
              <a:buFont typeface="Arial"/>
              <a:buChar char="•"/>
            </a:pPr>
            <a:r>
              <a:rPr lang="sk-SK" sz="2400" dirty="0"/>
              <a:t>Autophagy (</a:t>
            </a:r>
            <a:r>
              <a:rPr lang="fi-FI" sz="2400" dirty="0" err="1"/>
              <a:t>Autophagy</a:t>
            </a:r>
            <a:r>
              <a:rPr lang="fi-FI" sz="2400" dirty="0"/>
              <a:t>, 2014;10:11, 1879-1882)</a:t>
            </a:r>
          </a:p>
          <a:p>
            <a:pPr>
              <a:buFont typeface="Arial"/>
              <a:buChar char="•"/>
            </a:pPr>
            <a:r>
              <a:rPr lang="fi-FI" dirty="0" err="1"/>
              <a:t>Improved</a:t>
            </a:r>
            <a:r>
              <a:rPr lang="fi-FI" dirty="0"/>
              <a:t> </a:t>
            </a:r>
            <a:r>
              <a:rPr lang="fi-FI" dirty="0" err="1"/>
              <a:t>sleep</a:t>
            </a:r>
            <a:r>
              <a:rPr lang="fi-FI" dirty="0"/>
              <a:t>!!</a:t>
            </a:r>
            <a:endParaRPr lang="sk-SK" sz="2400" dirty="0"/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2" descr="Image result for time-restricted feeding">
            <a:hlinkClick r:id="rId2"/>
            <a:extLst>
              <a:ext uri="{FF2B5EF4-FFF2-40B4-BE49-F238E27FC236}">
                <a16:creationId xmlns:a16="http://schemas.microsoft.com/office/drawing/2014/main" id="{E739A6D5-BAE0-C845-9631-2302DA808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2087"/>
            <a:ext cx="3170238" cy="146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7641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7AE8EB-CA2D-9049-B0D7-43E2E5FF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4" y="347611"/>
            <a:ext cx="4988461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88050E"/>
                </a:solidFill>
              </a:rPr>
              <a:t>Zeitgebers:</a:t>
            </a:r>
            <a:br>
              <a:rPr lang="en-US" dirty="0">
                <a:solidFill>
                  <a:srgbClr val="88050E"/>
                </a:solidFill>
              </a:rPr>
            </a:br>
            <a:r>
              <a:rPr lang="en-US" dirty="0">
                <a:solidFill>
                  <a:srgbClr val="88050E"/>
                </a:solidFill>
              </a:rPr>
              <a:t>Circadian Entrainment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5D3FC-9E48-E147-AFDF-FD3B37990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24" y="1936950"/>
            <a:ext cx="8687713" cy="4267907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Sleep hygiene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Grounding…take your shoes off and stand outdoors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60” full spectrum outdoor lighting/day: within 2-3 </a:t>
            </a:r>
            <a:r>
              <a:rPr lang="en-US" sz="1800" dirty="0" err="1"/>
              <a:t>hrs</a:t>
            </a:r>
            <a:r>
              <a:rPr lang="en-US" sz="1800" dirty="0"/>
              <a:t> after sunrise and within 2-3 hours before sunset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Give your retina access; no sunglasses at key times of day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Evening light: Warm Halogen or  warm LED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Orange-amber light at night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Blue light filters 2-3 </a:t>
            </a:r>
            <a:r>
              <a:rPr lang="en-US" sz="1800" dirty="0" err="1"/>
              <a:t>hrs</a:t>
            </a:r>
            <a:r>
              <a:rPr lang="en-US" sz="1800" dirty="0"/>
              <a:t> before bedtime; F*Lux, Night Shift, Iris apps;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Computer settings: lower color temperature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Time Restricted Feeding 10 hours: no eating within 2-3 hours of bedtime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Movement during the daytime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Social interactions during the day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Stress during the day…not good after sunset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1FA3B9-E3C1-2441-9FBC-B953EDF1FC19}"/>
              </a:ext>
            </a:extLst>
          </p:cNvPr>
          <p:cNvSpPr txBox="1"/>
          <p:nvPr/>
        </p:nvSpPr>
        <p:spPr>
          <a:xfrm>
            <a:off x="4894885" y="6369908"/>
            <a:ext cx="385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Satchin</a:t>
            </a:r>
            <a:r>
              <a:rPr lang="en-US" sz="1800" dirty="0"/>
              <a:t> Panda, PhD  </a:t>
            </a:r>
            <a:r>
              <a:rPr lang="en-US" sz="1800" i="1" dirty="0"/>
              <a:t>The Circadian Code</a:t>
            </a: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D26A80-6844-A640-81A3-C1CD42D29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638" y="195998"/>
            <a:ext cx="1050665" cy="1584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EABFD2-2AD7-9142-ACF0-081105D99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645" y="413832"/>
            <a:ext cx="2042565" cy="1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965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3978" y="6045345"/>
            <a:ext cx="2869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Thank you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417343-0A11-6743-8C9F-0980C0D41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445946"/>
            <a:ext cx="77851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721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una-bath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01" y="228600"/>
            <a:ext cx="4342197" cy="2889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799" y="3141788"/>
            <a:ext cx="8686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00000"/>
                </a:solidFill>
              </a:rPr>
              <a:t>Saunas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Really good for health promotion and disease prevention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Upregultes</a:t>
            </a:r>
            <a:r>
              <a:rPr lang="en-US" sz="2000" dirty="0">
                <a:solidFill>
                  <a:srgbClr val="000000"/>
                </a:solidFill>
              </a:rPr>
              <a:t> HSP, defense/resiliency mechanisms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30” minutes 3-4x/week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Steam or infrared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1400" i="1" dirty="0" err="1"/>
              <a:t>Laukkanen</a:t>
            </a:r>
            <a:r>
              <a:rPr lang="en-US" sz="1400" i="1" dirty="0"/>
              <a:t> T, Khan H, </a:t>
            </a:r>
            <a:r>
              <a:rPr lang="en-US" sz="1400" i="1" dirty="0" err="1"/>
              <a:t>Zaccardi</a:t>
            </a:r>
            <a:r>
              <a:rPr lang="en-US" sz="1400" i="1" dirty="0"/>
              <a:t> F, </a:t>
            </a:r>
            <a:r>
              <a:rPr lang="en-US" sz="1400" i="1" dirty="0" err="1"/>
              <a:t>Laukkanen</a:t>
            </a:r>
            <a:r>
              <a:rPr lang="en-US" sz="1400" i="1" dirty="0"/>
              <a:t> JA. Association between sauna bathing and fatal cardiovascular and all-cause mortality events. JAMA Intern Med. 2015;175(4):542-548                              </a:t>
            </a:r>
          </a:p>
          <a:p>
            <a:r>
              <a:rPr lang="en-US" sz="1400" i="1" dirty="0"/>
              <a:t> Sauna bathing and incident hypertension: A prospective cohort study. Am J </a:t>
            </a:r>
            <a:r>
              <a:rPr lang="en-US" sz="1400" i="1" dirty="0" err="1"/>
              <a:t>Hypertens</a:t>
            </a:r>
            <a:r>
              <a:rPr lang="en-US" sz="1400" i="1" dirty="0"/>
              <a:t>. 2017; Nov 1;30(11):1120-1125.</a:t>
            </a:r>
          </a:p>
          <a:p>
            <a:r>
              <a:rPr lang="en-US" sz="1400" i="1" dirty="0"/>
              <a:t>Sauna bathing is inversely associated with dementia and Alzheimer's disease in middle-aged Finnish men. Age Ageing. 2016; Mar 1;46(2):245-249</a:t>
            </a:r>
            <a:r>
              <a:rPr lang="en-US" sz="1400" dirty="0"/>
              <a:t>.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388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ast ca 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5" y="621460"/>
            <a:ext cx="8409081" cy="50327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160" y="6106508"/>
            <a:ext cx="47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Michael </a:t>
            </a:r>
            <a:r>
              <a:rPr lang="en-US" dirty="0" err="1"/>
              <a:t>Holick</a:t>
            </a:r>
            <a:r>
              <a:rPr lang="en-US" dirty="0"/>
              <a:t> MD, PhD</a:t>
            </a:r>
          </a:p>
        </p:txBody>
      </p:sp>
    </p:spTree>
    <p:extLst>
      <p:ext uri="{BB962C8B-B14F-4D97-AF65-F5344CB8AC3E}">
        <p14:creationId xmlns:p14="http://schemas.microsoft.com/office/powerpoint/2010/main" val="41990095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A6D66384-37F7-FF49-9DF6-22E80319A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54806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>
            <a:extLst>
              <a:ext uri="{FF2B5EF4-FFF2-40B4-BE49-F238E27FC236}">
                <a16:creationId xmlns:a16="http://schemas.microsoft.com/office/drawing/2014/main" id="{14FDF6EA-E291-624F-B13C-973C50B73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4481513"/>
            <a:ext cx="563880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1" u="sng">
                <a:latin typeface="Times New Roman" panose="02020603050405020304" pitchFamily="18" charset="0"/>
              </a:rPr>
              <a:t>Root Causes (what are their origins)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962834"/>
                </a:solidFill>
                <a:latin typeface="Times New Roman" panose="02020603050405020304" pitchFamily="18" charset="0"/>
              </a:rPr>
              <a:t>Environment+Epigenome/genes+Microbiome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sz="1600">
                <a:latin typeface="Times New Roman" panose="02020603050405020304" pitchFamily="18" charset="0"/>
              </a:rPr>
              <a:t>Nutrition   Movement   Stress Response  Environmental toxins   Sleep   Social Connection  Trauma   Conflict Management Forgiveness  Mindfulness   Spirituality-Meaning  </a:t>
            </a:r>
            <a:r>
              <a:rPr lang="en-US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Medications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Light quality-entrainment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BBD74EA-E9A6-B046-946A-0B3F272F868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819400" y="4800600"/>
            <a:ext cx="1333500" cy="215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7" name="TextBox 10">
            <a:extLst>
              <a:ext uri="{FF2B5EF4-FFF2-40B4-BE49-F238E27FC236}">
                <a16:creationId xmlns:a16="http://schemas.microsoft.com/office/drawing/2014/main" id="{E3A43D51-29D2-934B-9D1B-3F0C95334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030413"/>
            <a:ext cx="5638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1" u="sng" dirty="0">
                <a:latin typeface="Times New Roman" panose="02020603050405020304" pitchFamily="18" charset="0"/>
              </a:rPr>
              <a:t>Core Metabolic Imbalances (what drives them)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Inflammation</a:t>
            </a:r>
          </a:p>
          <a:p>
            <a:pPr algn="ctr">
              <a:spcBef>
                <a:spcPct val="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Insulin Resistance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Gut-Barrier Function/Microbiome</a:t>
            </a:r>
          </a:p>
          <a:p>
            <a:pPr algn="ctr">
              <a:spcBef>
                <a:spcPct val="0"/>
              </a:spcBef>
            </a:pPr>
            <a:r>
              <a:rPr lang="en-US" altLang="en-US" sz="1800" dirty="0">
                <a:solidFill>
                  <a:srgbClr val="9E0E04"/>
                </a:solidFill>
                <a:latin typeface="Times New Roman" panose="02020603050405020304" pitchFamily="18" charset="0"/>
              </a:rPr>
              <a:t>Circadian Entrainment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Stress Response</a:t>
            </a:r>
          </a:p>
        </p:txBody>
      </p:sp>
      <p:sp>
        <p:nvSpPr>
          <p:cNvPr id="33798" name="TextBox 11">
            <a:extLst>
              <a:ext uri="{FF2B5EF4-FFF2-40B4-BE49-F238E27FC236}">
                <a16:creationId xmlns:a16="http://schemas.microsoft.com/office/drawing/2014/main" id="{28EB9AF9-2EEB-DA47-BEC9-1DAC96B54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0"/>
            <a:ext cx="5207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1" u="sng">
                <a:latin typeface="Times New Roman" panose="02020603050405020304" pitchFamily="18" charset="0"/>
              </a:rPr>
              <a:t>Disease (how things appear)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sz="1800">
                <a:solidFill>
                  <a:schemeClr val="tx1"/>
                </a:solidFill>
                <a:latin typeface="Times New Roman" panose="02020603050405020304" pitchFamily="18" charset="0"/>
              </a:rPr>
              <a:t>Pre-diabetes, Diabetes, </a:t>
            </a:r>
            <a:r>
              <a:rPr lang="en-US" altLang="en-US" sz="1800">
                <a:solidFill>
                  <a:srgbClr val="7F0708"/>
                </a:solidFill>
                <a:latin typeface="Times New Roman" panose="02020603050405020304" pitchFamily="18" charset="0"/>
              </a:rPr>
              <a:t>Weight</a:t>
            </a:r>
            <a:r>
              <a:rPr lang="en-US" altLang="en-US" sz="1800">
                <a:solidFill>
                  <a:schemeClr val="tx1"/>
                </a:solidFill>
                <a:latin typeface="Times New Roman" panose="02020603050405020304" pitchFamily="18" charset="0"/>
              </a:rPr>
              <a:t>, HBP,  Lipids, Heart Disease, Stroke, Depression, Autoimmunity,Arthritis Alzheimer</a:t>
            </a:r>
            <a:r>
              <a:rPr lang="ja-JP" altLang="en-US" sz="1800">
                <a:solidFill>
                  <a:schemeClr val="tx1"/>
                </a:solidFill>
                <a:latin typeface="Times New Roman" panose="02020603050405020304" pitchFamily="18" charset="0"/>
              </a:rPr>
              <a:t>’</a:t>
            </a:r>
            <a:r>
              <a:rPr lang="en-US" altLang="ja-JP" sz="1800">
                <a:solidFill>
                  <a:schemeClr val="tx1"/>
                </a:solidFill>
                <a:latin typeface="Times New Roman" panose="02020603050405020304" pitchFamily="18" charset="0"/>
              </a:rPr>
              <a:t>s, Cancer, Fibromyalgia, Chronic fatigue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72B406C-1D86-F64F-A002-A3AD7BFA5040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1905000" y="685800"/>
            <a:ext cx="1828800" cy="1066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Up-Down Arrow 12">
            <a:extLst>
              <a:ext uri="{FF2B5EF4-FFF2-40B4-BE49-F238E27FC236}">
                <a16:creationId xmlns:a16="http://schemas.microsoft.com/office/drawing/2014/main" id="{A9297B57-A186-2A47-9F30-963869E2611C}"/>
              </a:ext>
            </a:extLst>
          </p:cNvPr>
          <p:cNvSpPr/>
          <p:nvPr/>
        </p:nvSpPr>
        <p:spPr bwMode="auto">
          <a:xfrm>
            <a:off x="6019800" y="3846513"/>
            <a:ext cx="152400" cy="684212"/>
          </a:xfrm>
          <a:prstGeom prst="upDownArrow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a typeface="+mn-ea"/>
            </a:endParaRPr>
          </a:p>
        </p:txBody>
      </p:sp>
      <p:sp>
        <p:nvSpPr>
          <p:cNvPr id="15" name="Up-Down Arrow 14">
            <a:extLst>
              <a:ext uri="{FF2B5EF4-FFF2-40B4-BE49-F238E27FC236}">
                <a16:creationId xmlns:a16="http://schemas.microsoft.com/office/drawing/2014/main" id="{DB3CD74C-BC26-F342-9EC4-7643EBFA1E5C}"/>
              </a:ext>
            </a:extLst>
          </p:cNvPr>
          <p:cNvSpPr/>
          <p:nvPr/>
        </p:nvSpPr>
        <p:spPr bwMode="auto">
          <a:xfrm>
            <a:off x="6019800" y="1182688"/>
            <a:ext cx="152400" cy="838200"/>
          </a:xfrm>
          <a:prstGeom prst="upDownArrow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a typeface="+mn-ea"/>
            </a:endParaRPr>
          </a:p>
        </p:txBody>
      </p:sp>
      <p:sp>
        <p:nvSpPr>
          <p:cNvPr id="11273" name="TextBox 2">
            <a:extLst>
              <a:ext uri="{FF2B5EF4-FFF2-40B4-BE49-F238E27FC236}">
                <a16:creationId xmlns:a16="http://schemas.microsoft.com/office/drawing/2014/main" id="{9985015C-00EF-5149-B2CF-33F3584C5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87325"/>
            <a:ext cx="34401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i="1">
                <a:solidFill>
                  <a:srgbClr val="962834"/>
                </a:solidFill>
                <a:latin typeface="Arial" panose="020B0604020202020204" pitchFamily="34" charset="0"/>
              </a:rPr>
              <a:t>The Origins of Health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Systems Biology</a:t>
            </a:r>
          </a:p>
        </p:txBody>
      </p:sp>
    </p:spTree>
    <p:extLst>
      <p:ext uri="{BB962C8B-B14F-4D97-AF65-F5344CB8AC3E}">
        <p14:creationId xmlns:p14="http://schemas.microsoft.com/office/powerpoint/2010/main" val="175122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7" grpId="0"/>
      <p:bldP spid="33798" grpId="0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2944"/>
            <a:ext cx="9087948" cy="1143000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rgbClr val="800000"/>
                </a:solidFill>
              </a:rPr>
              <a:t>zeitgeber</a:t>
            </a:r>
            <a:r>
              <a:rPr lang="en-US" sz="2000" dirty="0"/>
              <a:t> | a cue given by the environment, such as a change in light or temperature, to reset the internal body clock.</a:t>
            </a:r>
            <a:br>
              <a:rPr lang="en-US" sz="2000" dirty="0"/>
            </a:br>
            <a:r>
              <a:rPr lang="en-US" sz="2000" dirty="0"/>
              <a:t>from German </a:t>
            </a:r>
            <a:r>
              <a:rPr lang="en-US" sz="2000" dirty="0" err="1"/>
              <a:t>Zeitgeber</a:t>
            </a:r>
            <a:r>
              <a:rPr lang="en-US" sz="2000" dirty="0"/>
              <a:t>, from </a:t>
            </a:r>
            <a:r>
              <a:rPr lang="en-US" sz="2000" dirty="0" err="1"/>
              <a:t>Zeit</a:t>
            </a:r>
            <a:r>
              <a:rPr lang="en-US" sz="2000" dirty="0"/>
              <a:t> ‘time’ + Geber ‘giver’.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5885" y="1567157"/>
            <a:ext cx="2013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Too little of this:</a:t>
            </a:r>
          </a:p>
        </p:txBody>
      </p:sp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6" y="2110892"/>
            <a:ext cx="2459119" cy="1385419"/>
          </a:xfrm>
          <a:prstGeom prst="rect">
            <a:avLst/>
          </a:prstGeom>
        </p:spPr>
      </p:pic>
      <p:pic>
        <p:nvPicPr>
          <p:cNvPr id="6" name="Picture 5" descr="happy-wo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23" y="2110892"/>
            <a:ext cx="2201372" cy="1465288"/>
          </a:xfrm>
          <a:prstGeom prst="rect">
            <a:avLst/>
          </a:prstGeom>
        </p:spPr>
      </p:pic>
      <p:pic>
        <p:nvPicPr>
          <p:cNvPr id="7" name="Picture 6" descr="800px-Bombeta_de_Ll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76" y="2110892"/>
            <a:ext cx="1865628" cy="1399221"/>
          </a:xfrm>
          <a:prstGeom prst="rect">
            <a:avLst/>
          </a:prstGeom>
        </p:spPr>
      </p:pic>
      <p:pic>
        <p:nvPicPr>
          <p:cNvPr id="8" name="Picture 7" descr="f47df27e22d92c769846c2ccaa3c9b8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77" y="2110892"/>
            <a:ext cx="1983071" cy="13206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5885" y="3576180"/>
            <a:ext cx="2134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Too much of this:</a:t>
            </a:r>
          </a:p>
        </p:txBody>
      </p:sp>
      <p:pic>
        <p:nvPicPr>
          <p:cNvPr id="10" name="Picture 9" descr="main-qimg-4df9721bbd4b2b9e17255db65b889043-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3192"/>
            <a:ext cx="1729489" cy="1393359"/>
          </a:xfrm>
          <a:prstGeom prst="rect">
            <a:avLst/>
          </a:prstGeom>
        </p:spPr>
      </p:pic>
      <p:pic>
        <p:nvPicPr>
          <p:cNvPr id="11" name="Picture 10" descr="man-sitting-at-the-desktop-pc-computer-screen_3446-32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73" y="4323192"/>
            <a:ext cx="1621416" cy="1621416"/>
          </a:xfrm>
          <a:prstGeom prst="rect">
            <a:avLst/>
          </a:prstGeom>
        </p:spPr>
      </p:pic>
      <p:pic>
        <p:nvPicPr>
          <p:cNvPr id="12" name="Picture 11" descr="31BNb9wixkL._SL500_AC_SS350_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9" y="4323192"/>
            <a:ext cx="1419733" cy="1419733"/>
          </a:xfrm>
          <a:prstGeom prst="rect">
            <a:avLst/>
          </a:prstGeom>
        </p:spPr>
      </p:pic>
      <p:pic>
        <p:nvPicPr>
          <p:cNvPr id="13" name="Picture 12" descr="using smartphone in bed at night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122" y="4323193"/>
            <a:ext cx="1926044" cy="1283446"/>
          </a:xfrm>
          <a:prstGeom prst="rect">
            <a:avLst/>
          </a:prstGeom>
        </p:spPr>
      </p:pic>
      <p:pic>
        <p:nvPicPr>
          <p:cNvPr id="14" name="Picture 13" descr="sunscreen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66" y="4323193"/>
            <a:ext cx="2477581" cy="139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0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5800" y="892138"/>
            <a:ext cx="44958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800000"/>
                </a:solidFill>
                <a:latin typeface="Times New Roman"/>
                <a:cs typeface="Times New Roman"/>
              </a:rPr>
              <a:t>Sleep Hygiene 101</a:t>
            </a:r>
          </a:p>
          <a:p>
            <a:pPr>
              <a:defRPr/>
            </a:pPr>
            <a:endParaRPr lang="en-US" b="1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Consistent timing of sleep-wake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Dark bedroom (eye mask)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Cooler temperature (64-68)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Reduce ambient noise (ear plugs)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Obstructive sleep apnea underdiagnosed (neck </a:t>
            </a:r>
            <a:r>
              <a:rPr lang="en-US" sz="2000" dirty="0" err="1">
                <a:latin typeface="Times New Roman"/>
                <a:cs typeface="Times New Roman"/>
              </a:rPr>
              <a:t>circumfrence</a:t>
            </a:r>
            <a:r>
              <a:rPr lang="en-US" sz="2000" dirty="0">
                <a:latin typeface="Times New Roman"/>
                <a:cs typeface="Times New Roman"/>
              </a:rPr>
              <a:t> 16+” in women and 17+” in men)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No caffeine after 2p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Avoid eating within 2-3 </a:t>
            </a:r>
            <a:r>
              <a:rPr lang="en-US" sz="2000" dirty="0" err="1">
                <a:latin typeface="Times New Roman"/>
                <a:cs typeface="Times New Roman"/>
              </a:rPr>
              <a:t>hrs</a:t>
            </a:r>
            <a:r>
              <a:rPr lang="en-US" sz="2000" dirty="0">
                <a:latin typeface="Times New Roman"/>
                <a:cs typeface="Times New Roman"/>
              </a:rPr>
              <a:t> bedtime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Phone/laptops on airplane mode or turned off</a:t>
            </a:r>
          </a:p>
          <a:p>
            <a:pPr>
              <a:defRPr/>
            </a:pPr>
            <a:endParaRPr lang="en-US" sz="2000" dirty="0">
              <a:latin typeface="Times New Roman"/>
              <a:cs typeface="Times New Roman"/>
            </a:endParaRPr>
          </a:p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56322" name="Picture 1" descr="insomni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40036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4494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Box 1">
            <a:extLst>
              <a:ext uri="{FF2B5EF4-FFF2-40B4-BE49-F238E27FC236}">
                <a16:creationId xmlns:a16="http://schemas.microsoft.com/office/drawing/2014/main" id="{77C8E4F0-3BEE-864F-A5E6-0316E7ABB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31720"/>
            <a:ext cx="7585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8E0002"/>
                </a:solidFill>
                <a:latin typeface="Arial" panose="020B0604020202020204" pitchFamily="34" charset="0"/>
              </a:rPr>
              <a:t>Continuous Self-Improvement  PDSA Virtuous Cycle</a:t>
            </a:r>
          </a:p>
        </p:txBody>
      </p:sp>
      <p:pic>
        <p:nvPicPr>
          <p:cNvPr id="61442" name="Picture 3">
            <a:extLst>
              <a:ext uri="{FF2B5EF4-FFF2-40B4-BE49-F238E27FC236}">
                <a16:creationId xmlns:a16="http://schemas.microsoft.com/office/drawing/2014/main" id="{E73A3B8F-BB03-A44F-BC3D-396A60F17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295" y="1562100"/>
            <a:ext cx="35290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A6D02C-C530-BB41-BCAE-906B1C22B938}"/>
              </a:ext>
            </a:extLst>
          </p:cNvPr>
          <p:cNvSpPr txBox="1"/>
          <p:nvPr/>
        </p:nvSpPr>
        <p:spPr>
          <a:xfrm>
            <a:off x="6629400" y="1204822"/>
            <a:ext cx="2333625" cy="2000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30-60” full-spectrum light each day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Reduce Blue light at night</a:t>
            </a:r>
          </a:p>
          <a:p>
            <a:pPr>
              <a:defRPr/>
            </a:pP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15924D-6262-E64B-AE9A-6871DA875BD4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5607050" y="2104935"/>
            <a:ext cx="1022350" cy="258762"/>
          </a:xfrm>
          <a:prstGeom prst="straightConnector1">
            <a:avLst/>
          </a:prstGeom>
          <a:ln w="19050">
            <a:solidFill>
              <a:schemeClr val="tx1"/>
            </a:solidFill>
            <a:headEnd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1F4833E-1E40-FD48-8713-7C12D8C43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155" y="3722638"/>
            <a:ext cx="2667000" cy="230832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14313" indent="-214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</a:rPr>
              <a:t>Walk outdoors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</a:rPr>
              <a:t>Sit-lunch outside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</a:rPr>
              <a:t>Sit near windows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</a:rPr>
              <a:t>Blue light filters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</a:rPr>
              <a:t>Incandescent/halogen bulb in family room/bedroom</a:t>
            </a:r>
          </a:p>
          <a:p>
            <a:pPr>
              <a:spcBef>
                <a:spcPct val="0"/>
              </a:spcBef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8E2BF0-3165-B34E-8BED-0AAF481BEC0F}"/>
              </a:ext>
            </a:extLst>
          </p:cNvPr>
          <p:cNvCxnSpPr>
            <a:cxnSpLocks/>
          </p:cNvCxnSpPr>
          <p:nvPr/>
        </p:nvCxnSpPr>
        <p:spPr>
          <a:xfrm flipH="1" flipV="1">
            <a:off x="5607050" y="3962400"/>
            <a:ext cx="781740" cy="7493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F033E8A-A6B6-A647-A492-77B2F832B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804" y="3852862"/>
            <a:ext cx="2183643" cy="120032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14313" indent="-214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</a:rPr>
              <a:t>Journal response to stressors for 10” at end of day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</a:rPr>
              <a:t>Sleep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120AD9F-A9D4-AA46-9BAB-45E8D26F6B28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2408447" y="3871913"/>
            <a:ext cx="786570" cy="5811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A55BDF7-B16A-7441-BEA5-A5FE9E770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804" y="1562100"/>
            <a:ext cx="2036763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</a:rPr>
              <a:t>Consider Light Box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</a:rPr>
              <a:t>Change CFUs to warm LEDS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1D6722-B591-A845-9875-E05BFEABAA2D}"/>
              </a:ext>
            </a:extLst>
          </p:cNvPr>
          <p:cNvCxnSpPr>
            <a:stCxn id="16" idx="3"/>
          </p:cNvCxnSpPr>
          <p:nvPr/>
        </p:nvCxnSpPr>
        <p:spPr>
          <a:xfrm>
            <a:off x="2261567" y="2162175"/>
            <a:ext cx="933450" cy="3000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94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74638"/>
            <a:ext cx="5398723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800000"/>
                </a:solidFill>
              </a:rPr>
              <a:t>Red-IR </a:t>
            </a:r>
            <a:r>
              <a:rPr lang="en-US" sz="3200" dirty="0"/>
              <a:t>(600-2000nm)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7588" y="1961311"/>
            <a:ext cx="8229600" cy="397335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Mitochondrial function</a:t>
            </a:r>
          </a:p>
          <a:p>
            <a:r>
              <a:rPr lang="en-US" dirty="0"/>
              <a:t>Accelerated wound healing (NASA 2001, mouth ulcers in cancer, NASA 2011) </a:t>
            </a:r>
            <a:r>
              <a:rPr lang="it-IT" dirty="0" err="1"/>
              <a:t>J</a:t>
            </a:r>
            <a:r>
              <a:rPr lang="it-IT" dirty="0"/>
              <a:t> </a:t>
            </a:r>
            <a:r>
              <a:rPr lang="it-IT" dirty="0" err="1"/>
              <a:t>Invest</a:t>
            </a:r>
            <a:r>
              <a:rPr lang="it-IT" dirty="0"/>
              <a:t> </a:t>
            </a:r>
            <a:r>
              <a:rPr lang="it-IT" dirty="0" err="1"/>
              <a:t>Dermatol</a:t>
            </a:r>
            <a:r>
              <a:rPr lang="it-IT" dirty="0"/>
              <a:t>. 1999 Aug;113(2):221-3.</a:t>
            </a:r>
            <a:endParaRPr lang="en-US" dirty="0"/>
          </a:p>
          <a:p>
            <a:r>
              <a:rPr lang="en-US" dirty="0"/>
              <a:t>Hair regrowth</a:t>
            </a:r>
          </a:p>
          <a:p>
            <a:r>
              <a:rPr lang="en-US" dirty="0"/>
              <a:t>Arthritis: Cellular regeneration, anti-inflammatory effects (NASA) </a:t>
            </a:r>
            <a:r>
              <a:rPr lang="en-US" dirty="0" err="1"/>
              <a:t>Photomed</a:t>
            </a:r>
            <a:r>
              <a:rPr lang="en-US" dirty="0"/>
              <a:t> Laser Surg. 2009 Aug;27(4):577-84. </a:t>
            </a:r>
          </a:p>
          <a:p>
            <a:r>
              <a:rPr lang="en-US" dirty="0"/>
              <a:t>Allergic rhinitis (Israel)</a:t>
            </a:r>
          </a:p>
          <a:p>
            <a:r>
              <a:rPr lang="en-US" dirty="0"/>
              <a:t>MS (</a:t>
            </a:r>
            <a:r>
              <a:rPr lang="en-US" dirty="0" err="1"/>
              <a:t>UWisconsin</a:t>
            </a:r>
            <a:r>
              <a:rPr lang="en-US" dirty="0"/>
              <a:t> 2012)</a:t>
            </a:r>
          </a:p>
          <a:p>
            <a:r>
              <a:rPr lang="en-US" dirty="0"/>
              <a:t>Skin, collagen</a:t>
            </a:r>
          </a:p>
          <a:p>
            <a:r>
              <a:rPr lang="en-US" dirty="0"/>
              <a:t>Degenerative Neurologic Diseases (2010 Kanazawa University Japan; 2012 University of Cambridge)</a:t>
            </a:r>
          </a:p>
          <a:p>
            <a:r>
              <a:rPr lang="en-US" dirty="0"/>
              <a:t>Health benefits IR sauna</a:t>
            </a:r>
          </a:p>
        </p:txBody>
      </p:sp>
      <p:pic>
        <p:nvPicPr>
          <p:cNvPr id="6" name="Picture 5" descr="infrared-grill-spectrum-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15" y="81557"/>
            <a:ext cx="2355913" cy="20941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934670"/>
            <a:ext cx="9044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J Alzheimers Dis. 2011;23(3):521-35. doi: 10.3233/JAD-2010-100894.</a:t>
            </a:r>
          </a:p>
          <a:p>
            <a:r>
              <a:rPr lang="en-US" dirty="0"/>
              <a:t>IUBMB Life. 2010 Aug;62(8):607-10. 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0036177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D95838-42DC-8047-8F10-1FF74835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790700"/>
            <a:ext cx="5791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572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8A96AD-710D-7240-A23E-B40DD152B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20" y="857250"/>
            <a:ext cx="76481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740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E2D894-DC0E-5642-940A-B530CB734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77" y="1137805"/>
            <a:ext cx="7496942" cy="458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561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C0643-ADEE-244A-BF10-E397F8DA2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8" y="1633538"/>
            <a:ext cx="63722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818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9481FC-87EA-5343-8306-A8D8CB2EA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74" y="924970"/>
            <a:ext cx="7455044" cy="2570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872AE5-D553-F246-A2D4-5FD047937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617" y="3308639"/>
            <a:ext cx="387667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397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79" y="0"/>
            <a:ext cx="8030840" cy="62591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228" y="6465228"/>
            <a:ext cx="2270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aseline="30000" dirty="0"/>
              <a:t>Anesthesiology 2015; 122:1170-5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4868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45" y="176374"/>
            <a:ext cx="7549202" cy="55597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089480"/>
            <a:ext cx="833704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Nat Commun. 2017 Sep 12;8(1):417.</a:t>
            </a:r>
          </a:p>
          <a:p>
            <a:r>
              <a:rPr lang="fr-FR" sz="1600" i="1" dirty="0" err="1"/>
              <a:t>Misalignment</a:t>
            </a:r>
            <a:r>
              <a:rPr lang="fr-FR" sz="1600" i="1" dirty="0"/>
              <a:t> </a:t>
            </a:r>
            <a:r>
              <a:rPr lang="fr-FR" sz="1600" i="1" dirty="0" err="1"/>
              <a:t>with</a:t>
            </a:r>
            <a:r>
              <a:rPr lang="fr-FR" sz="1600" i="1" dirty="0"/>
              <a:t> the </a:t>
            </a:r>
            <a:r>
              <a:rPr lang="fr-FR" sz="1600" i="1" dirty="0" err="1"/>
              <a:t>external</a:t>
            </a:r>
            <a:r>
              <a:rPr lang="fr-FR" sz="1600" i="1" dirty="0"/>
              <a:t> light </a:t>
            </a:r>
            <a:r>
              <a:rPr lang="fr-FR" sz="1600" i="1" dirty="0" err="1"/>
              <a:t>environment</a:t>
            </a:r>
            <a:r>
              <a:rPr lang="fr-FR" sz="1600" i="1" dirty="0"/>
              <a:t> drives </a:t>
            </a:r>
            <a:r>
              <a:rPr lang="fr-FR" sz="1600" i="1" dirty="0" err="1"/>
              <a:t>metabolic</a:t>
            </a:r>
            <a:r>
              <a:rPr lang="fr-FR" sz="1600" i="1" dirty="0"/>
              <a:t> and </a:t>
            </a:r>
            <a:r>
              <a:rPr lang="fr-FR" sz="1600" i="1" dirty="0" err="1"/>
              <a:t>cardiac</a:t>
            </a:r>
            <a:r>
              <a:rPr lang="fr-FR" sz="1600" i="1" dirty="0"/>
              <a:t> </a:t>
            </a:r>
            <a:r>
              <a:rPr lang="fr-FR" sz="1600" i="1" dirty="0" err="1"/>
              <a:t>dysfunction</a:t>
            </a:r>
            <a:r>
              <a:rPr lang="fr-FR" sz="1600" i="1" dirty="0"/>
              <a:t>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291128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rth-From-Space-Sunrise-Desktop-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729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4511" y="5657671"/>
            <a:ext cx="7985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Earth, at the equator is spinning approximately 1,000 miles/hour around its axis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Earth is orbiting the sun, moving approximately 66,600 miles/hour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Diurnal rhythm is central to the existence of all life on our planet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86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rope-at-night-from-space-nasa-zombie-population-map-euro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71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93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0" y="22967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24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-wireless-energy-transfer-array-power-light-bulbs-without-plugging-them.w6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9" y="241414"/>
            <a:ext cx="4250799" cy="5923832"/>
          </a:xfrm>
          <a:prstGeom prst="rect">
            <a:avLst/>
          </a:prstGeom>
        </p:spPr>
      </p:pic>
      <p:pic>
        <p:nvPicPr>
          <p:cNvPr id="3" name="Picture 2" descr="tes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958" y="1396308"/>
            <a:ext cx="3255683" cy="301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31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2377</TotalTime>
  <Words>1018</Words>
  <Application>Microsoft Macintosh PowerPoint</Application>
  <PresentationFormat>On-screen Show (4:3)</PresentationFormat>
  <Paragraphs>138</Paragraphs>
  <Slides>59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Times New Roman</vt:lpstr>
      <vt:lpstr>Office Theme</vt:lpstr>
      <vt:lpstr>PowerPoint Presentation</vt:lpstr>
      <vt:lpstr>Four Part Series</vt:lpstr>
      <vt:lpstr>PowerPoint Presentation</vt:lpstr>
      <vt:lpstr>PowerPoint Presentation</vt:lpstr>
      <vt:lpstr>zeitgeber | a cue given by the environment, such as a change in light or temperature, to reset the internal body clock. from German Zeitgeber, from Zeit ‘time’ + Geber ‘giver’.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Melatonin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Fluorescent Light/ Night Shift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Intermittent Fasting Time Restricted Eating (TRE)</vt:lpstr>
      <vt:lpstr>Zeitgebers: Circadian Entrainment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Red-IR (600-2000nm)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Pettus</dc:creator>
  <cp:lastModifiedBy>thehealthedge81@gmail.com</cp:lastModifiedBy>
  <cp:revision>158</cp:revision>
  <dcterms:created xsi:type="dcterms:W3CDTF">2016-04-16T17:53:22Z</dcterms:created>
  <dcterms:modified xsi:type="dcterms:W3CDTF">2019-06-03T19:52:15Z</dcterms:modified>
</cp:coreProperties>
</file>