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73" r:id="rId3"/>
    <p:sldId id="372" r:id="rId4"/>
    <p:sldId id="282" r:id="rId5"/>
    <p:sldId id="280" r:id="rId6"/>
    <p:sldId id="360" r:id="rId7"/>
    <p:sldId id="361" r:id="rId8"/>
    <p:sldId id="1197" r:id="rId9"/>
    <p:sldId id="607" r:id="rId10"/>
    <p:sldId id="283" r:id="rId11"/>
    <p:sldId id="946" r:id="rId12"/>
    <p:sldId id="945" r:id="rId13"/>
    <p:sldId id="1068" r:id="rId14"/>
    <p:sldId id="1069" r:id="rId15"/>
    <p:sldId id="947" r:id="rId16"/>
    <p:sldId id="948" r:id="rId17"/>
    <p:sldId id="949" r:id="rId18"/>
    <p:sldId id="364" r:id="rId19"/>
    <p:sldId id="1613" r:id="rId20"/>
    <p:sldId id="365" r:id="rId21"/>
    <p:sldId id="366" r:id="rId22"/>
    <p:sldId id="367" r:id="rId23"/>
    <p:sldId id="330" r:id="rId24"/>
    <p:sldId id="295" r:id="rId25"/>
    <p:sldId id="370" r:id="rId26"/>
    <p:sldId id="371" r:id="rId27"/>
    <p:sldId id="363" r:id="rId28"/>
    <p:sldId id="259" r:id="rId29"/>
    <p:sldId id="260" r:id="rId30"/>
    <p:sldId id="356" r:id="rId31"/>
    <p:sldId id="271" r:id="rId32"/>
    <p:sldId id="358" r:id="rId33"/>
    <p:sldId id="296" r:id="rId34"/>
    <p:sldId id="297" r:id="rId35"/>
    <p:sldId id="298" r:id="rId36"/>
    <p:sldId id="299" r:id="rId37"/>
    <p:sldId id="353" r:id="rId38"/>
    <p:sldId id="352" r:id="rId39"/>
    <p:sldId id="258" r:id="rId40"/>
    <p:sldId id="336" r:id="rId41"/>
    <p:sldId id="1609" r:id="rId42"/>
    <p:sldId id="261" r:id="rId43"/>
    <p:sldId id="262" r:id="rId44"/>
    <p:sldId id="1610" r:id="rId45"/>
    <p:sldId id="257" r:id="rId46"/>
    <p:sldId id="267" r:id="rId47"/>
    <p:sldId id="350" r:id="rId48"/>
    <p:sldId id="351" r:id="rId49"/>
    <p:sldId id="1612" r:id="rId50"/>
    <p:sldId id="305" r:id="rId51"/>
    <p:sldId id="1611" r:id="rId52"/>
    <p:sldId id="1598" r:id="rId53"/>
    <p:sldId id="1597" r:id="rId54"/>
    <p:sldId id="1596" r:id="rId55"/>
    <p:sldId id="302" r:id="rId56"/>
    <p:sldId id="303" r:id="rId57"/>
    <p:sldId id="1599" r:id="rId58"/>
    <p:sldId id="1600" r:id="rId59"/>
    <p:sldId id="1601" r:id="rId60"/>
    <p:sldId id="1602" r:id="rId61"/>
    <p:sldId id="1603" r:id="rId62"/>
    <p:sldId id="1604" r:id="rId63"/>
    <p:sldId id="1605" r:id="rId64"/>
    <p:sldId id="1606" r:id="rId65"/>
    <p:sldId id="1607" r:id="rId66"/>
    <p:sldId id="1608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clrMru>
    <a:srgbClr val="7F0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6"/>
    <p:restoredTop sz="94663"/>
  </p:normalViewPr>
  <p:slideViewPr>
    <p:cSldViewPr snapToGrid="0" snapToObjects="1">
      <p:cViewPr varScale="1">
        <p:scale>
          <a:sx n="82" d="100"/>
          <a:sy n="82" d="100"/>
        </p:scale>
        <p:origin x="168" y="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Carb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SAD</c:v>
                </c:pt>
                <c:pt idx="1">
                  <c:v>LCHF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5-2C4E-BA90-26367E3AAE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Fat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SAD</c:v>
                </c:pt>
                <c:pt idx="1">
                  <c:v>LCHF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E5-2C4E-BA90-26367E3AAE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Protein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SAD</c:v>
                </c:pt>
                <c:pt idx="1">
                  <c:v>LCHF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E5-2C4E-BA90-26367E3AA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1397496"/>
        <c:axId val="-2141394472"/>
      </c:barChart>
      <c:catAx>
        <c:axId val="-2141397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41394472"/>
        <c:crosses val="autoZero"/>
        <c:auto val="1"/>
        <c:lblAlgn val="ctr"/>
        <c:lblOffset val="100"/>
        <c:noMultiLvlLbl val="0"/>
      </c:catAx>
      <c:valAx>
        <c:axId val="-21413944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413974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0.25346</cdr:x>
      <cdr:y>0.29529</cdr:y>
    </cdr:from>
    <cdr:to>
      <cdr:x>0.35404</cdr:x>
      <cdr:y>0.37221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8135" y="1467148"/>
          <a:ext cx="554835" cy="382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30%</a:t>
          </a:r>
        </a:p>
      </cdr:txBody>
    </cdr:sp>
  </cdr:relSizeAnchor>
  <cdr:relSizeAnchor xmlns:cdr="http://schemas.openxmlformats.org/drawingml/2006/chartDrawing">
    <cdr:from>
      <cdr:x>0.54626</cdr:x>
      <cdr:y>0.86104</cdr:y>
    </cdr:from>
    <cdr:to>
      <cdr:x>0.67143</cdr:x>
      <cdr:y>0.93548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13323" y="4278158"/>
          <a:ext cx="690462" cy="369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10%</a:t>
          </a:r>
        </a:p>
      </cdr:txBody>
    </cdr:sp>
  </cdr:relSizeAnchor>
  <cdr:relSizeAnchor xmlns:cdr="http://schemas.openxmlformats.org/drawingml/2006/chartDrawing">
    <cdr:from>
      <cdr:x>0.54877</cdr:x>
      <cdr:y>0.47673</cdr:y>
    </cdr:from>
    <cdr:to>
      <cdr:x>0.67394</cdr:x>
      <cdr:y>0.55117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27134" y="2368648"/>
          <a:ext cx="690462" cy="369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/>
            <a:t>75%</a:t>
          </a:r>
        </a:p>
      </cdr:txBody>
    </cdr:sp>
  </cdr:relSizeAnchor>
  <cdr:relSizeAnchor xmlns:cdr="http://schemas.openxmlformats.org/drawingml/2006/chartDrawing">
    <cdr:from>
      <cdr:x>0.5485</cdr:x>
      <cdr:y>0.07692</cdr:y>
    </cdr:from>
    <cdr:to>
      <cdr:x>0.55679</cdr:x>
      <cdr:y>0.08612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25652" y="382197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0.55297</cdr:x>
      <cdr:y>0.07692</cdr:y>
    </cdr:from>
    <cdr:to>
      <cdr:x>0.66696</cdr:x>
      <cdr:y>0.16863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50312" y="382197"/>
          <a:ext cx="628814" cy="455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15%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A4C07-6A18-FE40-AC8A-8ECC68044C1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81A87-7775-C54E-AD6D-94F2581F9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55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CB7B8-A70E-2B43-B312-C205AEB827A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2353C-336B-AB42-9FC9-57A81FB89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TEE differed by approximately 300 kcal/d between these low fat and low carb diets, an effect corresponding with the amount of energy typically expended in 1 hour of moderate-intensity physical activity.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5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7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7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4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6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8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3DB0C-00E7-3F46-BE35-16B8F269E19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4BBC30-65C2-6F4D-B69E-7197632796E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16054" y="5844209"/>
            <a:ext cx="927945" cy="10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7F070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287" y="3350315"/>
            <a:ext cx="607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F0708"/>
                </a:solidFill>
              </a:rPr>
              <a:t>A Holistic Approach to Weight Loss and Better Health</a:t>
            </a:r>
          </a:p>
          <a:p>
            <a:pPr algn="ctr"/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901262" y="4861705"/>
            <a:ext cx="5752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 Pettus MD</a:t>
            </a:r>
          </a:p>
          <a:p>
            <a:pPr algn="ctr"/>
            <a:r>
              <a:rPr lang="en-US" dirty="0"/>
              <a:t>Director Medical Education, Wellness and Population Health</a:t>
            </a:r>
          </a:p>
          <a:p>
            <a:pPr algn="ctr"/>
            <a:r>
              <a:rPr lang="en-US" dirty="0"/>
              <a:t>May 13, 2019</a:t>
            </a:r>
          </a:p>
          <a:p>
            <a:pPr algn="ctr"/>
            <a:endParaRPr lang="en-US" dirty="0"/>
          </a:p>
          <a:p>
            <a:pPr algn="ctr"/>
            <a:r>
              <a:rPr lang="en-US" i="1" dirty="0" err="1">
                <a:solidFill>
                  <a:srgbClr val="7F0708"/>
                </a:solidFill>
              </a:rPr>
              <a:t>www.thehealthedgepodcast.com</a:t>
            </a:r>
            <a:endParaRPr lang="en-US" i="1" dirty="0">
              <a:solidFill>
                <a:srgbClr val="7F0708"/>
              </a:solidFill>
            </a:endParaRPr>
          </a:p>
        </p:txBody>
      </p:sp>
      <p:pic>
        <p:nvPicPr>
          <p:cNvPr id="8" name="Picture 1" descr="lifestlye_medicine.png">
            <a:extLst>
              <a:ext uri="{FF2B5EF4-FFF2-40B4-BE49-F238E27FC236}">
                <a16:creationId xmlns:a16="http://schemas.microsoft.com/office/drawing/2014/main" id="{AF303145-51C3-064E-9EA3-EB95CF0FA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51" y="241969"/>
            <a:ext cx="3556821" cy="31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98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kswift.tif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758921" y="609600"/>
            <a:ext cx="7772400" cy="3657600"/>
          </a:xfrm>
        </p:spPr>
      </p:pic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2227382" y="4724400"/>
            <a:ext cx="5181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Is the choice I am about to make familiar with what my stone-age roots would recognize</a:t>
            </a:r>
            <a:r>
              <a:rPr lang="en-US" b="1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723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44100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399097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57200" y="6248400"/>
            <a:ext cx="315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Times New Roman" charset="0"/>
                <a:cs typeface="Times New Roman" charset="0"/>
              </a:rPr>
              <a:t>Robert Sapolsky PhD,  Stanford</a:t>
            </a:r>
          </a:p>
        </p:txBody>
      </p:sp>
    </p:spTree>
    <p:extLst>
      <p:ext uri="{BB962C8B-B14F-4D97-AF65-F5344CB8AC3E}">
        <p14:creationId xmlns:p14="http://schemas.microsoft.com/office/powerpoint/2010/main" val="12596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11138"/>
            <a:ext cx="72898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749300" y="6134100"/>
            <a:ext cx="470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Times New Roman" charset="0"/>
                <a:cs typeface="Times New Roman" charset="0"/>
              </a:rPr>
              <a:t>From Robert Sapolsky PhD</a:t>
            </a:r>
          </a:p>
        </p:txBody>
      </p:sp>
    </p:spTree>
    <p:extLst>
      <p:ext uri="{BB962C8B-B14F-4D97-AF65-F5344CB8AC3E}">
        <p14:creationId xmlns:p14="http://schemas.microsoft.com/office/powerpoint/2010/main" val="3236665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72771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6248400"/>
            <a:ext cx="4572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solidFill>
                  <a:schemeClr val="accent4">
                    <a:lumMod val="10000"/>
                  </a:schemeClr>
                </a:solidFill>
                <a:latin typeface="Times New Roman"/>
                <a:ea typeface="ＭＳ Ｐゴシック" pitchFamily="34" charset="-128"/>
                <a:cs typeface="Times New Roman"/>
              </a:rPr>
              <a:t>Robert </a:t>
            </a:r>
            <a:r>
              <a:rPr lang="en-US" sz="1800" dirty="0" err="1">
                <a:solidFill>
                  <a:schemeClr val="accent4">
                    <a:lumMod val="10000"/>
                  </a:schemeClr>
                </a:solidFill>
                <a:latin typeface="Times New Roman"/>
                <a:ea typeface="ＭＳ Ｐゴシック" pitchFamily="34" charset="-128"/>
                <a:cs typeface="Times New Roman"/>
              </a:rPr>
              <a:t>Sapolsky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  <a:latin typeface="Times New Roman"/>
                <a:ea typeface="ＭＳ Ｐゴシック" pitchFamily="34" charset="-128"/>
                <a:cs typeface="Times New Roman"/>
              </a:rPr>
              <a:t> PhD  Stanford</a:t>
            </a:r>
          </a:p>
        </p:txBody>
      </p:sp>
    </p:spTree>
    <p:extLst>
      <p:ext uri="{BB962C8B-B14F-4D97-AF65-F5344CB8AC3E}">
        <p14:creationId xmlns:p14="http://schemas.microsoft.com/office/powerpoint/2010/main" val="220716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7183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5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552450"/>
            <a:ext cx="77343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609600" y="6248400"/>
            <a:ext cx="574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Times New Roman" charset="0"/>
                <a:cs typeface="Times New Roman" charset="0"/>
              </a:rPr>
              <a:t>Robert Sapolsky PhD</a:t>
            </a:r>
          </a:p>
        </p:txBody>
      </p:sp>
    </p:spTree>
    <p:extLst>
      <p:ext uri="{BB962C8B-B14F-4D97-AF65-F5344CB8AC3E}">
        <p14:creationId xmlns:p14="http://schemas.microsoft.com/office/powerpoint/2010/main" val="386572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9497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4441825" y="1371600"/>
            <a:ext cx="47021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latin typeface="Times New Roman" charset="0"/>
                <a:cs typeface="Times New Roman" charset="0"/>
              </a:rPr>
              <a:t>Heavier with increased BMI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Metabolic Syndrome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Insulin resistance with elevated</a:t>
            </a:r>
          </a:p>
          <a:p>
            <a:r>
              <a:rPr lang="en-US">
                <a:latin typeface="Times New Roman" charset="0"/>
                <a:cs typeface="Times New Roman" charset="0"/>
              </a:rPr>
              <a:t>   fasting and post-prandial insulin</a:t>
            </a:r>
          </a:p>
          <a:p>
            <a:r>
              <a:rPr lang="en-US">
                <a:latin typeface="Times New Roman" charset="0"/>
                <a:cs typeface="Times New Roman" charset="0"/>
              </a:rPr>
              <a:t>   levels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Increased TGAs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Move less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Socialize and play less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Less fertile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Die younger</a:t>
            </a:r>
          </a:p>
        </p:txBody>
      </p:sp>
    </p:spTree>
    <p:extLst>
      <p:ext uri="{BB962C8B-B14F-4D97-AF65-F5344CB8AC3E}">
        <p14:creationId xmlns:p14="http://schemas.microsoft.com/office/powerpoint/2010/main" val="331693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1613"/>
            <a:ext cx="84582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51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1600200" y="4724400"/>
            <a:ext cx="541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latin typeface="Times New Roman" charset="0"/>
                <a:cs typeface="Times New Roman" charset="0"/>
              </a:rPr>
              <a:t>Food and Inflammation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59309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2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4B44F-42C4-7941-A5B7-163779898B1D}"/>
              </a:ext>
            </a:extLst>
          </p:cNvPr>
          <p:cNvSpPr txBox="1"/>
          <p:nvPr/>
        </p:nvSpPr>
        <p:spPr>
          <a:xfrm>
            <a:off x="1038387" y="1208868"/>
            <a:ext cx="3642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F0708"/>
                </a:solidFill>
              </a:rPr>
              <a:t>Inflammation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CA782-E747-DB4A-9EC5-AA7B4B336A71}"/>
              </a:ext>
            </a:extLst>
          </p:cNvPr>
          <p:cNvSpPr txBox="1"/>
          <p:nvPr/>
        </p:nvSpPr>
        <p:spPr>
          <a:xfrm>
            <a:off x="1038386" y="3239146"/>
            <a:ext cx="6230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 stimulation of our immune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Raises our insulin levels (insulin resistance)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Raised the risk of all chronic, complex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Promotes weight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Modifiable with lifestyle choice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5D3E0-F384-234B-8F02-BBEF63C53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096" y="365567"/>
            <a:ext cx="2856369" cy="23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3A77-9B18-644E-9186-1A3E0DF3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848986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7F0708"/>
                </a:solidFill>
              </a:rPr>
              <a:t>Four Part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409F-9F7A-6E44-B1E1-6BFB8BF6A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62" y="2429540"/>
            <a:ext cx="8707338" cy="3035596"/>
          </a:xfrm>
        </p:spPr>
        <p:txBody>
          <a:bodyPr/>
          <a:lstStyle/>
          <a:p>
            <a:r>
              <a:rPr lang="en-US" dirty="0"/>
              <a:t>Week 1: </a:t>
            </a:r>
            <a:r>
              <a:rPr lang="en-US" dirty="0">
                <a:solidFill>
                  <a:srgbClr val="7F0708"/>
                </a:solidFill>
              </a:rPr>
              <a:t>Insulin and Inflammation</a:t>
            </a:r>
          </a:p>
          <a:p>
            <a:r>
              <a:rPr lang="en-US" dirty="0"/>
              <a:t>Week 2: </a:t>
            </a:r>
            <a:r>
              <a:rPr lang="en-US" dirty="0">
                <a:solidFill>
                  <a:srgbClr val="7F0708"/>
                </a:solidFill>
              </a:rPr>
              <a:t>Leaky Gut and the Gut Biome</a:t>
            </a:r>
          </a:p>
          <a:p>
            <a:r>
              <a:rPr lang="en-US" dirty="0"/>
              <a:t>Week 3: </a:t>
            </a:r>
            <a:r>
              <a:rPr lang="en-US" dirty="0">
                <a:solidFill>
                  <a:srgbClr val="7F0708"/>
                </a:solidFill>
              </a:rPr>
              <a:t>Sleep and Circadian Rhythms</a:t>
            </a:r>
          </a:p>
          <a:p>
            <a:r>
              <a:rPr lang="en-US" dirty="0"/>
              <a:t>Week 4: </a:t>
            </a:r>
            <a:r>
              <a:rPr lang="en-US" dirty="0">
                <a:solidFill>
                  <a:srgbClr val="7F0708"/>
                </a:solidFill>
              </a:rPr>
              <a:t>Hypnosis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77E2D-3313-064E-8824-E45499D5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90" y="274638"/>
            <a:ext cx="2744657" cy="16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ed-foo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0961"/>
            <a:ext cx="7467600" cy="59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4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Times New Roman" pitchFamily="-111" charset="0"/>
              <a:ea typeface="ＭＳ Ｐゴシック" pitchFamily="-111" charset="-128"/>
            </a:endParaRPr>
          </a:p>
        </p:txBody>
      </p:sp>
      <p:pic>
        <p:nvPicPr>
          <p:cNvPr id="74755" name="Picture 3" descr="nchicke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4911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19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292100"/>
            <a:ext cx="8577262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627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60" y="1735271"/>
            <a:ext cx="6077031" cy="4152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998" y="575119"/>
            <a:ext cx="75835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How much sugar is in the human body?</a:t>
            </a:r>
          </a:p>
        </p:txBody>
      </p:sp>
    </p:spTree>
    <p:extLst>
      <p:ext uri="{BB962C8B-B14F-4D97-AF65-F5344CB8AC3E}">
        <p14:creationId xmlns:p14="http://schemas.microsoft.com/office/powerpoint/2010/main" val="27055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7" y="451556"/>
            <a:ext cx="81915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9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ailability-vegetable-oil-and-fi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6"/>
            <a:ext cx="9144000" cy="6027506"/>
          </a:xfrm>
          <a:prstGeom prst="rect">
            <a:avLst/>
          </a:prstGeom>
        </p:spPr>
      </p:pic>
      <p:pic>
        <p:nvPicPr>
          <p:cNvPr id="3" name="Picture 2" descr="Where-we-get-our-Omega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2971800" cy="291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Relationship-between-insulin-and-fat-metabo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8467"/>
            <a:ext cx="7239000" cy="43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04800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Lipolysis </a:t>
            </a:r>
            <a:r>
              <a:rPr lang="en-US" sz="3200" dirty="0">
                <a:latin typeface="Times New Roman"/>
                <a:cs typeface="Times New Roman"/>
              </a:rPr>
              <a:t>(burning fat) </a:t>
            </a: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vs. </a:t>
            </a:r>
          </a:p>
          <a:p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Lipogenesis </a:t>
            </a:r>
            <a:r>
              <a:rPr lang="en-US" sz="3200" dirty="0">
                <a:latin typeface="Times New Roman"/>
                <a:cs typeface="Times New Roman"/>
              </a:rPr>
              <a:t>(storing fat)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369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4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995" y="228600"/>
            <a:ext cx="7905605" cy="575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281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67" y="160219"/>
            <a:ext cx="8397922" cy="8581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Reduce carbohydrate-dense foods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" y="1855479"/>
            <a:ext cx="5320367" cy="294224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Major contributor of obesity, insulin resistance, changes in blood lipids, inflammation, and alterations of the organisms in the human microbiome</a:t>
            </a:r>
          </a:p>
          <a:p>
            <a:r>
              <a:rPr lang="en-US" dirty="0"/>
              <a:t>A huge area of opportunity in individuals with increased belly fat, pre-diabetes or diabetes…these are health features of  carbohydrate intolerance.</a:t>
            </a:r>
          </a:p>
          <a:p>
            <a:r>
              <a:rPr lang="en-US" dirty="0"/>
              <a:t>For most, sugar and refined, grain-based foods are problematic: eliminate and observe.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45" y="817171"/>
            <a:ext cx="3821455" cy="49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5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Poor Quality Carbs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Acellular carbohydrate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Excess Insulin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3276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Down-regulation of insulin receptors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4495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imes New Roman"/>
                <a:cs typeface="Times New Roman"/>
              </a:rPr>
              <a:t>Insulin Resistance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381000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Inflammation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Stress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Sleep disruption</a:t>
            </a:r>
          </a:p>
          <a:p>
            <a:pPr marL="285750" indent="-285750">
              <a:buFont typeface="Arial"/>
              <a:buChar char="•"/>
            </a:pPr>
            <a:r>
              <a:rPr lang="en-US" i="1" dirty="0"/>
              <a:t>Altered gut-permeability/microbiome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Social isolation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Toxin excess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Sedentary states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67" y="2438400"/>
            <a:ext cx="240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VAT Fat storage-lipogenesis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5334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imes New Roman"/>
                <a:cs typeface="Times New Roman"/>
              </a:rPr>
              <a:t>Leptin resistance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6248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/>
                <a:cs typeface="Times New Roman"/>
              </a:rPr>
              <a:t>Eat more and do less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676400" y="914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295400" y="1905000"/>
            <a:ext cx="3048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657600" y="3886200"/>
            <a:ext cx="3048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5334000" y="3124200"/>
            <a:ext cx="9144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endCxn id="7" idx="1"/>
          </p:cNvCxnSpPr>
          <p:nvPr/>
        </p:nvCxnSpPr>
        <p:spPr bwMode="auto">
          <a:xfrm>
            <a:off x="1447800" y="3200400"/>
            <a:ext cx="1828800" cy="1495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191000" y="49530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57912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209800" y="1905000"/>
            <a:ext cx="10668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3429000" y="914400"/>
            <a:ext cx="2057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181600" y="2895600"/>
            <a:ext cx="1676400" cy="2590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255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Prevailing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133600"/>
            <a:ext cx="632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Obesity occurs when a person consumes more calories from food than he or she burns.</a:t>
            </a:r>
          </a:p>
          <a:p>
            <a:pPr algn="r"/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National Institute of 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39624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Overweight is the result of caloric imbalance (too few calories expended for the amount of calories consumed) and is mediated by genetics and health.</a:t>
            </a:r>
          </a:p>
          <a:p>
            <a:pPr algn="r"/>
            <a:r>
              <a:rPr lang="en-US" sz="2400" b="1" i="1" dirty="0">
                <a:latin typeface="Times New Roman"/>
                <a:cs typeface="Times New Roman"/>
              </a:rPr>
              <a:t>US Surgeon General</a:t>
            </a:r>
          </a:p>
        </p:txBody>
      </p:sp>
    </p:spTree>
    <p:extLst>
      <p:ext uri="{BB962C8B-B14F-4D97-AF65-F5344CB8AC3E}">
        <p14:creationId xmlns:p14="http://schemas.microsoft.com/office/powerpoint/2010/main" val="1351605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800000"/>
                </a:solidFill>
              </a:rPr>
              <a:t>Will the choice I am about to make</a:t>
            </a:r>
            <a:r>
              <a:rPr lang="mr-IN" sz="4000" dirty="0">
                <a:solidFill>
                  <a:srgbClr val="800000"/>
                </a:solidFill>
              </a:rPr>
              <a:t>…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Raise my sugar-insulin or lower my sugar-insulin?</a:t>
            </a:r>
          </a:p>
          <a:p>
            <a:r>
              <a:rPr lang="en-US" dirty="0"/>
              <a:t>Rev up my immune system or relax my immune system?</a:t>
            </a:r>
          </a:p>
          <a:p>
            <a:r>
              <a:rPr lang="en-US" dirty="0"/>
              <a:t>Raise my stress levels (cortisol) or lower my stress levels (cortisol)</a:t>
            </a:r>
          </a:p>
          <a:p>
            <a:r>
              <a:rPr lang="en-US" dirty="0"/>
              <a:t>Be compatible with my ancestral roots?</a:t>
            </a:r>
          </a:p>
        </p:txBody>
      </p:sp>
    </p:spTree>
    <p:extLst>
      <p:ext uri="{BB962C8B-B14F-4D97-AF65-F5344CB8AC3E}">
        <p14:creationId xmlns:p14="http://schemas.microsoft.com/office/powerpoint/2010/main" val="136802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18OBESITY-master4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20383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1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4038600" y="3733800"/>
            <a:ext cx="4495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/>
                <a:cs typeface="Times New Roman"/>
              </a:rPr>
              <a:t>“ Are we fat because we eat too much or do we eat too much because we are fat ?”</a:t>
            </a:r>
          </a:p>
        </p:txBody>
      </p:sp>
      <p:pic>
        <p:nvPicPr>
          <p:cNvPr id="2" name="Picture 1" descr="510qoVfTKZL._SY34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2921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Five hour rule after eating a meal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64782"/>
          </a:xfrm>
        </p:spPr>
        <p:txBody>
          <a:bodyPr/>
          <a:lstStyle/>
          <a:p>
            <a:r>
              <a:rPr lang="en-US" dirty="0"/>
              <a:t>Am I hungry again within a few hours?</a:t>
            </a:r>
          </a:p>
          <a:p>
            <a:r>
              <a:rPr lang="en-US" dirty="0"/>
              <a:t>Am I tired and ready for a nap?</a:t>
            </a:r>
          </a:p>
          <a:p>
            <a:r>
              <a:rPr lang="en-US" dirty="0"/>
              <a:t>Does my mind feel less sharp, attentive and focused?</a:t>
            </a:r>
          </a:p>
          <a:p>
            <a:r>
              <a:rPr lang="en-US" dirty="0"/>
              <a:t>Am I experiencing bloating, gas, cramping?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24662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dirty="0"/>
              <a:t>…</a:t>
            </a:r>
            <a:r>
              <a:rPr lang="en-US" sz="2400" i="1" dirty="0">
                <a:solidFill>
                  <a:srgbClr val="800000"/>
                </a:solidFill>
              </a:rPr>
              <a:t>if the answer to any of these questions is consistently “yes” then there are significant problems with what you are eating!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195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6925656" cy="80908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>
                <a:solidFill>
                  <a:srgbClr val="800000"/>
                </a:solidFill>
              </a:rPr>
              <a:t>A calorie is not a calorie…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3352800"/>
          </a:xfrm>
        </p:spPr>
        <p:txBody>
          <a:bodyPr/>
          <a:lstStyle/>
          <a:p>
            <a:pPr>
              <a:defRPr/>
            </a:pPr>
            <a:r>
              <a:rPr lang="en-US" sz="2800" b="1" dirty="0"/>
              <a:t>Effects of Dietary Composition on Energy Expenditure During Weight-Loss Maintenance </a:t>
            </a:r>
          </a:p>
          <a:p>
            <a:pPr>
              <a:defRPr/>
            </a:pPr>
            <a:r>
              <a:rPr lang="en-US" sz="1800" dirty="0"/>
              <a:t>Cara B. </a:t>
            </a:r>
            <a:r>
              <a:rPr lang="en-US" sz="1800" dirty="0" err="1"/>
              <a:t>Ebbeling</a:t>
            </a:r>
            <a:r>
              <a:rPr lang="en-US" sz="1800" dirty="0"/>
              <a:t>, PhD; David S. Ludwig, MD, PhD et al</a:t>
            </a:r>
          </a:p>
          <a:p>
            <a:pPr>
              <a:lnSpc>
                <a:spcPct val="90000"/>
              </a:lnSpc>
              <a:buFont typeface="Wingdings" charset="0"/>
              <a:buChar char="§"/>
              <a:defRPr/>
            </a:pPr>
            <a:endParaRPr lang="en-US" b="1" dirty="0">
              <a:latin typeface="Akzidenz-Grotesk Std Light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b="1" dirty="0"/>
              <a:t>Conclusion: </a:t>
            </a:r>
            <a:r>
              <a:rPr lang="en-US" sz="2000" dirty="0"/>
              <a:t> Among overweight and obese young adults compared with pre–weight-loss energy expenditure, </a:t>
            </a:r>
            <a:r>
              <a:rPr lang="en-US" sz="2000" dirty="0" err="1"/>
              <a:t>isocaloric</a:t>
            </a:r>
            <a:r>
              <a:rPr lang="en-US" sz="2000" dirty="0"/>
              <a:t> feeding following 10% to 15% weight loss resulted in decreases in REE and TEE that were greatest with the low-fat diet, intermediate with the low–glycemic index diet, and least with the very low-carbohydrate diet.</a:t>
            </a:r>
            <a:endParaRPr lang="en-US" sz="2200" dirty="0">
              <a:latin typeface="Akzidenz-Grotesk Std Light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200" dirty="0">
              <a:latin typeface="Akzidenz-Grotesk Std Light" charset="0"/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228600" y="6096000"/>
            <a:ext cx="594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dirty="0">
                <a:latin typeface="Times New Roman"/>
                <a:cs typeface="Times New Roman"/>
              </a:rPr>
              <a:t>JAMA. </a:t>
            </a:r>
            <a:r>
              <a:rPr lang="en-US" sz="1600" dirty="0">
                <a:latin typeface="Times New Roman"/>
                <a:cs typeface="Times New Roman"/>
              </a:rPr>
              <a:t>2012;307(24):2627-2634. doi:10.1001/jama.2012.6607</a:t>
            </a: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457200" y="4419600"/>
            <a:ext cx="8534400" cy="1809726"/>
          </a:xfrm>
          <a:prstGeom prst="rect">
            <a:avLst/>
          </a:prstGeom>
          <a:solidFill>
            <a:srgbClr val="800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Remarkable range between individuals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TEE: - 423 [–606 to –239] kcal/d for low fat diet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	- 57 [–281 to 86] kcal/d for low carb diet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Equivalent of 1-hr moderate effort cardio difference</a:t>
            </a:r>
          </a:p>
          <a:p>
            <a:pPr marL="285750" indent="-285750" eaLnBrk="1" hangingPunct="1">
              <a:buFont typeface="Arial"/>
              <a:buChar char="•"/>
            </a:pP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0668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Food and Reward</a:t>
            </a:r>
          </a:p>
        </p:txBody>
      </p:sp>
      <p:pic>
        <p:nvPicPr>
          <p:cNvPr id="3" name="Picture 1" descr="11916770-1CDE-4898-9484D822968AAEC1_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44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J-AV910_HEAL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0198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Jabr</a:t>
            </a:r>
            <a:r>
              <a:rPr lang="en-US" dirty="0"/>
              <a:t> F, </a:t>
            </a:r>
            <a:r>
              <a:rPr lang="en-US" i="1" dirty="0"/>
              <a:t>SA Mind </a:t>
            </a:r>
            <a:r>
              <a:rPr lang="en-US" dirty="0"/>
              <a:t>December 2015</a:t>
            </a:r>
          </a:p>
        </p:txBody>
      </p:sp>
    </p:spTree>
    <p:extLst>
      <p:ext uri="{BB962C8B-B14F-4D97-AF65-F5344CB8AC3E}">
        <p14:creationId xmlns:p14="http://schemas.microsoft.com/office/powerpoint/2010/main" val="548211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42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25" y="256319"/>
            <a:ext cx="7454443" cy="268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01" y="3040880"/>
            <a:ext cx="420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00000"/>
                </a:solidFill>
              </a:rPr>
              <a:t>Low Carb-High Fat Fears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9907" y="3984601"/>
            <a:ext cx="3297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Saturated fats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Cholesterol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My brain needs carbs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Low-carb is bad for the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Too much protein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Not enough vitamins and minerals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5455" y="4287524"/>
            <a:ext cx="31227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Thyroid function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Kidney damage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Changes in mood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Hard to exercise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Changes to the gut flora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Constipation</a:t>
            </a:r>
          </a:p>
        </p:txBody>
      </p:sp>
    </p:spTree>
    <p:extLst>
      <p:ext uri="{BB962C8B-B14F-4D97-AF65-F5344CB8AC3E}">
        <p14:creationId xmlns:p14="http://schemas.microsoft.com/office/powerpoint/2010/main" val="979704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If you have HBP and Diabetes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Lightheadedness may be a sign of a drop in BP; bone broth, bouillon, and may need to reduce medications</a:t>
            </a:r>
          </a:p>
          <a:p>
            <a:r>
              <a:rPr lang="en-US" sz="2800" dirty="0"/>
              <a:t>For symptoms of hypoglycemia e.g. sweating, palpitations, lethargy it is important to self-monitor BS as medications for diabetes frequently need to be reduced.</a:t>
            </a:r>
          </a:p>
          <a:p>
            <a:r>
              <a:rPr lang="en-US" sz="2800" dirty="0"/>
              <a:t>Follow-up with your primary or endocrinologist for needs regarding cutting back on medications for your blood pressure or diabetes management. </a:t>
            </a:r>
          </a:p>
        </p:txBody>
      </p:sp>
    </p:spTree>
    <p:extLst>
      <p:ext uri="{BB962C8B-B14F-4D97-AF65-F5344CB8AC3E}">
        <p14:creationId xmlns:p14="http://schemas.microsoft.com/office/powerpoint/2010/main" val="17364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80"/>
            <a:ext cx="9144000" cy="58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762000"/>
            <a:ext cx="498606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latin typeface="Baskerville" pitchFamily="-1" charset="0"/>
                <a:ea typeface="ＭＳ Ｐゴシック" pitchFamily="-1" charset="-128"/>
                <a:cs typeface="ＭＳ Ｐゴシック" pitchFamily="-1" charset="-128"/>
              </a:rPr>
              <a:t>The Proposition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14600"/>
            <a:ext cx="8562975" cy="3657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Times New Roman" charset="0"/>
                <a:ea typeface="+mn-ea"/>
                <a:cs typeface="+mn-cs"/>
              </a:rPr>
              <a:t>Calories in – Calories out is a limited a failed concept for understanding weight and metabolism.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Times New Roman" charset="0"/>
                <a:ea typeface="+mn-ea"/>
                <a:cs typeface="+mn-cs"/>
              </a:rPr>
              <a:t>Food is information that our bodies translate.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Times New Roman" charset="0"/>
                <a:ea typeface="+mn-ea"/>
                <a:cs typeface="+mn-cs"/>
              </a:rPr>
              <a:t>When the quality and timing of the information consumed lowers insulin</a:t>
            </a:r>
            <a:r>
              <a:rPr lang="en-US" dirty="0">
                <a:latin typeface="Times New Roman" charset="0"/>
                <a:cs typeface="+mn-cs"/>
              </a:rPr>
              <a:t> and</a:t>
            </a:r>
            <a:r>
              <a:rPr lang="en-US" dirty="0">
                <a:latin typeface="Times New Roman" charset="0"/>
                <a:ea typeface="+mn-ea"/>
                <a:cs typeface="+mn-cs"/>
              </a:rPr>
              <a:t> inflammation our weight, metabolism and global health potential will emerge.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Times New Roman" charset="0"/>
                <a:ea typeface="+mn-ea"/>
                <a:cs typeface="+mn-cs"/>
              </a:rPr>
              <a:t>Essential to weight loss and metabolic health is the extent to which our choices and our environment is “entrained” with deeply rooted day-night circadian rhythms.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8600"/>
            <a:ext cx="15779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735"/>
            <a:ext cx="9144000" cy="53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6FB49-430B-4863-AED7-081E8F58406F}"/>
              </a:ext>
            </a:extLst>
          </p:cNvPr>
          <p:cNvSpPr/>
          <p:nvPr/>
        </p:nvSpPr>
        <p:spPr>
          <a:xfrm>
            <a:off x="558800" y="2212975"/>
            <a:ext cx="1601788" cy="28940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146" name="TextBox 4">
            <a:extLst>
              <a:ext uri="{FF2B5EF4-FFF2-40B4-BE49-F238E27FC236}">
                <a16:creationId xmlns:a16="http://schemas.microsoft.com/office/drawing/2014/main" id="{1371D414-B5FA-9448-972A-192E9992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722563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kzidenz-Grotesk BQ Light" pitchFamily="1" charset="0"/>
              </a:rPr>
              <a:t>All Carbs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A5412-AE51-4B71-BDF9-E94C3D0C7032}"/>
              </a:ext>
            </a:extLst>
          </p:cNvPr>
          <p:cNvSpPr/>
          <p:nvPr/>
        </p:nvSpPr>
        <p:spPr>
          <a:xfrm>
            <a:off x="2360613" y="3767138"/>
            <a:ext cx="1179512" cy="13398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EC82B063-E9A4-224A-ACE2-A87DC78A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114800"/>
            <a:ext cx="106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kzidenz-Grotesk BQ Light" pitchFamily="1" charset="0"/>
              </a:rPr>
              <a:t>Low</a:t>
            </a:r>
          </a:p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kzidenz-Grotesk BQ Light" pitchFamily="1" charset="0"/>
              </a:rPr>
              <a:t>Glycemic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93542C1-F8B9-4E73-B13F-4F74A76A2353}"/>
              </a:ext>
            </a:extLst>
          </p:cNvPr>
          <p:cNvSpPr/>
          <p:nvPr/>
        </p:nvSpPr>
        <p:spPr>
          <a:xfrm>
            <a:off x="2663825" y="2436813"/>
            <a:ext cx="525463" cy="1179512"/>
          </a:xfrm>
          <a:prstGeom prst="down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860D10"/>
              </a:solidFill>
            </a:endParaRPr>
          </a:p>
        </p:txBody>
      </p:sp>
      <p:sp>
        <p:nvSpPr>
          <p:cNvPr id="6150" name="TextBox 8">
            <a:extLst>
              <a:ext uri="{FF2B5EF4-FFF2-40B4-BE49-F238E27FC236}">
                <a16:creationId xmlns:a16="http://schemas.microsoft.com/office/drawing/2014/main" id="{69BE47C9-6794-674E-B15D-9BE996E2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1566863"/>
            <a:ext cx="4943475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Added Sugar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Grain-based flour e.g. breads, cereal grains, pasta, pastries, desserts, chips, pretzels, granola bars.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Higher Fructose Fruits e.g. bananas, grapes, pears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Dried fruits e.g. raisins, apricots, cherries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Sweetened soft drinks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Beer is liquid bread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Gradual reintroduction of starchy vegetables after 8-12 weeks, e.g. white rice, carrots, parsnips, white potatoes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Lowered insulin and reduced inflammation “unlock” fat burning</a:t>
            </a:r>
          </a:p>
        </p:txBody>
      </p:sp>
      <p:sp>
        <p:nvSpPr>
          <p:cNvPr id="6151" name="TextBox 9">
            <a:extLst>
              <a:ext uri="{FF2B5EF4-FFF2-40B4-BE49-F238E27FC236}">
                <a16:creationId xmlns:a16="http://schemas.microsoft.com/office/drawing/2014/main" id="{F56AC634-3634-AF44-B531-B4F87C4AB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69863"/>
            <a:ext cx="5981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Reduce poor quality, processed, carbohydrate-dense foods</a:t>
            </a:r>
          </a:p>
        </p:txBody>
      </p:sp>
    </p:spTree>
    <p:extLst>
      <p:ext uri="{BB962C8B-B14F-4D97-AF65-F5344CB8AC3E}">
        <p14:creationId xmlns:p14="http://schemas.microsoft.com/office/powerpoint/2010/main" val="3019031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971"/>
            <a:ext cx="9144000" cy="45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3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37"/>
            <a:ext cx="9144000" cy="53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A3A61-5919-4B5A-86A5-5E8155CEE9CE}"/>
              </a:ext>
            </a:extLst>
          </p:cNvPr>
          <p:cNvSpPr/>
          <p:nvPr/>
        </p:nvSpPr>
        <p:spPr>
          <a:xfrm>
            <a:off x="4676775" y="3851275"/>
            <a:ext cx="1427163" cy="2057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170" name="TextBox 2">
            <a:extLst>
              <a:ext uri="{FF2B5EF4-FFF2-40B4-BE49-F238E27FC236}">
                <a16:creationId xmlns:a16="http://schemas.microsoft.com/office/drawing/2014/main" id="{8A3E4FCB-C92F-C944-9BC4-3D96D9008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300538"/>
            <a:ext cx="85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chemeClr val="tx1"/>
                </a:solidFill>
                <a:latin typeface="Akzidenz-Grotesk BQ Light" pitchFamily="1" charset="0"/>
              </a:rPr>
              <a:t>Fats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495F2-396C-43A8-A2A4-C40095CC6965}"/>
              </a:ext>
            </a:extLst>
          </p:cNvPr>
          <p:cNvSpPr/>
          <p:nvPr/>
        </p:nvSpPr>
        <p:spPr>
          <a:xfrm>
            <a:off x="6699250" y="1949450"/>
            <a:ext cx="1570038" cy="39401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172" name="TextBox 4">
            <a:extLst>
              <a:ext uri="{FF2B5EF4-FFF2-40B4-BE49-F238E27FC236}">
                <a16:creationId xmlns:a16="http://schemas.microsoft.com/office/drawing/2014/main" id="{3B15A98B-F5D6-C049-8F87-C0606F513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8" y="3135313"/>
            <a:ext cx="77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chemeClr val="tx1"/>
                </a:solidFill>
                <a:latin typeface="Akzidenz-Grotesk BQ Light" pitchFamily="1" charset="0"/>
              </a:rPr>
              <a:t>Fats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06FF2D4D-79DC-4BAA-AC90-352B715CC616}"/>
              </a:ext>
            </a:extLst>
          </p:cNvPr>
          <p:cNvSpPr/>
          <p:nvPr/>
        </p:nvSpPr>
        <p:spPr>
          <a:xfrm>
            <a:off x="5080000" y="1949450"/>
            <a:ext cx="554038" cy="1466850"/>
          </a:xfrm>
          <a:prstGeom prst="up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174" name="TextBox 6">
            <a:extLst>
              <a:ext uri="{FF2B5EF4-FFF2-40B4-BE49-F238E27FC236}">
                <a16:creationId xmlns:a16="http://schemas.microsoft.com/office/drawing/2014/main" id="{D7ED8E2C-48F7-704D-AB2A-4ACEBF758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1784350"/>
            <a:ext cx="403383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Reduce omega 6 vegetable oils e.g. corn, canola, soybean, sunflower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Eliminate trans fats found mostly in packaged desserts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More abundant healthy fat sources e.g. eggs, butter, full-fat dairy, nuts (macadamia, walnuts, pecans, walnuts), fatty fish e.g. salmon, sardines, trout, maceral, anchovies; grass fed meats, shellfish, avocados, extra virgin olive oil, coconut oil, ghee, macadamia nut oil, avocado oil</a:t>
            </a:r>
          </a:p>
        </p:txBody>
      </p:sp>
      <p:sp>
        <p:nvSpPr>
          <p:cNvPr id="7175" name="TextBox 7">
            <a:extLst>
              <a:ext uri="{FF2B5EF4-FFF2-40B4-BE49-F238E27FC236}">
                <a16:creationId xmlns:a16="http://schemas.microsoft.com/office/drawing/2014/main" id="{891C2DF1-119E-1146-9F7E-5497A1660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482600"/>
            <a:ext cx="685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More fat of better quality</a:t>
            </a:r>
          </a:p>
        </p:txBody>
      </p:sp>
    </p:spTree>
    <p:extLst>
      <p:ext uri="{BB962C8B-B14F-4D97-AF65-F5344CB8AC3E}">
        <p14:creationId xmlns:p14="http://schemas.microsoft.com/office/powerpoint/2010/main" val="2275661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90728110"/>
              </p:ext>
            </p:extLst>
          </p:nvPr>
        </p:nvGraphicFramePr>
        <p:xfrm>
          <a:off x="1524000" y="456174"/>
          <a:ext cx="5516248" cy="496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3892" y="5437085"/>
            <a:ext cx="104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1015" y="5424756"/>
            <a:ext cx="96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LCHF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2135" y="3698697"/>
            <a:ext cx="554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55%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2135" y="838371"/>
            <a:ext cx="73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632002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44"/>
            <a:ext cx="9144000" cy="5056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9256" y="2053542"/>
            <a:ext cx="28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www.dietdoctor.com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89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991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6 possible symptoms when starting a LCHF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801" y="3333904"/>
            <a:ext cx="4813055" cy="306015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Flu-like symptoms</a:t>
            </a:r>
          </a:p>
          <a:p>
            <a:r>
              <a:rPr lang="en-US" sz="2800" dirty="0"/>
              <a:t>Frequent urination</a:t>
            </a:r>
          </a:p>
          <a:p>
            <a:r>
              <a:rPr lang="en-US" sz="2800" dirty="0"/>
              <a:t>Leg cramps</a:t>
            </a:r>
          </a:p>
          <a:p>
            <a:r>
              <a:rPr lang="en-US" sz="2800" dirty="0"/>
              <a:t>Constipation</a:t>
            </a:r>
          </a:p>
          <a:p>
            <a:r>
              <a:rPr lang="en-US" sz="2800" dirty="0"/>
              <a:t>Bad breath</a:t>
            </a:r>
          </a:p>
          <a:p>
            <a:r>
              <a:rPr lang="en-US" sz="2800" dirty="0"/>
              <a:t>Reduced tolerance to alcohol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36" y="1466162"/>
            <a:ext cx="2216888" cy="1501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29" y="1205059"/>
            <a:ext cx="1829309" cy="1762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40" y="1287754"/>
            <a:ext cx="1932296" cy="16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7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79" y="1055247"/>
            <a:ext cx="42153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Precautionary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05099"/>
            <a:ext cx="8229600" cy="3619395"/>
          </a:xfrm>
        </p:spPr>
        <p:txBody>
          <a:bodyPr>
            <a:normAutofit/>
          </a:bodyPr>
          <a:lstStyle/>
          <a:p>
            <a:r>
              <a:rPr lang="en-US" sz="2800" dirty="0"/>
              <a:t>Lots of water (</a:t>
            </a:r>
            <a:r>
              <a:rPr lang="en-US" sz="2800" dirty="0" err="1"/>
              <a:t>tsp</a:t>
            </a:r>
            <a:r>
              <a:rPr lang="en-US" sz="2800" dirty="0"/>
              <a:t> salt/8oz) or bone broth, bouillon</a:t>
            </a:r>
          </a:p>
          <a:p>
            <a:r>
              <a:rPr lang="en-US" sz="2800" dirty="0"/>
              <a:t>Make sure you’re getting enough fat with each meal</a:t>
            </a:r>
          </a:p>
          <a:p>
            <a:r>
              <a:rPr lang="en-US" sz="2800" dirty="0"/>
              <a:t>Magnesium supplements: 2/day for 3 weeks, then 1/day thereafter (bedtime is a good time)</a:t>
            </a:r>
          </a:p>
          <a:p>
            <a:r>
              <a:rPr lang="en-US" sz="2800" dirty="0" err="1"/>
              <a:t>Miralax</a:t>
            </a:r>
            <a:r>
              <a:rPr lang="en-US" sz="2800" dirty="0"/>
              <a:t> each day for constipation</a:t>
            </a:r>
          </a:p>
          <a:p>
            <a:r>
              <a:rPr lang="en-US" sz="2800" dirty="0"/>
              <a:t>Good oral hygiene; breath mints</a:t>
            </a:r>
          </a:p>
          <a:p>
            <a:r>
              <a:rPr lang="en-US" sz="2800" dirty="0"/>
              <a:t>Moderate alcohol e.g. 1 drink/day max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364" y="372844"/>
            <a:ext cx="2838565" cy="20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6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71602"/>
            <a:ext cx="8332732" cy="13716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Summary: Enhancing metabolic efficiency: </a:t>
            </a:r>
            <a:b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…. </a:t>
            </a:r>
            <a:r>
              <a:rPr lang="en-US" sz="3100" dirty="0">
                <a:solidFill>
                  <a:schemeClr val="tx1"/>
                </a:solidFill>
                <a:latin typeface="Times New Roman"/>
                <a:cs typeface="Times New Roman"/>
              </a:rPr>
              <a:t>Reduce inflammation and insulin</a:t>
            </a:r>
            <a:endParaRPr lang="en-US" sz="31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565" y="1946234"/>
            <a:ext cx="8839200" cy="434340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 dirty="0"/>
              <a:t>Eliminate – reduce sugar in all it’s forms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Eliminate-reduce refined grain flours, and carbohydrate-dense processed foods. Try going wheat-free for a month.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Reduce hydrogenated oils and processed seed oils cooked at high temperatures</a:t>
            </a:r>
          </a:p>
          <a:p>
            <a:pPr>
              <a:defRPr/>
            </a:pPr>
            <a:r>
              <a:rPr lang="en-US" sz="2400" dirty="0"/>
              <a:t>OK to consume pasture-raised meats and eggs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More abundant healthy fats sources e.g. extra virgin olive oil, fatty fish, grass-fed butter; eggs; extra virgin coconut oil (MCT Oil); pasture-raised animal fat, ghee, avocados, nuts (almonds, walnuts and macadamia) and nut butters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Plant-based foods with a lot of fiber and nutrient density</a:t>
            </a:r>
          </a:p>
        </p:txBody>
      </p:sp>
    </p:spTree>
    <p:extLst>
      <p:ext uri="{BB962C8B-B14F-4D97-AF65-F5344CB8AC3E}">
        <p14:creationId xmlns:p14="http://schemas.microsoft.com/office/powerpoint/2010/main" val="22909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 New Roman"/>
                <a:cs typeface="Times New Roman"/>
              </a:rPr>
              <a:t>Lifestyle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905000" y="2438400"/>
            <a:ext cx="3048000" cy="3124200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Gene-</a:t>
            </a:r>
            <a:r>
              <a:rPr kumimoji="0" lang="en-US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Epigenome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Microbiome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96200" y="762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5638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Consciousness-Spirit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638300" y="304800"/>
            <a:ext cx="6019800" cy="62484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330" y="559272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422C9-E4C1-8948-BF25-65C95D30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03514"/>
            <a:ext cx="762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75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>
            <a:extLst>
              <a:ext uri="{FF2B5EF4-FFF2-40B4-BE49-F238E27FC236}">
                <a16:creationId xmlns:a16="http://schemas.microsoft.com/office/drawing/2014/main" id="{146E90A7-DF26-5042-8659-C87D0233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Plant-based foods</a:t>
            </a:r>
          </a:p>
        </p:txBody>
      </p:sp>
      <p:sp>
        <p:nvSpPr>
          <p:cNvPr id="8194" name="TextBox 2">
            <a:extLst>
              <a:ext uri="{FF2B5EF4-FFF2-40B4-BE49-F238E27FC236}">
                <a16:creationId xmlns:a16="http://schemas.microsoft.com/office/drawing/2014/main" id="{9EEB034C-9633-9349-9DE9-9496518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49037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Fill half of plate with vegetables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2 cups greens/day is a nice goal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Cruciferous e.g. broccoli, cauliflower, collards, cabbage, kale, spinach, asparagus, romaine lettuce, arugula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Allium family e.g. onions, leeks, garlic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Beans and lentils; soaking and pressure cooking can be easier on the gut, reducing lectins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Lower glycemic fruits e.g. berries, grapefruit, kiwi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Anti-inflammatory spices e.g. turmeric, basil, ginger, rosemary, cayenne pepper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Fiber essential for gut biome diversity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foods e.g. yogurt, sauerkraut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A29C84C6-A3B4-FA46-91ED-7FE79BDE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012950"/>
            <a:ext cx="363061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42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>
            <a:extLst>
              <a:ext uri="{FF2B5EF4-FFF2-40B4-BE49-F238E27FC236}">
                <a16:creationId xmlns:a16="http://schemas.microsoft.com/office/drawing/2014/main" id="{13787DAF-D218-D24D-B62D-8A9E0656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075"/>
            <a:ext cx="5189538" cy="993775"/>
          </a:xfrm>
        </p:spPr>
        <p:txBody>
          <a:bodyPr/>
          <a:lstStyle/>
          <a:p>
            <a:r>
              <a:rPr lang="en-US" altLang="en-US" sz="3600">
                <a:solidFill>
                  <a:srgbClr val="88050E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490788"/>
            <a:ext cx="7886700" cy="27193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400" dirty="0"/>
              <a:t>Sleep hygiene basics</a:t>
            </a:r>
          </a:p>
          <a:p>
            <a:pPr>
              <a:defRPr/>
            </a:pPr>
            <a:r>
              <a:rPr lang="en-US" sz="2400" dirty="0"/>
              <a:t>30-60” full spectrum lighting/day</a:t>
            </a:r>
          </a:p>
          <a:p>
            <a:pPr>
              <a:defRPr/>
            </a:pPr>
            <a:r>
              <a:rPr lang="en-US" sz="2400" dirty="0"/>
              <a:t>Vitamin D as a nuclear transcription factor</a:t>
            </a:r>
          </a:p>
          <a:p>
            <a:pPr>
              <a:defRPr/>
            </a:pPr>
            <a:r>
              <a:rPr lang="en-US" sz="2400" dirty="0"/>
              <a:t>Blue light during the day is important</a:t>
            </a:r>
          </a:p>
          <a:p>
            <a:pPr>
              <a:defRPr/>
            </a:pPr>
            <a:r>
              <a:rPr lang="en-US" sz="2400" dirty="0"/>
              <a:t>Evening light: Incandescent 2700k, Halogen 3,000k, warm LED on dimmer</a:t>
            </a:r>
          </a:p>
          <a:p>
            <a:pPr>
              <a:defRPr/>
            </a:pPr>
            <a:r>
              <a:rPr lang="en-US" sz="2400" dirty="0"/>
              <a:t>Blue light filters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  <a:p>
            <a:pPr>
              <a:defRPr/>
            </a:pPr>
            <a:r>
              <a:rPr lang="en-US" sz="2400" dirty="0"/>
              <a:t>Blue blocker glasses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  <a:p>
            <a:pPr>
              <a:defRPr/>
            </a:pPr>
            <a:r>
              <a:rPr lang="en-US" sz="2400" dirty="0"/>
              <a:t>Time Restricted Feeding: 10-hr window a powerful intervention; nothing to eat 2-3 </a:t>
            </a:r>
            <a:r>
              <a:rPr lang="en-US" sz="2400" dirty="0" err="1"/>
              <a:t>hrs</a:t>
            </a:r>
            <a:r>
              <a:rPr lang="en-US" sz="2400" dirty="0"/>
              <a:t> prior to bedtime.</a:t>
            </a:r>
          </a:p>
        </p:txBody>
      </p:sp>
      <p:sp>
        <p:nvSpPr>
          <p:cNvPr id="48131" name="TextBox 5">
            <a:extLst>
              <a:ext uri="{FF2B5EF4-FFF2-40B4-BE49-F238E27FC236}">
                <a16:creationId xmlns:a16="http://schemas.microsoft.com/office/drawing/2014/main" id="{A76C9DDC-C320-0746-9E2F-88930036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5518150"/>
            <a:ext cx="469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Satchin Panda, PhD  </a:t>
            </a:r>
            <a:r>
              <a:rPr lang="en-US" altLang="en-US" sz="1800" i="1"/>
              <a:t>The Circadian Code</a:t>
            </a:r>
            <a:endParaRPr lang="en-US" altLang="en-US" sz="1800"/>
          </a:p>
        </p:txBody>
      </p:sp>
      <p:pic>
        <p:nvPicPr>
          <p:cNvPr id="48132" name="Picture 6">
            <a:extLst>
              <a:ext uri="{FF2B5EF4-FFF2-40B4-BE49-F238E27FC236}">
                <a16:creationId xmlns:a16="http://schemas.microsoft.com/office/drawing/2014/main" id="{91B525D6-C4BC-9A49-B8E4-0B9B3FEC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598488"/>
            <a:ext cx="1050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">
            <a:extLst>
              <a:ext uri="{FF2B5EF4-FFF2-40B4-BE49-F238E27FC236}">
                <a16:creationId xmlns:a16="http://schemas.microsoft.com/office/drawing/2014/main" id="{8866BC4C-419B-3545-8C86-115E6C914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598488"/>
            <a:ext cx="20431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1">
            <a:extLst>
              <a:ext uri="{FF2B5EF4-FFF2-40B4-BE49-F238E27FC236}">
                <a16:creationId xmlns:a16="http://schemas.microsoft.com/office/drawing/2014/main" id="{FB7DF0EB-1859-EA4F-86E1-157702922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6030913"/>
            <a:ext cx="8770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R. M. Lunn et al. “</a:t>
            </a:r>
            <a:r>
              <a:rPr lang="en-US" altLang="en-US" sz="1600" i="1"/>
              <a:t>Health Consequences of Electric Lighting Practices in the Modern World: A Report on the National Toxicology of Shift Work, Artificial Light and Circadian Disruption.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Sci Tot Environment (2017): 1073-84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8483265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>
            <a:extLst>
              <a:ext uri="{FF2B5EF4-FFF2-40B4-BE49-F238E27FC236}">
                <a16:creationId xmlns:a16="http://schemas.microsoft.com/office/drawing/2014/main" id="{77C8E4F0-3BEE-864F-A5E6-0316E7ABB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496888"/>
            <a:ext cx="758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E0002"/>
                </a:solidFill>
                <a:latin typeface="Arial" panose="020B0604020202020204" pitchFamily="34" charset="0"/>
              </a:rPr>
              <a:t>Continuous Self-Improvement  PDSA Virtuous Cycle</a:t>
            </a:r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E73A3B8F-BB03-A44F-BC3D-396A60F1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355850"/>
            <a:ext cx="3529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6D02C-C530-BB41-BCAE-906B1C22B938}"/>
              </a:ext>
            </a:extLst>
          </p:cNvPr>
          <p:cNvSpPr txBox="1"/>
          <p:nvPr/>
        </p:nvSpPr>
        <p:spPr>
          <a:xfrm>
            <a:off x="6635750" y="2009775"/>
            <a:ext cx="2333625" cy="1754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/>
              <a:t>30-60” full-spectrum light each day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/>
              <a:t>Reduce Blue light at night</a:t>
            </a:r>
          </a:p>
          <a:p>
            <a:pPr>
              <a:defRPr/>
            </a:pP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15924D-6262-E64B-AE9A-6871DA875BD4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613400" y="2887663"/>
            <a:ext cx="1022350" cy="280987"/>
          </a:xfrm>
          <a:prstGeom prst="straightConnector1">
            <a:avLst/>
          </a:prstGeom>
          <a:ln w="19050">
            <a:solidFill>
              <a:schemeClr val="tx1"/>
            </a:solidFill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F4833E-1E40-FD48-8713-7C12D8C4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4286250"/>
            <a:ext cx="2238375" cy="2308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Walk outdoors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Sit-lunch outside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Sit near windows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Screen filters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Incandescent bulb in family room/bedroom</a:t>
            </a:r>
          </a:p>
          <a:p>
            <a:pPr>
              <a:spcBef>
                <a:spcPct val="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E2BF0-3165-B34E-8BED-0AAF481BEC0F}"/>
              </a:ext>
            </a:extLst>
          </p:cNvPr>
          <p:cNvCxnSpPr>
            <a:cxnSpLocks/>
          </p:cNvCxnSpPr>
          <p:nvPr/>
        </p:nvCxnSpPr>
        <p:spPr>
          <a:xfrm flipH="1" flipV="1">
            <a:off x="5672138" y="4471988"/>
            <a:ext cx="1058862" cy="2778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033E8A-A6B6-A647-A492-77B2F832B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711700"/>
            <a:ext cx="2036763" cy="1477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Journal response to stressors for 10” at end of day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20AD9F-A9D4-AA46-9BAB-45E8D26F6B2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268538" y="4730750"/>
            <a:ext cx="933450" cy="7207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55BDF7-B16A-7441-BEA5-A5FE9E770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009775"/>
            <a:ext cx="203676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Consider Light Box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Change CFUs to warm LEDS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1D6722-B591-A845-9875-E05BFEABAA2D}"/>
              </a:ext>
            </a:extLst>
          </p:cNvPr>
          <p:cNvCxnSpPr>
            <a:stCxn id="16" idx="3"/>
          </p:cNvCxnSpPr>
          <p:nvPr/>
        </p:nvCxnSpPr>
        <p:spPr>
          <a:xfrm>
            <a:off x="2268538" y="2609850"/>
            <a:ext cx="933450" cy="300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1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>
            <a:extLst>
              <a:ext uri="{FF2B5EF4-FFF2-40B4-BE49-F238E27FC236}">
                <a16:creationId xmlns:a16="http://schemas.microsoft.com/office/drawing/2014/main" id="{74A850ED-1589-584D-98EC-A4B2CB68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06400"/>
            <a:ext cx="618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E0002"/>
                </a:solidFill>
                <a:latin typeface="Arial" panose="020B0604020202020204" pitchFamily="34" charset="0"/>
              </a:rPr>
              <a:t>Continuous Self-Improvement  PDSA Cycle</a:t>
            </a:r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83ED123C-CDEE-4F46-AFAB-2EEA8A9C2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355850"/>
            <a:ext cx="3529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FF85E-753A-7A49-9B99-90CD1EF3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2009775"/>
            <a:ext cx="210026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Lose 10 lbs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Improve my BP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Take 1 – less medication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15924D-6262-E64B-AE9A-6871DA875BD4}"/>
              </a:ext>
            </a:extLst>
          </p:cNvPr>
          <p:cNvCxnSpPr>
            <a:stCxn id="5" idx="1"/>
          </p:cNvCxnSpPr>
          <p:nvPr/>
        </p:nvCxnSpPr>
        <p:spPr>
          <a:xfrm flipH="1">
            <a:off x="5613400" y="2609850"/>
            <a:ext cx="1022350" cy="558800"/>
          </a:xfrm>
          <a:prstGeom prst="straightConnector1">
            <a:avLst/>
          </a:prstGeom>
          <a:ln w="19050">
            <a:solidFill>
              <a:schemeClr val="tx1"/>
            </a:solidFill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6DC7C3-B168-FD40-AB79-3F5BE59E3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3973513"/>
            <a:ext cx="2005013" cy="2587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Cut out 2 portions of sugar/flour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Eat 2 more servings of greens/day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Add 1 more healthy fat source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E2BF0-3165-B34E-8BED-0AAF481BEC0F}"/>
              </a:ext>
            </a:extLst>
          </p:cNvPr>
          <p:cNvCxnSpPr/>
          <p:nvPr/>
        </p:nvCxnSpPr>
        <p:spPr>
          <a:xfrm flipH="1" flipV="1">
            <a:off x="5613400" y="4656138"/>
            <a:ext cx="1117600" cy="4111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9D0351-3227-9F4A-A5AC-CE5B2C81D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711700"/>
            <a:ext cx="2287588" cy="1477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Measure waist circumference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Measure weight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Monitor BP changes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20AD9F-A9D4-AA46-9BAB-45E8D26F6B28}"/>
              </a:ext>
            </a:extLst>
          </p:cNvPr>
          <p:cNvCxnSpPr>
            <a:cxnSpLocks/>
          </p:cNvCxnSpPr>
          <p:nvPr/>
        </p:nvCxnSpPr>
        <p:spPr>
          <a:xfrm flipV="1">
            <a:off x="2519363" y="4749800"/>
            <a:ext cx="682625" cy="517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0973344-D303-AD43-AC4E-F1C8DD955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009775"/>
            <a:ext cx="2036763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Reduce sweetened soft drinks by 1/day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Take 2,000 more steps/day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1D6722-B591-A845-9875-E05BFEABAA2D}"/>
              </a:ext>
            </a:extLst>
          </p:cNvPr>
          <p:cNvCxnSpPr>
            <a:stCxn id="16" idx="3"/>
          </p:cNvCxnSpPr>
          <p:nvPr/>
        </p:nvCxnSpPr>
        <p:spPr>
          <a:xfrm>
            <a:off x="2268538" y="2747963"/>
            <a:ext cx="933450" cy="1619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0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71602"/>
            <a:ext cx="8332732" cy="13716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Summary: Enhancing metabolic efficiency: </a:t>
            </a:r>
            <a:b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…. </a:t>
            </a:r>
            <a:r>
              <a:rPr lang="en-US" sz="3100" dirty="0">
                <a:solidFill>
                  <a:schemeClr val="tx1"/>
                </a:solidFill>
                <a:latin typeface="Times New Roman"/>
                <a:cs typeface="Times New Roman"/>
              </a:rPr>
              <a:t>Reduce inflammation, insulin and leptin resistance</a:t>
            </a:r>
            <a:endParaRPr lang="en-US" sz="31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565" y="1946234"/>
            <a:ext cx="8839200" cy="434340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 dirty="0"/>
              <a:t>Eliminate – reduce sugar in all it’s forms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Eliminate-reduce refined grain flours, and carbohydrate-dense processed foods.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Reduce hydrogenated oils and processed seed oils cooked at high temperatures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More abundant healthy fats sources e.g. extra virgin olive oil, fatty fish, grass-fed butter; eggs; extra virgin coconut oil (MCT Oil); pasture-raised animal fat, ghee, avocados, nuts (almonds, walnuts and macadamia) and nut butters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Time-restricted eating</a:t>
            </a:r>
            <a:r>
              <a:rPr lang="mr-IN" sz="2400" dirty="0"/>
              <a:t>…</a:t>
            </a:r>
            <a:r>
              <a:rPr lang="en-US" sz="2400" dirty="0"/>
              <a:t>.all consumption within a 10-12-hour window e.g. nothing after 7p</a:t>
            </a:r>
          </a:p>
        </p:txBody>
      </p:sp>
    </p:spTree>
    <p:extLst>
      <p:ext uri="{BB962C8B-B14F-4D97-AF65-F5344CB8AC3E}">
        <p14:creationId xmlns:p14="http://schemas.microsoft.com/office/powerpoint/2010/main" val="6739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996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Summary: Enhancing metabolic efficiency</a:t>
            </a:r>
            <a:br>
              <a:rPr lang="en-US" sz="3600" dirty="0">
                <a:solidFill>
                  <a:srgbClr val="800000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…. </a:t>
            </a:r>
            <a:r>
              <a:rPr lang="en-US" sz="2400" dirty="0">
                <a:solidFill>
                  <a:schemeClr val="tx1"/>
                </a:solidFill>
              </a:rPr>
              <a:t>Reduce inflammation, insulin and leptin resistance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9910"/>
            <a:ext cx="8626522" cy="419100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/>
              <a:t>OK to consume pasture-raised meats and eggs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Motion is the lotion: Walk as much as possible, stairs as tolerated, stand for 2-3” every hour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Stress management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Circadian rhythm – sleep entrainment; sleep hygiene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Full spectrum light; light box</a:t>
            </a:r>
          </a:p>
        </p:txBody>
      </p:sp>
      <p:pic>
        <p:nvPicPr>
          <p:cNvPr id="4" name="Picture 1" descr="cat_image_molec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74" y="152400"/>
            <a:ext cx="1676400" cy="93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248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4FE5E-6C4E-9848-8B0D-F7D3AC26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" y="0"/>
            <a:ext cx="9114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63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365AE-A923-6442-9BF9-0F7692C9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8" y="0"/>
            <a:ext cx="9094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82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7CD69-196E-614C-9915-6BA925EDA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17"/>
            <a:ext cx="9144000" cy="66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4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V-AG867_RIDLEY_D_201205111845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3327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133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So what do we know that </a:t>
            </a:r>
            <a:r>
              <a:rPr lang="en-US" dirty="0" err="1">
                <a:solidFill>
                  <a:srgbClr val="161616"/>
                </a:solidFill>
                <a:latin typeface="Times New Roman" charset="0"/>
                <a:cs typeface="Times New Roman" charset="0"/>
              </a:rPr>
              <a:t>ain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 so?</a:t>
            </a:r>
            <a:endParaRPr lang="en-US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143000" y="152400"/>
            <a:ext cx="6934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It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 not what we don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 know that gets us into trouble.  It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 what we know that </a:t>
            </a:r>
            <a:r>
              <a:rPr lang="en-US" altLang="ja-JP" dirty="0" err="1">
                <a:solidFill>
                  <a:srgbClr val="161616"/>
                </a:solidFill>
                <a:latin typeface="Times New Roman" charset="0"/>
                <a:cs typeface="Times New Roman" charset="0"/>
              </a:rPr>
              <a:t>ain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 so.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  <a:p>
            <a:pPr algn="ctr"/>
            <a:endParaRPr lang="en-US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2000" b="1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Mark </a:t>
            </a:r>
            <a:r>
              <a:rPr lang="en-US" sz="2000" b="1" dirty="0" err="1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Twian</a:t>
            </a:r>
            <a:endParaRPr lang="en-US" sz="2000" b="1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5257800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There’s not much I can do about my DNA!</a:t>
            </a:r>
          </a:p>
        </p:txBody>
      </p:sp>
    </p:spTree>
    <p:extLst>
      <p:ext uri="{BB962C8B-B14F-4D97-AF65-F5344CB8AC3E}">
        <p14:creationId xmlns:p14="http://schemas.microsoft.com/office/powerpoint/2010/main" val="24350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01B98-6478-1149-995C-09354B7A2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" y="0"/>
            <a:ext cx="912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55B01-1A16-9E4F-A0C3-F35075D8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2" y="0"/>
            <a:ext cx="8737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76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07D94-A5CE-A84B-A7DB-1BF269DD7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4" y="0"/>
            <a:ext cx="8889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79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C2981-C8C6-9C45-8DA4-379D0BB21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0" y="0"/>
            <a:ext cx="8916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6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32D6F-7D77-E64E-92E3-438C77C4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900"/>
            <a:ext cx="9144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46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706E8-1589-5C4D-9104-68379604E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662"/>
            <a:ext cx="9144000" cy="340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35DFE-9FB1-964C-95F1-A0FBFB58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65" y="335821"/>
            <a:ext cx="6172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32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D5CF7-32BF-3C49-9DDD-D71DE19E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7150"/>
            <a:ext cx="81534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50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94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53" y="228600"/>
            <a:ext cx="678026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TextBox 2"/>
          <p:cNvSpPr txBox="1">
            <a:spLocks noChangeArrowheads="1"/>
          </p:cNvSpPr>
          <p:nvPr/>
        </p:nvSpPr>
        <p:spPr bwMode="auto">
          <a:xfrm>
            <a:off x="1600200" y="914400"/>
            <a:ext cx="5943600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Aging has an Epigenetic Signature</a:t>
            </a:r>
          </a:p>
        </p:txBody>
      </p:sp>
    </p:spTree>
    <p:extLst>
      <p:ext uri="{BB962C8B-B14F-4D97-AF65-F5344CB8AC3E}">
        <p14:creationId xmlns:p14="http://schemas.microsoft.com/office/powerpoint/2010/main" val="318505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52CC6DD-812B-4147-86DD-2125822D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5480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>
            <a:extLst>
              <a:ext uri="{FF2B5EF4-FFF2-40B4-BE49-F238E27FC236}">
                <a16:creationId xmlns:a16="http://schemas.microsoft.com/office/drawing/2014/main" id="{C2B41599-C464-5543-B574-8DC43888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572000"/>
            <a:ext cx="56388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Root Causes (what are their origins)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962834"/>
                </a:solidFill>
              </a:rPr>
              <a:t>Environment+Epigenome</a:t>
            </a:r>
            <a:r>
              <a:rPr lang="en-US" altLang="en-US" sz="1800" dirty="0">
                <a:solidFill>
                  <a:srgbClr val="962834"/>
                </a:solidFill>
              </a:rPr>
              <a:t>/</a:t>
            </a:r>
            <a:r>
              <a:rPr lang="en-US" altLang="en-US" sz="1800" dirty="0" err="1">
                <a:solidFill>
                  <a:srgbClr val="962834"/>
                </a:solidFill>
              </a:rPr>
              <a:t>genes+Microbiome</a:t>
            </a:r>
            <a:endParaRPr lang="en-US" altLang="en-US" sz="1800" dirty="0">
              <a:solidFill>
                <a:srgbClr val="962834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61616"/>
                </a:solidFill>
              </a:rPr>
              <a:t>Nutrition   Movement   Stress Response  Environmental toxins   Sleep   Social Connection  Trauma   Conflict Management Forgiveness  Mindfulness   Spirituality-Meaning  </a:t>
            </a:r>
            <a:r>
              <a:rPr lang="en-US" altLang="en-US" sz="1600" dirty="0"/>
              <a:t>Medications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161616"/>
                </a:solidFill>
              </a:rPr>
              <a:t>Light quality-entrainment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Social Determinants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D74EA-E9A6-B046-946A-0B3F272F86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19400" y="4800600"/>
            <a:ext cx="133350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7" name="TextBox 10">
            <a:extLst>
              <a:ext uri="{FF2B5EF4-FFF2-40B4-BE49-F238E27FC236}">
                <a16:creationId xmlns:a16="http://schemas.microsoft.com/office/drawing/2014/main" id="{CA7BF698-8374-F240-9BA5-04AD6FF10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112687"/>
            <a:ext cx="56388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Core Metabolic Imbalances (what drives them)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990003"/>
                </a:solidFill>
              </a:rPr>
              <a:t>Inflammation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000" b="1" i="1" dirty="0">
                <a:solidFill>
                  <a:srgbClr val="990003"/>
                </a:solidFill>
              </a:rPr>
              <a:t>Insulin Resistance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990003"/>
                </a:solidFill>
              </a:rPr>
              <a:t>Gut-Barrier Function/Microbiome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990003"/>
                </a:solidFill>
              </a:rPr>
              <a:t>Circadian Entrainment</a:t>
            </a:r>
          </a:p>
        </p:txBody>
      </p:sp>
      <p:sp>
        <p:nvSpPr>
          <p:cNvPr id="33798" name="TextBox 11">
            <a:extLst>
              <a:ext uri="{FF2B5EF4-FFF2-40B4-BE49-F238E27FC236}">
                <a16:creationId xmlns:a16="http://schemas.microsoft.com/office/drawing/2014/main" id="{84337133-15EF-DF41-944B-03904668E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520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Disease (how things appear)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Pre-diabetes, Diabetes, </a:t>
            </a:r>
            <a:r>
              <a:rPr lang="en-US" altLang="en-US" sz="1800" dirty="0">
                <a:solidFill>
                  <a:srgbClr val="7F0708"/>
                </a:solidFill>
              </a:rPr>
              <a:t>Weight</a:t>
            </a:r>
            <a:r>
              <a:rPr lang="en-US" altLang="en-US" sz="1800" dirty="0"/>
              <a:t>, HBP,  Lipids, Heart Disease, Stroke, Depression, </a:t>
            </a:r>
            <a:r>
              <a:rPr lang="en-US" altLang="en-US" sz="1800" dirty="0" err="1"/>
              <a:t>Autoimmunity,Arthritis</a:t>
            </a:r>
            <a:r>
              <a:rPr lang="en-US" altLang="en-US" sz="1800" dirty="0"/>
              <a:t> Alzheimer</a:t>
            </a:r>
            <a:r>
              <a:rPr lang="ja-JP" altLang="en-US" sz="1800"/>
              <a:t>’</a:t>
            </a:r>
            <a:r>
              <a:rPr lang="en-US" altLang="ja-JP" sz="1800" dirty="0"/>
              <a:t>s, Cancer, Fibromyalgia, Chronic fatigue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2B406C-1D86-F64F-A002-A3AD7BFA50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905000" y="685800"/>
            <a:ext cx="1828800" cy="1066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A9297B57-A186-2A47-9F30-963869E2611C}"/>
              </a:ext>
            </a:extLst>
          </p:cNvPr>
          <p:cNvSpPr/>
          <p:nvPr/>
        </p:nvSpPr>
        <p:spPr bwMode="auto">
          <a:xfrm>
            <a:off x="6019800" y="3867013"/>
            <a:ext cx="152400" cy="684212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kzidenz-Grotesk BQ Light" pitchFamily="1" charset="0"/>
              <a:ea typeface="+mn-ea"/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DB3CD74C-BC26-F342-9EC4-7643EBFA1E5C}"/>
              </a:ext>
            </a:extLst>
          </p:cNvPr>
          <p:cNvSpPr/>
          <p:nvPr/>
        </p:nvSpPr>
        <p:spPr bwMode="auto">
          <a:xfrm>
            <a:off x="6019800" y="1182826"/>
            <a:ext cx="152400" cy="838200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kzidenz-Grotesk BQ Light" pitchFamily="1" charset="0"/>
              <a:ea typeface="+mn-ea"/>
            </a:endParaRPr>
          </a:p>
        </p:txBody>
      </p:sp>
      <p:sp>
        <p:nvSpPr>
          <p:cNvPr id="28681" name="TextBox 2">
            <a:extLst>
              <a:ext uri="{FF2B5EF4-FFF2-40B4-BE49-F238E27FC236}">
                <a16:creationId xmlns:a16="http://schemas.microsoft.com/office/drawing/2014/main" id="{F33F2380-67D9-0544-A83D-804BF9907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7325"/>
            <a:ext cx="3440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962834"/>
                </a:solidFill>
                <a:latin typeface="Arial" panose="020B0604020202020204" pitchFamily="34" charset="0"/>
              </a:rPr>
              <a:t>The Origins of Health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Systems Biology</a:t>
            </a:r>
          </a:p>
        </p:txBody>
      </p:sp>
    </p:spTree>
    <p:extLst>
      <p:ext uri="{BB962C8B-B14F-4D97-AF65-F5344CB8AC3E}">
        <p14:creationId xmlns:p14="http://schemas.microsoft.com/office/powerpoint/2010/main" val="19841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33798" grpId="0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1864</Words>
  <Application>Microsoft Macintosh PowerPoint</Application>
  <PresentationFormat>On-screen Show (4:3)</PresentationFormat>
  <Paragraphs>248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Akzidenz-Grotesk BQ Light</vt:lpstr>
      <vt:lpstr>Akzidenz-Grotesk Std Light</vt:lpstr>
      <vt:lpstr>Arial</vt:lpstr>
      <vt:lpstr>Baskerville</vt:lpstr>
      <vt:lpstr>Calibri</vt:lpstr>
      <vt:lpstr>Times New Roman</vt:lpstr>
      <vt:lpstr>Wingdings</vt:lpstr>
      <vt:lpstr>Office Theme</vt:lpstr>
      <vt:lpstr>PowerPoint Presentation</vt:lpstr>
      <vt:lpstr>Four Part Series</vt:lpstr>
      <vt:lpstr>PowerPoint Presentation</vt:lpstr>
      <vt:lpstr>The Proposition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Reduce carbohydrate-dense foods</vt:lpstr>
      <vt:lpstr>PowerPoint Presentation</vt:lpstr>
      <vt:lpstr>Will the choice I am about to make…</vt:lpstr>
      <vt:lpstr>PowerPoint Presentation</vt:lpstr>
      <vt:lpstr>Five hour rule after eating a meal</vt:lpstr>
      <vt:lpstr>A calorie is not a calorie…</vt:lpstr>
      <vt:lpstr>PowerPoint Presentation</vt:lpstr>
      <vt:lpstr>PowerPoint Presentation</vt:lpstr>
      <vt:lpstr>PowerPoint Presentation</vt:lpstr>
      <vt:lpstr>PowerPoint Presentation</vt:lpstr>
      <vt:lpstr>If you have HBP and Diabetes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 possible symptoms when starting a LCHF program</vt:lpstr>
      <vt:lpstr>Precautionary steps</vt:lpstr>
      <vt:lpstr>Summary: Enhancing metabolic efficiency:  …. Reduce inflammation and insulin</vt:lpstr>
      <vt:lpstr>PowerPoint Presentation</vt:lpstr>
      <vt:lpstr>PowerPoint Presentation</vt:lpstr>
      <vt:lpstr>Circadian Entrainment</vt:lpstr>
      <vt:lpstr>PowerPoint Presentation</vt:lpstr>
      <vt:lpstr>PowerPoint Presentation</vt:lpstr>
      <vt:lpstr>Summary: Enhancing metabolic efficiency:  …. Reduce inflammation, insulin and leptin resistance</vt:lpstr>
      <vt:lpstr>Summary: Enhancing metabolic efficiency …. Reduce inflammation, insulin and leptin resistance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thehealthedge81@gmail.com</cp:lastModifiedBy>
  <cp:revision>52</cp:revision>
  <cp:lastPrinted>2018-01-09T16:19:38Z</cp:lastPrinted>
  <dcterms:created xsi:type="dcterms:W3CDTF">2016-10-23T11:02:45Z</dcterms:created>
  <dcterms:modified xsi:type="dcterms:W3CDTF">2019-05-13T20:02:33Z</dcterms:modified>
</cp:coreProperties>
</file>