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1193" r:id="rId2"/>
    <p:sldId id="1602" r:id="rId3"/>
    <p:sldId id="620" r:id="rId4"/>
    <p:sldId id="1603" r:id="rId5"/>
    <p:sldId id="607" r:id="rId6"/>
    <p:sldId id="957" r:id="rId7"/>
    <p:sldId id="1183" r:id="rId8"/>
    <p:sldId id="924" r:id="rId9"/>
    <p:sldId id="704" r:id="rId10"/>
    <p:sldId id="944" r:id="rId11"/>
    <p:sldId id="946" r:id="rId12"/>
    <p:sldId id="362" r:id="rId13"/>
    <p:sldId id="949" r:id="rId14"/>
    <p:sldId id="264" r:id="rId15"/>
    <p:sldId id="271" r:id="rId16"/>
    <p:sldId id="261" r:id="rId17"/>
    <p:sldId id="468" r:id="rId18"/>
    <p:sldId id="442" r:id="rId19"/>
    <p:sldId id="445" r:id="rId20"/>
    <p:sldId id="408" r:id="rId21"/>
    <p:sldId id="410" r:id="rId22"/>
    <p:sldId id="474" r:id="rId23"/>
    <p:sldId id="483" r:id="rId24"/>
    <p:sldId id="489" r:id="rId25"/>
    <p:sldId id="516" r:id="rId26"/>
    <p:sldId id="535" r:id="rId27"/>
    <p:sldId id="512" r:id="rId28"/>
    <p:sldId id="513" r:id="rId29"/>
    <p:sldId id="458" r:id="rId30"/>
    <p:sldId id="263" r:id="rId31"/>
    <p:sldId id="295" r:id="rId32"/>
    <p:sldId id="493" r:id="rId33"/>
    <p:sldId id="1598" r:id="rId34"/>
    <p:sldId id="280" r:id="rId35"/>
    <p:sldId id="275" r:id="rId36"/>
    <p:sldId id="415" r:id="rId37"/>
    <p:sldId id="456" r:id="rId38"/>
    <p:sldId id="472" r:id="rId39"/>
    <p:sldId id="1203" r:id="rId40"/>
    <p:sldId id="267" r:id="rId41"/>
    <p:sldId id="1601" r:id="rId42"/>
    <p:sldId id="291" r:id="rId43"/>
    <p:sldId id="515" r:id="rId44"/>
    <p:sldId id="256" r:id="rId45"/>
    <p:sldId id="509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0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41"/>
    <p:restoredTop sz="93567"/>
  </p:normalViewPr>
  <p:slideViewPr>
    <p:cSldViewPr snapToGrid="0" snapToObjects="1">
      <p:cViewPr varScale="1">
        <p:scale>
          <a:sx n="58" d="100"/>
          <a:sy n="58" d="100"/>
        </p:scale>
        <p:origin x="208" y="6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35B87-87E8-A44B-8EF4-8753B0BF2964}" type="datetimeFigureOut">
              <a:rPr lang="en-US" smtClean="0"/>
              <a:t>2/12/19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6B735-AD77-DD4D-93D6-E23D5298A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The #1 cause of death and diminished quality of life are the choices we make   Healthy living does not happen at the doctor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s office.  Transform perceptions of Self-Care  and what we as humans are capable of.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It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s not the hand you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re dealt but how you play your cards.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Unprecedented convergence           This is about how you function        How you function determines how you feel      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Explore the key metabolic underpinnings of function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Your biology becomes you biography</a:t>
            </a: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fld id="{53AAD1F6-5A08-F04B-BF88-CA7913FFD2A2}" type="slidenum">
              <a:rPr lang="en-US" sz="1200">
                <a:latin typeface="Times" charset="0"/>
              </a:rPr>
              <a:pPr/>
              <a:t>1</a:t>
            </a:fld>
            <a:endParaRPr lang="en-US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07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4DF7B9FC-83EF-DE4C-95BF-5D49ED0B74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6B60435D-110E-5340-A7CD-C9A84C62C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69373774-F2E8-BE48-B9A9-BE9247F9EC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panose="020B0600070205080204" pitchFamily="34" charset="-128"/>
              </a:defRPr>
            </a:lvl9pPr>
          </a:lstStyle>
          <a:p>
            <a:fld id="{BEF5FA3F-B98F-B74B-B61F-EDD546968379}" type="slidenum">
              <a:rPr lang="en-US" altLang="en-US" sz="1200" smtClean="0">
                <a:latin typeface="Times" pitchFamily="2" charset="0"/>
              </a:rPr>
              <a:pPr/>
              <a:t>10</a:t>
            </a:fld>
            <a:endParaRPr lang="en-US" altLang="en-US" sz="1200">
              <a:latin typeface="Times" pitchFamily="2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F14054-EC67-A442-9F71-AA2C764616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10/02/18</a:t>
            </a:r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E3951BB8-62BA-0D49-A8F3-3EFCE272431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Mark C. Pettus MD</a:t>
            </a:r>
          </a:p>
        </p:txBody>
      </p:sp>
    </p:spTree>
    <p:extLst>
      <p:ext uri="{BB962C8B-B14F-4D97-AF65-F5344CB8AC3E}">
        <p14:creationId xmlns:p14="http://schemas.microsoft.com/office/powerpoint/2010/main" val="223783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92FD3A-07AF-7E4B-945C-82BD0912AC8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49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91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2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63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1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0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4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2/12/19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0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2/12/19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8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2/12/19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48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6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D80D-56CA-064A-B299-EC1BDEEE096C}" type="datetimeFigureOut">
              <a:rPr lang="en-US" smtClean="0"/>
              <a:t>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19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8D80D-56CA-064A-B299-EC1BDEEE096C}" type="datetimeFigureOut">
              <a:rPr lang="en-US" smtClean="0"/>
              <a:t>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A0825-E361-374F-B7DC-29325F6D0E4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70F99B-D735-9040-81FF-5C5F174BF0B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73888" y="5974080"/>
            <a:ext cx="970111" cy="83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9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bing.com/images/search?view=detailV2&amp;ccid=JNWcpIWH&amp;id=FB4A97D3DB39DA014DBB3273DDE2090DFE964C03&amp;thid=OIP.JNWcpIWHDCyv0EvJoObiUgHaCy&amp;mediaurl=https://www.chronobiology.com/wp-content/uploads/2016/05/the-positive-effects-of-time-restricted-feeding-2.jpg&amp;exph=679&amp;expw=1800&amp;q=time-restricted+feeding&amp;simid=608026531115106336&amp;selectedIndex=53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10" Type="http://schemas.openxmlformats.org/officeDocument/2006/relationships/image" Target="../media/image58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4902"/>
            <a:ext cx="9144000" cy="140762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sz="2200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br>
              <a:rPr lang="en-US" sz="2200" dirty="0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latin typeface="Times" charset="0"/>
                <a:ea typeface="ＭＳ Ｐゴシック" charset="0"/>
                <a:cs typeface="ＭＳ Ｐゴシック" charset="0"/>
              </a:rPr>
              <a:t>A Holistic Approach to Weight and Metabolism</a:t>
            </a:r>
            <a:br>
              <a:rPr lang="en-US" sz="2200" dirty="0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n-US" sz="31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Part 2</a:t>
            </a:r>
            <a:endParaRPr lang="en-US" sz="3100" dirty="0">
              <a:solidFill>
                <a:schemeClr val="tx1"/>
              </a:solidFill>
              <a:latin typeface="Baskervill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4933" y="4808429"/>
            <a:ext cx="6781800" cy="17526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5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Mark Pettus MD</a:t>
            </a:r>
          </a:p>
          <a:p>
            <a:pPr eaLnBrk="1" hangingPunct="1"/>
            <a:r>
              <a:rPr lang="en-US" sz="2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Director of Medical Education &amp; Population Health</a:t>
            </a:r>
          </a:p>
          <a:p>
            <a:pPr eaLnBrk="1" hangingPunct="1"/>
            <a:r>
              <a:rPr lang="en-US" sz="2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Berkshire Health Systems</a:t>
            </a:r>
          </a:p>
          <a:p>
            <a:pPr eaLnBrk="1" hangingPunct="1"/>
            <a:r>
              <a:rPr lang="en-US" sz="21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February 15, 2019</a:t>
            </a:r>
          </a:p>
          <a:p>
            <a:pPr eaLnBrk="1" hangingPunct="1"/>
            <a:r>
              <a:rPr lang="en-US" sz="2100" i="1" dirty="0" err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www.thehealthedgepodcast.com</a:t>
            </a:r>
            <a:endParaRPr lang="en-US" sz="2100" i="1" dirty="0">
              <a:solidFill>
                <a:schemeClr val="tx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5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9" name="Picture 1" descr="lifestlye_medic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423" y="1700083"/>
            <a:ext cx="3556821" cy="31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978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2.tiff">
            <a:extLst>
              <a:ext uri="{FF2B5EF4-FFF2-40B4-BE49-F238E27FC236}">
                <a16:creationId xmlns:a16="http://schemas.microsoft.com/office/drawing/2014/main" id="{4A0B3F5E-0804-B442-924A-7CB038102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B0739-30B1-CE4C-938D-28E0B6651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76600"/>
            <a:ext cx="220980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6339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5.tiff">
            <a:extLst>
              <a:ext uri="{FF2B5EF4-FFF2-40B4-BE49-F238E27FC236}">
                <a16:creationId xmlns:a16="http://schemas.microsoft.com/office/drawing/2014/main" id="{764250C5-E30B-1841-80ED-361AEBBA9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72009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3.tiff">
            <a:extLst>
              <a:ext uri="{FF2B5EF4-FFF2-40B4-BE49-F238E27FC236}">
                <a16:creationId xmlns:a16="http://schemas.microsoft.com/office/drawing/2014/main" id="{82C51CC7-95E1-794D-8501-B61066CDE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134100"/>
            <a:ext cx="4838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351889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C21A6E-5FF4-3F41-AE51-2AB8C6B7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3" y="141288"/>
            <a:ext cx="3902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000">
                <a:solidFill>
                  <a:srgbClr val="800000"/>
                </a:solidFill>
                <a:latin typeface="Akzidenz-Grotesk BQ Light" charset="0"/>
              </a:rPr>
              <a:t>Sugar, Fructose and Carbohydrate-Dense Grains e.g. flour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9A59A0-9205-9344-9757-EE15B0EF96B1}"/>
              </a:ext>
            </a:extLst>
          </p:cNvPr>
          <p:cNvSpPr/>
          <p:nvPr/>
        </p:nvSpPr>
        <p:spPr>
          <a:xfrm>
            <a:off x="3581400" y="2457450"/>
            <a:ext cx="2438400" cy="2089150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Oral and Gut </a:t>
            </a:r>
          </a:p>
          <a:p>
            <a:pPr algn="ctr">
              <a:defRPr/>
            </a:pPr>
            <a:r>
              <a:rPr lang="en-US" sz="2000" dirty="0"/>
              <a:t>Microbiome</a:t>
            </a:r>
          </a:p>
        </p:txBody>
      </p:sp>
      <p:sp>
        <p:nvSpPr>
          <p:cNvPr id="5" name="Curved Left Arrow 4">
            <a:extLst>
              <a:ext uri="{FF2B5EF4-FFF2-40B4-BE49-F238E27FC236}">
                <a16:creationId xmlns:a16="http://schemas.microsoft.com/office/drawing/2014/main" id="{A1DE9547-704D-5D41-BCE0-CAC876A59BED}"/>
              </a:ext>
            </a:extLst>
          </p:cNvPr>
          <p:cNvSpPr/>
          <p:nvPr/>
        </p:nvSpPr>
        <p:spPr>
          <a:xfrm>
            <a:off x="2819400" y="2628900"/>
            <a:ext cx="762000" cy="1803400"/>
          </a:xfrm>
          <a:prstGeom prst="curvedLef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99368E-3F38-AF43-8DD9-8D4B4DA99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191000"/>
            <a:ext cx="35179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tx1"/>
                </a:solidFill>
                <a:latin typeface="Akzidenz-Grotesk BQ Light" charset="0"/>
              </a:rPr>
              <a:t>Inflammation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tx1"/>
                </a:solidFill>
                <a:latin typeface="Akzidenz-Grotesk BQ Light" charset="0"/>
              </a:rPr>
              <a:t>Altered neurotransmitters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tx1"/>
                </a:solidFill>
                <a:latin typeface="Akzidenz-Grotesk BQ Light" charset="0"/>
              </a:rPr>
              <a:t>Insulin Resistance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tx1"/>
                </a:solidFill>
                <a:latin typeface="Akzidenz-Grotesk BQ Light" charset="0"/>
              </a:rPr>
              <a:t>Weight and Metabolism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tx1"/>
                </a:solidFill>
                <a:latin typeface="Akzidenz-Grotesk BQ Light" charset="0"/>
              </a:rPr>
              <a:t>Mitochondria-Oxidative stress</a:t>
            </a:r>
          </a:p>
          <a:p>
            <a:pPr>
              <a:spcBef>
                <a:spcPct val="0"/>
              </a:spcBef>
            </a:pPr>
            <a:r>
              <a:rPr lang="en-US" altLang="en-US" sz="2000">
                <a:solidFill>
                  <a:schemeClr val="tx1"/>
                </a:solidFill>
                <a:latin typeface="Akzidenz-Grotesk BQ Light" charset="0"/>
              </a:rPr>
              <a:t>HPA axis </a:t>
            </a:r>
            <a:r>
              <a:rPr lang="mr-IN" altLang="en-US" sz="2000">
                <a:solidFill>
                  <a:schemeClr val="tx1"/>
                </a:solidFill>
                <a:latin typeface="Akzidenz-Grotesk BQ Light" charset="0"/>
              </a:rPr>
              <a:t>–</a:t>
            </a:r>
            <a:r>
              <a:rPr lang="en-US" altLang="en-US" sz="2000">
                <a:solidFill>
                  <a:schemeClr val="tx1"/>
                </a:solidFill>
                <a:latin typeface="Akzidenz-Grotesk BQ Light" charset="0"/>
              </a:rPr>
              <a:t>Stress Response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04899-E1C4-1141-9036-328659250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988" y="228600"/>
            <a:ext cx="3771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solidFill>
                  <a:srgbClr val="800000"/>
                </a:solidFill>
                <a:latin typeface="Akzidenz-Grotesk BQ Light" charset="0"/>
              </a:rPr>
              <a:t>High-Quality Plant-Based Carbs</a:t>
            </a:r>
          </a:p>
        </p:txBody>
      </p:sp>
      <p:pic>
        <p:nvPicPr>
          <p:cNvPr id="8" name="Picture 7" descr="Vegetables.jpg">
            <a:extLst>
              <a:ext uri="{FF2B5EF4-FFF2-40B4-BE49-F238E27FC236}">
                <a16:creationId xmlns:a16="http://schemas.microsoft.com/office/drawing/2014/main" id="{08770360-8B92-F440-87D7-BEBC16CBD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1882775"/>
            <a:ext cx="13652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andscape-1445904648-g-onions-garlic-145661145.jpg">
            <a:extLst>
              <a:ext uri="{FF2B5EF4-FFF2-40B4-BE49-F238E27FC236}">
                <a16:creationId xmlns:a16="http://schemas.microsoft.com/office/drawing/2014/main" id="{D7C1E03F-CFFC-F04F-A805-7A8046E93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946150"/>
            <a:ext cx="19304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rved Right Arrow 9">
            <a:extLst>
              <a:ext uri="{FF2B5EF4-FFF2-40B4-BE49-F238E27FC236}">
                <a16:creationId xmlns:a16="http://schemas.microsoft.com/office/drawing/2014/main" id="{2DA55FDA-21AD-1948-9899-4BEBD131AD51}"/>
              </a:ext>
            </a:extLst>
          </p:cNvPr>
          <p:cNvSpPr/>
          <p:nvPr/>
        </p:nvSpPr>
        <p:spPr>
          <a:xfrm>
            <a:off x="6019800" y="2628900"/>
            <a:ext cx="776288" cy="1803400"/>
          </a:xfrm>
          <a:prstGeom prst="curvedRightArrow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6E1EFB-9632-8E45-8C52-972BA5B51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6088" y="3956050"/>
            <a:ext cx="23479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solidFill>
                  <a:schemeClr val="tx1"/>
                </a:solidFill>
                <a:latin typeface="Akzidenz-Grotesk BQ Light" charset="0"/>
              </a:rPr>
              <a:t>Protection from: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chemeClr val="tx1"/>
                </a:solidFill>
                <a:latin typeface="Akzidenz-Grotesk BQ Light" charset="0"/>
              </a:rPr>
              <a:t> Inflammation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chemeClr val="tx1"/>
                </a:solidFill>
                <a:latin typeface="Akzidenz-Grotesk BQ Light" charset="0"/>
              </a:rPr>
              <a:t> Diabetes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chemeClr val="tx1"/>
                </a:solidFill>
                <a:latin typeface="Akzidenz-Grotesk BQ Light" charset="0"/>
              </a:rPr>
              <a:t> Cancer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chemeClr val="tx1"/>
                </a:solidFill>
                <a:latin typeface="Akzidenz-Grotesk BQ Light" charset="0"/>
              </a:rPr>
              <a:t> Obesity</a:t>
            </a:r>
          </a:p>
        </p:txBody>
      </p:sp>
      <p:pic>
        <p:nvPicPr>
          <p:cNvPr id="26634" name="Picture 2">
            <a:extLst>
              <a:ext uri="{FF2B5EF4-FFF2-40B4-BE49-F238E27FC236}">
                <a16:creationId xmlns:a16="http://schemas.microsoft.com/office/drawing/2014/main" id="{AC9554F4-6ABF-6B44-83BE-A4F72D16A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219200"/>
            <a:ext cx="2770187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71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3F84F1CF-FB73-C846-9019-E2C9FB504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889702"/>
            <a:ext cx="5791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de-DE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de-DE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de-DE" altLang="en-US" sz="1400">
                <a:solidFill>
                  <a:schemeClr val="tx1"/>
                </a:solidFill>
                <a:latin typeface="Times New Roman" panose="02020603050405020304" pitchFamily="18" charset="0"/>
              </a:rPr>
              <a:t>Cell 150, 470–480, August 3, 2012 ª2012 Elsevier Inc.</a:t>
            </a:r>
            <a:endParaRPr lang="en-US" altLang="en-US" sz="1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4578" name="Picture 1">
            <a:extLst>
              <a:ext uri="{FF2B5EF4-FFF2-40B4-BE49-F238E27FC236}">
                <a16:creationId xmlns:a16="http://schemas.microsoft.com/office/drawing/2014/main" id="{2983E991-2D63-B743-A232-B547F0B86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903249"/>
            <a:ext cx="79883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862722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9" y="386793"/>
            <a:ext cx="6922068" cy="1143000"/>
          </a:xfrm>
        </p:spPr>
        <p:txBody>
          <a:bodyPr/>
          <a:lstStyle/>
          <a:p>
            <a:r>
              <a:rPr lang="en-US" dirty="0">
                <a:solidFill>
                  <a:srgbClr val="800000"/>
                </a:solidFill>
              </a:rPr>
              <a:t>Take care of your microbiome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20" y="2295098"/>
            <a:ext cx="8735294" cy="357230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 emerging major contributor to human health and disease</a:t>
            </a:r>
          </a:p>
          <a:p>
            <a:r>
              <a:rPr lang="en-US" dirty="0"/>
              <a:t>Be prudent with antibiotics</a:t>
            </a:r>
          </a:p>
          <a:p>
            <a:r>
              <a:rPr lang="en-US" dirty="0"/>
              <a:t>Prebiotics are critical: Fermentable plant-based fiber</a:t>
            </a:r>
          </a:p>
          <a:p>
            <a:r>
              <a:rPr lang="en-US" dirty="0"/>
              <a:t>Probiotics for some</a:t>
            </a:r>
          </a:p>
          <a:p>
            <a:r>
              <a:rPr lang="en-US" dirty="0"/>
              <a:t>Cleaner sources e.g. USDA organic and GMO-free have fewer residues known to effect the gut ecosystem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399" y="121319"/>
            <a:ext cx="1469315" cy="19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82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81000"/>
            <a:ext cx="8610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00000"/>
                </a:solidFill>
              </a:rPr>
              <a:t>Quality High-Fiber Foods (Prebiotics)</a:t>
            </a:r>
          </a:p>
          <a:p>
            <a:endParaRPr lang="en-US" sz="3200" dirty="0">
              <a:solidFill>
                <a:srgbClr val="800000"/>
              </a:solidFill>
            </a:endParaRPr>
          </a:p>
          <a:p>
            <a:r>
              <a:rPr lang="mr-IN" sz="2800" dirty="0">
                <a:solidFill>
                  <a:srgbClr val="000000"/>
                </a:solidFill>
              </a:rPr>
              <a:t>…</a:t>
            </a:r>
            <a:r>
              <a:rPr lang="en-US" sz="2800" dirty="0">
                <a:solidFill>
                  <a:srgbClr val="000000"/>
                </a:solidFill>
              </a:rPr>
              <a:t>p</a:t>
            </a:r>
            <a:r>
              <a:rPr lang="en-US" sz="2800" dirty="0"/>
              <a:t>roduce an “anti-inflammatory” gut microbiome</a:t>
            </a:r>
            <a:endParaRPr lang="en-US" sz="2800" dirty="0">
              <a:solidFill>
                <a:srgbClr val="800000"/>
              </a:solidFill>
            </a:endParaRPr>
          </a:p>
        </p:txBody>
      </p:sp>
      <p:pic>
        <p:nvPicPr>
          <p:cNvPr id="3" name="Picture 2" descr="Prebiotic-Foo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2098655"/>
            <a:ext cx="7289800" cy="45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4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07DF2F-2F16-524D-AAE2-A8E5635E80D5}"/>
              </a:ext>
            </a:extLst>
          </p:cNvPr>
          <p:cNvSpPr txBox="1"/>
          <p:nvPr/>
        </p:nvSpPr>
        <p:spPr>
          <a:xfrm>
            <a:off x="304800" y="5867400"/>
            <a:ext cx="4953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Satchin</a:t>
            </a:r>
            <a:r>
              <a:rPr lang="en-US" dirty="0"/>
              <a:t> Panda PhD, Salk Institute</a:t>
            </a:r>
          </a:p>
        </p:txBody>
      </p:sp>
      <p:pic>
        <p:nvPicPr>
          <p:cNvPr id="261122" name="Picture 2" descr="Image result for satchin panda phd sleep and health">
            <a:extLst>
              <a:ext uri="{FF2B5EF4-FFF2-40B4-BE49-F238E27FC236}">
                <a16:creationId xmlns:a16="http://schemas.microsoft.com/office/drawing/2014/main" id="{9C62BC93-CA85-0B4E-B2AA-9C257D74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066800"/>
            <a:ext cx="9144000" cy="365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719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th-From-Space-Sunrise-Desktop-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729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511" y="5657671"/>
            <a:ext cx="7985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Earth, at the equator is spinning approximately 1,000 miles/hour around its axis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Earth is orbiting the sun, moving approximately 66,600 miles/hour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Diurnal rhythm is central to the existence of all life on our planet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86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rope-at-night-from-space-nasa-zombie-population-map-euro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71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93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th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0" y="22967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24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F3A77-9B18-644E-9186-1A3E0DF34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848986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7F0708"/>
                </a:solidFill>
              </a:rPr>
              <a:t>Two Part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0409F-9F7A-6E44-B1E1-6BFB8BF6A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65" y="2785391"/>
            <a:ext cx="8925669" cy="3035596"/>
          </a:xfrm>
        </p:spPr>
        <p:txBody>
          <a:bodyPr/>
          <a:lstStyle/>
          <a:p>
            <a:r>
              <a:rPr lang="en-US" dirty="0"/>
              <a:t>Week 1: Insulin – Obesity Hypothesis</a:t>
            </a:r>
          </a:p>
          <a:p>
            <a:r>
              <a:rPr lang="en-US" dirty="0"/>
              <a:t>Week 2: </a:t>
            </a:r>
            <a:r>
              <a:rPr lang="en-US" dirty="0">
                <a:solidFill>
                  <a:srgbClr val="7F0708"/>
                </a:solidFill>
              </a:rPr>
              <a:t>Circadian Rhythms and Altered Gut Biome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77E2D-3313-064E-8824-E45499D50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190" y="274638"/>
            <a:ext cx="2744657" cy="164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-wireless-energy-transfer-array-power-light-bulbs-without-plugging-them.w6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9" y="241414"/>
            <a:ext cx="4250799" cy="5923832"/>
          </a:xfrm>
          <a:prstGeom prst="rect">
            <a:avLst/>
          </a:prstGeom>
        </p:spPr>
      </p:pic>
      <p:pic>
        <p:nvPicPr>
          <p:cNvPr id="3" name="Picture 2" descr="tes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958" y="1396308"/>
            <a:ext cx="3255683" cy="301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31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3 Heliothera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6" y="409973"/>
            <a:ext cx="7666429" cy="53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34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bel-prize-in-physiology-or-medicine-4-6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4" y="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65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9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40106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4" y="0"/>
            <a:ext cx="8950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6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liotherapy Den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1" y="810599"/>
            <a:ext cx="7652992" cy="53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62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2" y="147177"/>
            <a:ext cx="80772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57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ditiontherapy19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365" y="1345247"/>
            <a:ext cx="4435091" cy="3180593"/>
          </a:xfrm>
          <a:prstGeom prst="rect">
            <a:avLst/>
          </a:prstGeom>
        </p:spPr>
      </p:pic>
      <p:pic>
        <p:nvPicPr>
          <p:cNvPr id="3" name="Picture 2" descr="light-therapeutics-co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681"/>
            <a:ext cx="42799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49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li-blanke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70" y="351259"/>
            <a:ext cx="6306556" cy="47299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0534" y="5675071"/>
            <a:ext cx="710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“Billi Blanket”</a:t>
            </a:r>
          </a:p>
        </p:txBody>
      </p:sp>
    </p:spTree>
    <p:extLst>
      <p:ext uri="{BB962C8B-B14F-4D97-AF65-F5344CB8AC3E}">
        <p14:creationId xmlns:p14="http://schemas.microsoft.com/office/powerpoint/2010/main" val="1246835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o-Nobel-da-Medicina-e-fisiologia-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9" y="188326"/>
            <a:ext cx="8755957" cy="58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34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59C0E7-B7B1-D043-8F80-A4BAB876557C}"/>
              </a:ext>
            </a:extLst>
          </p:cNvPr>
          <p:cNvSpPr txBox="1"/>
          <p:nvPr/>
        </p:nvSpPr>
        <p:spPr>
          <a:xfrm>
            <a:off x="2240760" y="681721"/>
            <a:ext cx="3958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E0E04"/>
                </a:solidFill>
              </a:rPr>
              <a:t>Critical Considerations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F076E3-8242-B347-A299-3616BF3812E0}"/>
              </a:ext>
            </a:extLst>
          </p:cNvPr>
          <p:cNvSpPr txBox="1"/>
          <p:nvPr/>
        </p:nvSpPr>
        <p:spPr>
          <a:xfrm>
            <a:off x="121211" y="2554395"/>
            <a:ext cx="89015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Weight, metabolism and health appear tightly connected to our gut biome and biologic synchronization with daily circadian rhythms.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diversity of the gut biome is very diminished in individuals with weight challenges.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Light interacts with human biology through our eyes and skin.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timing and quality of our light and meal exposure appear to be of major influence on these rhythms.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Lifestyle changes can bring greater alignment to these critical relationships as an opportunity for improved health, disease prevention and disease management.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AB04D2-32EC-B343-B93A-3C00EACC9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514" y="183932"/>
            <a:ext cx="2042182" cy="204218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69FF81E-24F7-9341-97B4-D2E9A2A6B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11" y="306879"/>
            <a:ext cx="1461213" cy="191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81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D95838-42DC-8047-8F10-1FF748350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5" y="894102"/>
            <a:ext cx="8124830" cy="459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57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638" y="274638"/>
            <a:ext cx="416422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800000"/>
                </a:solidFill>
              </a:rPr>
              <a:t>Fluorescent Light/</a:t>
            </a:r>
            <a:br>
              <a:rPr lang="en-US" sz="3600" dirty="0">
                <a:solidFill>
                  <a:srgbClr val="800000"/>
                </a:solidFill>
              </a:rPr>
            </a:br>
            <a:r>
              <a:rPr lang="en-US" sz="3600" dirty="0">
                <a:solidFill>
                  <a:srgbClr val="800000"/>
                </a:solidFill>
              </a:rPr>
              <a:t>Night Shift Work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389474"/>
            <a:ext cx="7298479" cy="3749749"/>
          </a:xfrm>
        </p:spPr>
        <p:txBody>
          <a:bodyPr>
            <a:normAutofit/>
          </a:bodyPr>
          <a:lstStyle/>
          <a:p>
            <a:r>
              <a:rPr lang="en-US" dirty="0"/>
              <a:t>NHS- Nurses Health Study (Harvard)</a:t>
            </a:r>
          </a:p>
          <a:p>
            <a:r>
              <a:rPr lang="en-US" dirty="0"/>
              <a:t>120,000 nurses followed 30+ years</a:t>
            </a:r>
          </a:p>
          <a:p>
            <a:r>
              <a:rPr lang="en-US" dirty="0"/>
              <a:t>30-50% increase of breast cancer after 15 years of night work</a:t>
            </a:r>
          </a:p>
          <a:p>
            <a:r>
              <a:rPr lang="en-US" dirty="0"/>
              <a:t>Higher rates of obesity, diabetes, heart disease and depression</a:t>
            </a:r>
          </a:p>
          <a:p>
            <a:endParaRPr lang="en-US" dirty="0"/>
          </a:p>
        </p:txBody>
      </p:sp>
      <p:pic>
        <p:nvPicPr>
          <p:cNvPr id="6" name="Picture 5" descr="public-hospi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19" y="274638"/>
            <a:ext cx="4009578" cy="160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41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1" y="13510"/>
            <a:ext cx="7657720" cy="3269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2" y="1959085"/>
            <a:ext cx="7498958" cy="489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3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B2B2AF-6D68-794B-99C8-CF868513E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93" y="1856269"/>
            <a:ext cx="6299200" cy="4241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BADA8E-62D1-364D-B60A-AA5D16201D7F}"/>
              </a:ext>
            </a:extLst>
          </p:cNvPr>
          <p:cNvSpPr txBox="1"/>
          <p:nvPr/>
        </p:nvSpPr>
        <p:spPr>
          <a:xfrm>
            <a:off x="1337393" y="494270"/>
            <a:ext cx="6178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9E0E04"/>
                </a:solidFill>
              </a:rPr>
              <a:t>Cortisol and Melatonin Diurnal Rhythm</a:t>
            </a:r>
          </a:p>
        </p:txBody>
      </p:sp>
    </p:spTree>
    <p:extLst>
      <p:ext uri="{BB962C8B-B14F-4D97-AF65-F5344CB8AC3E}">
        <p14:creationId xmlns:p14="http://schemas.microsoft.com/office/powerpoint/2010/main" val="1454152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52848-797B-3C4F-9737-B3D82470E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4223"/>
            <a:ext cx="9144000" cy="500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27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0D82D-8347-3045-AA34-DA2A7DFED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1714500"/>
            <a:ext cx="80581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34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6" y="1013248"/>
            <a:ext cx="8887782" cy="4637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036" y="6083278"/>
            <a:ext cx="4985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Desire Color Rendering Index (CRI) 95+ %</a:t>
            </a:r>
          </a:p>
          <a:p>
            <a:r>
              <a:rPr lang="en-US" dirty="0"/>
              <a:t>Color Temperature 2700-3000k</a:t>
            </a:r>
          </a:p>
        </p:txBody>
      </p:sp>
      <p:sp>
        <p:nvSpPr>
          <p:cNvPr id="4" name="Oval 3"/>
          <p:cNvSpPr/>
          <p:nvPr/>
        </p:nvSpPr>
        <p:spPr>
          <a:xfrm>
            <a:off x="5859405" y="3257031"/>
            <a:ext cx="3408636" cy="2673847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260274" y="804150"/>
            <a:ext cx="3408636" cy="2673847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4036" y="3409431"/>
            <a:ext cx="3408636" cy="2673847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3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in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58" y="319644"/>
            <a:ext cx="7556500" cy="5575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7927" y="6207414"/>
            <a:ext cx="4534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Aging and Mechanisms of Disease (2017) 3:9 ; </a:t>
            </a:r>
          </a:p>
        </p:txBody>
      </p:sp>
    </p:spTree>
    <p:extLst>
      <p:ext uri="{BB962C8B-B14F-4D97-AF65-F5344CB8AC3E}">
        <p14:creationId xmlns:p14="http://schemas.microsoft.com/office/powerpoint/2010/main" val="3065979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-used-light-therapy-for-a-week-456054771-Rocky89-1024x6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7" y="207412"/>
            <a:ext cx="8508953" cy="5675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7048" y="6201078"/>
            <a:ext cx="56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Full-spectrum light box: 10,000 lux</a:t>
            </a:r>
          </a:p>
        </p:txBody>
      </p:sp>
    </p:spTree>
    <p:extLst>
      <p:ext uri="{BB962C8B-B14F-4D97-AF65-F5344CB8AC3E}">
        <p14:creationId xmlns:p14="http://schemas.microsoft.com/office/powerpoint/2010/main" val="1606681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7772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800000"/>
                </a:solidFill>
                <a:latin typeface="Times New Roman"/>
                <a:cs typeface="Times New Roman"/>
              </a:rPr>
              <a:t>Intermittent Fasting</a:t>
            </a:r>
            <a:br>
              <a:rPr lang="en-US" sz="3600" dirty="0">
                <a:solidFill>
                  <a:srgbClr val="800000"/>
                </a:solidFill>
                <a:latin typeface="Times New Roman"/>
                <a:cs typeface="Times New Roman"/>
              </a:rPr>
            </a:br>
            <a:r>
              <a:rPr lang="en-US" sz="3600" dirty="0">
                <a:solidFill>
                  <a:srgbClr val="800000"/>
                </a:solidFill>
                <a:latin typeface="Times New Roman"/>
                <a:cs typeface="Times New Roman"/>
              </a:rPr>
              <a:t>Time Restricted Eating (TRE)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157" y="2130425"/>
            <a:ext cx="8915400" cy="4525963"/>
          </a:xfrm>
        </p:spPr>
        <p:txBody>
          <a:bodyPr>
            <a:normAutofit fontScale="92500"/>
          </a:bodyPr>
          <a:lstStyle/>
          <a:p>
            <a:pPr>
              <a:buFont typeface="Arial"/>
              <a:buChar char="•"/>
            </a:pPr>
            <a:r>
              <a:rPr lang="en-US" sz="2400" dirty="0"/>
              <a:t>Time restricted feeding e.g. consume all food within 10-hour window. No eating 2-3 </a:t>
            </a:r>
            <a:r>
              <a:rPr lang="en-US" sz="2400" dirty="0" err="1"/>
              <a:t>hrs</a:t>
            </a:r>
            <a:r>
              <a:rPr lang="en-US" sz="2400" dirty="0"/>
              <a:t> before bedtime</a:t>
            </a:r>
          </a:p>
          <a:p>
            <a:pPr>
              <a:buFont typeface="Arial"/>
              <a:buChar char="•"/>
            </a:pPr>
            <a:r>
              <a:rPr lang="en-US" sz="2400" dirty="0"/>
              <a:t>Excellent Circadian rhythm “calibration”</a:t>
            </a:r>
          </a:p>
          <a:p>
            <a:pPr>
              <a:buFont typeface="Arial"/>
              <a:buChar char="•"/>
            </a:pPr>
            <a:r>
              <a:rPr lang="en-US" sz="2400" dirty="0"/>
              <a:t>Decreases in body weight and visceral fat, insulin and glycemic control</a:t>
            </a:r>
          </a:p>
          <a:p>
            <a:pPr>
              <a:buFont typeface="Arial"/>
              <a:buChar char="•"/>
            </a:pPr>
            <a:r>
              <a:rPr lang="en-US" sz="2400" dirty="0"/>
              <a:t>Significant reductions in breast cancer recurrence and improved prognosis (Patterson et al. UCSD 2016)</a:t>
            </a:r>
          </a:p>
          <a:p>
            <a:pPr>
              <a:buFont typeface="Arial"/>
              <a:buChar char="•"/>
            </a:pPr>
            <a:r>
              <a:rPr lang="en-US" sz="2400" dirty="0"/>
              <a:t>Improved cardiovascular disease risk profile</a:t>
            </a:r>
          </a:p>
          <a:p>
            <a:pPr>
              <a:buFont typeface="Arial"/>
              <a:buChar char="•"/>
            </a:pPr>
            <a:r>
              <a:rPr lang="en-US" sz="2400" dirty="0"/>
              <a:t>Decreased neuroinflammation (</a:t>
            </a:r>
            <a:r>
              <a:rPr lang="sk-SK" sz="2400" dirty="0"/>
              <a:t>Neurobiol Aging. 2015 May;36(5):1914-23)</a:t>
            </a:r>
          </a:p>
          <a:p>
            <a:pPr>
              <a:buFont typeface="Arial"/>
              <a:buChar char="•"/>
            </a:pPr>
            <a:r>
              <a:rPr lang="sk-SK" sz="2400" dirty="0"/>
              <a:t>Autophagy (</a:t>
            </a:r>
            <a:r>
              <a:rPr lang="fi-FI" sz="2400" dirty="0" err="1"/>
              <a:t>Autophagy</a:t>
            </a:r>
            <a:r>
              <a:rPr lang="fi-FI" sz="2400" dirty="0"/>
              <a:t>, 2014;10:11, 1879-1882)</a:t>
            </a:r>
          </a:p>
          <a:p>
            <a:pPr>
              <a:buFont typeface="Arial"/>
              <a:buChar char="•"/>
            </a:pPr>
            <a:r>
              <a:rPr lang="fi-FI" dirty="0" err="1"/>
              <a:t>Improved</a:t>
            </a:r>
            <a:r>
              <a:rPr lang="fi-FI" dirty="0"/>
              <a:t> </a:t>
            </a:r>
            <a:r>
              <a:rPr lang="fi-FI" dirty="0" err="1"/>
              <a:t>sleep</a:t>
            </a:r>
            <a:r>
              <a:rPr lang="fi-FI" dirty="0"/>
              <a:t>!!</a:t>
            </a:r>
            <a:endParaRPr lang="sk-SK" sz="2400" dirty="0"/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2" descr="Image result for time-restricted feeding">
            <a:hlinkClick r:id="rId2"/>
            <a:extLst>
              <a:ext uri="{FF2B5EF4-FFF2-40B4-BE49-F238E27FC236}">
                <a16:creationId xmlns:a16="http://schemas.microsoft.com/office/drawing/2014/main" id="{E739A6D5-BAE0-C845-9631-2302DA808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2087"/>
            <a:ext cx="3170238" cy="146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764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2971800" y="533400"/>
            <a:ext cx="3124200" cy="2971800"/>
          </a:xfrm>
          <a:prstGeom prst="ellipse">
            <a:avLst/>
          </a:prstGeom>
          <a:solidFill>
            <a:srgbClr val="FFCE13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Times New Roman"/>
                <a:cs typeface="Times New Roman"/>
              </a:rPr>
              <a:t>Lifestyle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905000" y="2438400"/>
            <a:ext cx="3048000" cy="3124200"/>
          </a:xfrm>
          <a:prstGeom prst="ellipse">
            <a:avLst/>
          </a:prstGeom>
          <a:solidFill>
            <a:srgbClr val="FF0000">
              <a:alpha val="5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="1" dirty="0"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Gene-</a:t>
            </a:r>
            <a:r>
              <a:rPr kumimoji="0" lang="en-US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Epigenome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343400" y="2514600"/>
            <a:ext cx="3124200" cy="3048000"/>
          </a:xfrm>
          <a:prstGeom prst="ellipse">
            <a:avLst/>
          </a:prstGeom>
          <a:solidFill>
            <a:srgbClr val="0000FF">
              <a:alpha val="5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Microbiome</a:t>
            </a:r>
            <a:endParaRPr kumimoji="0" lang="en-US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4648200" y="1219200"/>
            <a:ext cx="3048000" cy="2209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7696200" y="762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/>
                <a:cs typeface="Times New Roman"/>
              </a:rPr>
              <a:t>Life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4200" y="56388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/>
                <a:cs typeface="Times New Roman"/>
              </a:rPr>
              <a:t>Consciousness-Spirit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1638300" y="304800"/>
            <a:ext cx="6019800" cy="6248400"/>
          </a:xfrm>
          <a:prstGeom prst="ellipse">
            <a:avLst/>
          </a:prstGeom>
          <a:solidFill>
            <a:schemeClr val="accent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kzidenz-Grotesk BQ Light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0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/>
      <p:bldP spid="6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9BCE0A-76C1-E443-9A63-045BB11D9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15" y="850988"/>
            <a:ext cx="7426644" cy="4221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576AA1-192C-2B4C-B597-2E89B2D2D012}"/>
              </a:ext>
            </a:extLst>
          </p:cNvPr>
          <p:cNvSpPr txBox="1"/>
          <p:nvPr/>
        </p:nvSpPr>
        <p:spPr>
          <a:xfrm>
            <a:off x="298171" y="6036276"/>
            <a:ext cx="407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Satchin</a:t>
            </a:r>
            <a:r>
              <a:rPr lang="en-US" sz="1800" dirty="0"/>
              <a:t> Panda, PhD  </a:t>
            </a:r>
            <a:r>
              <a:rPr lang="en-US" sz="1800" i="1" dirty="0"/>
              <a:t>The Circadian Code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943408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DF5C24-5D06-C648-AFC8-56001CFF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091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9481FC-87EA-5343-8306-A8D8CB2EA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74" y="924970"/>
            <a:ext cx="7455044" cy="2570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72AE5-D553-F246-A2D4-5FD047937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766" y="2901998"/>
            <a:ext cx="5345407" cy="34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39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2944"/>
            <a:ext cx="9087948" cy="1143000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rgbClr val="800000"/>
                </a:solidFill>
              </a:rPr>
              <a:t>zeitgeber</a:t>
            </a:r>
            <a:r>
              <a:rPr lang="en-US" sz="2000" dirty="0"/>
              <a:t> | a cue given by the environment, such as a change in light or temperature, to reset the internal body clock.</a:t>
            </a:r>
            <a:br>
              <a:rPr lang="en-US" sz="2000" dirty="0"/>
            </a:br>
            <a:r>
              <a:rPr lang="en-US" sz="2000" dirty="0"/>
              <a:t>from German </a:t>
            </a:r>
            <a:r>
              <a:rPr lang="en-US" sz="2000" dirty="0" err="1"/>
              <a:t>Zeitgeber</a:t>
            </a:r>
            <a:r>
              <a:rPr lang="en-US" sz="2000" dirty="0"/>
              <a:t>, from </a:t>
            </a:r>
            <a:r>
              <a:rPr lang="en-US" sz="2000" dirty="0" err="1"/>
              <a:t>Zeit</a:t>
            </a:r>
            <a:r>
              <a:rPr lang="en-US" sz="2000" dirty="0"/>
              <a:t> ‘time’ + Geber ‘giver’.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5885" y="1567157"/>
            <a:ext cx="201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 little of this:</a:t>
            </a:r>
          </a:p>
        </p:txBody>
      </p:sp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6" y="2110892"/>
            <a:ext cx="2459119" cy="1385419"/>
          </a:xfrm>
          <a:prstGeom prst="rect">
            <a:avLst/>
          </a:prstGeom>
        </p:spPr>
      </p:pic>
      <p:pic>
        <p:nvPicPr>
          <p:cNvPr id="6" name="Picture 5" descr="happy-wo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23" y="2110892"/>
            <a:ext cx="2201372" cy="1465288"/>
          </a:xfrm>
          <a:prstGeom prst="rect">
            <a:avLst/>
          </a:prstGeom>
        </p:spPr>
      </p:pic>
      <p:pic>
        <p:nvPicPr>
          <p:cNvPr id="7" name="Picture 6" descr="800px-Bombeta_de_Ll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76" y="2110892"/>
            <a:ext cx="1865628" cy="1399221"/>
          </a:xfrm>
          <a:prstGeom prst="rect">
            <a:avLst/>
          </a:prstGeom>
        </p:spPr>
      </p:pic>
      <p:pic>
        <p:nvPicPr>
          <p:cNvPr id="8" name="Picture 7" descr="f47df27e22d92c769846c2ccaa3c9b8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877" y="2110892"/>
            <a:ext cx="1983071" cy="13206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885" y="3576180"/>
            <a:ext cx="2134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 much of this:</a:t>
            </a:r>
          </a:p>
        </p:txBody>
      </p:sp>
      <p:pic>
        <p:nvPicPr>
          <p:cNvPr id="10" name="Picture 9" descr="main-qimg-4df9721bbd4b2b9e17255db65b889043-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3192"/>
            <a:ext cx="1729489" cy="1393359"/>
          </a:xfrm>
          <a:prstGeom prst="rect">
            <a:avLst/>
          </a:prstGeom>
        </p:spPr>
      </p:pic>
      <p:pic>
        <p:nvPicPr>
          <p:cNvPr id="11" name="Picture 10" descr="man-sitting-at-the-desktop-pc-computer-screen_3446-32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73" y="4323192"/>
            <a:ext cx="1621416" cy="1621416"/>
          </a:xfrm>
          <a:prstGeom prst="rect">
            <a:avLst/>
          </a:prstGeom>
        </p:spPr>
      </p:pic>
      <p:pic>
        <p:nvPicPr>
          <p:cNvPr id="12" name="Picture 11" descr="31BNb9wixkL._SL500_AC_SS350_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9" y="4323192"/>
            <a:ext cx="1419733" cy="1419733"/>
          </a:xfrm>
          <a:prstGeom prst="rect">
            <a:avLst/>
          </a:prstGeom>
        </p:spPr>
      </p:pic>
      <p:pic>
        <p:nvPicPr>
          <p:cNvPr id="13" name="Picture 12" descr="using smartphone in bed at nigh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122" y="4323193"/>
            <a:ext cx="1926044" cy="1283446"/>
          </a:xfrm>
          <a:prstGeom prst="rect">
            <a:avLst/>
          </a:prstGeom>
        </p:spPr>
      </p:pic>
      <p:pic>
        <p:nvPicPr>
          <p:cNvPr id="14" name="Picture 13" descr="sunscreen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66" y="4323193"/>
            <a:ext cx="2477581" cy="139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0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7AE8EB-CA2D-9049-B0D7-43E2E5FF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4" y="347611"/>
            <a:ext cx="4988461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88050E"/>
                </a:solidFill>
              </a:rPr>
              <a:t>Zeitgebers:</a:t>
            </a:r>
            <a:br>
              <a:rPr lang="en-US" dirty="0">
                <a:solidFill>
                  <a:srgbClr val="88050E"/>
                </a:solidFill>
              </a:rPr>
            </a:br>
            <a:r>
              <a:rPr lang="en-US" dirty="0">
                <a:solidFill>
                  <a:srgbClr val="88050E"/>
                </a:solidFill>
              </a:rPr>
              <a:t>Circadian Entrainment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5D3FC-9E48-E147-AFDF-FD3B37990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24" y="1936950"/>
            <a:ext cx="8687713" cy="3879159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Sleep hygiene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Grounding…take your shoes off and stand outdoors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60” full spectrum outdoor lighting/day: within 2 </a:t>
            </a:r>
            <a:r>
              <a:rPr lang="en-US" sz="1800" dirty="0" err="1"/>
              <a:t>hrs</a:t>
            </a:r>
            <a:r>
              <a:rPr lang="en-US" sz="1800" dirty="0"/>
              <a:t> after sunrise and within 2 hours before sunset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Give your retina access; no sunglasses at key times of day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Evening light: Incandescent 2700k, Halogen 3,000k, warm LED on dimmer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Orange-amber light at night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Blue light filters 2-3 </a:t>
            </a:r>
            <a:r>
              <a:rPr lang="en-US" sz="1800" dirty="0" err="1"/>
              <a:t>hrs</a:t>
            </a:r>
            <a:r>
              <a:rPr lang="en-US" sz="1800" dirty="0"/>
              <a:t> before bedtime; F*Lux, Night Shift, Iris apps;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Computer settings: lower color temperature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Time Restricted Feeding: no eating within 2-3 hours of bedtime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Movement during the daytime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Social interactions during the day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Stress during the day…not good after sunset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1FA3B9-E3C1-2441-9FBC-B953EDF1FC19}"/>
              </a:ext>
            </a:extLst>
          </p:cNvPr>
          <p:cNvSpPr txBox="1"/>
          <p:nvPr/>
        </p:nvSpPr>
        <p:spPr>
          <a:xfrm>
            <a:off x="4894885" y="6369908"/>
            <a:ext cx="385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Satchin</a:t>
            </a:r>
            <a:r>
              <a:rPr lang="en-US" sz="1800" dirty="0"/>
              <a:t> Panda, PhD  </a:t>
            </a:r>
            <a:r>
              <a:rPr lang="en-US" sz="1800" i="1" dirty="0"/>
              <a:t>The Circadian Code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D26A80-6844-A640-81A3-C1CD42D29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638" y="195998"/>
            <a:ext cx="1050665" cy="1584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EABFD2-2AD7-9142-ACF0-081105D99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645" y="413832"/>
            <a:ext cx="2042565" cy="1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96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431384_10211732264154683_6263044066093731223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0" y="623187"/>
            <a:ext cx="4074234" cy="5432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4263" y="2433958"/>
            <a:ext cx="2869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459772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A52CC6DD-812B-4147-86DD-2125822D5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54806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>
            <a:extLst>
              <a:ext uri="{FF2B5EF4-FFF2-40B4-BE49-F238E27FC236}">
                <a16:creationId xmlns:a16="http://schemas.microsoft.com/office/drawing/2014/main" id="{C2B41599-C464-5543-B574-8DC43888C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164" y="4642009"/>
            <a:ext cx="6206836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solidFill>
                  <a:srgbClr val="161616"/>
                </a:solidFill>
              </a:rPr>
              <a:t>Root Causes (what are their origins)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962834"/>
                </a:solidFill>
              </a:rPr>
              <a:t>Environment+Epigenome</a:t>
            </a:r>
            <a:r>
              <a:rPr lang="en-US" altLang="en-US" sz="1800" dirty="0">
                <a:solidFill>
                  <a:srgbClr val="962834"/>
                </a:solidFill>
              </a:rPr>
              <a:t>/</a:t>
            </a:r>
            <a:r>
              <a:rPr lang="en-US" altLang="en-US" sz="1800" dirty="0" err="1">
                <a:solidFill>
                  <a:srgbClr val="962834"/>
                </a:solidFill>
              </a:rPr>
              <a:t>genes+Microbiome</a:t>
            </a:r>
            <a:endParaRPr lang="en-US" altLang="en-US" sz="1800" dirty="0">
              <a:solidFill>
                <a:srgbClr val="962834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161616"/>
                </a:solidFill>
              </a:rPr>
              <a:t>Nutrition   Movement   Interpret-Response to stressors, Environmental toxins   Sleep   Social Connection  Trauma   Conflict Management Forgiveness  Mindfulness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161616"/>
                </a:solidFill>
              </a:rPr>
              <a:t>Spirituality-Meaning</a:t>
            </a:r>
            <a:endParaRPr lang="en-US" altLang="en-US" sz="16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161616"/>
                </a:solidFill>
              </a:rPr>
              <a:t>Light quality-entrainment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Social Determinants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BD74EA-E9A6-B046-946A-0B3F272F868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819400" y="4800600"/>
            <a:ext cx="1333500" cy="215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7" name="TextBox 10">
            <a:extLst>
              <a:ext uri="{FF2B5EF4-FFF2-40B4-BE49-F238E27FC236}">
                <a16:creationId xmlns:a16="http://schemas.microsoft.com/office/drawing/2014/main" id="{CA7BF698-8374-F240-9BA5-04AD6FF10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112687"/>
            <a:ext cx="56388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solidFill>
                  <a:srgbClr val="161616"/>
                </a:solidFill>
              </a:rPr>
              <a:t>Core Metabolic Imbalances (what drives them)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 dirty="0">
                <a:solidFill>
                  <a:srgbClr val="990003"/>
                </a:solidFill>
              </a:rPr>
              <a:t>Inflammation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2000" b="1" i="1" dirty="0">
                <a:solidFill>
                  <a:srgbClr val="990003"/>
                </a:solidFill>
              </a:rPr>
              <a:t>High Insulin levels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990003"/>
                </a:solidFill>
              </a:rPr>
              <a:t>Gut-Barrier Function/Microbiome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1800" dirty="0">
                <a:solidFill>
                  <a:srgbClr val="990003"/>
                </a:solidFill>
              </a:rPr>
              <a:t>Circadian Rhythms- Entrainment</a:t>
            </a:r>
          </a:p>
        </p:txBody>
      </p:sp>
      <p:sp>
        <p:nvSpPr>
          <p:cNvPr id="33798" name="TextBox 11">
            <a:extLst>
              <a:ext uri="{FF2B5EF4-FFF2-40B4-BE49-F238E27FC236}">
                <a16:creationId xmlns:a16="http://schemas.microsoft.com/office/drawing/2014/main" id="{84337133-15EF-DF41-944B-03904668E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0"/>
            <a:ext cx="5207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7F0708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Weight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Pre-diabetes, Diabetes, HBP,  Lipids, Heart Disease, Stroke, Depression, Arthritis Alzheimer</a:t>
            </a:r>
            <a:r>
              <a:rPr lang="ja-JP" altLang="en-US" sz="1800"/>
              <a:t>’</a:t>
            </a:r>
            <a:r>
              <a:rPr lang="en-US" altLang="ja-JP" sz="1800" dirty="0"/>
              <a:t>s, Cancer,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72B406C-1D86-F64F-A002-A3AD7BFA504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1905000" y="685800"/>
            <a:ext cx="1828800" cy="1066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Up-Down Arrow 12">
            <a:extLst>
              <a:ext uri="{FF2B5EF4-FFF2-40B4-BE49-F238E27FC236}">
                <a16:creationId xmlns:a16="http://schemas.microsoft.com/office/drawing/2014/main" id="{A9297B57-A186-2A47-9F30-963869E2611C}"/>
              </a:ext>
            </a:extLst>
          </p:cNvPr>
          <p:cNvSpPr/>
          <p:nvPr/>
        </p:nvSpPr>
        <p:spPr bwMode="auto">
          <a:xfrm>
            <a:off x="6037263" y="3651570"/>
            <a:ext cx="186905" cy="961211"/>
          </a:xfrm>
          <a:prstGeom prst="upDown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kzidenz-Grotesk BQ Light" pitchFamily="1" charset="0"/>
              <a:ea typeface="+mn-ea"/>
            </a:endParaRPr>
          </a:p>
        </p:txBody>
      </p:sp>
      <p:sp>
        <p:nvSpPr>
          <p:cNvPr id="15" name="Up-Down Arrow 14">
            <a:extLst>
              <a:ext uri="{FF2B5EF4-FFF2-40B4-BE49-F238E27FC236}">
                <a16:creationId xmlns:a16="http://schemas.microsoft.com/office/drawing/2014/main" id="{DB3CD74C-BC26-F342-9EC4-7643EBFA1E5C}"/>
              </a:ext>
            </a:extLst>
          </p:cNvPr>
          <p:cNvSpPr/>
          <p:nvPr/>
        </p:nvSpPr>
        <p:spPr bwMode="auto">
          <a:xfrm>
            <a:off x="6037263" y="1292662"/>
            <a:ext cx="152400" cy="838200"/>
          </a:xfrm>
          <a:prstGeom prst="upDownArrow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kzidenz-Grotesk BQ Light" pitchFamily="1" charset="0"/>
              <a:ea typeface="+mn-ea"/>
            </a:endParaRPr>
          </a:p>
        </p:txBody>
      </p:sp>
      <p:sp>
        <p:nvSpPr>
          <p:cNvPr id="28681" name="TextBox 2">
            <a:extLst>
              <a:ext uri="{FF2B5EF4-FFF2-40B4-BE49-F238E27FC236}">
                <a16:creationId xmlns:a16="http://schemas.microsoft.com/office/drawing/2014/main" id="{F33F2380-67D9-0544-A83D-804BF9907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87325"/>
            <a:ext cx="34401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962834"/>
                </a:solidFill>
                <a:latin typeface="Arial" panose="020B0604020202020204" pitchFamily="34" charset="0"/>
              </a:rPr>
              <a:t>The Origins of Health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Systems Biology</a:t>
            </a:r>
          </a:p>
        </p:txBody>
      </p:sp>
    </p:spTree>
    <p:extLst>
      <p:ext uri="{BB962C8B-B14F-4D97-AF65-F5344CB8AC3E}">
        <p14:creationId xmlns:p14="http://schemas.microsoft.com/office/powerpoint/2010/main" val="102880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  <p:bldP spid="33797" grpId="0"/>
      <p:bldP spid="33798" grpId="0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3.tiff">
            <a:extLst>
              <a:ext uri="{FF2B5EF4-FFF2-40B4-BE49-F238E27FC236}">
                <a16:creationId xmlns:a16="http://schemas.microsoft.com/office/drawing/2014/main" id="{E115FD3D-17CD-8B44-A248-28DB9EAE3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92375"/>
            <a:ext cx="868680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C9412D7A-956E-C049-9CC5-B821B7C8F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"/>
            <a:ext cx="2395538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60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19JPZIMM-master675.jpg">
            <a:extLst>
              <a:ext uri="{FF2B5EF4-FFF2-40B4-BE49-F238E27FC236}">
                <a16:creationId xmlns:a16="http://schemas.microsoft.com/office/drawing/2014/main" id="{44970D71-EC7C-8B49-860A-D2BC13F74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06413"/>
            <a:ext cx="6096000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123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41225A9A-AF6F-6340-AE8A-2037A1D77E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2202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800000"/>
                </a:solidFill>
                <a:ea typeface="ＭＳ Ｐゴシック" panose="020B0600070205080204" pitchFamily="34" charset="-128"/>
              </a:rPr>
              <a:t>The gut as an ecosystem</a:t>
            </a: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6403D2DF-2443-5C41-BEE4-E4A8A878B2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752600"/>
            <a:ext cx="7772400" cy="36576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 typeface="Wingdings" pitchFamily="2" charset="2"/>
              <a:buChar char="§"/>
            </a:pPr>
            <a:r>
              <a:rPr lang="en-US" altLang="en-US">
                <a:ea typeface="ＭＳ Ｐゴシック" panose="020B0600070205080204" pitchFamily="34" charset="-128"/>
              </a:rPr>
              <a:t>Over 1,000 species of bugs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en-US">
                <a:ea typeface="ＭＳ Ｐゴシック" panose="020B0600070205080204" pitchFamily="34" charset="-128"/>
              </a:rPr>
              <a:t>3+ lbs of bacteria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en-US">
                <a:ea typeface="ＭＳ Ｐゴシック" panose="020B0600070205080204" pitchFamily="34" charset="-128"/>
              </a:rPr>
              <a:t>Gut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flora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when in balance facilitate: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en-US">
                <a:ea typeface="ＭＳ Ｐゴシック" panose="020B0600070205080204" pitchFamily="34" charset="-128"/>
              </a:rPr>
              <a:t>       -digestion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en-US">
                <a:ea typeface="ＭＳ Ｐゴシック" panose="020B0600070205080204" pitchFamily="34" charset="-128"/>
              </a:rPr>
              <a:t>       -detoxification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en-US">
                <a:ea typeface="ＭＳ Ｐゴシック" panose="020B0600070205080204" pitchFamily="34" charset="-128"/>
              </a:rPr>
              <a:t>       -production of vitamins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en-US">
                <a:ea typeface="ＭＳ Ｐゴシック" panose="020B0600070205080204" pitchFamily="34" charset="-128"/>
              </a:rPr>
              <a:t>       -produce healing metabolites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en-US">
                <a:ea typeface="ＭＳ Ｐゴシック" panose="020B0600070205080204" pitchFamily="34" charset="-128"/>
              </a:rPr>
              <a:t>       -regulate hormones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en-US">
                <a:ea typeface="ＭＳ Ｐゴシック" panose="020B0600070205080204" pitchFamily="34" charset="-128"/>
              </a:rPr>
              <a:t>       - Regulation of inflammation</a:t>
            </a: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E8615E67-1122-074B-BB6C-5FBAA960C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293688"/>
            <a:ext cx="187325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608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36F426D6-459C-9649-A10F-E52006274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7113588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Box 2">
            <a:extLst>
              <a:ext uri="{FF2B5EF4-FFF2-40B4-BE49-F238E27FC236}">
                <a16:creationId xmlns:a16="http://schemas.microsoft.com/office/drawing/2014/main" id="{2B0E05F9-4820-2149-A91A-4680566BE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30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>
                <a:solidFill>
                  <a:srgbClr val="860D10"/>
                </a:solidFill>
                <a:latin typeface="Akzidenz-Grotesk BQ Light" charset="0"/>
              </a:rPr>
              <a:t>Leaky Gut = Inflammation</a:t>
            </a:r>
          </a:p>
        </p:txBody>
      </p:sp>
    </p:spTree>
    <p:extLst>
      <p:ext uri="{BB962C8B-B14F-4D97-AF65-F5344CB8AC3E}">
        <p14:creationId xmlns:p14="http://schemas.microsoft.com/office/powerpoint/2010/main" val="1231865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864</Words>
  <Application>Microsoft Macintosh PowerPoint</Application>
  <PresentationFormat>On-screen Show (4:3)</PresentationFormat>
  <Paragraphs>137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Akzidenz-Grotesk BQ Light</vt:lpstr>
      <vt:lpstr>Arial</vt:lpstr>
      <vt:lpstr>Baskerville</vt:lpstr>
      <vt:lpstr>Calibri</vt:lpstr>
      <vt:lpstr>Calibri Light</vt:lpstr>
      <vt:lpstr>Times</vt:lpstr>
      <vt:lpstr>Times New Roman</vt:lpstr>
      <vt:lpstr>Wingdings</vt:lpstr>
      <vt:lpstr>Office Theme</vt:lpstr>
      <vt:lpstr>  A Holistic Approach to Weight and Metabolism Part 2</vt:lpstr>
      <vt:lpstr>Two Part Series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gut as an ecosystem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care of your microbiome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Fluorescent Light/ Night Shift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Intermittent Fasting Time Restricted Eating (TRE)</vt:lpstr>
      <vt:lpstr>PowerPoint Presentation</vt:lpstr>
      <vt:lpstr>PowerPoint Presentation</vt:lpstr>
      <vt:lpstr>PowerPoint Presentation</vt:lpstr>
      <vt:lpstr>zeitgeber | a cue given by the environment, such as a change in light or temperature, to reset the internal body clock. from German Zeitgeber, from Zeit ‘time’ + Geber ‘giver’.</vt:lpstr>
      <vt:lpstr>Zeitgebers: Circadian Entrainment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Pettus</dc:creator>
  <cp:lastModifiedBy>thehealthedge81@gmail.com</cp:lastModifiedBy>
  <cp:revision>158</cp:revision>
  <dcterms:created xsi:type="dcterms:W3CDTF">2016-04-16T17:53:22Z</dcterms:created>
  <dcterms:modified xsi:type="dcterms:W3CDTF">2019-02-12T18:23:09Z</dcterms:modified>
</cp:coreProperties>
</file>