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1193" r:id="rId2"/>
    <p:sldId id="373" r:id="rId3"/>
    <p:sldId id="1129" r:id="rId4"/>
    <p:sldId id="1247" r:id="rId5"/>
    <p:sldId id="1162" r:id="rId6"/>
    <p:sldId id="372" r:id="rId7"/>
    <p:sldId id="1614" r:id="rId8"/>
    <p:sldId id="280" r:id="rId9"/>
    <p:sldId id="1140" r:id="rId10"/>
    <p:sldId id="1615" r:id="rId11"/>
    <p:sldId id="1142" r:id="rId12"/>
    <p:sldId id="360" r:id="rId13"/>
    <p:sldId id="1200" r:id="rId14"/>
    <p:sldId id="361" r:id="rId15"/>
    <p:sldId id="1197" r:id="rId16"/>
    <p:sldId id="607" r:id="rId17"/>
    <p:sldId id="1058" r:id="rId18"/>
    <p:sldId id="283" r:id="rId19"/>
    <p:sldId id="946" r:id="rId20"/>
    <p:sldId id="945" r:id="rId21"/>
    <p:sldId id="1068" r:id="rId22"/>
    <p:sldId id="1069" r:id="rId23"/>
    <p:sldId id="947" r:id="rId24"/>
    <p:sldId id="948" r:id="rId25"/>
    <p:sldId id="949" r:id="rId26"/>
    <p:sldId id="1617" r:id="rId27"/>
    <p:sldId id="285" r:id="rId28"/>
    <p:sldId id="1103" r:id="rId29"/>
    <p:sldId id="288" r:id="rId30"/>
    <p:sldId id="1072" r:id="rId31"/>
    <p:sldId id="354" r:id="rId32"/>
    <p:sldId id="270" r:id="rId33"/>
    <p:sldId id="371" r:id="rId34"/>
    <p:sldId id="364" r:id="rId35"/>
    <p:sldId id="295" r:id="rId36"/>
    <p:sldId id="365" r:id="rId37"/>
    <p:sldId id="366" r:id="rId38"/>
    <p:sldId id="367" r:id="rId39"/>
    <p:sldId id="330" r:id="rId40"/>
    <p:sldId id="261" r:id="rId41"/>
    <p:sldId id="262" r:id="rId42"/>
    <p:sldId id="1603" r:id="rId43"/>
    <p:sldId id="257" r:id="rId44"/>
    <p:sldId id="258" r:id="rId45"/>
    <p:sldId id="362" r:id="rId46"/>
    <p:sldId id="356" r:id="rId47"/>
    <p:sldId id="271" r:id="rId48"/>
    <p:sldId id="272" r:id="rId49"/>
    <p:sldId id="358" r:id="rId50"/>
    <p:sldId id="297" r:id="rId51"/>
    <p:sldId id="298" r:id="rId52"/>
    <p:sldId id="299" r:id="rId53"/>
    <p:sldId id="267" r:id="rId54"/>
    <p:sldId id="302" r:id="rId55"/>
    <p:sldId id="1616" r:id="rId56"/>
    <p:sldId id="316" r:id="rId57"/>
    <p:sldId id="305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ie Swif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clrMru>
    <a:srgbClr val="7F0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59"/>
    <p:restoredTop sz="93162"/>
  </p:normalViewPr>
  <p:slideViewPr>
    <p:cSldViewPr snapToGrid="0" snapToObjects="1">
      <p:cViewPr varScale="1">
        <p:scale>
          <a:sx n="113" d="100"/>
          <a:sy n="113" d="100"/>
        </p:scale>
        <p:origin x="28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C. Pettus M.D.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9/26/18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81A87-7775-C54E-AD6D-94F2581F9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5576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C. Pettus M.D.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9/26/18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2353C-336B-AB42-9FC9-57A81FB89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41037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The #1 cause of death and diminished quality of life are the choices we make   Healthy living does not happen at the doctor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office.  Transform perceptions of Self-Care  and what we as humans are capable of.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It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not the hand you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re dealt but how you play your cards.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Unprecedented convergence           This is about how you function        How you function determines how you feel     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Explore the key metabolic underpinnings of function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Your biology becomes you biography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fld id="{53AAD1F6-5A08-F04B-BF88-CA7913FFD2A2}" type="slidenum">
              <a:rPr lang="en-US" sz="1200">
                <a:latin typeface="Times" charset="0"/>
              </a:rPr>
              <a:pPr/>
              <a:t>1</a:t>
            </a:fld>
            <a:endParaRPr lang="en-US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416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Rectangularize the health curve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Healthspan…organ reserve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fld id="{67383918-EEB7-FC45-A2DE-9731DDCCA30A}" type="slidenum">
              <a:rPr lang="en-US" sz="1200">
                <a:latin typeface="Times" charset="0"/>
              </a:rPr>
              <a:pPr/>
              <a:t>11</a:t>
            </a:fld>
            <a:endParaRPr lang="en-US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347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4160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5590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Endocrine disruptors tied to 300billion in annual healthcare costs</a:t>
            </a:r>
          </a:p>
          <a:p>
            <a:r>
              <a:rPr lang="en-US" dirty="0" err="1"/>
              <a:t>Organophophate</a:t>
            </a:r>
            <a:r>
              <a:rPr lang="en-US" baseline="0" dirty="0"/>
              <a:t> disruptors; glyphosate; BPA; </a:t>
            </a:r>
            <a:r>
              <a:rPr lang="en-US" baseline="0" dirty="0" err="1"/>
              <a:t>pthalates</a:t>
            </a:r>
            <a:r>
              <a:rPr lang="en-US" baseline="0" dirty="0"/>
              <a:t>; PTFO flame retardants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A11AD-D27D-5A42-B662-BF44AED1239F}" type="slidenum">
              <a:rPr lang="en-US" smtClean="0"/>
              <a:t>31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96223-7461-6A47-AE25-3C020790FCD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9/26/18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8B024388-E1FB-B14E-8994-33B33404B6C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C. Pettus M.D. </a:t>
            </a:r>
          </a:p>
        </p:txBody>
      </p:sp>
    </p:spTree>
    <p:extLst>
      <p:ext uri="{BB962C8B-B14F-4D97-AF65-F5344CB8AC3E}">
        <p14:creationId xmlns:p14="http://schemas.microsoft.com/office/powerpoint/2010/main" val="1901679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C. Pettus M.D.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9/26/18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2353C-336B-AB42-9FC9-57A81FB899B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9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3559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9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7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4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2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7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4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2/8/19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2/8/19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2/8/19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6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8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DB0C-00E7-3F46-BE35-16B8F269E19D}" type="datetimeFigureOut">
              <a:rPr lang="en-US" smtClean="0"/>
              <a:t>2/8/19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9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3DB0C-00E7-3F46-BE35-16B8F269E19D}" type="datetimeFigureOut">
              <a:rPr lang="en-US" smtClean="0"/>
              <a:t>2/8/19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E9291-8372-BA4E-A6C2-1D93AF71CC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C7D6C5-F609-8C4C-AC5B-FB08460FE74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73888" y="5974080"/>
            <a:ext cx="970111" cy="8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8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7F070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4902"/>
            <a:ext cx="9144000" cy="140762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2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br>
              <a:rPr lang="en-US" sz="2200" dirty="0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latin typeface="Times" charset="0"/>
                <a:ea typeface="ＭＳ Ｐゴシック" charset="0"/>
                <a:cs typeface="ＭＳ Ｐゴシック" charset="0"/>
              </a:rPr>
              <a:t>A Holistic Approach to Weight and Metabolism</a:t>
            </a:r>
            <a:br>
              <a:rPr lang="en-US" sz="2200" dirty="0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31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Part 1</a:t>
            </a:r>
            <a:endParaRPr lang="en-US" sz="3100" dirty="0">
              <a:solidFill>
                <a:schemeClr val="tx1"/>
              </a:solidFill>
              <a:latin typeface="Baskervil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4934" y="4808429"/>
            <a:ext cx="6781800" cy="1752600"/>
          </a:xfrm>
        </p:spPr>
        <p:txBody>
          <a:bodyPr/>
          <a:lstStyle/>
          <a:p>
            <a:pPr eaLnBrk="1" hangingPunct="1"/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5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Mark Pettus MD</a:t>
            </a:r>
          </a:p>
          <a:p>
            <a:pPr eaLnBrk="1" hangingPunct="1"/>
            <a:r>
              <a:rPr lang="en-US" sz="2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Director of Medical Education &amp; Population Health</a:t>
            </a:r>
          </a:p>
          <a:p>
            <a:pPr eaLnBrk="1" hangingPunct="1"/>
            <a:r>
              <a:rPr lang="en-US" sz="2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February 8, 2019</a:t>
            </a:r>
          </a:p>
          <a:p>
            <a:pPr eaLnBrk="1" hangingPunct="1"/>
            <a:endParaRPr lang="en-US" sz="25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9" name="Picture 1" descr="lifestlye_medic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423" y="1874827"/>
            <a:ext cx="3556821" cy="31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081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115DF0-98DF-6644-B505-245F8D857296}"/>
              </a:ext>
            </a:extLst>
          </p:cNvPr>
          <p:cNvSpPr txBox="1"/>
          <p:nvPr/>
        </p:nvSpPr>
        <p:spPr>
          <a:xfrm>
            <a:off x="904314" y="953620"/>
            <a:ext cx="786765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F0708"/>
                </a:solidFill>
              </a:rPr>
              <a:t>So what do we know that ain’t so……</a:t>
            </a:r>
          </a:p>
          <a:p>
            <a:endParaRPr lang="en-US" sz="2800" dirty="0">
              <a:solidFill>
                <a:srgbClr val="7F0708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Eat less and do more = effective weight loss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Counting calories is a worthwhile effort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Fat makes you fat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Fat is dangerous for your heart and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Low-fat foods are healthier choices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If saturated fat makes my cholesterol go up, it must be bad for 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Getting older means having more health problems and a diminished quality of life.</a:t>
            </a:r>
          </a:p>
        </p:txBody>
      </p:sp>
    </p:spTree>
    <p:extLst>
      <p:ext uri="{BB962C8B-B14F-4D97-AF65-F5344CB8AC3E}">
        <p14:creationId xmlns:p14="http://schemas.microsoft.com/office/powerpoint/2010/main" val="233460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80" y="1964531"/>
            <a:ext cx="223678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" y="277813"/>
            <a:ext cx="63071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342972"/>
              </p:ext>
            </p:extLst>
          </p:nvPr>
        </p:nvGraphicFramePr>
        <p:xfrm>
          <a:off x="436032" y="1954925"/>
          <a:ext cx="5376335" cy="37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Bitmap Image" r:id="rId6" imgW="4495238" imgH="3476190" progId="">
                  <p:embed/>
                </p:oleObj>
              </mc:Choice>
              <mc:Fallback>
                <p:oleObj name="Bitmap Image" r:id="rId6" imgW="4495238" imgH="3476190" progId="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032" y="1954925"/>
                        <a:ext cx="5376335" cy="37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124199" y="27686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Healthspan</a:t>
            </a:r>
            <a:endParaRPr lang="en-US" sz="1800" b="1" dirty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418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V-AG867_RIDLEY_D_201205111845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43200"/>
            <a:ext cx="3327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213360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So what do we know that </a:t>
            </a:r>
            <a:r>
              <a:rPr lang="en-US" dirty="0" err="1">
                <a:solidFill>
                  <a:srgbClr val="161616"/>
                </a:solidFill>
                <a:latin typeface="Times New Roman" charset="0"/>
                <a:cs typeface="Times New Roman" charset="0"/>
              </a:rPr>
              <a:t>ain</a:t>
            </a:r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t so?</a:t>
            </a:r>
            <a:endParaRPr lang="en-US" dirty="0">
              <a:solidFill>
                <a:srgbClr val="161616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143000" y="152400"/>
            <a:ext cx="69342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It</a:t>
            </a:r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s not what we don</a:t>
            </a:r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t know that gets us into trouble.  It</a:t>
            </a:r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s what we know that </a:t>
            </a:r>
            <a:r>
              <a:rPr lang="en-US" altLang="ja-JP" dirty="0" err="1">
                <a:solidFill>
                  <a:srgbClr val="161616"/>
                </a:solidFill>
                <a:latin typeface="Times New Roman" charset="0"/>
                <a:cs typeface="Times New Roman" charset="0"/>
              </a:rPr>
              <a:t>ain</a:t>
            </a:r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t so.</a:t>
            </a:r>
            <a:r>
              <a:rPr lang="ja-JP" alt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”</a:t>
            </a:r>
            <a:endParaRPr lang="en-US" altLang="ja-JP" dirty="0">
              <a:solidFill>
                <a:srgbClr val="161616"/>
              </a:solidFill>
              <a:latin typeface="Times New Roman" charset="0"/>
              <a:cs typeface="Times New Roman" charset="0"/>
            </a:endParaRPr>
          </a:p>
          <a:p>
            <a:pPr algn="ctr"/>
            <a:endParaRPr lang="en-US" dirty="0">
              <a:solidFill>
                <a:srgbClr val="161616"/>
              </a:solidFill>
              <a:latin typeface="Times New Roman" charset="0"/>
              <a:cs typeface="Times New Roman" charset="0"/>
            </a:endParaRPr>
          </a:p>
          <a:p>
            <a:pPr algn="ctr"/>
            <a:r>
              <a:rPr lang="en-US" sz="2000" b="1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Mark </a:t>
            </a:r>
            <a:r>
              <a:rPr lang="en-US" sz="2000" b="1" dirty="0" err="1">
                <a:solidFill>
                  <a:srgbClr val="161616"/>
                </a:solidFill>
                <a:latin typeface="Times New Roman" charset="0"/>
                <a:cs typeface="Times New Roman" charset="0"/>
              </a:rPr>
              <a:t>Twian</a:t>
            </a:r>
            <a:endParaRPr lang="en-US" sz="2000" b="1" dirty="0">
              <a:solidFill>
                <a:srgbClr val="161616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00200" y="5257800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161616"/>
                </a:solidFill>
                <a:latin typeface="Times New Roman" charset="0"/>
                <a:cs typeface="Times New Roman" charset="0"/>
              </a:rPr>
              <a:t>There’s not much I can do about my DNA!</a:t>
            </a:r>
          </a:p>
        </p:txBody>
      </p:sp>
    </p:spTree>
    <p:extLst>
      <p:ext uri="{BB962C8B-B14F-4D97-AF65-F5344CB8AC3E}">
        <p14:creationId xmlns:p14="http://schemas.microsoft.com/office/powerpoint/2010/main" val="243505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894638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61695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ab0b0923b79abed93d7fee4860e9ab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914400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949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53" y="228600"/>
            <a:ext cx="678026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4" name="TextBox 2"/>
          <p:cNvSpPr txBox="1">
            <a:spLocks noChangeArrowheads="1"/>
          </p:cNvSpPr>
          <p:nvPr/>
        </p:nvSpPr>
        <p:spPr bwMode="auto">
          <a:xfrm>
            <a:off x="1600200" y="914400"/>
            <a:ext cx="5943600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Aging has an Epigenetic Signature</a:t>
            </a:r>
          </a:p>
        </p:txBody>
      </p:sp>
    </p:spTree>
    <p:extLst>
      <p:ext uri="{BB962C8B-B14F-4D97-AF65-F5344CB8AC3E}">
        <p14:creationId xmlns:p14="http://schemas.microsoft.com/office/powerpoint/2010/main" val="2914198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52CC6DD-812B-4147-86DD-2125822D5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5480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>
            <a:extLst>
              <a:ext uri="{FF2B5EF4-FFF2-40B4-BE49-F238E27FC236}">
                <a16:creationId xmlns:a16="http://schemas.microsoft.com/office/drawing/2014/main" id="{C2B41599-C464-5543-B574-8DC43888C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700" y="4658103"/>
            <a:ext cx="56388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rgbClr val="161616"/>
                </a:solidFill>
              </a:rPr>
              <a:t>Root Causes (what are their origins)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962834"/>
                </a:solidFill>
              </a:rPr>
              <a:t>Environment+Epigenome</a:t>
            </a:r>
            <a:r>
              <a:rPr lang="en-US" altLang="en-US" sz="1800" dirty="0">
                <a:solidFill>
                  <a:srgbClr val="962834"/>
                </a:solidFill>
              </a:rPr>
              <a:t>/</a:t>
            </a:r>
            <a:r>
              <a:rPr lang="en-US" altLang="en-US" sz="1800" dirty="0" err="1">
                <a:solidFill>
                  <a:srgbClr val="962834"/>
                </a:solidFill>
              </a:rPr>
              <a:t>genes+Microbiome</a:t>
            </a:r>
            <a:endParaRPr lang="en-US" altLang="en-US" sz="1800" dirty="0">
              <a:solidFill>
                <a:srgbClr val="962834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161616"/>
                </a:solidFill>
              </a:rPr>
              <a:t>Nutrition   Movement   Interpret-Response to stressors, Environmental toxins   Sleep   Social Connection  Trauma   Conflict Management Forgiveness  Mindfulness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161616"/>
                </a:solidFill>
              </a:rPr>
              <a:t>Spirituality-Meaning</a:t>
            </a:r>
            <a:endParaRPr lang="en-US" altLang="en-US" sz="1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161616"/>
                </a:solidFill>
              </a:rPr>
              <a:t>Light quality-entrainment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Social Determinants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BD74EA-E9A6-B046-946A-0B3F272F868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819400" y="4800600"/>
            <a:ext cx="1333500" cy="215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7" name="TextBox 10">
            <a:extLst>
              <a:ext uri="{FF2B5EF4-FFF2-40B4-BE49-F238E27FC236}">
                <a16:creationId xmlns:a16="http://schemas.microsoft.com/office/drawing/2014/main" id="{CA7BF698-8374-F240-9BA5-04AD6FF10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112687"/>
            <a:ext cx="56388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rgbClr val="161616"/>
                </a:solidFill>
              </a:rPr>
              <a:t>Core Metabolic Imbalances (what drives them)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990003"/>
                </a:solidFill>
              </a:rPr>
              <a:t>Inflammation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000" b="1" i="1" dirty="0">
                <a:solidFill>
                  <a:srgbClr val="990003"/>
                </a:solidFill>
              </a:rPr>
              <a:t>High Insulin levels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990003"/>
                </a:solidFill>
              </a:rPr>
              <a:t>Gut-Barrier Function/Microbiome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990003"/>
                </a:solidFill>
              </a:rPr>
              <a:t>Circadian Rhythms- Entrainment</a:t>
            </a:r>
          </a:p>
        </p:txBody>
      </p:sp>
      <p:sp>
        <p:nvSpPr>
          <p:cNvPr id="33798" name="TextBox 11">
            <a:extLst>
              <a:ext uri="{FF2B5EF4-FFF2-40B4-BE49-F238E27FC236}">
                <a16:creationId xmlns:a16="http://schemas.microsoft.com/office/drawing/2014/main" id="{84337133-15EF-DF41-944B-03904668E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0"/>
            <a:ext cx="5207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7F070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Weight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Pre-diabetes, Diabetes, HBP,  Lipids, Heart Disease, Stroke, Depression, Arthritis Alzheimer</a:t>
            </a:r>
            <a:r>
              <a:rPr lang="ja-JP" altLang="en-US" sz="1800"/>
              <a:t>’</a:t>
            </a:r>
            <a:r>
              <a:rPr lang="en-US" altLang="ja-JP" sz="1800" dirty="0"/>
              <a:t>s, Cancer,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2B406C-1D86-F64F-A002-A3AD7BFA504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905000" y="685800"/>
            <a:ext cx="1828800" cy="1066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A9297B57-A186-2A47-9F30-963869E2611C}"/>
              </a:ext>
            </a:extLst>
          </p:cNvPr>
          <p:cNvSpPr/>
          <p:nvPr/>
        </p:nvSpPr>
        <p:spPr bwMode="auto">
          <a:xfrm>
            <a:off x="6037263" y="3651570"/>
            <a:ext cx="186905" cy="961211"/>
          </a:xfrm>
          <a:prstGeom prst="up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kzidenz-Grotesk BQ Light" pitchFamily="1" charset="0"/>
              <a:ea typeface="+mn-ea"/>
            </a:endParaRPr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DB3CD74C-BC26-F342-9EC4-7643EBFA1E5C}"/>
              </a:ext>
            </a:extLst>
          </p:cNvPr>
          <p:cNvSpPr/>
          <p:nvPr/>
        </p:nvSpPr>
        <p:spPr bwMode="auto">
          <a:xfrm>
            <a:off x="6037263" y="1292662"/>
            <a:ext cx="152400" cy="838200"/>
          </a:xfrm>
          <a:prstGeom prst="up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kzidenz-Grotesk BQ Light" pitchFamily="1" charset="0"/>
              <a:ea typeface="+mn-ea"/>
            </a:endParaRPr>
          </a:p>
        </p:txBody>
      </p:sp>
      <p:sp>
        <p:nvSpPr>
          <p:cNvPr id="28681" name="TextBox 2">
            <a:extLst>
              <a:ext uri="{FF2B5EF4-FFF2-40B4-BE49-F238E27FC236}">
                <a16:creationId xmlns:a16="http://schemas.microsoft.com/office/drawing/2014/main" id="{F33F2380-67D9-0544-A83D-804BF9907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87325"/>
            <a:ext cx="34401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962834"/>
                </a:solidFill>
                <a:latin typeface="Arial" panose="020B0604020202020204" pitchFamily="34" charset="0"/>
              </a:rPr>
              <a:t>The Origins of Health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Systems Biology</a:t>
            </a:r>
          </a:p>
        </p:txBody>
      </p:sp>
    </p:spTree>
    <p:extLst>
      <p:ext uri="{BB962C8B-B14F-4D97-AF65-F5344CB8AC3E}">
        <p14:creationId xmlns:p14="http://schemas.microsoft.com/office/powerpoint/2010/main" val="198417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7" grpId="0"/>
      <p:bldP spid="33798" grpId="0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990600" y="1219200"/>
            <a:ext cx="3810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800000"/>
                </a:solidFill>
                <a:latin typeface="Baskerville" charset="0"/>
                <a:ea typeface="ＭＳ Ｐゴシック" charset="0"/>
              </a:rPr>
              <a:t>What are the conditions of your soil?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657599"/>
            <a:ext cx="8686800" cy="2971801"/>
          </a:xfrm>
        </p:spPr>
        <p:txBody>
          <a:bodyPr>
            <a:noAutofit/>
          </a:bodyPr>
          <a:lstStyle/>
          <a:p>
            <a:pPr marL="457200" indent="-457200">
              <a:buFont typeface="Akzidenz-Grotesk Std Med" charset="0"/>
              <a:buAutoNum type="arabicPeriod"/>
            </a:pPr>
            <a:r>
              <a:rPr lang="en-US" sz="2400" dirty="0">
                <a:latin typeface="Times New Roman" charset="0"/>
                <a:ea typeface="ＭＳ Ｐゴシック" charset="0"/>
              </a:rPr>
              <a:t>What am I getting too much of that is undermining my health and how can I reduce it? </a:t>
            </a:r>
            <a:r>
              <a:rPr lang="en-US" sz="2400" i="1" dirty="0">
                <a:solidFill>
                  <a:srgbClr val="7F0708"/>
                </a:solidFill>
                <a:latin typeface="Times New Roman" charset="0"/>
                <a:ea typeface="ＭＳ Ｐゴシック" charset="0"/>
              </a:rPr>
              <a:t>Example: Grain-based carbs</a:t>
            </a:r>
          </a:p>
          <a:p>
            <a:pPr marL="457200" indent="-457200">
              <a:buFont typeface="Akzidenz-Grotesk Std Med" charset="0"/>
              <a:buAutoNum type="arabicPeriod"/>
            </a:pPr>
            <a:r>
              <a:rPr lang="en-US" sz="2400" dirty="0">
                <a:latin typeface="Times New Roman" charset="0"/>
                <a:ea typeface="ＭＳ Ｐゴシック" charset="0"/>
              </a:rPr>
              <a:t>What do I need more of that I am not getting to improve my health and how can I bring more of it in? </a:t>
            </a:r>
            <a:r>
              <a:rPr lang="en-US" sz="2400" i="1" dirty="0">
                <a:solidFill>
                  <a:srgbClr val="7F0708"/>
                </a:solidFill>
                <a:latin typeface="Times New Roman" charset="0"/>
                <a:ea typeface="ＭＳ Ｐゴシック" charset="0"/>
              </a:rPr>
              <a:t>Example: Veggies, sunshine and healthy fats</a:t>
            </a:r>
          </a:p>
          <a:p>
            <a:pPr marL="457200" indent="-457200">
              <a:buFont typeface="Akzidenz-Grotesk Std Med" charset="0"/>
              <a:buAutoNum type="arabicPeriod"/>
            </a:pPr>
            <a:r>
              <a:rPr lang="en-US" sz="2400" dirty="0">
                <a:latin typeface="Times New Roman" charset="0"/>
                <a:ea typeface="ＭＳ Ｐゴシック" charset="0"/>
              </a:rPr>
              <a:t>What advice would my great grandparents have given me if confronting ____?</a:t>
            </a: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59" y="264459"/>
            <a:ext cx="2895040" cy="280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34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 descr="kswift.tif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8114" r="-18114"/>
          <a:stretch>
            <a:fillRect/>
          </a:stretch>
        </p:blipFill>
        <p:spPr>
          <a:xfrm>
            <a:off x="758921" y="609600"/>
            <a:ext cx="7772400" cy="3657600"/>
          </a:xfrm>
        </p:spPr>
      </p:pic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2227382" y="4724400"/>
            <a:ext cx="51816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Is the choice I am about to make familiar with what my stone-age roots would recognize</a:t>
            </a:r>
            <a:r>
              <a:rPr lang="en-US" b="1" i="1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9723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44100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9000"/>
            <a:ext cx="3990975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457200" y="6248400"/>
            <a:ext cx="3152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>
                <a:latin typeface="Times New Roman" charset="0"/>
                <a:cs typeface="Times New Roman" charset="0"/>
              </a:rPr>
              <a:t>Robert Sapolsky PhD,  Stanford</a:t>
            </a:r>
          </a:p>
        </p:txBody>
      </p:sp>
    </p:spTree>
    <p:extLst>
      <p:ext uri="{BB962C8B-B14F-4D97-AF65-F5344CB8AC3E}">
        <p14:creationId xmlns:p14="http://schemas.microsoft.com/office/powerpoint/2010/main" val="237336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3A77-9B18-644E-9186-1A3E0DF34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848986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7F0708"/>
                </a:solidFill>
              </a:rPr>
              <a:t>Two Part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0409F-9F7A-6E44-B1E1-6BFB8BF6A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31" y="2690797"/>
            <a:ext cx="8707338" cy="3035596"/>
          </a:xfrm>
        </p:spPr>
        <p:txBody>
          <a:bodyPr/>
          <a:lstStyle/>
          <a:p>
            <a:r>
              <a:rPr lang="en-US" dirty="0"/>
              <a:t>Week 1: </a:t>
            </a:r>
            <a:r>
              <a:rPr lang="en-US" dirty="0">
                <a:solidFill>
                  <a:srgbClr val="7F0708"/>
                </a:solidFill>
              </a:rPr>
              <a:t>Insulin – Obesity Hypothesis</a:t>
            </a:r>
          </a:p>
          <a:p>
            <a:r>
              <a:rPr lang="en-US" dirty="0"/>
              <a:t>Week 2: </a:t>
            </a:r>
            <a:r>
              <a:rPr lang="en-US" dirty="0">
                <a:solidFill>
                  <a:srgbClr val="7F0708"/>
                </a:solidFill>
              </a:rPr>
              <a:t>Circadian Rhythms and Leaky Gut/</a:t>
            </a:r>
          </a:p>
          <a:p>
            <a:pPr marL="0" indent="0">
              <a:buNone/>
            </a:pPr>
            <a:r>
              <a:rPr lang="en-US" dirty="0">
                <a:solidFill>
                  <a:srgbClr val="7F0708"/>
                </a:solidFill>
              </a:rPr>
              <a:t>                  Altered Gut Biome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77E2D-3313-064E-8824-E45499D50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90" y="274638"/>
            <a:ext cx="2744657" cy="164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8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11138"/>
            <a:ext cx="72898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749300" y="6134100"/>
            <a:ext cx="4700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2000">
                <a:latin typeface="Times New Roman" charset="0"/>
                <a:cs typeface="Times New Roman" charset="0"/>
              </a:rPr>
              <a:t>From Robert Sapolsky PhD</a:t>
            </a:r>
          </a:p>
        </p:txBody>
      </p:sp>
    </p:spTree>
    <p:extLst>
      <p:ext uri="{BB962C8B-B14F-4D97-AF65-F5344CB8AC3E}">
        <p14:creationId xmlns:p14="http://schemas.microsoft.com/office/powerpoint/2010/main" val="2581115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1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72771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6248400"/>
            <a:ext cx="4572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dirty="0">
                <a:solidFill>
                  <a:schemeClr val="accent4">
                    <a:lumMod val="10000"/>
                  </a:schemeClr>
                </a:solidFill>
                <a:latin typeface="Times New Roman"/>
                <a:ea typeface="ＭＳ Ｐゴシック" pitchFamily="34" charset="-128"/>
                <a:cs typeface="Times New Roman"/>
              </a:rPr>
              <a:t>Robert </a:t>
            </a:r>
            <a:r>
              <a:rPr lang="en-US" sz="1800" dirty="0" err="1">
                <a:solidFill>
                  <a:schemeClr val="accent4">
                    <a:lumMod val="10000"/>
                  </a:schemeClr>
                </a:solidFill>
                <a:latin typeface="Times New Roman"/>
                <a:ea typeface="ＭＳ Ｐゴシック" pitchFamily="34" charset="-128"/>
                <a:cs typeface="Times New Roman"/>
              </a:rPr>
              <a:t>Sapolsky</a:t>
            </a:r>
            <a:r>
              <a:rPr lang="en-US" sz="1800" dirty="0">
                <a:solidFill>
                  <a:schemeClr val="accent4">
                    <a:lumMod val="10000"/>
                  </a:schemeClr>
                </a:solidFill>
                <a:latin typeface="Times New Roman"/>
                <a:ea typeface="ＭＳ Ｐゴシック" pitchFamily="34" charset="-128"/>
                <a:cs typeface="Times New Roman"/>
              </a:rPr>
              <a:t> PhD  Stanford</a:t>
            </a:r>
          </a:p>
        </p:txBody>
      </p:sp>
    </p:spTree>
    <p:extLst>
      <p:ext uri="{BB962C8B-B14F-4D97-AF65-F5344CB8AC3E}">
        <p14:creationId xmlns:p14="http://schemas.microsoft.com/office/powerpoint/2010/main" val="1823326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1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67183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158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1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552450"/>
            <a:ext cx="77343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609600" y="6248400"/>
            <a:ext cx="574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2000">
                <a:latin typeface="Times New Roman" charset="0"/>
                <a:cs typeface="Times New Roman" charset="0"/>
              </a:rPr>
              <a:t>Robert Sapolsky PhD</a:t>
            </a:r>
          </a:p>
        </p:txBody>
      </p:sp>
    </p:spTree>
    <p:extLst>
      <p:ext uri="{BB962C8B-B14F-4D97-AF65-F5344CB8AC3E}">
        <p14:creationId xmlns:p14="http://schemas.microsoft.com/office/powerpoint/2010/main" val="446023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2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9497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Box 3"/>
          <p:cNvSpPr txBox="1">
            <a:spLocks noChangeArrowheads="1"/>
          </p:cNvSpPr>
          <p:nvPr/>
        </p:nvSpPr>
        <p:spPr bwMode="auto">
          <a:xfrm>
            <a:off x="4441825" y="1371600"/>
            <a:ext cx="47021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/>
              <a:t> </a:t>
            </a:r>
            <a:r>
              <a:rPr lang="en-US">
                <a:latin typeface="Times New Roman" charset="0"/>
                <a:cs typeface="Times New Roman" charset="0"/>
              </a:rPr>
              <a:t>Heavier with increased BMI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Metabolic Syndrome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Insulin resistance with elevated</a:t>
            </a:r>
          </a:p>
          <a:p>
            <a:r>
              <a:rPr lang="en-US">
                <a:latin typeface="Times New Roman" charset="0"/>
                <a:cs typeface="Times New Roman" charset="0"/>
              </a:rPr>
              <a:t>   fasting and post-prandial insulin</a:t>
            </a:r>
          </a:p>
          <a:p>
            <a:r>
              <a:rPr lang="en-US">
                <a:latin typeface="Times New Roman" charset="0"/>
                <a:cs typeface="Times New Roman" charset="0"/>
              </a:rPr>
              <a:t>   levels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Increased TGAs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Move less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Socialize and play less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Less fertile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Times New Roman" charset="0"/>
                <a:cs typeface="Times New Roman" charset="0"/>
              </a:rPr>
              <a:t> Die younger</a:t>
            </a:r>
          </a:p>
        </p:txBody>
      </p:sp>
    </p:spTree>
    <p:extLst>
      <p:ext uri="{BB962C8B-B14F-4D97-AF65-F5344CB8AC3E}">
        <p14:creationId xmlns:p14="http://schemas.microsoft.com/office/powerpoint/2010/main" val="382073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1613"/>
            <a:ext cx="84582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354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8250" y="314325"/>
            <a:ext cx="66675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8250" y="3181350"/>
            <a:ext cx="65405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0"/>
          <p:cNvSpPr txBox="1"/>
          <p:nvPr/>
        </p:nvSpPr>
        <p:spPr>
          <a:xfrm>
            <a:off x="0" y="6096000"/>
            <a:ext cx="49458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Diabetes Care </a:t>
            </a: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August 2006 vol. 29 no. 8 1866-1871 </a:t>
            </a:r>
            <a:endParaRPr dirty="0"/>
          </a:p>
        </p:txBody>
      </p:sp>
      <p:sp>
        <p:nvSpPr>
          <p:cNvPr id="251" name="Google Shape;251;p40"/>
          <p:cNvSpPr txBox="1"/>
          <p:nvPr/>
        </p:nvSpPr>
        <p:spPr>
          <a:xfrm>
            <a:off x="609600" y="3597372"/>
            <a:ext cx="8178800" cy="150810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Prevalence of T2DM 5 times higher in Arizona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Pima’s compared to Mexican Pima’s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42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2" descr="pima+Indian+Peopl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81000"/>
            <a:ext cx="3276600" cy="320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2" descr="pima+gord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228600"/>
            <a:ext cx="3705225" cy="49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2" descr="obesemcdonal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338" y="3681413"/>
            <a:ext cx="3393024" cy="2566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9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100"/>
            <a:ext cx="91440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Box 2"/>
          <p:cNvSpPr txBox="1">
            <a:spLocks noChangeArrowheads="1"/>
          </p:cNvSpPr>
          <p:nvPr/>
        </p:nvSpPr>
        <p:spPr bwMode="auto">
          <a:xfrm>
            <a:off x="533400" y="5715000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Courtesy Loren Cordain PhD</a:t>
            </a:r>
          </a:p>
        </p:txBody>
      </p:sp>
    </p:spTree>
    <p:extLst>
      <p:ext uri="{BB962C8B-B14F-4D97-AF65-F5344CB8AC3E}">
        <p14:creationId xmlns:p14="http://schemas.microsoft.com/office/powerpoint/2010/main" val="3742349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8" y="801640"/>
            <a:ext cx="80899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6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2"/>
          <p:cNvSpPr txBox="1">
            <a:spLocks noChangeArrowheads="1"/>
          </p:cNvSpPr>
          <p:nvPr/>
        </p:nvSpPr>
        <p:spPr bwMode="auto">
          <a:xfrm>
            <a:off x="533400" y="3657600"/>
            <a:ext cx="8610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latin typeface="Times" charset="0"/>
              </a:rPr>
              <a:t>James Joyce from his short story </a:t>
            </a:r>
            <a:r>
              <a:rPr lang="en-US" sz="3200" i="1">
                <a:latin typeface="Times" charset="0"/>
              </a:rPr>
              <a:t>Dubliners</a:t>
            </a:r>
            <a:endParaRPr lang="en-US" sz="3200">
              <a:latin typeface="Times" charset="0"/>
            </a:endParaRPr>
          </a:p>
          <a:p>
            <a:endParaRPr lang="en-US" sz="3200">
              <a:latin typeface="Times" charset="0"/>
            </a:endParaRPr>
          </a:p>
        </p:txBody>
      </p:sp>
      <p:pic>
        <p:nvPicPr>
          <p:cNvPr id="10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33400"/>
            <a:ext cx="21494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4648200"/>
            <a:ext cx="7315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Times" charset="0"/>
                <a:ea typeface="+mn-ea"/>
                <a:cs typeface="+mn-cs"/>
              </a:rPr>
              <a:t>“Mr. Duffy lived a short distance from his body”</a:t>
            </a:r>
            <a:endParaRPr lang="en-US" sz="2800" dirty="0"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8"/>
            <a:ext cx="9144000" cy="669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677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 rot="10800000">
            <a:off x="205431" y="914440"/>
            <a:ext cx="3342917" cy="4686196"/>
          </a:xfrm>
          <a:prstGeom prst="down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27154" y="2083991"/>
            <a:ext cx="1699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Weight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Insulin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Insulin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Resistance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And Inflammation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3543" y="1105287"/>
            <a:ext cx="529045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0000"/>
                </a:solidFill>
              </a:rPr>
              <a:t>Insulin-Obesity Link</a:t>
            </a:r>
          </a:p>
          <a:p>
            <a:pPr algn="ctr"/>
            <a:endParaRPr lang="en-US" sz="2400" dirty="0">
              <a:solidFill>
                <a:srgbClr val="8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High Glycemic Carbohydrate-Dense Foods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Sedentary States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Stress Response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Disrupted Sleep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Social isolation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Lack of Meaning in work, love, play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Environmental Toxins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Poor quality light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Meal timing</a:t>
            </a:r>
          </a:p>
        </p:txBody>
      </p:sp>
    </p:spTree>
    <p:extLst>
      <p:ext uri="{BB962C8B-B14F-4D97-AF65-F5344CB8AC3E}">
        <p14:creationId xmlns:p14="http://schemas.microsoft.com/office/powerpoint/2010/main" val="125395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1" y="105507"/>
            <a:ext cx="8459177" cy="57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26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Relationship-between-insulin-and-fat-metaboli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239000" cy="435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04800"/>
            <a:ext cx="701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Lipolysis vs. Lipogenesis</a:t>
            </a:r>
          </a:p>
        </p:txBody>
      </p:sp>
    </p:spTree>
    <p:extLst>
      <p:ext uri="{BB962C8B-B14F-4D97-AF65-F5344CB8AC3E}">
        <p14:creationId xmlns:p14="http://schemas.microsoft.com/office/powerpoint/2010/main" val="987369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1600200" y="4724400"/>
            <a:ext cx="541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latin typeface="Times New Roman" charset="0"/>
                <a:cs typeface="Times New Roman" charset="0"/>
              </a:rPr>
              <a:t>Food and Insulin</a:t>
            </a:r>
          </a:p>
        </p:txBody>
      </p:sp>
      <p:pic>
        <p:nvPicPr>
          <p:cNvPr id="174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59309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422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7" y="451556"/>
            <a:ext cx="7375606" cy="52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79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cessed-foo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0961"/>
            <a:ext cx="7467600" cy="59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04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chemeClr val="bg1"/>
              </a:solidFill>
              <a:latin typeface="Times New Roman" pitchFamily="-111" charset="0"/>
              <a:ea typeface="ＭＳ Ｐゴシック" pitchFamily="-111" charset="-128"/>
            </a:endParaRPr>
          </a:p>
        </p:txBody>
      </p:sp>
      <p:pic>
        <p:nvPicPr>
          <p:cNvPr id="74755" name="Picture 3" descr="nchicke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24911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192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292100"/>
            <a:ext cx="8577262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6627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60" y="1735271"/>
            <a:ext cx="6077031" cy="4152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998" y="575119"/>
            <a:ext cx="75835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00000"/>
                </a:solidFill>
              </a:rPr>
              <a:t>How much sugar is in the human body?</a:t>
            </a:r>
          </a:p>
        </p:txBody>
      </p:sp>
    </p:spTree>
    <p:extLst>
      <p:ext uri="{BB962C8B-B14F-4D97-AF65-F5344CB8AC3E}">
        <p14:creationId xmlns:p14="http://schemas.microsoft.com/office/powerpoint/2010/main" val="27055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57200"/>
            <a:ext cx="7296150" cy="53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8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971"/>
            <a:ext cx="9144000" cy="455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63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hf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237"/>
            <a:ext cx="9144000" cy="53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7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6FB49-430B-4863-AED7-081E8F58406F}"/>
              </a:ext>
            </a:extLst>
          </p:cNvPr>
          <p:cNvSpPr/>
          <p:nvPr/>
        </p:nvSpPr>
        <p:spPr>
          <a:xfrm>
            <a:off x="558800" y="2212975"/>
            <a:ext cx="1601788" cy="28940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146" name="TextBox 4">
            <a:extLst>
              <a:ext uri="{FF2B5EF4-FFF2-40B4-BE49-F238E27FC236}">
                <a16:creationId xmlns:a16="http://schemas.microsoft.com/office/drawing/2014/main" id="{1371D414-B5FA-9448-972A-192E99927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8" y="2722563"/>
            <a:ext cx="102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>
                <a:solidFill>
                  <a:schemeClr val="bg1"/>
                </a:solidFill>
                <a:latin typeface="Akzidenz-Grotesk BQ Light" pitchFamily="1" charset="0"/>
              </a:rPr>
              <a:t>All Carbs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A5412-AE51-4B71-BDF9-E94C3D0C7032}"/>
              </a:ext>
            </a:extLst>
          </p:cNvPr>
          <p:cNvSpPr/>
          <p:nvPr/>
        </p:nvSpPr>
        <p:spPr>
          <a:xfrm>
            <a:off x="2360613" y="3767138"/>
            <a:ext cx="1179512" cy="13398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6148" name="TextBox 6">
            <a:extLst>
              <a:ext uri="{FF2B5EF4-FFF2-40B4-BE49-F238E27FC236}">
                <a16:creationId xmlns:a16="http://schemas.microsoft.com/office/drawing/2014/main" id="{EC82B063-E9A4-224A-ACE2-A87DC78A0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4114800"/>
            <a:ext cx="1068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>
                <a:solidFill>
                  <a:schemeClr val="bg1"/>
                </a:solidFill>
                <a:latin typeface="Akzidenz-Grotesk BQ Light" pitchFamily="1" charset="0"/>
              </a:rPr>
              <a:t>Low</a:t>
            </a:r>
          </a:p>
          <a:p>
            <a:pPr algn="ctr">
              <a:spcBef>
                <a:spcPct val="0"/>
              </a:spcBef>
            </a:pPr>
            <a:r>
              <a:rPr lang="en-US" altLang="en-US" sz="1800">
                <a:solidFill>
                  <a:schemeClr val="bg1"/>
                </a:solidFill>
                <a:latin typeface="Akzidenz-Grotesk BQ Light" pitchFamily="1" charset="0"/>
              </a:rPr>
              <a:t>Glycemic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93542C1-F8B9-4E73-B13F-4F74A76A2353}"/>
              </a:ext>
            </a:extLst>
          </p:cNvPr>
          <p:cNvSpPr/>
          <p:nvPr/>
        </p:nvSpPr>
        <p:spPr>
          <a:xfrm>
            <a:off x="2663825" y="2436813"/>
            <a:ext cx="525463" cy="1179512"/>
          </a:xfrm>
          <a:prstGeom prst="downArrow">
            <a:avLst/>
          </a:prstGeom>
          <a:solidFill>
            <a:srgbClr val="860D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860D10"/>
              </a:solidFill>
            </a:endParaRPr>
          </a:p>
        </p:txBody>
      </p:sp>
      <p:sp>
        <p:nvSpPr>
          <p:cNvPr id="6150" name="TextBox 8">
            <a:extLst>
              <a:ext uri="{FF2B5EF4-FFF2-40B4-BE49-F238E27FC236}">
                <a16:creationId xmlns:a16="http://schemas.microsoft.com/office/drawing/2014/main" id="{69BE47C9-6794-674E-B15D-9BE996E20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5" y="1566863"/>
            <a:ext cx="4943475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Added Sugar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Grain-based flour e.g. breads, cereal grains, pasta, pastries, desserts, chips, pretzels, granola bars.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Higher Fructose Fruits e.g. bananas, grapes, pears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Dried fruits e.g. raisins, apricots, cherries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Sweetened soft drinks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Beer is liquid bread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Gradual reintroduction of starchy vegetables after 8-12 weeks, e.g. white rice, carrots, parsnips, white potatoes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Lowered insulin and reduced inflammation “unlock” fat burning</a:t>
            </a:r>
          </a:p>
        </p:txBody>
      </p:sp>
      <p:sp>
        <p:nvSpPr>
          <p:cNvPr id="6151" name="TextBox 9">
            <a:extLst>
              <a:ext uri="{FF2B5EF4-FFF2-40B4-BE49-F238E27FC236}">
                <a16:creationId xmlns:a16="http://schemas.microsoft.com/office/drawing/2014/main" id="{F56AC634-3634-AF44-B531-B4F87C4AB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69863"/>
            <a:ext cx="59817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200">
                <a:solidFill>
                  <a:srgbClr val="860D10"/>
                </a:solidFill>
                <a:latin typeface="Akzidenz-Grotesk BQ Light" pitchFamily="1" charset="0"/>
              </a:rPr>
              <a:t>Reduce poor quality, processed, carbohydrate-dense foods</a:t>
            </a:r>
          </a:p>
        </p:txBody>
      </p:sp>
    </p:spTree>
    <p:extLst>
      <p:ext uri="{BB962C8B-B14F-4D97-AF65-F5344CB8AC3E}">
        <p14:creationId xmlns:p14="http://schemas.microsoft.com/office/powerpoint/2010/main" val="39529100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7A3A61-5919-4B5A-86A5-5E8155CEE9CE}"/>
              </a:ext>
            </a:extLst>
          </p:cNvPr>
          <p:cNvSpPr/>
          <p:nvPr/>
        </p:nvSpPr>
        <p:spPr>
          <a:xfrm>
            <a:off x="4676775" y="3851275"/>
            <a:ext cx="1427163" cy="2057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170" name="TextBox 2">
            <a:extLst>
              <a:ext uri="{FF2B5EF4-FFF2-40B4-BE49-F238E27FC236}">
                <a16:creationId xmlns:a16="http://schemas.microsoft.com/office/drawing/2014/main" id="{8A3E4FCB-C92F-C944-9BC4-3D96D9008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4300538"/>
            <a:ext cx="854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chemeClr val="tx1"/>
                </a:solidFill>
                <a:latin typeface="Akzidenz-Grotesk BQ Light" pitchFamily="1" charset="0"/>
              </a:rPr>
              <a:t>Fats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495F2-396C-43A8-A2A4-C40095CC6965}"/>
              </a:ext>
            </a:extLst>
          </p:cNvPr>
          <p:cNvSpPr/>
          <p:nvPr/>
        </p:nvSpPr>
        <p:spPr>
          <a:xfrm>
            <a:off x="6699250" y="1949450"/>
            <a:ext cx="1570038" cy="39401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172" name="TextBox 4">
            <a:extLst>
              <a:ext uri="{FF2B5EF4-FFF2-40B4-BE49-F238E27FC236}">
                <a16:creationId xmlns:a16="http://schemas.microsoft.com/office/drawing/2014/main" id="{3B15A98B-F5D6-C049-8F87-C0606F513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488" y="3135313"/>
            <a:ext cx="773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b="1">
                <a:solidFill>
                  <a:schemeClr val="tx1"/>
                </a:solidFill>
                <a:latin typeface="Akzidenz-Grotesk BQ Light" pitchFamily="1" charset="0"/>
              </a:rPr>
              <a:t>Fats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06FF2D4D-79DC-4BAA-AC90-352B715CC616}"/>
              </a:ext>
            </a:extLst>
          </p:cNvPr>
          <p:cNvSpPr/>
          <p:nvPr/>
        </p:nvSpPr>
        <p:spPr>
          <a:xfrm>
            <a:off x="5080000" y="1949450"/>
            <a:ext cx="554038" cy="1466850"/>
          </a:xfrm>
          <a:prstGeom prst="upArrow">
            <a:avLst/>
          </a:prstGeom>
          <a:solidFill>
            <a:srgbClr val="860D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7174" name="TextBox 6">
            <a:extLst>
              <a:ext uri="{FF2B5EF4-FFF2-40B4-BE49-F238E27FC236}">
                <a16:creationId xmlns:a16="http://schemas.microsoft.com/office/drawing/2014/main" id="{D7ED8E2C-48F7-704D-AB2A-4ACEBF758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1784350"/>
            <a:ext cx="4033838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Reduce omega 6 vegetable oils e.g. corn, canola, soybean, sunflower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Eliminate trans fats found mostly in packaged desserts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More abundant healthy fat sources e.g. eggs, butter, full-fat dairy, nuts (macadamia, walnuts, pecans, walnuts), fatty fish e.g. salmon, sardines, trout, maceral, anchovies; grass fed meats, shellfish, avocados, extra virgin olive oil, coconut oil, ghee, macadamia nut oil, avocado oil</a:t>
            </a:r>
          </a:p>
        </p:txBody>
      </p:sp>
      <p:sp>
        <p:nvSpPr>
          <p:cNvPr id="7175" name="TextBox 7">
            <a:extLst>
              <a:ext uri="{FF2B5EF4-FFF2-40B4-BE49-F238E27FC236}">
                <a16:creationId xmlns:a16="http://schemas.microsoft.com/office/drawing/2014/main" id="{891C2DF1-119E-1146-9F7E-5497A1660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482600"/>
            <a:ext cx="6851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200">
                <a:solidFill>
                  <a:srgbClr val="860D10"/>
                </a:solidFill>
                <a:latin typeface="Akzidenz-Grotesk BQ Light" pitchFamily="1" charset="0"/>
              </a:rPr>
              <a:t>More fat of better quality</a:t>
            </a:r>
          </a:p>
        </p:txBody>
      </p:sp>
    </p:spTree>
    <p:extLst>
      <p:ext uri="{BB962C8B-B14F-4D97-AF65-F5344CB8AC3E}">
        <p14:creationId xmlns:p14="http://schemas.microsoft.com/office/powerpoint/2010/main" val="9814448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Box 1">
            <a:extLst>
              <a:ext uri="{FF2B5EF4-FFF2-40B4-BE49-F238E27FC236}">
                <a16:creationId xmlns:a16="http://schemas.microsoft.com/office/drawing/2014/main" id="{146E90A7-DF26-5042-8659-C87D0233D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365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srgbClr val="860D10"/>
                </a:solidFill>
                <a:latin typeface="Akzidenz-Grotesk BQ Light" pitchFamily="1" charset="0"/>
              </a:rPr>
              <a:t>Plant-based foods</a:t>
            </a:r>
          </a:p>
        </p:txBody>
      </p:sp>
      <p:sp>
        <p:nvSpPr>
          <p:cNvPr id="8194" name="TextBox 2">
            <a:extLst>
              <a:ext uri="{FF2B5EF4-FFF2-40B4-BE49-F238E27FC236}">
                <a16:creationId xmlns:a16="http://schemas.microsoft.com/office/drawing/2014/main" id="{9EEB034C-9633-9349-9DE9-9496518E7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49037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Fill half of plate with vegetables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2 cups greens/day is a nice goal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Cruciferous e.g. broccoli, cauliflower, collards, cabbage, kale, spinach, asparagus, romaine lettuce, arugula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Allium family e.g. onions, leeks, garlic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Beans and lentils; soaking and pressure cooking can be easier on the gut, reducing lectins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Lower glycemic fruits e.g. berries, grapefruit, kiwi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Anti-inflammatory spices e.g. turmeric, basil, ginger, rosemary, cayenne pepper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Fermentable Fiber essential for gut biome diversity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kzidenz-Grotesk BQ Light" pitchFamily="1" charset="0"/>
              </a:rPr>
              <a:t>Fermentable foods e.g. yogurt, sauerkraut</a:t>
            </a:r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A29C84C6-A3B4-FA46-91ED-7FE79BDE9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2012950"/>
            <a:ext cx="3630612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715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8473"/>
            <a:ext cx="337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800000"/>
                </a:solidFill>
              </a:rPr>
              <a:t>Sugar, Fructose and Carbohydrate-Dense Grains</a:t>
            </a:r>
          </a:p>
        </p:txBody>
      </p:sp>
      <p:sp>
        <p:nvSpPr>
          <p:cNvPr id="4" name="Oval 3"/>
          <p:cNvSpPr/>
          <p:nvPr/>
        </p:nvSpPr>
        <p:spPr>
          <a:xfrm>
            <a:off x="3581400" y="2456814"/>
            <a:ext cx="2438400" cy="2089786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Oral and Gut </a:t>
            </a:r>
          </a:p>
          <a:p>
            <a:pPr algn="ctr"/>
            <a:r>
              <a:rPr lang="en-US" sz="2000" dirty="0"/>
              <a:t>Microbiome</a:t>
            </a:r>
          </a:p>
        </p:txBody>
      </p:sp>
      <p:sp>
        <p:nvSpPr>
          <p:cNvPr id="5" name="Curved Left Arrow 4"/>
          <p:cNvSpPr/>
          <p:nvPr/>
        </p:nvSpPr>
        <p:spPr>
          <a:xfrm>
            <a:off x="2819400" y="2628900"/>
            <a:ext cx="762000" cy="1803400"/>
          </a:xfrm>
          <a:prstGeom prst="curvedLef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191000"/>
            <a:ext cx="35179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Inflammation</a:t>
            </a:r>
          </a:p>
          <a:p>
            <a:r>
              <a:rPr lang="en-US" sz="2000" dirty="0"/>
              <a:t>Altered neurotransmitters</a:t>
            </a:r>
          </a:p>
          <a:p>
            <a:r>
              <a:rPr lang="en-US" sz="2000" dirty="0"/>
              <a:t>Insulin Resistance</a:t>
            </a:r>
          </a:p>
          <a:p>
            <a:r>
              <a:rPr lang="en-US" sz="2000" dirty="0"/>
              <a:t>Weight and Metabolism</a:t>
            </a:r>
          </a:p>
          <a:p>
            <a:r>
              <a:rPr lang="en-US" sz="2000" dirty="0"/>
              <a:t>Mitochondria-Oxidative stress</a:t>
            </a:r>
          </a:p>
          <a:p>
            <a:r>
              <a:rPr lang="en-US" sz="2000" dirty="0"/>
              <a:t>HPA axis </a:t>
            </a:r>
            <a:r>
              <a:rPr lang="mr-IN" sz="2000" dirty="0"/>
              <a:t>–</a:t>
            </a:r>
            <a:r>
              <a:rPr lang="en-US" sz="2000" dirty="0"/>
              <a:t>Stress Response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0555" y="228600"/>
            <a:ext cx="37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</a:rPr>
              <a:t>High-Quality Plant-Based Carbs</a:t>
            </a:r>
          </a:p>
        </p:txBody>
      </p:sp>
      <p:pic>
        <p:nvPicPr>
          <p:cNvPr id="8" name="Picture 7" descr="Vegetab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57" y="1090830"/>
            <a:ext cx="1365983" cy="1365983"/>
          </a:xfrm>
          <a:prstGeom prst="rect">
            <a:avLst/>
          </a:prstGeom>
        </p:spPr>
      </p:pic>
      <p:pic>
        <p:nvPicPr>
          <p:cNvPr id="9" name="Picture 8" descr="landscape-1445904648-g-onions-garlic-1456611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193799"/>
            <a:ext cx="1930400" cy="965200"/>
          </a:xfrm>
          <a:prstGeom prst="rect">
            <a:avLst/>
          </a:prstGeom>
        </p:spPr>
      </p:pic>
      <p:sp>
        <p:nvSpPr>
          <p:cNvPr id="10" name="Curved Right Arrow 9"/>
          <p:cNvSpPr/>
          <p:nvPr/>
        </p:nvSpPr>
        <p:spPr>
          <a:xfrm>
            <a:off x="6019800" y="2628900"/>
            <a:ext cx="777040" cy="1803400"/>
          </a:xfrm>
          <a:prstGeom prst="curved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6840" y="3955870"/>
            <a:ext cx="2347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Protection from:</a:t>
            </a:r>
          </a:p>
          <a:p>
            <a:r>
              <a:rPr lang="en-US" dirty="0"/>
              <a:t> Inflammation</a:t>
            </a:r>
          </a:p>
          <a:p>
            <a:r>
              <a:rPr lang="en-US" dirty="0"/>
              <a:t> Diabetes</a:t>
            </a:r>
          </a:p>
          <a:p>
            <a:r>
              <a:rPr lang="en-US" dirty="0"/>
              <a:t> Cancer</a:t>
            </a:r>
          </a:p>
          <a:p>
            <a:r>
              <a:rPr lang="en-US" dirty="0"/>
              <a:t> Obesity</a:t>
            </a:r>
          </a:p>
        </p:txBody>
      </p:sp>
      <p:pic>
        <p:nvPicPr>
          <p:cNvPr id="13" name="Picture 12" descr="2.tiff">
            <a:extLst>
              <a:ext uri="{FF2B5EF4-FFF2-40B4-BE49-F238E27FC236}">
                <a16:creationId xmlns:a16="http://schemas.microsoft.com/office/drawing/2014/main" id="{2EDA9FD3-961B-0044-AE5F-2F9E8F828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971"/>
            <a:ext cx="3234521" cy="16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10" grpId="0" animBg="1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800000"/>
                </a:solidFill>
              </a:rPr>
              <a:t>Will the choice I am about to make</a:t>
            </a:r>
            <a:r>
              <a:rPr lang="mr-IN" sz="4000" dirty="0">
                <a:solidFill>
                  <a:srgbClr val="800000"/>
                </a:solidFill>
              </a:rPr>
              <a:t>…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</p:spPr>
        <p:txBody>
          <a:bodyPr/>
          <a:lstStyle/>
          <a:p>
            <a:r>
              <a:rPr lang="en-US" dirty="0"/>
              <a:t>Raise my sugar-insulin or lower my sugar-insulin?</a:t>
            </a:r>
          </a:p>
          <a:p>
            <a:r>
              <a:rPr lang="en-US" dirty="0"/>
              <a:t>Rev up my immune system or relax my immune system?</a:t>
            </a:r>
          </a:p>
          <a:p>
            <a:r>
              <a:rPr lang="en-US" dirty="0"/>
              <a:t>Raise my stress levels (cortisol) or lower my stress levels (cortisol)</a:t>
            </a:r>
          </a:p>
          <a:p>
            <a:r>
              <a:rPr lang="en-US" dirty="0"/>
              <a:t>My gut biome more or less diverse?</a:t>
            </a:r>
          </a:p>
        </p:txBody>
      </p:sp>
    </p:spTree>
    <p:extLst>
      <p:ext uri="{BB962C8B-B14F-4D97-AF65-F5344CB8AC3E}">
        <p14:creationId xmlns:p14="http://schemas.microsoft.com/office/powerpoint/2010/main" val="1368023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3" descr="18OBESITY-master4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203835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3119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4038600" y="3733800"/>
            <a:ext cx="4495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Times New Roman"/>
                <a:cs typeface="Times New Roman"/>
              </a:rPr>
              <a:t>“ Are we fat because we eat too much or do we eat too much because we are fat ?”</a:t>
            </a:r>
          </a:p>
        </p:txBody>
      </p:sp>
      <p:pic>
        <p:nvPicPr>
          <p:cNvPr id="2" name="Picture 1" descr="510qoVfTKZL._SY344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0"/>
            <a:ext cx="29210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0"/>
          <p:cNvSpPr>
            <a:spLocks noChangeArrowheads="1"/>
          </p:cNvSpPr>
          <p:nvPr/>
        </p:nvSpPr>
        <p:spPr bwMode="auto">
          <a:xfrm>
            <a:off x="0" y="687388"/>
            <a:ext cx="9144000" cy="9144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202" name="Footer Placeholder 4"/>
          <p:cNvSpPr txBox="1">
            <a:spLocks noGrp="1"/>
          </p:cNvSpPr>
          <p:nvPr/>
        </p:nvSpPr>
        <p:spPr bwMode="auto">
          <a:xfrm>
            <a:off x="2971800" y="6223000"/>
            <a:ext cx="3200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>
                <a:solidFill>
                  <a:srgbClr val="999999"/>
                </a:solidFill>
                <a:latin typeface="Helvetica" charset="0"/>
              </a:rPr>
              <a:t>Copyright © 2014 American Medical Association. All rights reserved.</a:t>
            </a:r>
          </a:p>
        </p:txBody>
      </p:sp>
      <p:sp>
        <p:nvSpPr>
          <p:cNvPr id="51203" name="Text Placeholder 2"/>
          <p:cNvSpPr txBox="1">
            <a:spLocks/>
          </p:cNvSpPr>
          <p:nvPr/>
        </p:nvSpPr>
        <p:spPr bwMode="auto">
          <a:xfrm>
            <a:off x="0" y="692150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>
                <a:latin typeface="Helvetica" charset="0"/>
                <a:cs typeface="Helvetica" charset="0"/>
              </a:rPr>
              <a:t>From: </a:t>
            </a:r>
            <a:r>
              <a:rPr lang="en-US" sz="1300" b="1" dirty="0">
                <a:latin typeface="Helvetica" charset="0"/>
                <a:cs typeface="Helvetica" charset="0"/>
              </a:rPr>
              <a:t>Increasing Adiposity:  Consequence or Cause of Overeating?</a:t>
            </a:r>
          </a:p>
        </p:txBody>
      </p:sp>
      <p:cxnSp>
        <p:nvCxnSpPr>
          <p:cNvPr id="51204" name="Straight Connector 8"/>
          <p:cNvCxnSpPr>
            <a:cxnSpLocks noChangeShapeType="1"/>
          </p:cNvCxnSpPr>
          <p:nvPr/>
        </p:nvCxnSpPr>
        <p:spPr bwMode="auto">
          <a:xfrm flipV="1">
            <a:off x="0" y="6215063"/>
            <a:ext cx="9144000" cy="7937"/>
          </a:xfrm>
          <a:prstGeom prst="line">
            <a:avLst/>
          </a:prstGeom>
          <a:noFill/>
          <a:ln w="1270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1205" name="Text Placeholder 2"/>
          <p:cNvSpPr txBox="1">
            <a:spLocks/>
          </p:cNvSpPr>
          <p:nvPr/>
        </p:nvSpPr>
        <p:spPr bwMode="auto">
          <a:xfrm>
            <a:off x="0" y="12827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JAMA. 2014;():. doi:10.1001/jama.2014.4133</a:t>
            </a:r>
          </a:p>
        </p:txBody>
      </p:sp>
      <p:cxnSp>
        <p:nvCxnSpPr>
          <p:cNvPr id="51206" name="Straight Connector 5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38100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5120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7000"/>
            <a:ext cx="2641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6100"/>
            <a:ext cx="9078913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5062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Five hour rule after eating a meal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64782"/>
          </a:xfrm>
        </p:spPr>
        <p:txBody>
          <a:bodyPr/>
          <a:lstStyle/>
          <a:p>
            <a:r>
              <a:rPr lang="en-US" dirty="0"/>
              <a:t>Am I hungry again within a few hours?</a:t>
            </a:r>
          </a:p>
          <a:p>
            <a:r>
              <a:rPr lang="en-US" dirty="0"/>
              <a:t>Am I tired and ready for a nap?</a:t>
            </a:r>
          </a:p>
          <a:p>
            <a:r>
              <a:rPr lang="en-US" dirty="0"/>
              <a:t>Does my mind feel sharp, attentive and focused?</a:t>
            </a:r>
          </a:p>
          <a:p>
            <a:r>
              <a:rPr lang="en-US" dirty="0"/>
              <a:t>Am I experiencing bloating, gas, cramping?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24662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dirty="0"/>
              <a:t>…</a:t>
            </a:r>
            <a:r>
              <a:rPr lang="en-US" sz="2400" i="1" dirty="0">
                <a:solidFill>
                  <a:srgbClr val="800000"/>
                </a:solidFill>
              </a:rPr>
              <a:t>if the answer to any of these questions is consistently “yes” then there are significant problems with what you are eating!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195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3465513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4648200" y="2362200"/>
            <a:ext cx="42672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000">
                <a:latin typeface="Times" charset="0"/>
              </a:rPr>
              <a:t>“</a:t>
            </a:r>
            <a:r>
              <a:rPr lang="en-US" altLang="ja-JP" sz="2000">
                <a:latin typeface="Times" charset="0"/>
              </a:rPr>
              <a:t>The one thing that distinguishes man from other creatures is mans desire to take medications</a:t>
            </a:r>
            <a:r>
              <a:rPr lang="ja-JP" altLang="en-US" sz="2000">
                <a:latin typeface="Times" charset="0"/>
              </a:rPr>
              <a:t>”</a:t>
            </a:r>
            <a:endParaRPr lang="en-US" altLang="ja-JP" sz="2000">
              <a:latin typeface="Times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1800">
                <a:latin typeface="Times" charset="0"/>
              </a:rPr>
              <a:t>William Osler 1910</a:t>
            </a:r>
          </a:p>
        </p:txBody>
      </p:sp>
    </p:spTree>
    <p:extLst>
      <p:ext uri="{BB962C8B-B14F-4D97-AF65-F5344CB8AC3E}">
        <p14:creationId xmlns:p14="http://schemas.microsoft.com/office/powerpoint/2010/main" val="36025675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066800"/>
            <a:ext cx="480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/>
                <a:cs typeface="Times New Roman"/>
              </a:rPr>
              <a:t>Food and Reward</a:t>
            </a:r>
          </a:p>
        </p:txBody>
      </p:sp>
      <p:pic>
        <p:nvPicPr>
          <p:cNvPr id="3" name="Picture 1" descr="11916770-1CDE-4898-9484D822968AAEC1_arti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0443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J-AV910_HEAL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5638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60198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Jabr</a:t>
            </a:r>
            <a:r>
              <a:rPr lang="en-US" dirty="0"/>
              <a:t> F, </a:t>
            </a:r>
            <a:r>
              <a:rPr lang="en-US" i="1" dirty="0"/>
              <a:t>SA Mind </a:t>
            </a:r>
            <a:r>
              <a:rPr lang="en-US" dirty="0"/>
              <a:t>December 2015</a:t>
            </a:r>
          </a:p>
        </p:txBody>
      </p:sp>
    </p:spTree>
    <p:extLst>
      <p:ext uri="{BB962C8B-B14F-4D97-AF65-F5344CB8AC3E}">
        <p14:creationId xmlns:p14="http://schemas.microsoft.com/office/powerpoint/2010/main" val="5482119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400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587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44"/>
            <a:ext cx="9144000" cy="50564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9256" y="2053542"/>
            <a:ext cx="2896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www.dietdoctor.com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7895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71602"/>
            <a:ext cx="8332732" cy="13716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  <a:t>Summary: Enhancing metabolic efficiency: </a:t>
            </a:r>
            <a:br>
              <a:rPr lang="en-US" sz="3200" dirty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lang="en-US" sz="3200" dirty="0">
                <a:solidFill>
                  <a:schemeClr val="tx1"/>
                </a:solidFill>
                <a:latin typeface="Times New Roman"/>
                <a:cs typeface="Times New Roman"/>
              </a:rPr>
              <a:t>…. </a:t>
            </a:r>
            <a:r>
              <a:rPr lang="en-US" sz="3100" dirty="0">
                <a:solidFill>
                  <a:schemeClr val="tx1"/>
                </a:solidFill>
                <a:latin typeface="Times New Roman"/>
                <a:cs typeface="Times New Roman"/>
              </a:rPr>
              <a:t>Reduce inflammation, insulin and leptin resistance</a:t>
            </a:r>
            <a:endParaRPr lang="en-US" sz="31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565" y="1946234"/>
            <a:ext cx="8839200" cy="4343400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  <a:defRPr/>
            </a:pPr>
            <a:r>
              <a:rPr lang="en-US" sz="2400" dirty="0"/>
              <a:t>Eliminate – reduce sugar in all it’s forms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Eliminate-reduce refined grain flours, and carbohydrate-dense processed foods. Try going wheat-free for a month.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Reduce hydrogenated oils and processed seed oils cooked at high temperatures</a:t>
            </a:r>
          </a:p>
          <a:p>
            <a:pPr>
              <a:defRPr/>
            </a:pPr>
            <a:r>
              <a:rPr lang="en-US" sz="2400" dirty="0"/>
              <a:t>OK to consume pasture-raised meats and eggs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More abundant healthy fats sources e.g. extra virgin olive oil, fatty fish, grass-fed butter; eggs; extra virgin coconut oil (MCT Oil); pasture-raised animal fat, ghee, avocados, nuts (almonds, walnuts and macadamia) and nut butters</a:t>
            </a:r>
          </a:p>
          <a:p>
            <a:pPr>
              <a:buFont typeface="Arial"/>
              <a:buChar char="•"/>
              <a:defRPr/>
            </a:pPr>
            <a:r>
              <a:rPr lang="en-US" sz="2400" dirty="0"/>
              <a:t>Plant-based foods with a lot of fiber and nutrient density</a:t>
            </a:r>
          </a:p>
        </p:txBody>
      </p:sp>
    </p:spTree>
    <p:extLst>
      <p:ext uri="{BB962C8B-B14F-4D97-AF65-F5344CB8AC3E}">
        <p14:creationId xmlns:p14="http://schemas.microsoft.com/office/powerpoint/2010/main" val="6739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0A54F2-443C-B347-B020-3BD8ADF05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1344"/>
            <a:ext cx="9144000" cy="41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53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3270" y="786785"/>
            <a:ext cx="6859131" cy="4568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9175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1170" y="5065188"/>
            <a:ext cx="4904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Thank You !</a:t>
            </a:r>
          </a:p>
          <a:p>
            <a:pPr algn="ctr"/>
            <a:endParaRPr lang="en-US" sz="2400" dirty="0"/>
          </a:p>
          <a:p>
            <a:pPr algn="ctr"/>
            <a:r>
              <a:rPr lang="en-US" sz="2400" i="1" dirty="0" err="1"/>
              <a:t>www.thehealthedgepodcast.com</a:t>
            </a:r>
            <a:endParaRPr lang="en-US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92627-3549-B945-B0EE-96E01AB72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182" y="803609"/>
            <a:ext cx="7488195" cy="391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75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7620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Prevailing 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2133600"/>
            <a:ext cx="6324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Obesity occurs when a person consumes more calories from food than he or she burns.</a:t>
            </a:r>
          </a:p>
          <a:p>
            <a:pPr algn="r"/>
            <a:r>
              <a:rPr lang="en-US" sz="2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National Institute of Health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39624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/>
                <a:cs typeface="Times New Roman"/>
              </a:rPr>
              <a:t>Overweight is the result of caloric imbalance (too few calories expended for the amount of calories consumed) and is mediated by genetics and health.</a:t>
            </a:r>
          </a:p>
          <a:p>
            <a:pPr algn="r"/>
            <a:r>
              <a:rPr lang="en-US" sz="2400" b="1" i="1" dirty="0">
                <a:latin typeface="Times New Roman"/>
                <a:cs typeface="Times New Roman"/>
              </a:rPr>
              <a:t>US Surgeon General</a:t>
            </a:r>
          </a:p>
        </p:txBody>
      </p:sp>
    </p:spTree>
    <p:extLst>
      <p:ext uri="{BB962C8B-B14F-4D97-AF65-F5344CB8AC3E}">
        <p14:creationId xmlns:p14="http://schemas.microsoft.com/office/powerpoint/2010/main" val="1351605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100" y="475595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Emerging 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656080"/>
            <a:ext cx="792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A calorie is not a calorie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Macronutrients (carbs, proteins and fats) elicit different metabolic effects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Quality of macronutrients e.g. glycemic effect will substantially impact metabolic effects (food as information)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Quality of calories more important (and interesting) than quantity of calories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Quality fat sources less harmful than thought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Fat does not make you fat (sugar, flour, processed carbs-wheat are more harmful)</a:t>
            </a:r>
          </a:p>
        </p:txBody>
      </p:sp>
    </p:spTree>
    <p:extLst>
      <p:ext uri="{BB962C8B-B14F-4D97-AF65-F5344CB8AC3E}">
        <p14:creationId xmlns:p14="http://schemas.microsoft.com/office/powerpoint/2010/main" val="126939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971800" y="533400"/>
            <a:ext cx="3124200" cy="2971800"/>
          </a:xfrm>
          <a:prstGeom prst="ellipse">
            <a:avLst/>
          </a:prstGeom>
          <a:solidFill>
            <a:srgbClr val="FFCE13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 New Roman"/>
                <a:cs typeface="Times New Roman"/>
              </a:rPr>
              <a:t>Lifestyle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905000" y="2438400"/>
            <a:ext cx="3048000" cy="3124200"/>
          </a:xfrm>
          <a:prstGeom prst="ellipse">
            <a:avLst/>
          </a:prstGeom>
          <a:solidFill>
            <a:srgbClr val="FF0000">
              <a:alpha val="5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Gene-</a:t>
            </a:r>
            <a:r>
              <a:rPr kumimoji="0" lang="en-US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Epigenome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343400" y="2514600"/>
            <a:ext cx="3124200" cy="3048000"/>
          </a:xfrm>
          <a:prstGeom prst="ellipse">
            <a:avLst/>
          </a:prstGeom>
          <a:solidFill>
            <a:srgbClr val="0000FF">
              <a:alpha val="5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Microbiome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648200" y="1219200"/>
            <a:ext cx="3048000" cy="2209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96200" y="762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/>
                <a:cs typeface="Times New Roman"/>
              </a:rPr>
              <a:t>Life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5638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/>
                <a:cs typeface="Times New Roman"/>
              </a:rPr>
              <a:t>Consciousness-Spirit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638300" y="304800"/>
            <a:ext cx="6019800" cy="6248400"/>
          </a:xfrm>
          <a:prstGeom prst="ellipse">
            <a:avLst/>
          </a:prstGeom>
          <a:solidFill>
            <a:schemeClr val="accent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kzidenz-Grotesk BQ Light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0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6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000"/>
            <a:ext cx="3330575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4229100" y="1841500"/>
            <a:ext cx="45847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Times New Roman" charset="0"/>
                <a:cs typeface="Times New Roman" charset="0"/>
              </a:rPr>
              <a:t>“It’s not what we don’t know that gets us into trouble, it’s what we know that ain’t so”   </a:t>
            </a:r>
          </a:p>
          <a:p>
            <a:pPr algn="ctr"/>
            <a:endParaRPr lang="en-US">
              <a:latin typeface="Times New Roman" charset="0"/>
              <a:cs typeface="Times New Roman" charset="0"/>
            </a:endParaRPr>
          </a:p>
          <a:p>
            <a:pPr algn="ctr"/>
            <a:r>
              <a:rPr lang="en-US">
                <a:latin typeface="Times New Roman" charset="0"/>
                <a:cs typeface="Times New Roman" charset="0"/>
              </a:rPr>
              <a:t>Mark Twain</a:t>
            </a:r>
          </a:p>
        </p:txBody>
      </p:sp>
    </p:spTree>
    <p:extLst>
      <p:ext uri="{BB962C8B-B14F-4D97-AF65-F5344CB8AC3E}">
        <p14:creationId xmlns:p14="http://schemas.microsoft.com/office/powerpoint/2010/main" val="270423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1454</Words>
  <Application>Microsoft Macintosh PowerPoint</Application>
  <PresentationFormat>On-screen Show (4:3)</PresentationFormat>
  <Paragraphs>206</Paragraphs>
  <Slides>57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Akzidenz-Grotesk BQ Light</vt:lpstr>
      <vt:lpstr>Akzidenz-Grotesk Std Med</vt:lpstr>
      <vt:lpstr>Arial</vt:lpstr>
      <vt:lpstr>Baskerville</vt:lpstr>
      <vt:lpstr>Calibri</vt:lpstr>
      <vt:lpstr>Calibri Light</vt:lpstr>
      <vt:lpstr>Helvetica</vt:lpstr>
      <vt:lpstr>Times</vt:lpstr>
      <vt:lpstr>Times New Roman</vt:lpstr>
      <vt:lpstr>Office Theme</vt:lpstr>
      <vt:lpstr>Bitmap Image</vt:lpstr>
      <vt:lpstr>  A Holistic Approach to Weight and Metabolism Part 1</vt:lpstr>
      <vt:lpstr>Two Part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conditions of your soil?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Will the choice I am about to make…</vt:lpstr>
      <vt:lpstr>PowerPoint Presentation</vt:lpstr>
      <vt:lpstr>PowerPoint Presentation</vt:lpstr>
      <vt:lpstr>Five hour rule after eating a meal</vt:lpstr>
      <vt:lpstr>PowerPoint Presentation</vt:lpstr>
      <vt:lpstr>PowerPoint Presentation</vt:lpstr>
      <vt:lpstr>PowerPoint Presentation</vt:lpstr>
      <vt:lpstr>PowerPoint Presentation</vt:lpstr>
      <vt:lpstr>Summary: Enhancing metabolic efficiency:  …. Reduce inflammation, insulin and leptin resistance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thehealthedge81@gmail.com</cp:lastModifiedBy>
  <cp:revision>63</cp:revision>
  <cp:lastPrinted>2018-09-24T19:29:48Z</cp:lastPrinted>
  <dcterms:created xsi:type="dcterms:W3CDTF">2016-10-23T11:02:45Z</dcterms:created>
  <dcterms:modified xsi:type="dcterms:W3CDTF">2019-02-08T11:49:58Z</dcterms:modified>
</cp:coreProperties>
</file>