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07" r:id="rId2"/>
    <p:sldId id="477" r:id="rId3"/>
    <p:sldId id="515" r:id="rId4"/>
    <p:sldId id="522" r:id="rId5"/>
    <p:sldId id="468" r:id="rId6"/>
    <p:sldId id="442" r:id="rId7"/>
    <p:sldId id="445" r:id="rId8"/>
    <p:sldId id="408" r:id="rId9"/>
    <p:sldId id="443" r:id="rId10"/>
    <p:sldId id="391" r:id="rId11"/>
    <p:sldId id="447" r:id="rId12"/>
    <p:sldId id="514" r:id="rId13"/>
    <p:sldId id="281" r:id="rId14"/>
    <p:sldId id="410" r:id="rId15"/>
    <p:sldId id="534" r:id="rId16"/>
    <p:sldId id="474" r:id="rId17"/>
    <p:sldId id="483" r:id="rId18"/>
    <p:sldId id="489" r:id="rId19"/>
    <p:sldId id="516" r:id="rId20"/>
    <p:sldId id="512" r:id="rId21"/>
    <p:sldId id="412" r:id="rId22"/>
    <p:sldId id="513" r:id="rId23"/>
    <p:sldId id="511" r:id="rId24"/>
    <p:sldId id="487" r:id="rId25"/>
    <p:sldId id="523" r:id="rId26"/>
    <p:sldId id="571" r:id="rId27"/>
    <p:sldId id="458" r:id="rId28"/>
    <p:sldId id="497" r:id="rId29"/>
    <p:sldId id="467" r:id="rId30"/>
    <p:sldId id="498" r:id="rId31"/>
    <p:sldId id="499" r:id="rId32"/>
    <p:sldId id="493" r:id="rId33"/>
    <p:sldId id="492" r:id="rId34"/>
    <p:sldId id="476" r:id="rId35"/>
    <p:sldId id="292" r:id="rId36"/>
    <p:sldId id="268" r:id="rId37"/>
    <p:sldId id="415" r:id="rId38"/>
    <p:sldId id="301" r:id="rId39"/>
    <p:sldId id="307" r:id="rId40"/>
    <p:sldId id="302" r:id="rId41"/>
    <p:sldId id="303" r:id="rId42"/>
    <p:sldId id="457" r:id="rId43"/>
    <p:sldId id="456" r:id="rId44"/>
    <p:sldId id="441" r:id="rId45"/>
    <p:sldId id="278" r:id="rId46"/>
    <p:sldId id="276" r:id="rId47"/>
    <p:sldId id="295" r:id="rId48"/>
    <p:sldId id="286" r:id="rId49"/>
    <p:sldId id="448" r:id="rId50"/>
    <p:sldId id="536" r:id="rId51"/>
    <p:sldId id="549" r:id="rId52"/>
    <p:sldId id="518" r:id="rId53"/>
    <p:sldId id="378" r:id="rId54"/>
    <p:sldId id="379" r:id="rId55"/>
    <p:sldId id="539" r:id="rId56"/>
    <p:sldId id="540" r:id="rId57"/>
    <p:sldId id="472" r:id="rId58"/>
    <p:sldId id="413" r:id="rId59"/>
    <p:sldId id="418" r:id="rId60"/>
    <p:sldId id="452" r:id="rId61"/>
    <p:sldId id="510" r:id="rId62"/>
    <p:sldId id="500" r:id="rId63"/>
    <p:sldId id="449" r:id="rId64"/>
    <p:sldId id="501" r:id="rId65"/>
    <p:sldId id="509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912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6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4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0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8D80D-56CA-064A-B299-EC1BDEEE096C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814" y="896081"/>
            <a:ext cx="8444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Light Quality and Health:</a:t>
            </a:r>
          </a:p>
          <a:p>
            <a:pPr algn="ctr"/>
            <a:r>
              <a:rPr lang="en-US" sz="3200" dirty="0" smtClean="0"/>
              <a:t>Are we at risk from poor quality “junk” light?</a:t>
            </a:r>
            <a:endParaRPr lang="en-US" sz="3200" dirty="0"/>
          </a:p>
        </p:txBody>
      </p:sp>
      <p:pic>
        <p:nvPicPr>
          <p:cNvPr id="3" name="Picture 2" descr="1820833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10" y="1973299"/>
            <a:ext cx="4221721" cy="2846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3910" y="5349949"/>
            <a:ext cx="4221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Mark Pettus MD</a:t>
            </a:r>
          </a:p>
          <a:p>
            <a:pPr algn="ctr"/>
            <a:r>
              <a:rPr lang="en-US" dirty="0" smtClean="0"/>
              <a:t>Director Medical Education, Wellness and Population Health</a:t>
            </a:r>
          </a:p>
          <a:p>
            <a:pPr algn="ctr"/>
            <a:r>
              <a:rPr lang="en-US" dirty="0" smtClean="0"/>
              <a:t>March 15,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5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69"/>
            <a:ext cx="9144000" cy="4964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6443" y="1310467"/>
            <a:ext cx="5063486" cy="4832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800000"/>
                </a:solidFill>
              </a:rPr>
              <a:t>Drs</a:t>
            </a:r>
            <a:r>
              <a:rPr lang="en-US" sz="2800" dirty="0" smtClean="0">
                <a:solidFill>
                  <a:srgbClr val="800000"/>
                </a:solidFill>
              </a:rPr>
              <a:t> Fritz Albert Popp, Peter </a:t>
            </a:r>
            <a:r>
              <a:rPr lang="en-US" sz="2800" dirty="0" err="1" smtClean="0">
                <a:solidFill>
                  <a:srgbClr val="800000"/>
                </a:solidFill>
              </a:rPr>
              <a:t>Gariev</a:t>
            </a:r>
            <a:r>
              <a:rPr lang="en-US" sz="2800" dirty="0" smtClean="0">
                <a:solidFill>
                  <a:srgbClr val="800000"/>
                </a:solidFill>
              </a:rPr>
              <a:t> and </a:t>
            </a:r>
            <a:r>
              <a:rPr lang="en-US" sz="2800" dirty="0" err="1" smtClean="0">
                <a:solidFill>
                  <a:srgbClr val="800000"/>
                </a:solidFill>
              </a:rPr>
              <a:t>Vladamir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</a:rPr>
              <a:t>Proponin</a:t>
            </a:r>
            <a:endParaRPr lang="en-US" sz="2800" dirty="0" smtClean="0">
              <a:solidFill>
                <a:srgbClr val="8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Every animal and plant cell has </a:t>
            </a:r>
            <a:r>
              <a:rPr lang="en-US" sz="2800" dirty="0" err="1" smtClean="0">
                <a:solidFill>
                  <a:srgbClr val="000000"/>
                </a:solidFill>
              </a:rPr>
              <a:t>biophoton</a:t>
            </a:r>
            <a:r>
              <a:rPr lang="en-US" sz="2800" dirty="0" smtClean="0">
                <a:solidFill>
                  <a:srgbClr val="000000"/>
                </a:solidFill>
              </a:rPr>
              <a:t> emissions that orchestrate function.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Energetic architecture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Semi-crystalline matrix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Resonant frequency and vibration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Phantom DNA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8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MasakiKobayashi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6" y="628520"/>
            <a:ext cx="5678327" cy="47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7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bow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119"/>
            <a:ext cx="91440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3164" y="5998428"/>
            <a:ext cx="486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Rainbow Body </a:t>
            </a:r>
            <a:r>
              <a:rPr lang="mr-IN" dirty="0" smtClean="0"/>
              <a:t>–</a:t>
            </a:r>
            <a:r>
              <a:rPr lang="en-US" dirty="0" smtClean="0"/>
              <a:t> Humans as “Light Beings”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4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8"/>
            <a:ext cx="9144000" cy="51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 Heliothera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" y="409973"/>
            <a:ext cx="7666429" cy="53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2" y="98260"/>
            <a:ext cx="83185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1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bel-prize-in-physiology-or-medicine-4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4" y="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401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" y="0"/>
            <a:ext cx="8950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otherapy Den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1" y="810599"/>
            <a:ext cx="7652992" cy="53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54082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800000"/>
                </a:solidFill>
              </a:rPr>
              <a:t>Key Considerations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907" y="1972202"/>
            <a:ext cx="8501015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With each passing generation we are less connected with the circadian rhythms of our environment.</a:t>
            </a:r>
          </a:p>
          <a:p>
            <a:r>
              <a:rPr lang="en-US" dirty="0" smtClean="0"/>
              <a:t>Loss of entrainment (synchronization) is associated with most chronic, complex disease, shorter life and diminished quality of life.</a:t>
            </a:r>
          </a:p>
          <a:p>
            <a:r>
              <a:rPr lang="en-US" dirty="0" smtClean="0"/>
              <a:t>Greater attention to alignment between light quality, timing and exposure are accessible interventions for current-future consideration.</a:t>
            </a:r>
            <a:endParaRPr lang="en-US" dirty="0"/>
          </a:p>
        </p:txBody>
      </p:sp>
      <p:pic>
        <p:nvPicPr>
          <p:cNvPr id="4" name="Picture 3" descr="1820833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01" y="177423"/>
            <a:ext cx="2363513" cy="15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itiontherapy19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65" y="1345247"/>
            <a:ext cx="4435091" cy="3180593"/>
          </a:xfrm>
          <a:prstGeom prst="rect">
            <a:avLst/>
          </a:prstGeom>
        </p:spPr>
      </p:pic>
      <p:pic>
        <p:nvPicPr>
          <p:cNvPr id="3" name="Picture 2" descr="light-therapeutics-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81"/>
            <a:ext cx="4279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 Heliotherapy  for 165 diseas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3" y="335218"/>
            <a:ext cx="8394549" cy="56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li-blank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70" y="351259"/>
            <a:ext cx="6306556" cy="4729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0534" y="5675071"/>
            <a:ext cx="710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Cytochrome P450 </a:t>
            </a:r>
            <a:r>
              <a:rPr lang="mr-IN" dirty="0" smtClean="0"/>
              <a:t>–</a:t>
            </a:r>
            <a:r>
              <a:rPr lang="en-US" dirty="0" smtClean="0"/>
              <a:t> absorbs light at 450nm (blue) for high </a:t>
            </a:r>
            <a:r>
              <a:rPr lang="en-US" dirty="0" err="1" smtClean="0"/>
              <a:t>billirubin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3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99" y="2603500"/>
            <a:ext cx="2942129" cy="1654948"/>
          </a:xfrm>
          <a:prstGeom prst="rect">
            <a:avLst/>
          </a:prstGeom>
        </p:spPr>
      </p:pic>
      <p:pic>
        <p:nvPicPr>
          <p:cNvPr id="5" name="Picture 4" descr="Lord-Surya-Bhagwan-Sun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98" y="0"/>
            <a:ext cx="2394402" cy="3499511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198"/>
            <a:ext cx="2785562" cy="2321302"/>
          </a:xfrm>
          <a:prstGeom prst="rect">
            <a:avLst/>
          </a:prstGeom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76" y="0"/>
            <a:ext cx="3556000" cy="2286000"/>
          </a:xfrm>
          <a:prstGeom prst="rect">
            <a:avLst/>
          </a:prstGeom>
        </p:spPr>
      </p:pic>
      <p:pic>
        <p:nvPicPr>
          <p:cNvPr id="4" name="Picture 3" descr="Sunbathing-Bea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75" y="4353205"/>
            <a:ext cx="3757193" cy="2504795"/>
          </a:xfrm>
          <a:prstGeom prst="rect">
            <a:avLst/>
          </a:prstGeom>
        </p:spPr>
      </p:pic>
      <p:pic>
        <p:nvPicPr>
          <p:cNvPr id="8" name="Picture 7" descr="668327869_063e21bcd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8" y="4353205"/>
            <a:ext cx="3339726" cy="25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ible-spect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662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8943" y="4536491"/>
            <a:ext cx="14640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UVA and NO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8943" y="5258819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UVB and </a:t>
            </a:r>
            <a:r>
              <a:rPr lang="en-US" dirty="0" err="1" smtClean="0"/>
              <a:t>Vit</a:t>
            </a:r>
            <a:r>
              <a:rPr lang="en-US" dirty="0" smtClean="0"/>
              <a:t> D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8943" y="5996972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Antimicrobial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3476" y="5074153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Bilirubin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63476" y="5628151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Chronoactivity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24125" y="4500076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Photosynthesis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7456" y="4519471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Wound healing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87456" y="5021808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Collagen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87456" y="5443485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Nitric Oxide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87456" y="5812817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Sulfation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48105" y="4002967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Mitochondrial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97028" y="6228169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EZ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90" y="174460"/>
            <a:ext cx="63119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4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-04-06-The-Vitamin-D-Solution-Michael-F-Holick-MD-PhD-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8" y="1260943"/>
            <a:ext cx="7484072" cy="3938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6392" y="5668765"/>
            <a:ext cx="2841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drholick.com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78697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o-Nobel-da-Medicina-e-fisiologia-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" y="188326"/>
            <a:ext cx="8755957" cy="58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64" y="2256165"/>
            <a:ext cx="5748185" cy="4601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7" y="1"/>
            <a:ext cx="7833371" cy="22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8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Circadian Rhythm and Health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56" y="1600200"/>
            <a:ext cx="8701494" cy="4525963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i="1" dirty="0" smtClean="0"/>
              <a:t>MI, angina, stent thrombosis, stroke, </a:t>
            </a:r>
            <a:r>
              <a:rPr lang="en-US" sz="3800" b="1" i="1" dirty="0" err="1" smtClean="0"/>
              <a:t>arhythmia</a:t>
            </a:r>
            <a:r>
              <a:rPr lang="en-US" sz="3800" b="1" i="1" dirty="0" smtClean="0"/>
              <a:t>, aortic dissection more common in early morning hours </a:t>
            </a:r>
          </a:p>
          <a:p>
            <a:pPr marL="0" indent="0">
              <a:buNone/>
            </a:pPr>
            <a:r>
              <a:rPr lang="en-US" sz="3800" b="1" i="1" dirty="0"/>
              <a:t> </a:t>
            </a:r>
            <a:r>
              <a:rPr lang="en-US" sz="3800" b="1" i="1" dirty="0" smtClean="0"/>
              <a:t>    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Braunwald</a:t>
            </a:r>
            <a:r>
              <a:rPr lang="en-US" dirty="0" smtClean="0"/>
              <a:t> </a:t>
            </a:r>
            <a:r>
              <a:rPr lang="en-US" dirty="0"/>
              <a:t>E: On circadian variation of myocardial </a:t>
            </a:r>
            <a:r>
              <a:rPr lang="en-US" dirty="0" smtClean="0"/>
              <a:t>reperfusion </a:t>
            </a:r>
            <a:r>
              <a:rPr lang="en-US" dirty="0"/>
              <a:t>injury. </a:t>
            </a:r>
            <a:r>
              <a:rPr lang="en-US" dirty="0" err="1"/>
              <a:t>Circ</a:t>
            </a:r>
            <a:r>
              <a:rPr lang="en-US" dirty="0"/>
              <a:t> Res 2012;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110</a:t>
            </a:r>
            <a:r>
              <a:rPr lang="en-US" dirty="0"/>
              <a:t>:6–</a:t>
            </a:r>
            <a:r>
              <a:rPr lang="en-US" dirty="0" smtClean="0"/>
              <a:t>7) </a:t>
            </a:r>
          </a:p>
          <a:p>
            <a:r>
              <a:rPr lang="en-US" sz="3800" b="1" i="1" dirty="0" smtClean="0"/>
              <a:t>Infarct size larger in morning hours </a:t>
            </a:r>
          </a:p>
          <a:p>
            <a:pPr marL="0" indent="0">
              <a:buNone/>
            </a:pPr>
            <a:r>
              <a:rPr lang="en-US" sz="3800" b="1" i="1" dirty="0"/>
              <a:t> </a:t>
            </a:r>
            <a:r>
              <a:rPr lang="en-US" sz="3800" b="1" i="1" dirty="0" smtClean="0"/>
              <a:t>      </a:t>
            </a:r>
            <a:r>
              <a:rPr lang="fi-FI" dirty="0" err="1" smtClean="0"/>
              <a:t>Circ</a:t>
            </a:r>
            <a:r>
              <a:rPr lang="fi-FI" dirty="0" smtClean="0"/>
              <a:t> </a:t>
            </a:r>
            <a:r>
              <a:rPr lang="fi-FI" dirty="0" err="1"/>
              <a:t>Res</a:t>
            </a:r>
            <a:r>
              <a:rPr lang="fi-FI" dirty="0"/>
              <a:t> 2012; 110:105–</a:t>
            </a:r>
            <a:r>
              <a:rPr lang="fi-FI" dirty="0" smtClean="0"/>
              <a:t>10)</a:t>
            </a:r>
          </a:p>
          <a:p>
            <a:r>
              <a:rPr lang="fi-FI" sz="3800" b="1" i="1" dirty="0" err="1" smtClean="0"/>
              <a:t>Increased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cancer</a:t>
            </a:r>
            <a:r>
              <a:rPr lang="fi-FI" sz="3800" b="1" i="1" dirty="0" smtClean="0"/>
              <a:t> and </a:t>
            </a:r>
            <a:r>
              <a:rPr lang="fi-FI" sz="3800" b="1" i="1" dirty="0" err="1" smtClean="0"/>
              <a:t>cardiovascular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disease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risk</a:t>
            </a:r>
            <a:r>
              <a:rPr lang="fi-FI" sz="3800" b="1" i="1" dirty="0" smtClean="0"/>
              <a:t> in </a:t>
            </a:r>
            <a:r>
              <a:rPr lang="fi-FI" sz="3800" b="1" i="1" dirty="0" err="1" smtClean="0"/>
              <a:t>night-shift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workers</a:t>
            </a:r>
            <a:r>
              <a:rPr lang="fi-FI" dirty="0" smtClean="0"/>
              <a:t>.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  </a:t>
            </a:r>
            <a:r>
              <a:rPr lang="fi-FI" dirty="0" err="1" smtClean="0"/>
              <a:t>Occup</a:t>
            </a:r>
            <a:r>
              <a:rPr lang="fi-FI" dirty="0" smtClean="0"/>
              <a:t> </a:t>
            </a:r>
            <a:r>
              <a:rPr lang="fi-FI" dirty="0" err="1"/>
              <a:t>Environ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2006; 63:451–5 </a:t>
            </a:r>
            <a:r>
              <a:rPr lang="fi-FI" dirty="0" smtClean="0"/>
              <a:t>)</a:t>
            </a:r>
          </a:p>
          <a:p>
            <a:r>
              <a:rPr lang="fi-FI" sz="3800" b="1" i="1" dirty="0" smtClean="0"/>
              <a:t>ICU delirium and ”</a:t>
            </a:r>
            <a:r>
              <a:rPr lang="fi-FI" sz="3800" b="1" i="1" dirty="0" err="1" smtClean="0"/>
              <a:t>post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hospital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syndrome</a:t>
            </a:r>
            <a:r>
              <a:rPr lang="fi-FI" sz="3800" b="1" i="1" dirty="0" smtClean="0"/>
              <a:t>”</a:t>
            </a:r>
            <a:r>
              <a:rPr lang="fi-FI" sz="3800" dirty="0" smtClean="0"/>
              <a:t> </a:t>
            </a:r>
            <a:endParaRPr lang="fi-FI" dirty="0"/>
          </a:p>
          <a:p>
            <a:pPr marL="0" indent="0">
              <a:buNone/>
            </a:pPr>
            <a:r>
              <a:rPr lang="fi-FI" dirty="0" smtClean="0"/>
              <a:t>        JAMA </a:t>
            </a:r>
            <a:r>
              <a:rPr lang="fi-FI" dirty="0" err="1"/>
              <a:t>Psychiatry</a:t>
            </a:r>
            <a:r>
              <a:rPr lang="fi-FI" dirty="0"/>
              <a:t> 2014; 71:397–403 </a:t>
            </a:r>
            <a:r>
              <a:rPr lang="fi-FI" dirty="0" smtClean="0"/>
              <a:t>)</a:t>
            </a:r>
          </a:p>
          <a:p>
            <a:r>
              <a:rPr lang="fi-FI" sz="3800" b="1" i="1" dirty="0" err="1" smtClean="0"/>
              <a:t>Obesity</a:t>
            </a:r>
            <a:r>
              <a:rPr lang="fi-FI" sz="3800" b="1" i="1" dirty="0" smtClean="0"/>
              <a:t> and </a:t>
            </a:r>
            <a:r>
              <a:rPr lang="fi-FI" sz="3800" b="1" i="1" dirty="0" err="1" smtClean="0"/>
              <a:t>insulin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resistance</a:t>
            </a:r>
            <a:r>
              <a:rPr lang="fi-FI" sz="3800" b="1" i="1" dirty="0" smtClean="0"/>
              <a:t> </a:t>
            </a:r>
          </a:p>
          <a:p>
            <a:pPr marL="0" indent="0">
              <a:buNone/>
            </a:pPr>
            <a:r>
              <a:rPr lang="fi-FI" sz="3800" b="1" i="1" dirty="0"/>
              <a:t> </a:t>
            </a:r>
            <a:r>
              <a:rPr lang="fi-FI" sz="3800" b="1" i="1" dirty="0" smtClean="0"/>
              <a:t>      </a:t>
            </a:r>
            <a:r>
              <a:rPr lang="hr-HR" sz="2900" dirty="0" smtClean="0">
                <a:solidFill>
                  <a:srgbClr val="000000"/>
                </a:solidFill>
              </a:rPr>
              <a:t>Proc </a:t>
            </a:r>
            <a:r>
              <a:rPr lang="hr-HR" sz="2900" dirty="0">
                <a:solidFill>
                  <a:srgbClr val="000000"/>
                </a:solidFill>
              </a:rPr>
              <a:t>Natl Acad Sci U S A. 2016 Mar 8;113(10</a:t>
            </a:r>
            <a:r>
              <a:rPr lang="fr-FR" sz="2900" dirty="0" smtClean="0"/>
              <a:t>)</a:t>
            </a:r>
            <a:endParaRPr lang="fi-FI" sz="2900" b="1" i="1" dirty="0" smtClean="0"/>
          </a:p>
          <a:p>
            <a:r>
              <a:rPr lang="fi-FI" sz="3800" b="1" i="1" dirty="0" err="1" smtClean="0"/>
              <a:t>Behavioral</a:t>
            </a:r>
            <a:r>
              <a:rPr lang="fi-FI" sz="3800" b="1" i="1" dirty="0" smtClean="0"/>
              <a:t> </a:t>
            </a:r>
            <a:r>
              <a:rPr lang="fi-FI" sz="3800" b="1" i="1" dirty="0" err="1" smtClean="0"/>
              <a:t>health</a:t>
            </a:r>
            <a:r>
              <a:rPr lang="fi-FI" sz="3800" b="1" i="1" dirty="0" smtClean="0"/>
              <a:t>: Depression, PTSD, GAD, BPD</a:t>
            </a:r>
          </a:p>
          <a:p>
            <a:pPr marL="0" indent="0">
              <a:buNone/>
            </a:pPr>
            <a:r>
              <a:rPr lang="fi-FI" sz="3800" b="1" i="1" dirty="0"/>
              <a:t> </a:t>
            </a:r>
            <a:r>
              <a:rPr lang="fi-FI" sz="3800" b="1" i="1" dirty="0" smtClean="0"/>
              <a:t>      </a:t>
            </a:r>
            <a:r>
              <a:rPr lang="fi-FI" sz="3300" i="1" dirty="0" smtClean="0"/>
              <a:t>International </a:t>
            </a:r>
            <a:r>
              <a:rPr lang="fi-FI" sz="3300" i="1" dirty="0" err="1"/>
              <a:t>Review</a:t>
            </a:r>
            <a:r>
              <a:rPr lang="fi-FI" sz="3300" i="1" dirty="0"/>
              <a:t> of </a:t>
            </a:r>
            <a:r>
              <a:rPr lang="fi-FI" sz="3300" i="1" dirty="0" err="1"/>
              <a:t>Psychiatry</a:t>
            </a:r>
            <a:r>
              <a:rPr lang="fi-FI" sz="3300" i="1" dirty="0"/>
              <a:t>, </a:t>
            </a:r>
            <a:r>
              <a:rPr lang="fi-FI" sz="3300" dirty="0" err="1"/>
              <a:t>April</a:t>
            </a:r>
            <a:r>
              <a:rPr lang="fi-FI" sz="3300" dirty="0"/>
              <a:t> 2014; 26(2): 139–154 </a:t>
            </a:r>
          </a:p>
          <a:p>
            <a:pPr marL="0" indent="0">
              <a:buNone/>
            </a:pPr>
            <a:endParaRPr lang="fi-FI" sz="3800" b="1" i="1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8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944"/>
            <a:ext cx="9087948" cy="114300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800000"/>
                </a:solidFill>
              </a:rPr>
              <a:t>zeitgeber</a:t>
            </a:r>
            <a:r>
              <a:rPr lang="en-US" sz="2000" dirty="0"/>
              <a:t> | </a:t>
            </a:r>
            <a:r>
              <a:rPr lang="en-US" sz="2000" dirty="0" smtClean="0"/>
              <a:t>a </a:t>
            </a:r>
            <a:r>
              <a:rPr lang="en-US" sz="2000" dirty="0"/>
              <a:t>cue given by the environment, such as a change in light or temperature, to reset the internal body clock.</a:t>
            </a:r>
            <a:br>
              <a:rPr lang="en-US" sz="2000" dirty="0"/>
            </a:br>
            <a:r>
              <a:rPr lang="en-US" sz="2000" dirty="0" smtClean="0"/>
              <a:t>from </a:t>
            </a:r>
            <a:r>
              <a:rPr lang="en-US" sz="2000" dirty="0"/>
              <a:t>German </a:t>
            </a:r>
            <a:r>
              <a:rPr lang="en-US" sz="2000" dirty="0" err="1"/>
              <a:t>Zeitgeber</a:t>
            </a:r>
            <a:r>
              <a:rPr lang="en-US" sz="2000" dirty="0"/>
              <a:t>, from </a:t>
            </a:r>
            <a:r>
              <a:rPr lang="en-US" sz="2000" dirty="0" err="1"/>
              <a:t>Zeit</a:t>
            </a:r>
            <a:r>
              <a:rPr lang="en-US" sz="2000" dirty="0"/>
              <a:t> ‘time’ + Geber ‘giver’.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885" y="1567157"/>
            <a:ext cx="201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little of this:</a:t>
            </a:r>
            <a:endParaRPr lang="en-US" dirty="0"/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6" y="2110892"/>
            <a:ext cx="2459119" cy="1385419"/>
          </a:xfrm>
          <a:prstGeom prst="rect">
            <a:avLst/>
          </a:prstGeom>
        </p:spPr>
      </p:pic>
      <p:pic>
        <p:nvPicPr>
          <p:cNvPr id="6" name="Picture 5" descr="happy-wo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23" y="2110892"/>
            <a:ext cx="2201372" cy="1465288"/>
          </a:xfrm>
          <a:prstGeom prst="rect">
            <a:avLst/>
          </a:prstGeom>
        </p:spPr>
      </p:pic>
      <p:pic>
        <p:nvPicPr>
          <p:cNvPr id="7" name="Picture 6" descr="800px-Bombeta_de_Ll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76" y="2110892"/>
            <a:ext cx="1865628" cy="1399221"/>
          </a:xfrm>
          <a:prstGeom prst="rect">
            <a:avLst/>
          </a:prstGeom>
        </p:spPr>
      </p:pic>
      <p:pic>
        <p:nvPicPr>
          <p:cNvPr id="8" name="Picture 7" descr="f47df27e22d92c769846c2ccaa3c9b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77" y="2110892"/>
            <a:ext cx="1983071" cy="1320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885" y="3576180"/>
            <a:ext cx="21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much of this:</a:t>
            </a:r>
            <a:endParaRPr lang="en-US" dirty="0"/>
          </a:p>
        </p:txBody>
      </p:sp>
      <p:pic>
        <p:nvPicPr>
          <p:cNvPr id="10" name="Picture 9" descr="main-qimg-4df9721bbd4b2b9e17255db65b889043-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3192"/>
            <a:ext cx="1729489" cy="1393359"/>
          </a:xfrm>
          <a:prstGeom prst="rect">
            <a:avLst/>
          </a:prstGeom>
        </p:spPr>
      </p:pic>
      <p:pic>
        <p:nvPicPr>
          <p:cNvPr id="11" name="Picture 10" descr="man-sitting-at-the-desktop-pc-computer-screen_3446-3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73" y="4323192"/>
            <a:ext cx="1621416" cy="1621416"/>
          </a:xfrm>
          <a:prstGeom prst="rect">
            <a:avLst/>
          </a:prstGeom>
        </p:spPr>
      </p:pic>
      <p:pic>
        <p:nvPicPr>
          <p:cNvPr id="12" name="Picture 11" descr="31BNb9wixkL._SL500_AC_SS350_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9" y="4323192"/>
            <a:ext cx="1419733" cy="1419733"/>
          </a:xfrm>
          <a:prstGeom prst="rect">
            <a:avLst/>
          </a:prstGeom>
        </p:spPr>
      </p:pic>
      <p:pic>
        <p:nvPicPr>
          <p:cNvPr id="13" name="Picture 12" descr="using smartphone in bed at nigh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22" y="4323193"/>
            <a:ext cx="1926044" cy="1283446"/>
          </a:xfrm>
          <a:prstGeom prst="rect">
            <a:avLst/>
          </a:prstGeom>
        </p:spPr>
      </p:pic>
      <p:pic>
        <p:nvPicPr>
          <p:cNvPr id="14" name="Picture 13" descr="sunscreen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66" y="4323193"/>
            <a:ext cx="2477581" cy="13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rgbClr val="800000"/>
                </a:solidFill>
              </a:rPr>
              <a:t>Desynchronization</a:t>
            </a:r>
            <a:r>
              <a:rPr lang="en-US" dirty="0" smtClean="0">
                <a:solidFill>
                  <a:srgbClr val="800000"/>
                </a:solidFill>
              </a:rPr>
              <a:t> Mechanisms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0099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Circadian misalignment causes internal </a:t>
            </a:r>
            <a:r>
              <a:rPr lang="en-US" sz="3000" i="1" dirty="0" err="1">
                <a:solidFill>
                  <a:srgbClr val="800000"/>
                </a:solidFill>
              </a:rPr>
              <a:t>desynchronization</a:t>
            </a:r>
            <a:r>
              <a:rPr lang="en-US" sz="3000" i="1" dirty="0">
                <a:solidFill>
                  <a:srgbClr val="800000"/>
                </a:solidFill>
              </a:rPr>
              <a:t> of the HPA </a:t>
            </a:r>
            <a:r>
              <a:rPr lang="en-US" sz="3000" i="1" dirty="0" smtClean="0">
                <a:solidFill>
                  <a:srgbClr val="800000"/>
                </a:solidFill>
              </a:rPr>
              <a:t>axis as can be seen in people with chronic stress</a:t>
            </a:r>
            <a:r>
              <a:rPr lang="en-US" sz="3000" dirty="0" smtClean="0"/>
              <a:t>: </a:t>
            </a:r>
          </a:p>
          <a:p>
            <a:r>
              <a:rPr lang="nb-NO" sz="3000" dirty="0" err="1" smtClean="0"/>
              <a:t>Sympathovagal</a:t>
            </a:r>
            <a:r>
              <a:rPr lang="nb-NO" sz="3000" dirty="0" smtClean="0"/>
              <a:t> </a:t>
            </a:r>
            <a:r>
              <a:rPr lang="nb-NO" sz="3000" dirty="0" err="1"/>
              <a:t>balance</a:t>
            </a:r>
            <a:r>
              <a:rPr lang="nb-NO" sz="3000" dirty="0"/>
              <a:t> is </a:t>
            </a:r>
            <a:r>
              <a:rPr lang="nb-NO" sz="3000" dirty="0" err="1"/>
              <a:t>then</a:t>
            </a:r>
            <a:r>
              <a:rPr lang="nb-NO" sz="3000" dirty="0"/>
              <a:t> </a:t>
            </a:r>
            <a:r>
              <a:rPr lang="nb-NO" sz="3000" dirty="0" err="1" smtClean="0"/>
              <a:t>disrupted</a:t>
            </a:r>
            <a:r>
              <a:rPr lang="nb-NO" sz="3000" dirty="0" smtClean="0"/>
              <a:t>, </a:t>
            </a:r>
            <a:r>
              <a:rPr lang="nb-NO" sz="3000" dirty="0" err="1" smtClean="0"/>
              <a:t>meaning</a:t>
            </a:r>
            <a:r>
              <a:rPr lang="nb-NO" sz="3000" dirty="0" smtClean="0"/>
              <a:t> more fight-</a:t>
            </a:r>
            <a:r>
              <a:rPr lang="nb-NO" sz="3000" dirty="0" err="1" smtClean="0"/>
              <a:t>flight</a:t>
            </a:r>
            <a:r>
              <a:rPr lang="nb-NO" sz="3000" dirty="0" smtClean="0"/>
              <a:t>.</a:t>
            </a:r>
          </a:p>
          <a:p>
            <a:r>
              <a:rPr lang="en-US" sz="3000" dirty="0" smtClean="0"/>
              <a:t>Mechanisms </a:t>
            </a:r>
            <a:r>
              <a:rPr lang="en-US" sz="3000" dirty="0"/>
              <a:t>underlying elevated risk for CVD due to shift work include </a:t>
            </a:r>
            <a:r>
              <a:rPr lang="en-US" sz="3000" i="1" dirty="0">
                <a:solidFill>
                  <a:srgbClr val="800000"/>
                </a:solidFill>
              </a:rPr>
              <a:t>disrupted 24-h rhythms of blood pressure </a:t>
            </a:r>
            <a:r>
              <a:rPr lang="en-US" sz="3000" dirty="0" smtClean="0"/>
              <a:t>and </a:t>
            </a:r>
            <a:r>
              <a:rPr lang="en-US" sz="3000" i="1" dirty="0">
                <a:solidFill>
                  <a:srgbClr val="800000"/>
                </a:solidFill>
              </a:rPr>
              <a:t>vascular </a:t>
            </a:r>
            <a:r>
              <a:rPr lang="en-US" sz="3000" i="1" dirty="0" smtClean="0">
                <a:solidFill>
                  <a:srgbClr val="800000"/>
                </a:solidFill>
              </a:rPr>
              <a:t>function, </a:t>
            </a:r>
            <a:r>
              <a:rPr lang="en-US" sz="3000" i="1" dirty="0" err="1" smtClean="0">
                <a:solidFill>
                  <a:srgbClr val="800000"/>
                </a:solidFill>
              </a:rPr>
              <a:t>proinflammatory</a:t>
            </a:r>
            <a:r>
              <a:rPr lang="en-US" sz="3000" i="1" dirty="0" smtClean="0">
                <a:solidFill>
                  <a:srgbClr val="800000"/>
                </a:solidFill>
              </a:rPr>
              <a:t> states</a:t>
            </a:r>
            <a:r>
              <a:rPr lang="en-US" sz="3000" dirty="0" smtClean="0"/>
              <a:t>, </a:t>
            </a:r>
            <a:r>
              <a:rPr lang="en-US" sz="3000" dirty="0"/>
              <a:t>and </a:t>
            </a:r>
            <a:r>
              <a:rPr lang="en-US" sz="3000" i="1" dirty="0">
                <a:solidFill>
                  <a:srgbClr val="800000"/>
                </a:solidFill>
              </a:rPr>
              <a:t>altered lipid and </a:t>
            </a:r>
            <a:r>
              <a:rPr lang="en-US" sz="3000" i="1" dirty="0" smtClean="0">
                <a:solidFill>
                  <a:srgbClr val="800000"/>
                </a:solidFill>
              </a:rPr>
              <a:t>glucose metabolism, aka metabolic syndrome.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  <a:p>
            <a:endParaRPr lang="is-IS" dirty="0" smtClean="0"/>
          </a:p>
          <a:p>
            <a:pPr marL="0" indent="0">
              <a:buNone/>
            </a:pPr>
            <a:endParaRPr lang="is-IS" dirty="0"/>
          </a:p>
          <a:p>
            <a:endParaRPr lang="nb-NO" dirty="0"/>
          </a:p>
          <a:p>
            <a:endParaRPr lang="nb-NO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180300"/>
            <a:ext cx="84042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 err="1" smtClean="0"/>
              <a:t>Obes</a:t>
            </a:r>
            <a:r>
              <a:rPr lang="nb-NO" sz="1600" dirty="0" smtClean="0"/>
              <a:t> </a:t>
            </a:r>
            <a:r>
              <a:rPr lang="nb-NO" sz="1600" dirty="0"/>
              <a:t>Rev. 2013;14(5):405–16</a:t>
            </a:r>
          </a:p>
          <a:p>
            <a:r>
              <a:rPr lang="hr-HR" sz="1600" dirty="0" smtClean="0"/>
              <a:t>Proc </a:t>
            </a:r>
            <a:r>
              <a:rPr lang="hr-HR" sz="1600" dirty="0"/>
              <a:t>Natl Acad Sci U S A. 2016 Mar 8;113(10):E1402-11</a:t>
            </a:r>
            <a:r>
              <a:rPr lang="hr-HR" sz="1600" dirty="0" smtClean="0"/>
              <a:t>.</a:t>
            </a:r>
          </a:p>
          <a:p>
            <a:r>
              <a:rPr lang="is-IS" dirty="0"/>
              <a:t>Hypertension. 2016;68(1): 243–50.</a:t>
            </a:r>
          </a:p>
          <a:p>
            <a:r>
              <a:rPr lang="en-US" dirty="0" smtClean="0"/>
              <a:t>Sleep </a:t>
            </a:r>
            <a:r>
              <a:rPr lang="en-US" dirty="0"/>
              <a:t>Med Rev. </a:t>
            </a:r>
            <a:r>
              <a:rPr lang="en-US" dirty="0" smtClean="0"/>
              <a:t>2016</a:t>
            </a:r>
          </a:p>
          <a:p>
            <a:r>
              <a:rPr lang="en-US" dirty="0" err="1" smtClean="0"/>
              <a:t>Scand</a:t>
            </a:r>
            <a:r>
              <a:rPr lang="en-US" dirty="0" smtClean="0"/>
              <a:t> </a:t>
            </a:r>
            <a:r>
              <a:rPr lang="en-US" dirty="0"/>
              <a:t>J Work </a:t>
            </a:r>
            <a:r>
              <a:rPr lang="en-US" dirty="0" smtClean="0"/>
              <a:t>Environ </a:t>
            </a:r>
            <a:r>
              <a:rPr lang="en-US" dirty="0"/>
              <a:t>Health. 2010;36(2):96–108</a:t>
            </a:r>
            <a:r>
              <a:rPr lang="en-US" dirty="0" smtClean="0"/>
              <a:t>.</a:t>
            </a:r>
            <a:endParaRPr lang="en-US" dirty="0"/>
          </a:p>
          <a:p>
            <a:r>
              <a:rPr lang="is-IS" dirty="0" smtClean="0"/>
              <a:t>Horm </a:t>
            </a:r>
            <a:r>
              <a:rPr lang="is-IS" dirty="0"/>
              <a:t>Mol Biol Clin Investig. 2014;18(1)</a:t>
            </a:r>
            <a:r>
              <a:rPr lang="is-IS" dirty="0" smtClean="0"/>
              <a:t>: 47</a:t>
            </a:r>
            <a:r>
              <a:rPr lang="is-IS" dirty="0"/>
              <a:t>– 54</a:t>
            </a:r>
            <a:r>
              <a:rPr lang="en-US" dirty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2611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Circadian Disruption and Cancer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400" dirty="0"/>
              <a:t>Maintaining synchronized circadian rhythms in peripheral systems is critical for the </a:t>
            </a:r>
            <a:r>
              <a:rPr lang="en-US" sz="3400" i="1" dirty="0">
                <a:solidFill>
                  <a:srgbClr val="800000"/>
                </a:solidFill>
              </a:rPr>
              <a:t>fine-tuning of cellular processes including cell cycles, DNA repair, </a:t>
            </a:r>
            <a:r>
              <a:rPr lang="en-US" sz="3400" i="1" dirty="0" smtClean="0">
                <a:solidFill>
                  <a:srgbClr val="800000"/>
                </a:solidFill>
              </a:rPr>
              <a:t>apoptosis, </a:t>
            </a:r>
            <a:r>
              <a:rPr lang="en-US" sz="3400" i="1" dirty="0">
                <a:solidFill>
                  <a:srgbClr val="800000"/>
                </a:solidFill>
              </a:rPr>
              <a:t>and immune modulation</a:t>
            </a:r>
            <a:r>
              <a:rPr lang="en-US" sz="3400" dirty="0"/>
              <a:t> </a:t>
            </a:r>
            <a:r>
              <a:rPr lang="en-US" sz="3400" dirty="0" err="1" smtClean="0"/>
              <a:t>Dysregulation</a:t>
            </a:r>
            <a:r>
              <a:rPr lang="en-US" sz="3400" dirty="0" smtClean="0"/>
              <a:t> </a:t>
            </a:r>
            <a:r>
              <a:rPr lang="en-US" sz="3400" dirty="0"/>
              <a:t>of the cell cycle, </a:t>
            </a:r>
            <a:r>
              <a:rPr lang="en-US" sz="3400" dirty="0" smtClean="0"/>
              <a:t>accumulation </a:t>
            </a:r>
            <a:r>
              <a:rPr lang="en-US" sz="3400" dirty="0"/>
              <a:t>of DNA damage, and reduced tumor suppression </a:t>
            </a:r>
            <a:r>
              <a:rPr lang="en-US" sz="3400" dirty="0" smtClean="0"/>
              <a:t>(</a:t>
            </a:r>
            <a:r>
              <a:rPr lang="is-IS" sz="3400" i="1" dirty="0"/>
              <a:t>Cell Metab. 2016;24(2):324–</a:t>
            </a:r>
            <a:r>
              <a:rPr lang="is-IS" sz="3400" i="1" dirty="0" smtClean="0"/>
              <a:t>31)</a:t>
            </a:r>
          </a:p>
          <a:p>
            <a:r>
              <a:rPr lang="en-US" sz="3400" i="1" dirty="0" smtClean="0">
                <a:solidFill>
                  <a:srgbClr val="800000"/>
                </a:solidFill>
              </a:rPr>
              <a:t>Melatonin </a:t>
            </a:r>
            <a:r>
              <a:rPr lang="en-US" sz="3400" i="1" dirty="0">
                <a:solidFill>
                  <a:srgbClr val="800000"/>
                </a:solidFill>
              </a:rPr>
              <a:t>is protective against oxidative DNA damage </a:t>
            </a:r>
            <a:r>
              <a:rPr lang="en-US" sz="3400" dirty="0" smtClean="0"/>
              <a:t>(</a:t>
            </a:r>
            <a:r>
              <a:rPr lang="en-US" sz="3400" i="1" dirty="0" err="1"/>
              <a:t>Occup</a:t>
            </a:r>
            <a:r>
              <a:rPr lang="en-US" sz="3400" i="1" dirty="0"/>
              <a:t> Environ Med. 2016;73(8) </a:t>
            </a:r>
            <a:endParaRPr lang="en-US" sz="3400" i="1" dirty="0" smtClean="0"/>
          </a:p>
          <a:p>
            <a:r>
              <a:rPr lang="en-US" sz="3400" i="1" dirty="0" err="1">
                <a:solidFill>
                  <a:srgbClr val="800000"/>
                </a:solidFill>
              </a:rPr>
              <a:t>Adipokines</a:t>
            </a:r>
            <a:r>
              <a:rPr lang="en-US" sz="3400" dirty="0"/>
              <a:t> (cell-signaling proteins) secreted by fat tissue and involved in immune responses—and more generally the development of a compromised immune system due to </a:t>
            </a:r>
            <a:r>
              <a:rPr lang="en-US" sz="3400" dirty="0" smtClean="0"/>
              <a:t>circadian </a:t>
            </a:r>
            <a:r>
              <a:rPr lang="en-US" sz="3400" dirty="0"/>
              <a:t>misalignment—may connect these different </a:t>
            </a:r>
            <a:r>
              <a:rPr lang="en-US" sz="3400" dirty="0" smtClean="0"/>
              <a:t>factors </a:t>
            </a:r>
            <a:r>
              <a:rPr lang="en-US" sz="2900" i="1" dirty="0" smtClean="0"/>
              <a:t>(</a:t>
            </a:r>
            <a:r>
              <a:rPr lang="mr-IN" sz="2900" i="1" dirty="0"/>
              <a:t>Chronobiol Int. 2016;33(6):581–8 </a:t>
            </a:r>
            <a:r>
              <a:rPr lang="en-US" sz="2900" i="1" dirty="0" smtClean="0"/>
              <a:t>)</a:t>
            </a:r>
            <a:endParaRPr lang="mr-IN" sz="2900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is-I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3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1" y="13510"/>
            <a:ext cx="7657720" cy="3269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2" y="1959085"/>
            <a:ext cx="7498958" cy="48989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785285" y="3282829"/>
            <a:ext cx="2771104" cy="1219688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85285" y="4487099"/>
            <a:ext cx="2771104" cy="1219688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3043" y="5691369"/>
            <a:ext cx="3399734" cy="1219688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3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45" y="176374"/>
            <a:ext cx="7549202" cy="5559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89480"/>
            <a:ext cx="83370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Nat Commun. 2017 Sep 12;8(1):417.</a:t>
            </a:r>
          </a:p>
          <a:p>
            <a:r>
              <a:rPr lang="fr-FR" sz="1600" i="1" dirty="0" err="1"/>
              <a:t>Misalignment</a:t>
            </a:r>
            <a:r>
              <a:rPr lang="fr-FR" sz="1600" i="1" dirty="0"/>
              <a:t> </a:t>
            </a:r>
            <a:r>
              <a:rPr lang="fr-FR" sz="1600" i="1" dirty="0" err="1"/>
              <a:t>with</a:t>
            </a:r>
            <a:r>
              <a:rPr lang="fr-FR" sz="1600" i="1" dirty="0"/>
              <a:t> the </a:t>
            </a:r>
            <a:r>
              <a:rPr lang="fr-FR" sz="1600" i="1" dirty="0" err="1"/>
              <a:t>external</a:t>
            </a:r>
            <a:r>
              <a:rPr lang="fr-FR" sz="1600" i="1" dirty="0"/>
              <a:t> light </a:t>
            </a:r>
            <a:r>
              <a:rPr lang="fr-FR" sz="1600" i="1" dirty="0" err="1"/>
              <a:t>environment</a:t>
            </a:r>
            <a:r>
              <a:rPr lang="fr-FR" sz="1600" i="1" dirty="0"/>
              <a:t> drives </a:t>
            </a:r>
            <a:r>
              <a:rPr lang="fr-FR" sz="1600" i="1" dirty="0" err="1"/>
              <a:t>metabolic</a:t>
            </a:r>
            <a:r>
              <a:rPr lang="fr-FR" sz="1600" i="1" dirty="0"/>
              <a:t> and </a:t>
            </a:r>
            <a:r>
              <a:rPr lang="fr-FR" sz="1600" i="1" dirty="0" err="1"/>
              <a:t>cardiac</a:t>
            </a:r>
            <a:r>
              <a:rPr lang="fr-FR" sz="1600" i="1" dirty="0"/>
              <a:t> </a:t>
            </a:r>
            <a:r>
              <a:rPr lang="fr-FR" sz="1600" i="1" dirty="0" err="1"/>
              <a:t>dysfunction</a:t>
            </a:r>
            <a:r>
              <a:rPr lang="fr-FR" sz="1600" i="1" dirty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9112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z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26"/>
            <a:ext cx="91186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9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2" y="134641"/>
            <a:ext cx="8296145" cy="5741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" y="1013248"/>
            <a:ext cx="8887782" cy="4637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036" y="6083278"/>
            <a:ext cx="498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 Color Rendering Index (CRI) 95+ %</a:t>
            </a:r>
          </a:p>
          <a:p>
            <a:r>
              <a:rPr lang="en-US" dirty="0" smtClean="0"/>
              <a:t>Color Temperature 2700-3000k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859405" y="325703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60274" y="804150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4036" y="340943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3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28"/>
            <a:ext cx="9144000" cy="5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0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25"/>
            <a:ext cx="9144000" cy="56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5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732"/>
            <a:ext cx="9144000" cy="33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31"/>
            <a:ext cx="9144000" cy="57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4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89"/>
            <a:ext cx="9144000" cy="57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5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_graphics_how-blue-light-affects-body-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96" y="164615"/>
            <a:ext cx="6194272" cy="58174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997" y="6324995"/>
            <a:ext cx="453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245633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" y="319644"/>
            <a:ext cx="7556500" cy="5575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927" y="6207414"/>
            <a:ext cx="453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306597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12066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Melatonin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783281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Hormone of darkness</a:t>
            </a:r>
          </a:p>
          <a:p>
            <a:r>
              <a:rPr lang="en-US" dirty="0" smtClean="0"/>
              <a:t>Very sensitive to blue light</a:t>
            </a:r>
          </a:p>
          <a:p>
            <a:r>
              <a:rPr lang="en-US" dirty="0" smtClean="0"/>
              <a:t>Facilitates sleep cycle</a:t>
            </a:r>
          </a:p>
          <a:p>
            <a:r>
              <a:rPr lang="en-US" dirty="0" smtClean="0"/>
              <a:t>Increases cell regeneration</a:t>
            </a:r>
          </a:p>
          <a:p>
            <a:r>
              <a:rPr lang="en-US" dirty="0" smtClean="0"/>
              <a:t>Anti-oxidant activity; ROS scavenger</a:t>
            </a:r>
          </a:p>
          <a:p>
            <a:r>
              <a:rPr lang="en-US" dirty="0" smtClean="0"/>
              <a:t>Antagonizes Aromatase and lowers estrogen production in tissues</a:t>
            </a:r>
          </a:p>
          <a:p>
            <a:r>
              <a:rPr lang="en-US" dirty="0" smtClean="0"/>
              <a:t>Modulates immune regulatory function</a:t>
            </a:r>
          </a:p>
          <a:p>
            <a:r>
              <a:rPr lang="en-US" dirty="0" smtClean="0"/>
              <a:t>Antagonizes cortisol</a:t>
            </a:r>
          </a:p>
          <a:p>
            <a:r>
              <a:rPr lang="en-US" dirty="0" smtClean="0"/>
              <a:t>Key substance for </a:t>
            </a:r>
            <a:r>
              <a:rPr lang="en-US" dirty="0" err="1" smtClean="0"/>
              <a:t>chronobiologic</a:t>
            </a:r>
            <a:r>
              <a:rPr lang="en-US" dirty="0" smtClean="0"/>
              <a:t> adaptation (day/night and summer/winter)</a:t>
            </a:r>
            <a:endParaRPr lang="en-US" dirty="0"/>
          </a:p>
        </p:txBody>
      </p:sp>
      <p:pic>
        <p:nvPicPr>
          <p:cNvPr id="5" name="Picture 4" descr="8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82" y="274638"/>
            <a:ext cx="1893078" cy="18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9" y="199637"/>
            <a:ext cx="7806348" cy="5372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6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628" y="270200"/>
            <a:ext cx="7093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Age-Related Macular Degeneration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465" y="2232385"/>
            <a:ext cx="791782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In modern societies 30-50% of people over 65 years of age show signs of AMD</a:t>
            </a:r>
            <a:endParaRPr lang="en-US" sz="28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For 85% of cases there is no cure</a:t>
            </a:r>
            <a:endParaRPr lang="en-US" sz="28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Progression leads to blindness</a:t>
            </a:r>
            <a:endParaRPr lang="en-US" sz="28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Statistical correlation with chronic complex disease disease and changes in light exposition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Melanopsin</a:t>
            </a:r>
            <a:r>
              <a:rPr lang="en-US" sz="2800" dirty="0" smtClean="0">
                <a:solidFill>
                  <a:srgbClr val="000000"/>
                </a:solidFill>
              </a:rPr>
              <a:t> receptors sensitive to the oxidative stress of blue light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7" name="Picture 6" descr="m1550480-age-related-macular-degeneration-drusen-science-photo-library-hig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67" y="418809"/>
            <a:ext cx="2178452" cy="1472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7253" y="6265339"/>
            <a:ext cx="29214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baseline="30000" dirty="0"/>
              <a:t>Molecular Vision </a:t>
            </a:r>
            <a:r>
              <a:rPr lang="en-US" sz="2400" b="1" baseline="30000" dirty="0"/>
              <a:t>2016; 22:61-72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893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2779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Fluorescent Light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0739" y="2241192"/>
            <a:ext cx="7298479" cy="3749749"/>
          </a:xfrm>
        </p:spPr>
        <p:txBody>
          <a:bodyPr/>
          <a:lstStyle/>
          <a:p>
            <a:r>
              <a:rPr lang="en-US" dirty="0" smtClean="0"/>
              <a:t>NHS- Nurses Health Study (Harvard)</a:t>
            </a:r>
          </a:p>
          <a:p>
            <a:r>
              <a:rPr lang="en-US" dirty="0" smtClean="0"/>
              <a:t>120,000 nurses followed 30+ years</a:t>
            </a:r>
          </a:p>
          <a:p>
            <a:r>
              <a:rPr lang="en-US" dirty="0" smtClean="0"/>
              <a:t>30% increase of breast cancer after 15 years of night work</a:t>
            </a:r>
          </a:p>
          <a:p>
            <a:r>
              <a:rPr lang="en-US" dirty="0" smtClean="0"/>
              <a:t>Other studies have shown increased risk up to 60%</a:t>
            </a:r>
          </a:p>
          <a:p>
            <a:endParaRPr lang="en-US" dirty="0"/>
          </a:p>
        </p:txBody>
      </p:sp>
      <p:pic>
        <p:nvPicPr>
          <p:cNvPr id="6" name="Picture 5" descr="public-hospi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19" y="274638"/>
            <a:ext cx="4009578" cy="16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4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98" y="418809"/>
            <a:ext cx="2521861" cy="1418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163" y="2465296"/>
            <a:ext cx="716708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Author of the UV Advantage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Sunblocks</a:t>
            </a:r>
            <a:r>
              <a:rPr lang="en-US" sz="2800" dirty="0" smtClean="0">
                <a:solidFill>
                  <a:srgbClr val="000000"/>
                </a:solidFill>
              </a:rPr>
              <a:t> with factor 15+ reduce sulfated </a:t>
            </a:r>
            <a:r>
              <a:rPr lang="en-US" sz="2800" dirty="0" err="1" smtClean="0">
                <a:solidFill>
                  <a:srgbClr val="000000"/>
                </a:solidFill>
              </a:rPr>
              <a:t>cholcalciferol</a:t>
            </a:r>
            <a:r>
              <a:rPr lang="en-US" sz="2800" dirty="0" smtClean="0">
                <a:solidFill>
                  <a:srgbClr val="000000"/>
                </a:solidFill>
              </a:rPr>
              <a:t> by 99.9%</a:t>
            </a:r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More thoughtful dosed sunlight exposure could reduce cancer incidence in USA by as much as 50%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Melanoma risk significantly reduced with occupational sun exposure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99" y="659164"/>
            <a:ext cx="55753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9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tamin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8" y="171101"/>
            <a:ext cx="3487471" cy="2327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89" y="3207297"/>
            <a:ext cx="6478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Many epidemiologic studies associate low vitamin D levels with most chronic, complex diseases.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Modulates 3% human genome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Anti-inflammatory, DNA repair, apoptosis, anti-oxidant, etc.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Sunlight = sulfation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Sunlight is the ultimate source of vitamin 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Studies suggest a desirable blood level of at least 30 - 50 </a:t>
            </a:r>
            <a:r>
              <a:rPr lang="en-US" dirty="0" err="1" smtClean="0"/>
              <a:t>ng</a:t>
            </a:r>
            <a:r>
              <a:rPr lang="en-US" dirty="0" smtClean="0"/>
              <a:t>/ml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? Sunlight vs. supplement</a:t>
            </a:r>
            <a:endParaRPr lang="en-US" dirty="0"/>
          </a:p>
        </p:txBody>
      </p:sp>
      <p:pic>
        <p:nvPicPr>
          <p:cNvPr id="4" name="Picture 3" descr="41CLUUlge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86" y="171101"/>
            <a:ext cx="1587787" cy="28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-From-Space-Sunrise-Desktop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29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511" y="5657671"/>
            <a:ext cx="7985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Earth, at the equator is spinning approximately 1,000 miles/hour around its axis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Earth is orbiting the sun, moving approximately 66,600 miles/hour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Diurnal rhythm is central to the existence of all life on our planet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8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52"/>
            <a:ext cx="90424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3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"/>
            <a:ext cx="9144000" cy="55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3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1" y="249961"/>
            <a:ext cx="8496300" cy="594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76987"/>
            <a:ext cx="4026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aseline="30000" dirty="0"/>
              <a:t>ANTICANCER RESEARCH </a:t>
            </a:r>
            <a:r>
              <a:rPr lang="de-DE" sz="2400" i="1" baseline="30000" dirty="0"/>
              <a:t>31</a:t>
            </a:r>
            <a:r>
              <a:rPr lang="de-DE" sz="2400" baseline="30000" dirty="0"/>
              <a:t>: 2939-2948 (2011)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674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4" y="523253"/>
            <a:ext cx="78867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2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st ca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5" y="621460"/>
            <a:ext cx="8409081" cy="5032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160" y="6106508"/>
            <a:ext cx="47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Michael </a:t>
            </a:r>
            <a:r>
              <a:rPr lang="en-US" dirty="0" err="1" smtClean="0"/>
              <a:t>Holick</a:t>
            </a:r>
            <a:r>
              <a:rPr lang="en-US" dirty="0" smtClean="0"/>
              <a:t> MD, PhD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0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4" y="83870"/>
            <a:ext cx="8851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" y="82976"/>
            <a:ext cx="89027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-used-light-therapy-for-a-week-456054771-Rocky89-1024x6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7" y="207412"/>
            <a:ext cx="8508953" cy="5675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048" y="6201078"/>
            <a:ext cx="56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Full-spectrum light box: 10,000 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8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efits-of-sun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1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0 NO also produced by sun and also hel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9" y="1215898"/>
            <a:ext cx="7102626" cy="4817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443" y="364769"/>
            <a:ext cx="64855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UVA and Nitric Oxide (NO)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743" y="5426632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 err="1"/>
              <a:t>Dermato</a:t>
            </a:r>
            <a:r>
              <a:rPr lang="en-US" dirty="0"/>
              <a:t>-Endocrinology 4:2, 109–117; April/May/June 2012; G 2012 </a:t>
            </a:r>
            <a:r>
              <a:rPr lang="en-US" dirty="0" err="1"/>
              <a:t>Landes</a:t>
            </a:r>
            <a:r>
              <a:rPr lang="en-US" dirty="0"/>
              <a:t> Bioscience</a:t>
            </a:r>
          </a:p>
        </p:txBody>
      </p:sp>
    </p:spTree>
    <p:extLst>
      <p:ext uri="{BB962C8B-B14F-4D97-AF65-F5344CB8AC3E}">
        <p14:creationId xmlns:p14="http://schemas.microsoft.com/office/powerpoint/2010/main" val="132379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-at-night-from-space-nasa-zombie-population-map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1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84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Time-Restricted Feeding</a:t>
            </a:r>
            <a:endParaRPr lang="en-US" sz="36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014" y="188622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Time restricted feeding e.g. consume all food within 10-hour </a:t>
            </a:r>
          </a:p>
          <a:p>
            <a:r>
              <a:rPr lang="en-US" sz="2400" dirty="0" smtClean="0"/>
              <a:t>Decreases in body weight and visceral fat</a:t>
            </a:r>
          </a:p>
          <a:p>
            <a:r>
              <a:rPr lang="en-US" sz="2400" dirty="0" smtClean="0"/>
              <a:t>Significant reductions in breast cancer recurrence and improved prognosis (</a:t>
            </a:r>
            <a:r>
              <a:rPr lang="en-US" sz="2400" dirty="0"/>
              <a:t>P</a:t>
            </a:r>
            <a:r>
              <a:rPr lang="en-US" sz="2400" dirty="0" smtClean="0"/>
              <a:t>atterson et al. UCSD)</a:t>
            </a:r>
          </a:p>
          <a:p>
            <a:r>
              <a:rPr lang="en-US" sz="2400" dirty="0" smtClean="0"/>
              <a:t>Improved cardiovascular disease risk profile</a:t>
            </a:r>
          </a:p>
          <a:p>
            <a:r>
              <a:rPr lang="en-US" sz="2400" dirty="0" smtClean="0"/>
              <a:t>Decreased inflammation (</a:t>
            </a:r>
            <a:r>
              <a:rPr lang="it-IT" sz="2400" dirty="0" err="1" smtClean="0"/>
              <a:t>Biogerontology</a:t>
            </a:r>
            <a:r>
              <a:rPr lang="it-IT" sz="2400" dirty="0" smtClean="0"/>
              <a:t>. 2015 Dec;16(6):775-88</a:t>
            </a:r>
            <a:r>
              <a:rPr lang="is-I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Decreased </a:t>
            </a:r>
            <a:r>
              <a:rPr lang="en-US" sz="2400" dirty="0" err="1" smtClean="0"/>
              <a:t>neuroinflammation</a:t>
            </a:r>
            <a:r>
              <a:rPr lang="en-US" sz="2400" dirty="0" smtClean="0"/>
              <a:t> (</a:t>
            </a:r>
            <a:r>
              <a:rPr lang="sk-SK" sz="2400" dirty="0" smtClean="0"/>
              <a:t>Neurobiol Aging. 2015 May;36(5):1914-23)</a:t>
            </a:r>
          </a:p>
          <a:p>
            <a:r>
              <a:rPr lang="sk-SK" sz="2400" dirty="0" smtClean="0"/>
              <a:t>Autophagy (</a:t>
            </a:r>
            <a:r>
              <a:rPr lang="fi-FI" sz="2400" dirty="0" err="1" smtClean="0"/>
              <a:t>Autophagy</a:t>
            </a:r>
            <a:r>
              <a:rPr lang="fi-FI" sz="2400" dirty="0" smtClean="0"/>
              <a:t>, 2014;10:11, 1879-1882)</a:t>
            </a:r>
            <a:endParaRPr lang="sk-SK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de1219_445370bd0288459a94e4bd1c5491f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5" y="125749"/>
            <a:ext cx="1572693" cy="17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1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ies-Wearing-Sunglasses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42" y="466720"/>
            <a:ext cx="5926599" cy="4267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9662" y="5126598"/>
            <a:ext cx="57031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Is this always a good idea?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904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3"/>
            <a:ext cx="9144000" cy="3554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92" y="3667686"/>
            <a:ext cx="5955254" cy="31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Summary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18" y="193293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Decreased sunlight exposure and increased “junk light” exposure are major contributors to chronic complex disease.</a:t>
            </a:r>
          </a:p>
          <a:p>
            <a:r>
              <a:rPr lang="en-US" sz="2400" dirty="0" smtClean="0"/>
              <a:t>Sensible sunlight e.g. 30” /day or </a:t>
            </a:r>
            <a:r>
              <a:rPr lang="en-US" sz="2400" dirty="0"/>
              <a:t>more </a:t>
            </a:r>
            <a:r>
              <a:rPr lang="en-US" sz="2400" dirty="0" smtClean="0"/>
              <a:t>unprotected as tolerated to avoid burning </a:t>
            </a:r>
          </a:p>
          <a:p>
            <a:r>
              <a:rPr lang="en-US" sz="2400" dirty="0" smtClean="0"/>
              <a:t>Allow full spectrum dawn light to access your retina</a:t>
            </a:r>
          </a:p>
          <a:p>
            <a:r>
              <a:rPr lang="en-US" sz="2400" dirty="0" smtClean="0"/>
              <a:t>Incandescent</a:t>
            </a:r>
            <a:r>
              <a:rPr lang="en-US" sz="2400" dirty="0" smtClean="0"/>
              <a:t>, halogen, warm LED; CRI (color rendering index) 95+</a:t>
            </a:r>
          </a:p>
          <a:p>
            <a:r>
              <a:rPr lang="en-US" sz="2400" dirty="0" smtClean="0"/>
              <a:t>Ditch the CFUs, fluorescents when able</a:t>
            </a:r>
          </a:p>
          <a:p>
            <a:r>
              <a:rPr lang="en-US" sz="2400" dirty="0" smtClean="0"/>
              <a:t>Blue blocker glasses after sunset</a:t>
            </a:r>
          </a:p>
          <a:p>
            <a:r>
              <a:rPr lang="en-US" sz="2400" dirty="0" smtClean="0"/>
              <a:t>Full-spectrum light at 10k lux for 30” for seasonal affective disorder, sleep disruption, improved cognition.</a:t>
            </a:r>
          </a:p>
          <a:p>
            <a:r>
              <a:rPr lang="en-US" sz="2400" dirty="0" smtClean="0"/>
              <a:t>Blue blocker apps </a:t>
            </a:r>
            <a:r>
              <a:rPr lang="en-US" sz="2400" dirty="0" smtClean="0"/>
              <a:t>for adjustment color temperature and blue blocking (</a:t>
            </a:r>
            <a:r>
              <a:rPr lang="en-US" sz="2400" dirty="0" smtClean="0"/>
              <a:t>2500 </a:t>
            </a:r>
            <a:r>
              <a:rPr lang="en-US" sz="2400" dirty="0" smtClean="0"/>
              <a:t>Kelvin an ideal setting for light intensity on computers, tablets, smart phones)</a:t>
            </a:r>
          </a:p>
          <a:p>
            <a:r>
              <a:rPr lang="en-US" sz="2400" dirty="0" smtClean="0"/>
              <a:t>Time-restricted feeding a powerful </a:t>
            </a:r>
            <a:r>
              <a:rPr lang="en-US" sz="2400" dirty="0" err="1" smtClean="0"/>
              <a:t>Zeitgeber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 descr="1820833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87" y="105824"/>
            <a:ext cx="2500231" cy="1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8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6" y="909500"/>
            <a:ext cx="7481438" cy="523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" y="6147729"/>
            <a:ext cx="5168900" cy="57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7142" y="0"/>
            <a:ext cx="61033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800000"/>
                </a:solidFill>
              </a:rPr>
              <a:t>Zeitgebers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431384_10211732264154683_626304406609373122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0" y="623187"/>
            <a:ext cx="4074234" cy="543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4263" y="2433958"/>
            <a:ext cx="286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Thank you 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97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" y="22967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-wireless-energy-transfer-array-power-light-bulbs-without-plugging-them.w6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" y="241414"/>
            <a:ext cx="4250799" cy="5923832"/>
          </a:xfrm>
          <a:prstGeom prst="rect">
            <a:avLst/>
          </a:prstGeom>
        </p:spPr>
      </p:pic>
      <p:pic>
        <p:nvPicPr>
          <p:cNvPr id="3" name="Picture 2" descr="tes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58" y="1396308"/>
            <a:ext cx="3255683" cy="30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phot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9" y="865774"/>
            <a:ext cx="6325214" cy="45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6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1293</Words>
  <Application>Microsoft Macintosh PowerPoint</Application>
  <PresentationFormat>On-screen Show (4:3)</PresentationFormat>
  <Paragraphs>151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Key Considerations</vt:lpstr>
      <vt:lpstr>zeitgeber | a cue given by the environment, such as a change in light or temperature, to reset the internal body clock. from German Zeitgeber, from Zeit ‘time’ + Geber ‘giver’.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Circadian Rhythm and Health</vt:lpstr>
      <vt:lpstr>Desynchronization Mechanisms</vt:lpstr>
      <vt:lpstr>Circadian Disruption and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Melatonin</vt:lpstr>
      <vt:lpstr>PowerPoint Presentation</vt:lpstr>
      <vt:lpstr>PowerPoint Presentation</vt:lpstr>
      <vt:lpstr>Fluorescent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Time-Restricted Feeding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154</cp:revision>
  <dcterms:created xsi:type="dcterms:W3CDTF">2016-04-16T17:53:22Z</dcterms:created>
  <dcterms:modified xsi:type="dcterms:W3CDTF">2018-03-13T14:22:39Z</dcterms:modified>
</cp:coreProperties>
</file>