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xlsx" ContentType="application/vnd.openxmlformats-officedocument.spreadsheetml.sheet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5"/>
  </p:notesMasterIdLst>
  <p:handoutMasterIdLst>
    <p:handoutMasterId r:id="rId76"/>
  </p:handoutMasterIdLst>
  <p:sldIdLst>
    <p:sldId id="256" r:id="rId2"/>
    <p:sldId id="436" r:id="rId3"/>
    <p:sldId id="394" r:id="rId4"/>
    <p:sldId id="396" r:id="rId5"/>
    <p:sldId id="397" r:id="rId6"/>
    <p:sldId id="370" r:id="rId7"/>
    <p:sldId id="293" r:id="rId8"/>
    <p:sldId id="451" r:id="rId9"/>
    <p:sldId id="369" r:id="rId10"/>
    <p:sldId id="421" r:id="rId11"/>
    <p:sldId id="422" r:id="rId12"/>
    <p:sldId id="423" r:id="rId13"/>
    <p:sldId id="424" r:id="rId14"/>
    <p:sldId id="425" r:id="rId15"/>
    <p:sldId id="426" r:id="rId16"/>
    <p:sldId id="427" r:id="rId17"/>
    <p:sldId id="428" r:id="rId18"/>
    <p:sldId id="429" r:id="rId19"/>
    <p:sldId id="430" r:id="rId20"/>
    <p:sldId id="431" r:id="rId21"/>
    <p:sldId id="432" r:id="rId22"/>
    <p:sldId id="433" r:id="rId23"/>
    <p:sldId id="434" r:id="rId24"/>
    <p:sldId id="435" r:id="rId25"/>
    <p:sldId id="420" r:id="rId26"/>
    <p:sldId id="374" r:id="rId27"/>
    <p:sldId id="449" r:id="rId28"/>
    <p:sldId id="450" r:id="rId29"/>
    <p:sldId id="376" r:id="rId30"/>
    <p:sldId id="377" r:id="rId31"/>
    <p:sldId id="378" r:id="rId32"/>
    <p:sldId id="392" r:id="rId33"/>
    <p:sldId id="259" r:id="rId34"/>
    <p:sldId id="379" r:id="rId35"/>
    <p:sldId id="368" r:id="rId36"/>
    <p:sldId id="391" r:id="rId37"/>
    <p:sldId id="362" r:id="rId38"/>
    <p:sldId id="363" r:id="rId39"/>
    <p:sldId id="260" r:id="rId40"/>
    <p:sldId id="452" r:id="rId41"/>
    <p:sldId id="453" r:id="rId42"/>
    <p:sldId id="411" r:id="rId43"/>
    <p:sldId id="356" r:id="rId44"/>
    <p:sldId id="271" r:id="rId45"/>
    <p:sldId id="272" r:id="rId46"/>
    <p:sldId id="358" r:id="rId47"/>
    <p:sldId id="296" r:id="rId48"/>
    <p:sldId id="365" r:id="rId49"/>
    <p:sldId id="366" r:id="rId50"/>
    <p:sldId id="359" r:id="rId51"/>
    <p:sldId id="389" r:id="rId52"/>
    <p:sldId id="297" r:id="rId53"/>
    <p:sldId id="298" r:id="rId54"/>
    <p:sldId id="388" r:id="rId55"/>
    <p:sldId id="267" r:id="rId56"/>
    <p:sldId id="336" r:id="rId57"/>
    <p:sldId id="258" r:id="rId58"/>
    <p:sldId id="261" r:id="rId59"/>
    <p:sldId id="262" r:id="rId60"/>
    <p:sldId id="265" r:id="rId61"/>
    <p:sldId id="382" r:id="rId62"/>
    <p:sldId id="384" r:id="rId63"/>
    <p:sldId id="407" r:id="rId64"/>
    <p:sldId id="408" r:id="rId65"/>
    <p:sldId id="404" r:id="rId66"/>
    <p:sldId id="405" r:id="rId67"/>
    <p:sldId id="400" r:id="rId68"/>
    <p:sldId id="390" r:id="rId69"/>
    <p:sldId id="445" r:id="rId70"/>
    <p:sldId id="448" r:id="rId71"/>
    <p:sldId id="302" r:id="rId72"/>
    <p:sldId id="303" r:id="rId73"/>
    <p:sldId id="393" r:id="rId7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thie Swift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gray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>
        <p:scale>
          <a:sx n="112" d="100"/>
          <a:sy n="112" d="100"/>
        </p:scale>
        <p:origin x="-15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viewProps" Target="viewProps.xml"/><Relationship Id="rId81" Type="http://schemas.openxmlformats.org/officeDocument/2006/relationships/theme" Target="theme/theme1.xml"/><Relationship Id="rId82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notesMaster" Target="notesMasters/notesMaster1.xml"/><Relationship Id="rId76" Type="http://schemas.openxmlformats.org/officeDocument/2006/relationships/handoutMaster" Target="handoutMasters/handoutMaster1.xml"/><Relationship Id="rId77" Type="http://schemas.openxmlformats.org/officeDocument/2006/relationships/printerSettings" Target="printerSettings/printerSettings1.bin"/><Relationship Id="rId78" Type="http://schemas.openxmlformats.org/officeDocument/2006/relationships/commentAuthors" Target="commentAuthors.xml"/><Relationship Id="rId79" Type="http://schemas.openxmlformats.org/officeDocument/2006/relationships/presProps" Target="pres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Carb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SAD</c:v>
                </c:pt>
                <c:pt idx="1">
                  <c:v>LCHF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55.0</c:v>
                </c:pt>
                <c:pt idx="1">
                  <c:v>10.0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Fat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SAD</c:v>
                </c:pt>
                <c:pt idx="1">
                  <c:v>LCHF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30.0</c:v>
                </c:pt>
                <c:pt idx="1">
                  <c:v>75.0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Protein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SAD</c:v>
                </c:pt>
                <c:pt idx="1">
                  <c:v>LCHF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15.0</c:v>
                </c:pt>
                <c:pt idx="1">
                  <c:v>15.0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31299512"/>
        <c:axId val="2031296520"/>
      </c:barChart>
      <c:catAx>
        <c:axId val="20312995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31296520"/>
        <c:crosses val="autoZero"/>
        <c:auto val="1"/>
        <c:lblAlgn val="ctr"/>
        <c:lblOffset val="100"/>
        <c:noMultiLvlLbl val="0"/>
      </c:catAx>
      <c:valAx>
        <c:axId val="203129652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203129951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0.25346</cdr:x>
      <cdr:y>0.29529</cdr:y>
    </cdr:from>
    <cdr:to>
      <cdr:x>0.35404</cdr:x>
      <cdr:y>0.37221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98135" y="1467148"/>
          <a:ext cx="554835" cy="3821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b="1" dirty="0" smtClean="0"/>
            <a:t>30%</a:t>
          </a:r>
          <a:endParaRPr lang="en-US" sz="1600" b="1" dirty="0"/>
        </a:p>
      </cdr:txBody>
    </cdr:sp>
  </cdr:relSizeAnchor>
  <cdr:relSizeAnchor xmlns:cdr="http://schemas.openxmlformats.org/drawingml/2006/chartDrawing">
    <cdr:from>
      <cdr:x>0.54626</cdr:x>
      <cdr:y>0.86104</cdr:y>
    </cdr:from>
    <cdr:to>
      <cdr:x>0.67143</cdr:x>
      <cdr:y>0.93548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013323" y="4278158"/>
          <a:ext cx="690462" cy="3698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600" b="1" dirty="0" smtClean="0"/>
            <a:t>10%</a:t>
          </a:r>
          <a:endParaRPr lang="en-US" sz="1600" b="1" dirty="0"/>
        </a:p>
      </cdr:txBody>
    </cdr:sp>
  </cdr:relSizeAnchor>
  <cdr:relSizeAnchor xmlns:cdr="http://schemas.openxmlformats.org/drawingml/2006/chartDrawing">
    <cdr:from>
      <cdr:x>0.54877</cdr:x>
      <cdr:y>0.47673</cdr:y>
    </cdr:from>
    <cdr:to>
      <cdr:x>0.67394</cdr:x>
      <cdr:y>0.55117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027134" y="2368648"/>
          <a:ext cx="690462" cy="3698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b="1" dirty="0" smtClean="0"/>
            <a:t>75%</a:t>
          </a:r>
          <a:endParaRPr lang="en-US" sz="1600" b="1" dirty="0"/>
        </a:p>
      </cdr:txBody>
    </cdr:sp>
  </cdr:relSizeAnchor>
  <cdr:relSizeAnchor xmlns:cdr="http://schemas.openxmlformats.org/drawingml/2006/chartDrawing">
    <cdr:from>
      <cdr:x>0.5485</cdr:x>
      <cdr:y>0.07692</cdr:y>
    </cdr:from>
    <cdr:to>
      <cdr:x>0.55679</cdr:x>
      <cdr:y>0.08612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025652" y="382197"/>
          <a:ext cx="45719" cy="457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0.55297</cdr:x>
      <cdr:y>0.07692</cdr:y>
    </cdr:from>
    <cdr:to>
      <cdr:x>0.66696</cdr:x>
      <cdr:y>0.16863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050312" y="382197"/>
          <a:ext cx="628814" cy="4556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b="1" dirty="0" smtClean="0"/>
            <a:t>15%</a:t>
          </a:r>
          <a:endParaRPr lang="en-US" sz="160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Mark Pettus MD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1/14/18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280790-AE6F-3D46-A30C-046B6921B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680974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Mark Pettus MD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1/14/18</a:t>
            </a: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2353C-336B-AB42-9FC9-57A81FB89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941037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to build lean body mass in addition to reduction of fat stores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0AA01F-6CE3-F44F-AE8B-F82DD271EAFE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1/14/18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Mark Pettus MD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005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Endocrine disruptors tied to 300billion in annual healthcare costs</a:t>
            </a:r>
          </a:p>
          <a:p>
            <a:r>
              <a:rPr lang="en-US" dirty="0" err="1" smtClean="0"/>
              <a:t>Organophophate</a:t>
            </a:r>
            <a:r>
              <a:rPr lang="en-US" baseline="0" dirty="0" smtClean="0"/>
              <a:t> disruptors; glyphosate; BPA; </a:t>
            </a:r>
            <a:r>
              <a:rPr lang="en-US" baseline="0" dirty="0" err="1" smtClean="0"/>
              <a:t>pthalates</a:t>
            </a:r>
            <a:r>
              <a:rPr lang="en-US" baseline="0" dirty="0" smtClean="0"/>
              <a:t>; PTFO flame retardants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A11AD-D27D-5A42-B662-BF44AED1239F}" type="slidenum">
              <a:rPr lang="en-US" smtClean="0"/>
              <a:t>31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1/14/18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Mark Pettus MD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79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TEE differed by approximately 300 kcal/d between these low fat and low carb diets, an effect corresponding with the amount of energy typically expended in 1 hour of moderate-intensity physical activity.</a:t>
            </a:r>
            <a:endParaRPr lang="en-US" dirty="0">
              <a:latin typeface="Calibri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1/14/18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Mark Pettus MD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252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2353C-336B-AB42-9FC9-57A81FB899B4}" type="slidenum">
              <a:rPr lang="en-US" smtClean="0"/>
              <a:t>72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1/14/18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Mark Pettus MD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944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7F1A6-9870-4D4A-B8B4-755CD7C14D7E}" type="datetime1">
              <a:rPr lang="en-US" smtClean="0"/>
              <a:t>2/14/18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E9291-8372-BA4E-A6C2-1D93AF71C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199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154E5-3C21-3E48-91DF-A5242CC43AA3}" type="datetime1">
              <a:rPr lang="en-US" smtClean="0"/>
              <a:t>2/14/18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E9291-8372-BA4E-A6C2-1D93AF71C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176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4B5BD-E45B-4449-8288-F8FE2DA6C5A2}" type="datetime1">
              <a:rPr lang="en-US" smtClean="0"/>
              <a:t>2/14/18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E9291-8372-BA4E-A6C2-1D93AF71C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43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852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5D4AA-D836-8343-8B6E-6FDBDD24F3AE}" type="datetime1">
              <a:rPr lang="en-US" smtClean="0"/>
              <a:t>2/14/18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E9291-8372-BA4E-A6C2-1D93AF71C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220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C3EA8-F468-3047-B163-8214EE9FC2D4}" type="datetime1">
              <a:rPr lang="en-US" smtClean="0"/>
              <a:t>2/14/18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E9291-8372-BA4E-A6C2-1D93AF71C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76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D734A-A704-A247-8635-A2FD9144EB87}" type="datetime1">
              <a:rPr lang="en-US" smtClean="0"/>
              <a:t>2/14/18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E9291-8372-BA4E-A6C2-1D93AF71C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40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2ABC6-E63D-A045-85DB-83BC38C86A92}" type="datetime1">
              <a:rPr lang="en-US" smtClean="0"/>
              <a:t>2/14/18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E9291-8372-BA4E-A6C2-1D93AF71C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01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B6C76-CF98-A147-8E27-9C0152B47ED7}" type="datetime1">
              <a:rPr lang="en-US" smtClean="0"/>
              <a:t>2/14/18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E9291-8372-BA4E-A6C2-1D93AF71C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52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478AA-A655-0D48-A81C-9808A156B8F2}" type="datetime1">
              <a:rPr lang="en-US" smtClean="0"/>
              <a:t>2/14/18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E9291-8372-BA4E-A6C2-1D93AF71C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61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8F45-F165-B54D-AB99-015E8257D2CF}" type="datetime1">
              <a:rPr lang="en-US" smtClean="0"/>
              <a:t>2/14/18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E9291-8372-BA4E-A6C2-1D93AF71C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486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A09A0-0153-7B49-B569-D237B1469739}" type="datetime1">
              <a:rPr lang="en-US" smtClean="0"/>
              <a:t>2/14/18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E9291-8372-BA4E-A6C2-1D93AF71C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395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E9377-12AD-2B4E-ACA3-7742EF10EB21}" type="datetime1">
              <a:rPr lang="en-US" smtClean="0"/>
              <a:t>2/14/18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E9291-8372-BA4E-A6C2-1D93AF71CC1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7171b3_fd967e69b016439a8382d37333decc3e_mv2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011" y="6064170"/>
            <a:ext cx="1758989" cy="79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080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Times New Roman"/>
          <a:ea typeface="+mn-ea"/>
          <a:cs typeface="Times New Roman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Times New Roman"/>
          <a:ea typeface="+mn-ea"/>
          <a:cs typeface="Times New Roman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Times New Roman"/>
          <a:ea typeface="+mn-ea"/>
          <a:cs typeface="Times New Roman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Times New Roman"/>
          <a:ea typeface="+mn-ea"/>
          <a:cs typeface="Times New Roman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Times New Roman"/>
          <a:ea typeface="+mn-ea"/>
          <a:cs typeface="Times New Roma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jpeg"/><Relationship Id="rId3" Type="http://schemas.openxmlformats.org/officeDocument/2006/relationships/image" Target="../media/image28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3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tif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prolonfmd.com/fasting-mimicking-diet/" TargetMode="External"/><Relationship Id="rId4" Type="http://schemas.openxmlformats.org/officeDocument/2006/relationships/hyperlink" Target="https://www.salk.edu/scientist/satchidananda-panda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tiff"/><Relationship Id="rId3" Type="http://schemas.openxmlformats.org/officeDocument/2006/relationships/image" Target="../media/image55.tif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tif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tif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tif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tif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tif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tif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tif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tif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tif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0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3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6" Type="http://schemas.openxmlformats.org/officeDocument/2006/relationships/image" Target="../media/image10.jp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31135" y="3434625"/>
            <a:ext cx="683380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New Insights on Weight Loss and Metabolism</a:t>
            </a:r>
          </a:p>
          <a:p>
            <a:pPr algn="ctr"/>
            <a:r>
              <a:rPr lang="en-US" sz="2800" dirty="0" smtClean="0">
                <a:solidFill>
                  <a:srgbClr val="800000"/>
                </a:solidFill>
              </a:rPr>
              <a:t>How do I turn the fat switch off?</a:t>
            </a:r>
          </a:p>
          <a:p>
            <a:pPr algn="ctr"/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1830987" y="4823215"/>
            <a:ext cx="60672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Mark Pettus MD</a:t>
            </a:r>
          </a:p>
          <a:p>
            <a:pPr algn="ctr"/>
            <a:r>
              <a:rPr lang="en-US" dirty="0" smtClean="0"/>
              <a:t>Director Medical Education and Population Health</a:t>
            </a:r>
          </a:p>
          <a:p>
            <a:pPr algn="ctr"/>
            <a:r>
              <a:rPr lang="en-US" dirty="0" smtClean="0"/>
              <a:t>Berkshire Health Systems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February 15, 2018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579" y="829685"/>
            <a:ext cx="3845200" cy="230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981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182"/>
            <a:ext cx="9144000" cy="64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79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466082"/>
            <a:ext cx="9105900" cy="639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199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658"/>
            <a:ext cx="9144000" cy="617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361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078"/>
            <a:ext cx="9144000" cy="613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99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212"/>
            <a:ext cx="9144000" cy="624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40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780"/>
            <a:ext cx="9144000" cy="647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651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8054"/>
            <a:ext cx="9144000" cy="631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933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120"/>
            <a:ext cx="9144000" cy="654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234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118"/>
            <a:ext cx="9144000" cy="640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351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9982"/>
            <a:ext cx="9144000" cy="605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58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"/>
            <a:ext cx="5791200" cy="493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1752600" y="5257800"/>
            <a:ext cx="57912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ja-JP" altLang="en-US" sz="2000" dirty="0" smtClean="0">
                <a:latin typeface="+mn-lt"/>
              </a:rPr>
              <a:t>“</a:t>
            </a:r>
            <a:r>
              <a:rPr lang="en-US" altLang="ja-JP" sz="2000" dirty="0" smtClean="0">
                <a:latin typeface="+mn-lt"/>
              </a:rPr>
              <a:t>The future </a:t>
            </a:r>
            <a:r>
              <a:rPr lang="en-US" altLang="ja-JP" sz="2000" dirty="0" err="1" smtClean="0">
                <a:latin typeface="+mn-lt"/>
              </a:rPr>
              <a:t>ain</a:t>
            </a:r>
            <a:r>
              <a:rPr lang="ja-JP" altLang="en-US" sz="2000" dirty="0" smtClean="0">
                <a:latin typeface="+mn-lt"/>
              </a:rPr>
              <a:t>’</a:t>
            </a:r>
            <a:r>
              <a:rPr lang="en-US" altLang="ja-JP" sz="2000" dirty="0" smtClean="0">
                <a:latin typeface="+mn-lt"/>
              </a:rPr>
              <a:t>t what it used to be.</a:t>
            </a:r>
            <a:r>
              <a:rPr lang="ja-JP" altLang="en-US" sz="2000" dirty="0" smtClean="0">
                <a:latin typeface="+mn-lt"/>
              </a:rPr>
              <a:t>”</a:t>
            </a:r>
            <a:endParaRPr lang="en-US" altLang="ja-JP" sz="2000" dirty="0" smtClean="0">
              <a:latin typeface="+mn-lt"/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2000" dirty="0" smtClean="0">
                <a:latin typeface="+mn-lt"/>
              </a:rPr>
              <a:t>Yogi Berra</a:t>
            </a:r>
          </a:p>
        </p:txBody>
      </p:sp>
    </p:spTree>
    <p:extLst>
      <p:ext uri="{BB962C8B-B14F-4D97-AF65-F5344CB8AC3E}">
        <p14:creationId xmlns:p14="http://schemas.microsoft.com/office/powerpoint/2010/main" val="3331048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9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646"/>
            <a:ext cx="9144000" cy="670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51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948"/>
            <a:ext cx="9144000" cy="653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298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3640"/>
            <a:ext cx="9144000" cy="617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700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936"/>
            <a:ext cx="9144000" cy="641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762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502"/>
            <a:ext cx="9144000" cy="486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705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891" y="2082800"/>
            <a:ext cx="7162800" cy="3657600"/>
          </a:xfrm>
        </p:spPr>
        <p:txBody>
          <a:bodyPr>
            <a:normAutofit fontScale="85000" lnSpcReduction="20000"/>
          </a:bodyPr>
          <a:lstStyle/>
          <a:p>
            <a:pPr>
              <a:buFont typeface="Arial"/>
              <a:buChar char="•"/>
              <a:defRPr/>
            </a:pPr>
            <a:r>
              <a:rPr lang="en-US" dirty="0" smtClean="0"/>
              <a:t>Has become one of the most common diseases in America from not having been described until 1980.</a:t>
            </a:r>
          </a:p>
          <a:p>
            <a:pPr>
              <a:buFont typeface="Arial"/>
              <a:buChar char="•"/>
              <a:defRPr/>
            </a:pPr>
            <a:r>
              <a:rPr lang="en-US" dirty="0" smtClean="0"/>
              <a:t>45% of all Latinos</a:t>
            </a:r>
          </a:p>
          <a:p>
            <a:pPr>
              <a:buFont typeface="Arial"/>
              <a:buChar char="•"/>
              <a:defRPr/>
            </a:pPr>
            <a:r>
              <a:rPr lang="en-US" dirty="0" smtClean="0"/>
              <a:t>33% of all Caucasians</a:t>
            </a:r>
          </a:p>
          <a:p>
            <a:pPr>
              <a:buFont typeface="Arial"/>
              <a:buChar char="•"/>
              <a:defRPr/>
            </a:pPr>
            <a:r>
              <a:rPr lang="en-US" dirty="0" smtClean="0"/>
              <a:t>25% of all African Americans</a:t>
            </a:r>
          </a:p>
          <a:p>
            <a:pPr>
              <a:buFont typeface="Arial"/>
              <a:buChar char="•"/>
              <a:defRPr/>
            </a:pPr>
            <a:r>
              <a:rPr lang="en-US" dirty="0" smtClean="0"/>
              <a:t>5% of all progress to NASH</a:t>
            </a:r>
          </a:p>
          <a:p>
            <a:pPr>
              <a:buFont typeface="Arial"/>
              <a:buChar char="•"/>
              <a:defRPr/>
            </a:pPr>
            <a:r>
              <a:rPr lang="en-US" dirty="0" smtClean="0"/>
              <a:t>25% NASH progress to cirrhosis</a:t>
            </a:r>
          </a:p>
          <a:p>
            <a:pPr>
              <a:buFont typeface="Arial"/>
              <a:buChar char="•"/>
              <a:defRPr/>
            </a:pPr>
            <a:r>
              <a:rPr lang="en-US" dirty="0" smtClean="0"/>
              <a:t>100% Preventable</a:t>
            </a:r>
          </a:p>
          <a:p>
            <a:pPr>
              <a:buFont typeface="Arial"/>
              <a:buChar char="•"/>
              <a:defRPr/>
            </a:pPr>
            <a:endParaRPr lang="en-US" dirty="0"/>
          </a:p>
        </p:txBody>
      </p:sp>
      <p:pic>
        <p:nvPicPr>
          <p:cNvPr id="57347" name="Picture 3" descr="766902-figure-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419" y="3320039"/>
            <a:ext cx="27940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00" y="338137"/>
            <a:ext cx="1308100" cy="127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363" y="338137"/>
            <a:ext cx="359305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800000"/>
                </a:solidFill>
              </a:rPr>
              <a:t>NAFLD</a:t>
            </a:r>
          </a:p>
          <a:p>
            <a:r>
              <a:rPr lang="en-US" sz="2000" dirty="0" smtClean="0"/>
              <a:t>Non-alcohol fatty liver disease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20252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83" y="1614752"/>
            <a:ext cx="8612908" cy="52432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063182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800000"/>
                </a:solidFill>
              </a:rPr>
              <a:t>How much</a:t>
            </a:r>
          </a:p>
          <a:p>
            <a:pPr algn="ctr"/>
            <a:r>
              <a:rPr lang="en-US" sz="3200" dirty="0" smtClean="0">
                <a:solidFill>
                  <a:srgbClr val="800000"/>
                </a:solidFill>
              </a:rPr>
              <a:t>Sugar is in</a:t>
            </a:r>
          </a:p>
          <a:p>
            <a:pPr algn="ctr"/>
            <a:r>
              <a:rPr lang="en-US" sz="3200" dirty="0">
                <a:solidFill>
                  <a:srgbClr val="800000"/>
                </a:solidFill>
              </a:rPr>
              <a:t>t</a:t>
            </a:r>
            <a:r>
              <a:rPr lang="en-US" sz="3200" dirty="0" smtClean="0">
                <a:solidFill>
                  <a:srgbClr val="800000"/>
                </a:solidFill>
              </a:rPr>
              <a:t>he human body?</a:t>
            </a:r>
            <a:endParaRPr lang="en-US" sz="32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737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W_Added_Sugar_Infographic_small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75" y="317515"/>
            <a:ext cx="7202257" cy="556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306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fcs-consumption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429" y="0"/>
            <a:ext cx="6314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87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17" y="451556"/>
            <a:ext cx="8191500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40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6"/>
          <p:cNvSpPr>
            <a:spLocks noGrp="1"/>
          </p:cNvSpPr>
          <p:nvPr>
            <p:ph type="title" idx="4294967295"/>
          </p:nvPr>
        </p:nvSpPr>
        <p:spPr>
          <a:xfrm>
            <a:off x="152400" y="533400"/>
            <a:ext cx="6561667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Baskerville" charset="0"/>
                <a:ea typeface="ＭＳ Ｐゴシック" charset="0"/>
              </a:rPr>
              <a:t>The Origins of Health</a:t>
            </a:r>
            <a:br>
              <a:rPr lang="en-US" dirty="0" smtClean="0">
                <a:solidFill>
                  <a:srgbClr val="800000"/>
                </a:solidFill>
                <a:latin typeface="Baskerville" charset="0"/>
                <a:ea typeface="ＭＳ Ｐゴシック" charset="0"/>
              </a:rPr>
            </a:br>
            <a:r>
              <a:rPr lang="mr-IN" dirty="0" smtClean="0">
                <a:solidFill>
                  <a:srgbClr val="800000"/>
                </a:solidFill>
                <a:latin typeface="Baskerville" charset="0"/>
                <a:ea typeface="ＭＳ Ｐゴシック" charset="0"/>
              </a:rPr>
              <a:t>…</a:t>
            </a:r>
            <a:r>
              <a:rPr lang="en-US" sz="3600" dirty="0" smtClean="0">
                <a:latin typeface="Baskerville" charset="0"/>
                <a:ea typeface="ＭＳ Ｐゴシック" charset="0"/>
              </a:rPr>
              <a:t>exploring the causes of the causes</a:t>
            </a:r>
            <a:endParaRPr lang="en-US" sz="3600" dirty="0">
              <a:solidFill>
                <a:srgbClr val="800000"/>
              </a:solidFill>
              <a:latin typeface="Baskerville" charset="0"/>
              <a:ea typeface="ＭＳ Ｐゴシック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152400" y="2503311"/>
            <a:ext cx="8915400" cy="3657600"/>
          </a:xfrm>
        </p:spPr>
        <p:txBody>
          <a:bodyPr>
            <a:normAutofit fontScale="70000" lnSpcReduction="20000"/>
          </a:bodyPr>
          <a:lstStyle/>
          <a:p>
            <a:pPr>
              <a:buFontTx/>
              <a:buChar char="•"/>
            </a:pPr>
            <a:r>
              <a:rPr lang="en-US" dirty="0" smtClean="0">
                <a:latin typeface="Times New Roman" charset="0"/>
                <a:ea typeface="ＭＳ Ｐゴシック" charset="0"/>
              </a:rPr>
              <a:t>Creating Health and Epigenetics: How well do you fit into your genes?</a:t>
            </a:r>
            <a:endParaRPr lang="en-US" dirty="0">
              <a:latin typeface="Times New Roman" charset="0"/>
              <a:ea typeface="ＭＳ Ｐゴシック" charset="0"/>
            </a:endParaRPr>
          </a:p>
          <a:p>
            <a:pPr>
              <a:buFontTx/>
              <a:buChar char="•"/>
            </a:pPr>
            <a:r>
              <a:rPr lang="en-US" i="1" dirty="0" smtClean="0">
                <a:solidFill>
                  <a:srgbClr val="800000"/>
                </a:solidFill>
                <a:latin typeface="Times New Roman" charset="0"/>
                <a:ea typeface="ＭＳ Ｐゴシック" charset="0"/>
              </a:rPr>
              <a:t>Understanding Weight and Metabolism: How do I turn the fat switch off?</a:t>
            </a:r>
            <a:endParaRPr lang="en-US" i="1" dirty="0">
              <a:solidFill>
                <a:srgbClr val="800000"/>
              </a:solidFill>
              <a:latin typeface="Times New Roman" charset="0"/>
              <a:ea typeface="ＭＳ Ｐゴシック" charset="0"/>
            </a:endParaRPr>
          </a:p>
          <a:p>
            <a:pPr>
              <a:buFontTx/>
              <a:buChar char="•"/>
            </a:pPr>
            <a:r>
              <a:rPr lang="en-US" dirty="0" smtClean="0">
                <a:latin typeface="Times New Roman" charset="0"/>
                <a:ea typeface="ＭＳ Ｐゴシック" charset="0"/>
              </a:rPr>
              <a:t>Inflammation: Are you playing with fire?</a:t>
            </a:r>
            <a:endParaRPr lang="en-US" dirty="0">
              <a:latin typeface="Times New Roman" charset="0"/>
              <a:ea typeface="ＭＳ Ｐゴシック" charset="0"/>
            </a:endParaRPr>
          </a:p>
          <a:p>
            <a:pPr>
              <a:buFontTx/>
              <a:buChar char="•"/>
            </a:pPr>
            <a:r>
              <a:rPr lang="en-US" dirty="0">
                <a:latin typeface="Times New Roman" charset="0"/>
                <a:ea typeface="ＭＳ Ｐゴシック" charset="0"/>
              </a:rPr>
              <a:t>Gut-microbiome barrier 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function: Do you have the guts for health?</a:t>
            </a:r>
            <a:endParaRPr lang="en-US" dirty="0">
              <a:latin typeface="Times New Roman" charset="0"/>
              <a:ea typeface="ＭＳ Ｐゴシック" charset="0"/>
            </a:endParaRPr>
          </a:p>
          <a:p>
            <a:pPr>
              <a:buFontTx/>
              <a:buChar char="•"/>
            </a:pPr>
            <a:r>
              <a:rPr lang="en-US" dirty="0" smtClean="0">
                <a:latin typeface="Times New Roman" charset="0"/>
                <a:ea typeface="ＭＳ Ｐゴシック" charset="0"/>
              </a:rPr>
              <a:t>Relationship between light and health</a:t>
            </a:r>
            <a:endParaRPr lang="en-US" dirty="0">
              <a:latin typeface="Times New Roman" charset="0"/>
              <a:ea typeface="ＭＳ Ｐゴシック" charset="0"/>
            </a:endParaRPr>
          </a:p>
          <a:p>
            <a:pPr>
              <a:buFontTx/>
              <a:buChar char="•"/>
            </a:pPr>
            <a:r>
              <a:rPr lang="en-US" dirty="0">
                <a:latin typeface="Times New Roman" charset="0"/>
                <a:ea typeface="ＭＳ Ｐゴシック" charset="0"/>
              </a:rPr>
              <a:t>The science of 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mind: Neuroplasticity and brain health</a:t>
            </a:r>
            <a:endParaRPr lang="en-US" dirty="0">
              <a:latin typeface="Times New Roman" charset="0"/>
              <a:ea typeface="ＭＳ Ｐゴシック" charset="0"/>
            </a:endParaRPr>
          </a:p>
          <a:p>
            <a:pPr>
              <a:buFontTx/>
              <a:buChar char="•"/>
            </a:pPr>
            <a:r>
              <a:rPr lang="en-US" dirty="0">
                <a:latin typeface="Times New Roman" charset="0"/>
                <a:ea typeface="ＭＳ Ｐゴシック" charset="0"/>
              </a:rPr>
              <a:t>Social connection and health</a:t>
            </a:r>
          </a:p>
          <a:p>
            <a:pPr>
              <a:buFontTx/>
              <a:buChar char="•"/>
            </a:pPr>
            <a:r>
              <a:rPr lang="en-US" dirty="0" smtClean="0">
                <a:latin typeface="Times New Roman" charset="0"/>
                <a:ea typeface="ＭＳ Ｐゴシック" charset="0"/>
              </a:rPr>
              <a:t>Environmental toxins and health</a:t>
            </a:r>
            <a:endParaRPr lang="en-US" dirty="0">
              <a:latin typeface="Times New Roman" charset="0"/>
              <a:ea typeface="ＭＳ Ｐゴシック" charset="0"/>
            </a:endParaRPr>
          </a:p>
        </p:txBody>
      </p:sp>
      <p:pic>
        <p:nvPicPr>
          <p:cNvPr id="4" name="Picture 1" descr="lifestlye_medici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066" y="184443"/>
            <a:ext cx="1981200" cy="1731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4874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 and c 7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24647"/>
            <a:ext cx="4191000" cy="63135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53000" y="381000"/>
            <a:ext cx="4114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  <a:latin typeface="Times New Roman"/>
                <a:cs typeface="Times New Roman"/>
              </a:rPr>
              <a:t>Limitations of Weight and BMI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BMI of limited value with higher lean body mass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Body composition (lean body mass and fat stores)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VAT vs. SAT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TOFI – “thin outside, fat inside”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3276600" y="1905000"/>
            <a:ext cx="2057400" cy="1219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5410200" y="29718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Most adipose is VAT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 flipV="1">
            <a:off x="2667000" y="3352800"/>
            <a:ext cx="2971800" cy="1143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5715000" y="42672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Most adipose is SAT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648200" y="502920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Same weight and waist circumference:</a:t>
            </a:r>
          </a:p>
          <a:p>
            <a:pPr algn="ctr"/>
            <a:r>
              <a:rPr lang="en-US" dirty="0" smtClean="0">
                <a:solidFill>
                  <a:srgbClr val="800000"/>
                </a:solidFill>
              </a:rPr>
              <a:t>Different metabolic risks!</a:t>
            </a:r>
            <a:endParaRPr lang="en-US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317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Arrow 2"/>
          <p:cNvSpPr/>
          <p:nvPr/>
        </p:nvSpPr>
        <p:spPr>
          <a:xfrm>
            <a:off x="205431" y="914440"/>
            <a:ext cx="3342917" cy="4686196"/>
          </a:xfrm>
          <a:prstGeom prst="downArrow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08478" y="1213805"/>
            <a:ext cx="16994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Weight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Inflammation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Insulin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Resistance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82124" y="449596"/>
            <a:ext cx="429536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800000"/>
                </a:solidFill>
              </a:rPr>
              <a:t>Lifestyle-Environmental Inputs</a:t>
            </a:r>
          </a:p>
          <a:p>
            <a:pPr algn="ctr"/>
            <a:endParaRPr lang="en-US" sz="2400" dirty="0">
              <a:solidFill>
                <a:srgbClr val="8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Nutrition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Movement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Stress Response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Sleep Hygiene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Social Connection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Meaning in work, love, play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Environmental Toxins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Full-spectrum light deprivation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44993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 descr="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228600"/>
            <a:ext cx="790575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3411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51267" y="160219"/>
            <a:ext cx="8397922" cy="85811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Reduce carbohydrate-dense foods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178" y="1855479"/>
            <a:ext cx="5320367" cy="2942242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Major contributor of obesity, insulin resistance, changes in blood lipids, inflammation, and alterations of the organisms in the human microbiome</a:t>
            </a:r>
          </a:p>
          <a:p>
            <a:r>
              <a:rPr lang="en-US" dirty="0" smtClean="0"/>
              <a:t>A huge area of opportunity in individuals with increased belly fat, pre-diabetes or diabetes…these are health features of  carbohydrate intolerance.</a:t>
            </a:r>
          </a:p>
          <a:p>
            <a:r>
              <a:rPr lang="en-US" dirty="0" smtClean="0"/>
              <a:t>For most, sugar and refined, grain-based foods are problematic: eliminate and observe.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2545" y="817171"/>
            <a:ext cx="3821455" cy="490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095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84200" y="444500"/>
            <a:ext cx="3378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/>
              <a:t>Sugar, Fructose and Carbohydrate-Dense Grains</a:t>
            </a:r>
          </a:p>
        </p:txBody>
      </p:sp>
      <p:pic>
        <p:nvPicPr>
          <p:cNvPr id="3" name="Picture 2" descr="low-carb-guide-avoid-1-800x4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52" y="1365250"/>
            <a:ext cx="2519363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3581400" y="2457450"/>
            <a:ext cx="2438400" cy="20891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800000"/>
                </a:solidFill>
              </a:rPr>
              <a:t>Oral and Gut </a:t>
            </a:r>
          </a:p>
          <a:p>
            <a:pPr algn="ctr">
              <a:defRPr/>
            </a:pPr>
            <a:r>
              <a:rPr lang="en-US" dirty="0">
                <a:solidFill>
                  <a:srgbClr val="800000"/>
                </a:solidFill>
              </a:rPr>
              <a:t>Microbiome</a:t>
            </a:r>
          </a:p>
        </p:txBody>
      </p:sp>
      <p:sp>
        <p:nvSpPr>
          <p:cNvPr id="5" name="Curved Left Arrow 4"/>
          <p:cNvSpPr/>
          <p:nvPr/>
        </p:nvSpPr>
        <p:spPr>
          <a:xfrm>
            <a:off x="2819400" y="2628900"/>
            <a:ext cx="762000" cy="1803400"/>
          </a:xfrm>
          <a:prstGeom prst="curvedLeftArrow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81000" y="3429000"/>
            <a:ext cx="39624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r>
              <a:rPr lang="en-US" sz="2000" dirty="0" smtClean="0">
                <a:solidFill>
                  <a:srgbClr val="800000"/>
                </a:solidFill>
              </a:rPr>
              <a:t>Risks for:</a:t>
            </a:r>
          </a:p>
          <a:p>
            <a:r>
              <a:rPr lang="en-US" sz="2000" dirty="0" smtClean="0"/>
              <a:t>Inflammation</a:t>
            </a:r>
            <a:endParaRPr lang="en-US" sz="2000" dirty="0"/>
          </a:p>
          <a:p>
            <a:r>
              <a:rPr lang="en-US" sz="2000" dirty="0"/>
              <a:t>Neurotransmitters</a:t>
            </a:r>
          </a:p>
          <a:p>
            <a:r>
              <a:rPr lang="en-US" sz="2000" dirty="0"/>
              <a:t>Insulin Resistance</a:t>
            </a:r>
          </a:p>
          <a:p>
            <a:r>
              <a:rPr lang="en-US" sz="2000" dirty="0"/>
              <a:t>Weight and Metabolism</a:t>
            </a:r>
          </a:p>
          <a:p>
            <a:r>
              <a:rPr lang="en-US" sz="2000" dirty="0"/>
              <a:t>Mitochondria-Oxidative stress</a:t>
            </a:r>
          </a:p>
          <a:p>
            <a:r>
              <a:rPr lang="en-US" sz="2000" dirty="0"/>
              <a:t>HPA axis </a:t>
            </a:r>
            <a:r>
              <a:rPr lang="mr-IN" sz="2000" dirty="0"/>
              <a:t>–</a:t>
            </a:r>
            <a:r>
              <a:rPr lang="en-US" sz="2000" dirty="0"/>
              <a:t>Stress Response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152571" y="259556"/>
            <a:ext cx="383902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r>
              <a:rPr lang="en-US" sz="2000" dirty="0"/>
              <a:t>High-Quality Plant-Based Carbs</a:t>
            </a:r>
          </a:p>
        </p:txBody>
      </p:sp>
      <p:pic>
        <p:nvPicPr>
          <p:cNvPr id="8" name="Picture 7" descr="Vegetabl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838" y="1090613"/>
            <a:ext cx="1365250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landscape-1445904648-g-onions-garlic-14566114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193800"/>
            <a:ext cx="19304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rved Right Arrow 9"/>
          <p:cNvSpPr/>
          <p:nvPr/>
        </p:nvSpPr>
        <p:spPr>
          <a:xfrm>
            <a:off x="6019800" y="2628900"/>
            <a:ext cx="776288" cy="1803400"/>
          </a:xfrm>
          <a:prstGeom prst="curvedRightArrow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796088" y="3956050"/>
            <a:ext cx="2068512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800000"/>
                </a:solidFill>
              </a:rPr>
              <a:t>Protection from:</a:t>
            </a:r>
          </a:p>
          <a:p>
            <a:r>
              <a:rPr lang="en-US" sz="2000" dirty="0"/>
              <a:t> Inflammation</a:t>
            </a:r>
          </a:p>
          <a:p>
            <a:r>
              <a:rPr lang="en-US" sz="2000" dirty="0"/>
              <a:t> Diabetes</a:t>
            </a:r>
          </a:p>
          <a:p>
            <a:r>
              <a:rPr lang="en-US" sz="2000" dirty="0"/>
              <a:t> Cancer</a:t>
            </a:r>
          </a:p>
          <a:p>
            <a:r>
              <a:rPr lang="en-US" sz="2000" dirty="0"/>
              <a:t> Obesity</a:t>
            </a:r>
          </a:p>
        </p:txBody>
      </p:sp>
      <p:pic>
        <p:nvPicPr>
          <p:cNvPr id="12" name="Picture 11" descr="1200px-3_types_of_lenti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243" y="2204508"/>
            <a:ext cx="1508948" cy="84878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381000" y="3846286"/>
            <a:ext cx="0" cy="2298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81000" y="4432300"/>
            <a:ext cx="0" cy="2298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81000" y="5018314"/>
            <a:ext cx="0" cy="2298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81000" y="5358191"/>
            <a:ext cx="0" cy="2298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81000" y="4777013"/>
            <a:ext cx="0" cy="2298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81000" y="4160762"/>
            <a:ext cx="0" cy="1814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1712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/>
      <p:bldP spid="7" grpId="0"/>
      <p:bldP spid="10" grpId="0" animBg="1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68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58" y="1156980"/>
            <a:ext cx="6972300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3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35" y="994181"/>
            <a:ext cx="8305800" cy="4864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54366" y="3311345"/>
            <a:ext cx="3364669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800000"/>
                </a:solidFill>
              </a:rPr>
              <a:t>These are mostly carbohydrate-dense foods from processed grains !</a:t>
            </a:r>
            <a:endParaRPr lang="en-US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984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7172"/>
            <a:ext cx="9144000" cy="595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60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1" descr="Relationship-between-insulin-and-fat-metabolis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7239000" cy="435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304800"/>
            <a:ext cx="7010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800000"/>
                </a:solidFill>
                <a:latin typeface="Times New Roman"/>
                <a:cs typeface="Times New Roman"/>
              </a:rPr>
              <a:t>Lipolysis vs. Lipogenesis</a:t>
            </a:r>
            <a:endParaRPr lang="en-US" sz="3200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64581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28600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/>
                <a:cs typeface="Times New Roman"/>
              </a:rPr>
              <a:t>Poor Quality Carbs</a:t>
            </a:r>
          </a:p>
          <a:p>
            <a:pPr algn="ctr"/>
            <a:r>
              <a:rPr lang="en-US" sz="2000" dirty="0" smtClean="0">
                <a:latin typeface="Times New Roman"/>
                <a:cs typeface="Times New Roman"/>
              </a:rPr>
              <a:t>Acellular carbohydrate density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14478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Excess Insulin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057400" y="32766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Down-regulation of insulin receptors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76600" y="44958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  <a:latin typeface="Times New Roman"/>
                <a:cs typeface="Times New Roman"/>
              </a:rPr>
              <a:t>Insulin Resistance</a:t>
            </a:r>
            <a:endParaRPr lang="en-US" sz="2000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381000"/>
            <a:ext cx="3352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  <a:latin typeface="Times New Roman"/>
                <a:cs typeface="Times New Roman"/>
              </a:rPr>
              <a:t>Inflammation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Stress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Sleep disruption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/>
              <a:t>Altered gut-permeability/microbiome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Social isolation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Toxin excess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Sedentary states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VAT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867" y="2438400"/>
            <a:ext cx="2404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VAT Fat storage-lipogenesis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352800" y="533400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  <a:latin typeface="Times New Roman"/>
                <a:cs typeface="Times New Roman"/>
              </a:rPr>
              <a:t>Leptin resistance</a:t>
            </a:r>
            <a:endParaRPr lang="en-US" sz="2000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38400" y="624840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latin typeface="Times New Roman"/>
                <a:cs typeface="Times New Roman"/>
              </a:rPr>
              <a:t>Eat more and do less</a:t>
            </a:r>
            <a:endParaRPr lang="en-US" sz="2400" b="1" i="1" dirty="0">
              <a:latin typeface="Times New Roman"/>
              <a:cs typeface="Times New Roman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1676400" y="914400"/>
            <a:ext cx="0" cy="533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1295400" y="1905000"/>
            <a:ext cx="304800" cy="533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3657600" y="3886200"/>
            <a:ext cx="304800" cy="609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5334000" y="3124200"/>
            <a:ext cx="914400" cy="1524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>
            <a:endCxn id="7" idx="1"/>
          </p:cNvCxnSpPr>
          <p:nvPr/>
        </p:nvCxnSpPr>
        <p:spPr bwMode="auto">
          <a:xfrm>
            <a:off x="1447800" y="3200400"/>
            <a:ext cx="1828800" cy="149545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4191000" y="4953000"/>
            <a:ext cx="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4191000" y="5791200"/>
            <a:ext cx="0" cy="533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2209800" y="1905000"/>
            <a:ext cx="1066800" cy="1371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Arrow Connector 8"/>
          <p:cNvCxnSpPr/>
          <p:nvPr/>
        </p:nvCxnSpPr>
        <p:spPr bwMode="auto">
          <a:xfrm>
            <a:off x="3429000" y="914400"/>
            <a:ext cx="2057400" cy="533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/>
          <p:nvPr/>
        </p:nvCxnSpPr>
        <p:spPr bwMode="auto">
          <a:xfrm flipH="1">
            <a:off x="5181600" y="2895600"/>
            <a:ext cx="1676400" cy="2590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125526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>
            <a:spLocks noChangeArrowheads="1"/>
          </p:cNvSpPr>
          <p:nvPr/>
        </p:nvSpPr>
        <p:spPr bwMode="auto">
          <a:xfrm>
            <a:off x="2971800" y="533400"/>
            <a:ext cx="3124200" cy="2971800"/>
          </a:xfrm>
          <a:prstGeom prst="ellipse">
            <a:avLst/>
          </a:prstGeom>
          <a:solidFill>
            <a:srgbClr val="FFCE13">
              <a:alpha val="4509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1800" b="1" dirty="0">
              <a:latin typeface="Times New Roman" charset="0"/>
              <a:cs typeface="Times New Roman" charset="0"/>
            </a:endParaRPr>
          </a:p>
          <a:p>
            <a:pPr algn="ctr" eaLnBrk="0" hangingPunct="0"/>
            <a:endParaRPr lang="en-US" b="1" dirty="0">
              <a:latin typeface="Times New Roman" charset="0"/>
              <a:cs typeface="Times New Roman" charset="0"/>
            </a:endParaRPr>
          </a:p>
          <a:p>
            <a:pPr algn="ctr" eaLnBrk="0" hangingPunct="0"/>
            <a:r>
              <a:rPr lang="en-US" b="1" dirty="0" smtClean="0">
                <a:latin typeface="Times New Roman" charset="0"/>
                <a:cs typeface="Times New Roman" charset="0"/>
              </a:rPr>
              <a:t>Environment and Lifestyle</a:t>
            </a:r>
            <a:endParaRPr lang="en-US" b="1" dirty="0">
              <a:latin typeface="Times New Roman" charset="0"/>
              <a:cs typeface="Times New Roman" charset="0"/>
            </a:endParaRPr>
          </a:p>
        </p:txBody>
      </p:sp>
      <p:sp>
        <p:nvSpPr>
          <p:cNvPr id="3" name="Oval 2"/>
          <p:cNvSpPr>
            <a:spLocks noChangeArrowheads="1"/>
          </p:cNvSpPr>
          <p:nvPr/>
        </p:nvSpPr>
        <p:spPr bwMode="auto">
          <a:xfrm>
            <a:off x="1905000" y="2514600"/>
            <a:ext cx="3048000" cy="3124200"/>
          </a:xfrm>
          <a:prstGeom prst="ellipse">
            <a:avLst/>
          </a:prstGeom>
          <a:solidFill>
            <a:srgbClr val="FF0000">
              <a:alpha val="58038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1800" b="1" dirty="0">
              <a:latin typeface="Times New Roman" charset="0"/>
              <a:cs typeface="Times New Roman" charset="0"/>
            </a:endParaRPr>
          </a:p>
          <a:p>
            <a:pPr eaLnBrk="0" hangingPunct="0"/>
            <a:endParaRPr lang="en-US" sz="1800" b="1" dirty="0">
              <a:latin typeface="Times New Roman" charset="0"/>
              <a:cs typeface="Times New Roman" charset="0"/>
            </a:endParaRPr>
          </a:p>
          <a:p>
            <a:pPr algn="ctr" eaLnBrk="0" hangingPunct="0"/>
            <a:endParaRPr lang="en-US" b="1" dirty="0">
              <a:latin typeface="Times New Roman" charset="0"/>
              <a:cs typeface="Times New Roman" charset="0"/>
            </a:endParaRPr>
          </a:p>
          <a:p>
            <a:pPr algn="ctr" eaLnBrk="0" hangingPunct="0"/>
            <a:r>
              <a:rPr lang="en-US" b="1" dirty="0" smtClean="0">
                <a:latin typeface="Times New Roman" charset="0"/>
                <a:cs typeface="Times New Roman" charset="0"/>
              </a:rPr>
              <a:t>Gene-Epigenetics</a:t>
            </a:r>
            <a:endParaRPr lang="en-US" b="1" dirty="0">
              <a:latin typeface="Times New Roman" charset="0"/>
              <a:cs typeface="Times New Roman" charset="0"/>
            </a:endParaRPr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4343400" y="2514600"/>
            <a:ext cx="3124200" cy="3048000"/>
          </a:xfrm>
          <a:prstGeom prst="ellipse">
            <a:avLst/>
          </a:prstGeom>
          <a:solidFill>
            <a:srgbClr val="0000FF">
              <a:alpha val="52156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000" b="1">
              <a:latin typeface="Times New Roman" charset="0"/>
              <a:cs typeface="Times New Roman" charset="0"/>
            </a:endParaRPr>
          </a:p>
          <a:p>
            <a:pPr eaLnBrk="0" hangingPunct="0"/>
            <a:endParaRPr lang="en-US" sz="2000" b="1">
              <a:latin typeface="Times New Roman" charset="0"/>
              <a:cs typeface="Times New Roman" charset="0"/>
            </a:endParaRPr>
          </a:p>
          <a:p>
            <a:pPr algn="ctr" eaLnBrk="0" hangingPunct="0"/>
            <a:endParaRPr lang="en-US" b="1">
              <a:latin typeface="Times New Roman" charset="0"/>
              <a:cs typeface="Times New Roman" charset="0"/>
            </a:endParaRPr>
          </a:p>
          <a:p>
            <a:pPr algn="ctr" eaLnBrk="0" hangingPunct="0"/>
            <a:r>
              <a:rPr lang="en-US" b="1">
                <a:latin typeface="Times New Roman" charset="0"/>
                <a:cs typeface="Times New Roman" charset="0"/>
              </a:rPr>
              <a:t>Microbiome</a:t>
            </a:r>
          </a:p>
        </p:txBody>
      </p:sp>
      <p:cxnSp>
        <p:nvCxnSpPr>
          <p:cNvPr id="8" name="Straight Arrow Connector 7"/>
          <p:cNvCxnSpPr>
            <a:cxnSpLocks noChangeShapeType="1"/>
          </p:cNvCxnSpPr>
          <p:nvPr/>
        </p:nvCxnSpPr>
        <p:spPr bwMode="auto">
          <a:xfrm flipH="1">
            <a:off x="4648200" y="1219200"/>
            <a:ext cx="3048000" cy="2209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696200" y="762000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r>
              <a:rPr lang="en-US" sz="2800">
                <a:latin typeface="Times New Roman" charset="0"/>
                <a:cs typeface="Times New Roman" charset="0"/>
              </a:rPr>
              <a:t>Life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581400" y="5638800"/>
            <a:ext cx="2438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pPr algn="ctr"/>
            <a:r>
              <a:rPr lang="en-US" dirty="0" smtClean="0">
                <a:latin typeface="Times New Roman" charset="0"/>
                <a:cs typeface="Times New Roman" charset="0"/>
              </a:rPr>
              <a:t>Consciousness/Spirituality</a:t>
            </a:r>
            <a:endParaRPr lang="en-US" dirty="0">
              <a:latin typeface="Times New Roman" charset="0"/>
              <a:cs typeface="Times New Roman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1600200" y="457200"/>
            <a:ext cx="6019800" cy="6248400"/>
          </a:xfrm>
          <a:prstGeom prst="ellipse">
            <a:avLst/>
          </a:prstGeom>
          <a:solidFill>
            <a:srgbClr val="0000FF">
              <a:alpha val="12941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053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9" grpId="0"/>
      <p:bldP spid="6" grpId="0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R-800x4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312"/>
            <a:ext cx="91440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1900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sulin-cell-[Converted]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153" y="0"/>
            <a:ext cx="63487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4612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1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0"/>
            <a:ext cx="8907318" cy="605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16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solidFill>
                  <a:srgbClr val="800000"/>
                </a:solidFill>
              </a:rPr>
              <a:t>Will the choice I am about to make</a:t>
            </a:r>
            <a:r>
              <a:rPr lang="mr-IN" sz="4000" dirty="0" smtClean="0">
                <a:solidFill>
                  <a:srgbClr val="800000"/>
                </a:solidFill>
              </a:rPr>
              <a:t>…</a:t>
            </a:r>
            <a:endParaRPr lang="en-US" sz="4000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7170" y="1578281"/>
            <a:ext cx="8780753" cy="4525963"/>
          </a:xfrm>
        </p:spPr>
        <p:txBody>
          <a:bodyPr/>
          <a:lstStyle/>
          <a:p>
            <a:r>
              <a:rPr lang="en-US" dirty="0" smtClean="0"/>
              <a:t>Raise my sugar-insulin or lower my sugar-insulin?</a:t>
            </a:r>
          </a:p>
          <a:p>
            <a:r>
              <a:rPr lang="en-US" dirty="0" smtClean="0"/>
              <a:t>Rev up my immune system or relax my immune system?</a:t>
            </a:r>
          </a:p>
          <a:p>
            <a:r>
              <a:rPr lang="en-US" dirty="0" smtClean="0"/>
              <a:t>Raise my stress levels (cortisol) or lower my stress levels (cortisol)</a:t>
            </a:r>
          </a:p>
          <a:p>
            <a:r>
              <a:rPr lang="en-US" dirty="0" smtClean="0"/>
              <a:t>Be reasonably compatible with my ancestral roots?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023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3" descr="18OBESITY-master49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971800"/>
            <a:ext cx="2038350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57200"/>
            <a:ext cx="63119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Box 5"/>
          <p:cNvSpPr txBox="1">
            <a:spLocks noChangeArrowheads="1"/>
          </p:cNvSpPr>
          <p:nvPr/>
        </p:nvSpPr>
        <p:spPr bwMode="auto">
          <a:xfrm>
            <a:off x="4038600" y="3733800"/>
            <a:ext cx="44958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latin typeface="Times New Roman"/>
                <a:cs typeface="Times New Roman"/>
              </a:rPr>
              <a:t>“ Are we fat because we eat too much or do we eat too much because we are fat ?”</a:t>
            </a:r>
          </a:p>
        </p:txBody>
      </p:sp>
      <p:pic>
        <p:nvPicPr>
          <p:cNvPr id="2" name="Picture 1" descr="510qoVfTKZL._SY344_BO1,204,203,200_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86000"/>
            <a:ext cx="29210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12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0"/>
          <p:cNvSpPr>
            <a:spLocks noChangeArrowheads="1"/>
          </p:cNvSpPr>
          <p:nvPr/>
        </p:nvSpPr>
        <p:spPr bwMode="auto">
          <a:xfrm>
            <a:off x="0" y="687388"/>
            <a:ext cx="9144000" cy="914400"/>
          </a:xfrm>
          <a:prstGeom prst="rect">
            <a:avLst/>
          </a:prstGeom>
          <a:solidFill>
            <a:srgbClr val="EEEEEE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1202" name="Footer Placeholder 4"/>
          <p:cNvSpPr txBox="1">
            <a:spLocks noGrp="1"/>
          </p:cNvSpPr>
          <p:nvPr/>
        </p:nvSpPr>
        <p:spPr bwMode="auto">
          <a:xfrm>
            <a:off x="2971800" y="6223000"/>
            <a:ext cx="32004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dirty="0">
                <a:solidFill>
                  <a:srgbClr val="999999"/>
                </a:solidFill>
                <a:latin typeface="Helvetica" charset="0"/>
              </a:rPr>
              <a:t>Copyright © 2014 American Medical Association. All rights reserved.</a:t>
            </a:r>
          </a:p>
        </p:txBody>
      </p:sp>
      <p:sp>
        <p:nvSpPr>
          <p:cNvPr id="51203" name="Text Placeholder 2"/>
          <p:cNvSpPr txBox="1">
            <a:spLocks/>
          </p:cNvSpPr>
          <p:nvPr/>
        </p:nvSpPr>
        <p:spPr bwMode="auto">
          <a:xfrm>
            <a:off x="0" y="692150"/>
            <a:ext cx="9144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63500" rIns="12700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00" dirty="0">
                <a:latin typeface="Helvetica" charset="0"/>
                <a:cs typeface="Helvetica" charset="0"/>
              </a:rPr>
              <a:t>From: </a:t>
            </a:r>
            <a:r>
              <a:rPr lang="en-US" sz="1300" b="1" dirty="0">
                <a:latin typeface="Helvetica" charset="0"/>
                <a:cs typeface="Helvetica" charset="0"/>
              </a:rPr>
              <a:t>Increasing Adiposity:  Consequence or Cause of Overeating?</a:t>
            </a:r>
          </a:p>
        </p:txBody>
      </p:sp>
      <p:cxnSp>
        <p:nvCxnSpPr>
          <p:cNvPr id="51204" name="Straight Connector 8"/>
          <p:cNvCxnSpPr>
            <a:cxnSpLocks noChangeShapeType="1"/>
          </p:cNvCxnSpPr>
          <p:nvPr/>
        </p:nvCxnSpPr>
        <p:spPr bwMode="auto">
          <a:xfrm flipV="1">
            <a:off x="0" y="6215063"/>
            <a:ext cx="9144000" cy="7937"/>
          </a:xfrm>
          <a:prstGeom prst="line">
            <a:avLst/>
          </a:prstGeom>
          <a:noFill/>
          <a:ln w="1270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205" name="Text Placeholder 2"/>
          <p:cNvSpPr txBox="1">
            <a:spLocks/>
          </p:cNvSpPr>
          <p:nvPr/>
        </p:nvSpPr>
        <p:spPr bwMode="auto">
          <a:xfrm>
            <a:off x="0" y="1282700"/>
            <a:ext cx="91440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0" rIns="127000" bIns="6350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Helvetica" charset="0"/>
                <a:cs typeface="Helvetica" charset="0"/>
              </a:rPr>
              <a:t>JAMA. 2014;():. doi:10.1001/jama.2014.4133</a:t>
            </a:r>
          </a:p>
        </p:txBody>
      </p:sp>
      <p:cxnSp>
        <p:nvCxnSpPr>
          <p:cNvPr id="51206" name="Straight Connector 5"/>
          <p:cNvCxnSpPr>
            <a:cxnSpLocks noChangeShapeType="1"/>
          </p:cNvCxnSpPr>
          <p:nvPr/>
        </p:nvCxnSpPr>
        <p:spPr bwMode="auto">
          <a:xfrm>
            <a:off x="0" y="666750"/>
            <a:ext cx="9144000" cy="0"/>
          </a:xfrm>
          <a:prstGeom prst="line">
            <a:avLst/>
          </a:prstGeom>
          <a:noFill/>
          <a:ln w="3810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1207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27000"/>
            <a:ext cx="26416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Picture 13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6100"/>
            <a:ext cx="9078913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5506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800000"/>
                </a:solidFill>
              </a:rPr>
              <a:t>Five hour rule after eating a meal</a:t>
            </a:r>
            <a:endParaRPr lang="en-US" sz="3600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1"/>
            <a:ext cx="8229600" cy="3064782"/>
          </a:xfrm>
        </p:spPr>
        <p:txBody>
          <a:bodyPr/>
          <a:lstStyle/>
          <a:p>
            <a:r>
              <a:rPr lang="en-US" dirty="0" smtClean="0"/>
              <a:t>Am I hungry again within a few hours?</a:t>
            </a:r>
          </a:p>
          <a:p>
            <a:r>
              <a:rPr lang="en-US" dirty="0" smtClean="0"/>
              <a:t>Am I tired and ready for a nap?</a:t>
            </a:r>
          </a:p>
          <a:p>
            <a:r>
              <a:rPr lang="en-US" dirty="0" smtClean="0"/>
              <a:t>Does my mind feel sluggish, inattentive and foggy?</a:t>
            </a:r>
          </a:p>
          <a:p>
            <a:r>
              <a:rPr lang="en-US" dirty="0" smtClean="0"/>
              <a:t>Am I experiencing bloating, gas, cramping?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246622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r-IN" dirty="0" smtClean="0"/>
              <a:t>…</a:t>
            </a:r>
            <a:r>
              <a:rPr lang="en-US" sz="2400" i="1" dirty="0" smtClean="0">
                <a:solidFill>
                  <a:srgbClr val="800000"/>
                </a:solidFill>
              </a:rPr>
              <a:t>if the answer to any of these questions is consistently “yes” then there are significant problems with what you are eating!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819518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6925656" cy="809085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3600" dirty="0" smtClean="0">
                <a:solidFill>
                  <a:srgbClr val="800000"/>
                </a:solidFill>
              </a:rPr>
              <a:t>A calorie is not a calorie…</a:t>
            </a:r>
            <a:endParaRPr lang="en-US" sz="3600" dirty="0">
              <a:solidFill>
                <a:srgbClr val="800000"/>
              </a:solidFill>
            </a:endParaRPr>
          </a:p>
        </p:txBody>
      </p:sp>
      <p:sp>
        <p:nvSpPr>
          <p:cNvPr id="23554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0" y="1143000"/>
            <a:ext cx="8458200" cy="3352800"/>
          </a:xfrm>
        </p:spPr>
        <p:txBody>
          <a:bodyPr/>
          <a:lstStyle/>
          <a:p>
            <a:pPr>
              <a:defRPr/>
            </a:pPr>
            <a:r>
              <a:rPr lang="en-US" sz="2800" b="1" dirty="0"/>
              <a:t>Effects of Dietary Composition on Energy Expenditure During Weight-Loss Maintenance </a:t>
            </a:r>
            <a:endParaRPr lang="en-US" sz="2800" b="1" dirty="0" smtClean="0"/>
          </a:p>
          <a:p>
            <a:pPr>
              <a:defRPr/>
            </a:pPr>
            <a:r>
              <a:rPr lang="en-US" sz="1800" dirty="0" smtClean="0"/>
              <a:t>Cara </a:t>
            </a:r>
            <a:r>
              <a:rPr lang="en-US" sz="1800" dirty="0"/>
              <a:t>B. </a:t>
            </a:r>
            <a:r>
              <a:rPr lang="en-US" sz="1800" dirty="0" err="1"/>
              <a:t>Ebbeling</a:t>
            </a:r>
            <a:r>
              <a:rPr lang="en-US" sz="1800" dirty="0"/>
              <a:t>, PhD; </a:t>
            </a:r>
            <a:r>
              <a:rPr lang="en-US" sz="1800" dirty="0" smtClean="0"/>
              <a:t>David </a:t>
            </a:r>
            <a:r>
              <a:rPr lang="en-US" sz="1800" dirty="0"/>
              <a:t>S. Ludwig, MD, PhD </a:t>
            </a:r>
            <a:r>
              <a:rPr lang="en-US" sz="1800" dirty="0" smtClean="0"/>
              <a:t>et al</a:t>
            </a:r>
            <a:endParaRPr lang="en-US" sz="1800" dirty="0"/>
          </a:p>
          <a:p>
            <a:pPr>
              <a:lnSpc>
                <a:spcPct val="90000"/>
              </a:lnSpc>
              <a:buFont typeface="Wingdings" charset="0"/>
              <a:buChar char="§"/>
              <a:defRPr/>
            </a:pPr>
            <a:endParaRPr lang="en-US" b="1" dirty="0" smtClean="0">
              <a:latin typeface="Akzidenz-Grotesk Std Light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sz="2000" b="1" dirty="0" smtClean="0"/>
              <a:t>Conclusion: </a:t>
            </a:r>
            <a:r>
              <a:rPr lang="en-US" sz="2000" dirty="0"/>
              <a:t> Among overweight and obese young adults compared with pre–weight-loss energy expenditure, </a:t>
            </a:r>
            <a:r>
              <a:rPr lang="en-US" sz="2000" dirty="0" err="1"/>
              <a:t>isocaloric</a:t>
            </a:r>
            <a:r>
              <a:rPr lang="en-US" sz="2000" dirty="0"/>
              <a:t> feeding following 10% to 15% weight loss resulted in decreases in REE and TEE that were greatest with the low-fat diet, intermediate with the low–glycemic index diet, and least with the very low-carbohydrate diet.</a:t>
            </a:r>
            <a:endParaRPr lang="en-US" sz="2200" dirty="0">
              <a:latin typeface="Akzidenz-Grotesk Std Light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200" dirty="0">
              <a:latin typeface="Akzidenz-Grotesk Std Light" charset="0"/>
            </a:endParaRPr>
          </a:p>
        </p:txBody>
      </p:sp>
      <p:sp>
        <p:nvSpPr>
          <p:cNvPr id="17411" name="Rectangle 1"/>
          <p:cNvSpPr>
            <a:spLocks noChangeArrowheads="1"/>
          </p:cNvSpPr>
          <p:nvPr/>
        </p:nvSpPr>
        <p:spPr bwMode="auto">
          <a:xfrm>
            <a:off x="228600" y="6096000"/>
            <a:ext cx="59436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en-US" sz="1600" i="1" dirty="0" smtClean="0">
              <a:latin typeface="Times New Roman"/>
              <a:cs typeface="Times New Roman"/>
            </a:endParaRPr>
          </a:p>
          <a:p>
            <a:r>
              <a:rPr lang="en-US" sz="1600" i="1" dirty="0" smtClean="0">
                <a:latin typeface="Times New Roman"/>
                <a:cs typeface="Times New Roman"/>
              </a:rPr>
              <a:t>JAMA</a:t>
            </a:r>
            <a:r>
              <a:rPr lang="en-US" sz="1600" i="1" dirty="0">
                <a:latin typeface="Times New Roman"/>
                <a:cs typeface="Times New Roman"/>
              </a:rPr>
              <a:t>. </a:t>
            </a:r>
            <a:r>
              <a:rPr lang="en-US" sz="1600" dirty="0">
                <a:latin typeface="Times New Roman"/>
                <a:cs typeface="Times New Roman"/>
              </a:rPr>
              <a:t>2012;307(24):2627-2634. doi:10.1001/jama.2012.6607</a:t>
            </a:r>
          </a:p>
        </p:txBody>
      </p:sp>
      <p:sp>
        <p:nvSpPr>
          <p:cNvPr id="17412" name="TextBox 1"/>
          <p:cNvSpPr txBox="1">
            <a:spLocks noChangeArrowheads="1"/>
          </p:cNvSpPr>
          <p:nvPr/>
        </p:nvSpPr>
        <p:spPr bwMode="auto">
          <a:xfrm>
            <a:off x="457200" y="4419600"/>
            <a:ext cx="8534400" cy="1809726"/>
          </a:xfrm>
          <a:prstGeom prst="rect">
            <a:avLst/>
          </a:prstGeom>
          <a:solidFill>
            <a:srgbClr val="8000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 eaLnBrk="1" hangingPunct="1">
              <a:lnSpc>
                <a:spcPct val="90000"/>
              </a:lnSpc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Remarkable range between </a:t>
            </a: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individuals</a:t>
            </a:r>
            <a:endParaRPr lang="en-US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42900" indent="-342900" eaLnBrk="1" hangingPunct="1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TEE: </a:t>
            </a: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- </a:t>
            </a: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423 [–606 to –239] kcal/d for low fat diet</a:t>
            </a:r>
          </a:p>
          <a:p>
            <a:pPr marL="342900" indent="-342900" eaLnBrk="1" hangingPunct="1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	</a:t>
            </a: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- 57 </a:t>
            </a: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[–281 to 86] kcal/d for low carb </a:t>
            </a: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diet</a:t>
            </a:r>
          </a:p>
          <a:p>
            <a:pPr marL="342900" indent="-342900" eaLnBrk="1" hangingPunct="1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Equivalent of 1-hr moderate effort cardio difference</a:t>
            </a:r>
            <a:endParaRPr lang="en-US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285750" indent="-285750" eaLnBrk="1" hangingPunct="1">
              <a:buFont typeface="Arial"/>
              <a:buChar char="•"/>
            </a:pP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42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75" y="869950"/>
            <a:ext cx="77216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622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360123413"/>
              </p:ext>
            </p:extLst>
          </p:nvPr>
        </p:nvGraphicFramePr>
        <p:xfrm>
          <a:off x="1524000" y="456174"/>
          <a:ext cx="5516248" cy="4968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613892" y="5437085"/>
            <a:ext cx="1048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SAD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451015" y="5424756"/>
            <a:ext cx="961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LCHF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922135" y="3698697"/>
            <a:ext cx="554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55%</a:t>
            </a:r>
            <a:endParaRPr lang="en-US" sz="16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2922135" y="838371"/>
            <a:ext cx="739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15%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39886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914400"/>
            <a:ext cx="3548062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3276600" y="4572000"/>
            <a:ext cx="57150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pPr algn="ctr"/>
            <a:r>
              <a:rPr lang="en-US" sz="2000" b="1" u="sng" dirty="0">
                <a:latin typeface="Times New Roman" charset="0"/>
                <a:cs typeface="Times New Roman" charset="0"/>
              </a:rPr>
              <a:t>Root Causes (what are their origins)</a:t>
            </a:r>
          </a:p>
          <a:p>
            <a:pPr algn="ctr"/>
            <a:r>
              <a:rPr lang="en-US" sz="2000" i="1" dirty="0" smtClean="0">
                <a:solidFill>
                  <a:srgbClr val="800000"/>
                </a:solidFill>
                <a:latin typeface="Times New Roman" charset="0"/>
                <a:cs typeface="Times New Roman" charset="0"/>
              </a:rPr>
              <a:t>Gene-Environment-Microbiome</a:t>
            </a:r>
            <a:endParaRPr lang="en-US" sz="2000" i="1" dirty="0">
              <a:solidFill>
                <a:srgbClr val="800000"/>
              </a:solidFill>
              <a:latin typeface="Times New Roman" charset="0"/>
              <a:cs typeface="Times New Roman" charset="0"/>
            </a:endParaRPr>
          </a:p>
          <a:p>
            <a:pPr algn="ctr"/>
            <a:r>
              <a:rPr lang="en-US" sz="1800" dirty="0">
                <a:latin typeface="Times New Roman" charset="0"/>
                <a:cs typeface="Times New Roman" charset="0"/>
              </a:rPr>
              <a:t>Nutrition   Movement   Stress Response  </a:t>
            </a:r>
            <a:r>
              <a:rPr lang="en-US" sz="1800" dirty="0" smtClean="0">
                <a:latin typeface="Times New Roman" charset="0"/>
                <a:cs typeface="Times New Roman" charset="0"/>
              </a:rPr>
              <a:t>Light Quality</a:t>
            </a:r>
            <a:endParaRPr lang="en-US" sz="1800" dirty="0">
              <a:latin typeface="Times New Roman" charset="0"/>
              <a:cs typeface="Times New Roman" charset="0"/>
            </a:endParaRPr>
          </a:p>
          <a:p>
            <a:pPr algn="ctr"/>
            <a:r>
              <a:rPr lang="en-US" sz="1800" dirty="0">
                <a:latin typeface="Times New Roman" charset="0"/>
                <a:cs typeface="Times New Roman" charset="0"/>
              </a:rPr>
              <a:t>Environmental </a:t>
            </a:r>
            <a:r>
              <a:rPr lang="en-US" sz="1800" dirty="0" smtClean="0">
                <a:latin typeface="Times New Roman" charset="0"/>
                <a:cs typeface="Times New Roman" charset="0"/>
              </a:rPr>
              <a:t>toxins   </a:t>
            </a:r>
            <a:r>
              <a:rPr lang="en-US" sz="1800" dirty="0">
                <a:latin typeface="Times New Roman" charset="0"/>
                <a:cs typeface="Times New Roman" charset="0"/>
              </a:rPr>
              <a:t>Sleep   Social Connection  </a:t>
            </a:r>
          </a:p>
          <a:p>
            <a:pPr algn="ctr"/>
            <a:r>
              <a:rPr lang="en-US" sz="1800" dirty="0">
                <a:latin typeface="Times New Roman" charset="0"/>
                <a:cs typeface="Times New Roman" charset="0"/>
              </a:rPr>
              <a:t>Traumatic events   Conflict Management   Mindfulness   Meaning in Work, Love &amp; Play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2819400" y="4953000"/>
            <a:ext cx="13716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797" name="TextBox 10"/>
          <p:cNvSpPr txBox="1">
            <a:spLocks noChangeArrowheads="1"/>
          </p:cNvSpPr>
          <p:nvPr/>
        </p:nvSpPr>
        <p:spPr bwMode="auto">
          <a:xfrm>
            <a:off x="3276600" y="2286000"/>
            <a:ext cx="563880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pPr algn="ctr"/>
            <a:r>
              <a:rPr lang="en-US" sz="2000" b="1" u="sng" dirty="0">
                <a:latin typeface="Times New Roman" charset="0"/>
                <a:cs typeface="Times New Roman" charset="0"/>
              </a:rPr>
              <a:t>Core Metabolic Imbalances (what drives them)</a:t>
            </a:r>
          </a:p>
          <a:p>
            <a:pPr algn="ctr"/>
            <a:r>
              <a:rPr lang="en-US" sz="1800" dirty="0" smtClean="0">
                <a:solidFill>
                  <a:srgbClr val="800000"/>
                </a:solidFill>
                <a:latin typeface="Times New Roman" charset="0"/>
                <a:cs typeface="Times New Roman" charset="0"/>
              </a:rPr>
              <a:t>Inflammation</a:t>
            </a:r>
            <a:endParaRPr lang="en-US" sz="1800" dirty="0">
              <a:solidFill>
                <a:srgbClr val="800000"/>
              </a:solidFill>
              <a:latin typeface="Times New Roman" charset="0"/>
              <a:cs typeface="Times New Roman" charset="0"/>
            </a:endParaRPr>
          </a:p>
          <a:p>
            <a:pPr algn="ctr"/>
            <a:r>
              <a:rPr lang="en-US" sz="1800" dirty="0">
                <a:solidFill>
                  <a:srgbClr val="800000"/>
                </a:solidFill>
                <a:latin typeface="Times New Roman" charset="0"/>
                <a:cs typeface="Times New Roman" charset="0"/>
              </a:rPr>
              <a:t> Fight-Flight (HPA axis)   </a:t>
            </a:r>
            <a:endParaRPr lang="en-US" sz="1800" dirty="0" smtClean="0">
              <a:solidFill>
                <a:srgbClr val="800000"/>
              </a:solidFill>
              <a:latin typeface="Times New Roman" charset="0"/>
              <a:cs typeface="Times New Roman" charset="0"/>
            </a:endParaRPr>
          </a:p>
          <a:p>
            <a:pPr algn="ctr"/>
            <a:r>
              <a:rPr lang="en-US" sz="1800" dirty="0" smtClean="0">
                <a:solidFill>
                  <a:srgbClr val="800000"/>
                </a:solidFill>
                <a:latin typeface="Times New Roman" charset="0"/>
                <a:cs typeface="Times New Roman" charset="0"/>
              </a:rPr>
              <a:t>Microbiome </a:t>
            </a:r>
            <a:r>
              <a:rPr lang="mr-IN" sz="1800" dirty="0" smtClean="0">
                <a:solidFill>
                  <a:srgbClr val="800000"/>
                </a:solidFill>
                <a:latin typeface="Times New Roman" charset="0"/>
                <a:cs typeface="Times New Roman" charset="0"/>
              </a:rPr>
              <a:t>–</a:t>
            </a:r>
            <a:r>
              <a:rPr lang="en-US" sz="1800" dirty="0" smtClean="0">
                <a:solidFill>
                  <a:srgbClr val="800000"/>
                </a:solidFill>
                <a:latin typeface="Times New Roman" charset="0"/>
                <a:cs typeface="Times New Roman" charset="0"/>
              </a:rPr>
              <a:t> Leaky Gut</a:t>
            </a:r>
            <a:endParaRPr lang="en-US" sz="1800" dirty="0">
              <a:solidFill>
                <a:srgbClr val="800000"/>
              </a:solidFill>
              <a:latin typeface="Times New Roman" charset="0"/>
              <a:cs typeface="Times New Roman" charset="0"/>
            </a:endParaRPr>
          </a:p>
          <a:p>
            <a:pPr algn="ctr"/>
            <a:r>
              <a:rPr lang="en-US" sz="1800" dirty="0" smtClean="0">
                <a:solidFill>
                  <a:srgbClr val="800000"/>
                </a:solidFill>
                <a:latin typeface="Times New Roman" charset="0"/>
                <a:cs typeface="Times New Roman" charset="0"/>
              </a:rPr>
              <a:t>High Insulin levels</a:t>
            </a:r>
            <a:endParaRPr lang="en-US" sz="1800" dirty="0">
              <a:solidFill>
                <a:srgbClr val="80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33798" name="TextBox 11"/>
          <p:cNvSpPr txBox="1">
            <a:spLocks noChangeArrowheads="1"/>
          </p:cNvSpPr>
          <p:nvPr/>
        </p:nvSpPr>
        <p:spPr bwMode="auto">
          <a:xfrm>
            <a:off x="3657600" y="0"/>
            <a:ext cx="520700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pPr algn="ctr"/>
            <a:r>
              <a:rPr lang="en-US" sz="2000" b="1" u="sng" dirty="0">
                <a:latin typeface="Times New Roman" charset="0"/>
                <a:cs typeface="Times New Roman" charset="0"/>
              </a:rPr>
              <a:t>Disease (how things appear)</a:t>
            </a:r>
          </a:p>
          <a:p>
            <a:pPr algn="ctr"/>
            <a:r>
              <a:rPr lang="en-US" sz="1800" dirty="0">
                <a:latin typeface="Times New Roman" charset="0"/>
                <a:cs typeface="Times New Roman" charset="0"/>
              </a:rPr>
              <a:t>Pre-diabetes, Diabetes, </a:t>
            </a:r>
            <a:r>
              <a:rPr lang="en-US" sz="1800" b="1" i="1" dirty="0" smtClean="0">
                <a:solidFill>
                  <a:srgbClr val="800000"/>
                </a:solidFill>
                <a:latin typeface="Times New Roman" charset="0"/>
                <a:cs typeface="Times New Roman" charset="0"/>
              </a:rPr>
              <a:t>Weight/Obesity</a:t>
            </a:r>
            <a:r>
              <a:rPr lang="en-US" sz="1800" dirty="0">
                <a:latin typeface="Times New Roman" charset="0"/>
                <a:cs typeface="Times New Roman" charset="0"/>
              </a:rPr>
              <a:t>, Metabolic Syndrome, Heart Disease, Stroke, Depression, Autoimmunity, Alzheimer’s, Cancer, Autism, ADD, Hypertension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rot="10800000" flipV="1">
            <a:off x="2057400" y="2743200"/>
            <a:ext cx="1574800" cy="533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0800000" flipV="1">
            <a:off x="1905000" y="685800"/>
            <a:ext cx="1828800" cy="1066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Up-Down Arrow 12"/>
          <p:cNvSpPr>
            <a:spLocks noChangeArrowheads="1"/>
          </p:cNvSpPr>
          <p:nvPr/>
        </p:nvSpPr>
        <p:spPr bwMode="auto">
          <a:xfrm flipH="1">
            <a:off x="5943600" y="3886200"/>
            <a:ext cx="152400" cy="609600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5" name="Up-Down Arrow 14"/>
          <p:cNvSpPr>
            <a:spLocks noChangeArrowheads="1"/>
          </p:cNvSpPr>
          <p:nvPr/>
        </p:nvSpPr>
        <p:spPr bwMode="auto">
          <a:xfrm>
            <a:off x="5943600" y="1508104"/>
            <a:ext cx="152400" cy="701695"/>
          </a:xfrm>
          <a:prstGeom prst="upDownArrow">
            <a:avLst>
              <a:gd name="adj1" fmla="val 50000"/>
              <a:gd name="adj2" fmla="val 50014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363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/>
      <p:bldP spid="33797" grpId="0"/>
      <p:bldP spid="33798" grpId="0"/>
      <p:bldP spid="13" grpId="0" animBg="1"/>
      <p:bldP spid="1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6302022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800000"/>
                </a:solidFill>
                <a:latin typeface="Times New Roman"/>
                <a:cs typeface="Times New Roman"/>
              </a:rPr>
              <a:t>Intermittent fasting or Time-restricted feeding</a:t>
            </a:r>
            <a:endParaRPr lang="en-US" sz="3600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2128343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Time restricted feeding for 8-10 </a:t>
            </a:r>
            <a:r>
              <a:rPr lang="en-US" sz="2400" dirty="0" err="1" smtClean="0"/>
              <a:t>hrs</a:t>
            </a:r>
            <a:endParaRPr lang="en-US" sz="2400" dirty="0" smtClean="0"/>
          </a:p>
          <a:p>
            <a:r>
              <a:rPr lang="en-US" sz="2400" dirty="0" smtClean="0"/>
              <a:t>Decreases in body weight and visceral fat</a:t>
            </a:r>
          </a:p>
          <a:p>
            <a:r>
              <a:rPr lang="en-US" sz="2400" dirty="0" smtClean="0"/>
              <a:t>Improved cardiovascular disease risk profile</a:t>
            </a:r>
          </a:p>
          <a:p>
            <a:r>
              <a:rPr lang="en-US" sz="2400" dirty="0" smtClean="0"/>
              <a:t>Decreased inflammation (</a:t>
            </a:r>
            <a:r>
              <a:rPr lang="it-IT" sz="2400" dirty="0" err="1" smtClean="0"/>
              <a:t>Biogerontology</a:t>
            </a:r>
            <a:r>
              <a:rPr lang="it-IT" sz="2400" dirty="0" smtClean="0"/>
              <a:t>. 2015 Dec;16(6):775-88</a:t>
            </a:r>
            <a:r>
              <a:rPr lang="is-IS" sz="2400" dirty="0" smtClean="0"/>
              <a:t>)</a:t>
            </a:r>
            <a:endParaRPr lang="en-US" sz="2400" dirty="0" smtClean="0"/>
          </a:p>
          <a:p>
            <a:r>
              <a:rPr lang="en-US" sz="2400" dirty="0" smtClean="0"/>
              <a:t>Decreased </a:t>
            </a:r>
            <a:r>
              <a:rPr lang="en-US" sz="2400" dirty="0" err="1" smtClean="0"/>
              <a:t>neuroinflammation</a:t>
            </a:r>
            <a:r>
              <a:rPr lang="en-US" sz="2400" dirty="0" smtClean="0"/>
              <a:t> (</a:t>
            </a:r>
            <a:r>
              <a:rPr lang="sk-SK" sz="2400" dirty="0" smtClean="0"/>
              <a:t>Neurobiol Aging. 2015 May;36(5):1914-23)</a:t>
            </a:r>
          </a:p>
          <a:p>
            <a:r>
              <a:rPr lang="sk-SK" sz="2400" dirty="0" smtClean="0"/>
              <a:t>Autophagy (</a:t>
            </a:r>
            <a:r>
              <a:rPr lang="fi-FI" sz="2400" dirty="0" err="1" smtClean="0"/>
              <a:t>Autophagy</a:t>
            </a:r>
            <a:r>
              <a:rPr lang="fi-FI" sz="2400" dirty="0" smtClean="0"/>
              <a:t>, 2014;10:11, 1879-1882)</a:t>
            </a:r>
            <a:endParaRPr lang="sk-SK" sz="24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  <p:pic>
        <p:nvPicPr>
          <p:cNvPr id="4" name="Picture 3" descr="de1219_445370bd0288459a94e4bd1c5491f1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515" y="125749"/>
            <a:ext cx="1572693" cy="17604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5942277"/>
            <a:ext cx="74465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Valter</a:t>
            </a:r>
            <a:r>
              <a:rPr lang="en-US" dirty="0" smtClean="0"/>
              <a:t> </a:t>
            </a:r>
            <a:r>
              <a:rPr lang="en-US" dirty="0" err="1" smtClean="0"/>
              <a:t>Luongo</a:t>
            </a:r>
            <a:r>
              <a:rPr lang="en-US" dirty="0"/>
              <a:t> PhD: </a:t>
            </a:r>
            <a:r>
              <a:rPr lang="en-US" dirty="0">
                <a:hlinkClick r:id="rId3"/>
              </a:rPr>
              <a:t>https://prolonfmd.com/fasting-mimicking-diet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r>
              <a:rPr lang="en-US" dirty="0" err="1" smtClean="0"/>
              <a:t>Satchin</a:t>
            </a:r>
            <a:r>
              <a:rPr lang="en-US" dirty="0" smtClean="0"/>
              <a:t> </a:t>
            </a:r>
            <a:r>
              <a:rPr lang="en-US" dirty="0"/>
              <a:t>Panda PhD: </a:t>
            </a:r>
            <a:r>
              <a:rPr lang="en-US" dirty="0" smtClean="0">
                <a:hlinkClick r:id="rId4"/>
              </a:rPr>
              <a:t>https://www.salk.edu/scientist/satchidananda-panda/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31388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F and health 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5394059"/>
          </a:xfrm>
          <a:prstGeom prst="rect">
            <a:avLst/>
          </a:prstGeom>
        </p:spPr>
      </p:pic>
      <p:pic>
        <p:nvPicPr>
          <p:cNvPr id="3" name="Picture 2" descr="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1200"/>
            <a:ext cx="9144000" cy="41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92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0" y="1066800"/>
            <a:ext cx="4800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/>
                <a:cs typeface="Times New Roman"/>
              </a:rPr>
              <a:t>Food and Reward</a:t>
            </a:r>
            <a:endParaRPr lang="en-US" sz="3200" dirty="0">
              <a:latin typeface="Times New Roman"/>
              <a:cs typeface="Times New Roman"/>
            </a:endParaRPr>
          </a:p>
        </p:txBody>
      </p:sp>
      <p:pic>
        <p:nvPicPr>
          <p:cNvPr id="3" name="Picture 1" descr="11916770-1CDE-4898-9484D822968AAEC1_artic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981200"/>
            <a:ext cx="4191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4044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PJ-AV910_HEAL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04800"/>
            <a:ext cx="56388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6019800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Jabr</a:t>
            </a:r>
            <a:r>
              <a:rPr lang="en-US" dirty="0" smtClean="0"/>
              <a:t> F, </a:t>
            </a:r>
            <a:r>
              <a:rPr lang="en-US" i="1" dirty="0" smtClean="0"/>
              <a:t>SA Mind </a:t>
            </a:r>
            <a:r>
              <a:rPr lang="en-US" dirty="0" smtClean="0"/>
              <a:t>December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211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8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38"/>
            <a:ext cx="9144000" cy="681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7229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a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944"/>
            <a:ext cx="9144000" cy="50564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79256" y="2053542"/>
            <a:ext cx="2896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www.dietdoctor.com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14342" y="5998978"/>
            <a:ext cx="4354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www.dietdoctor.com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789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8735"/>
            <a:ext cx="9144000" cy="535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56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80"/>
            <a:ext cx="9144000" cy="582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4887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971"/>
            <a:ext cx="9144000" cy="455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638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chf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9237"/>
            <a:ext cx="9144000" cy="536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7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762000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800000"/>
                </a:solidFill>
                <a:latin typeface="Times New Roman"/>
                <a:cs typeface="Times New Roman"/>
              </a:rPr>
              <a:t>Prevailing View</a:t>
            </a:r>
            <a:endParaRPr lang="en-US" sz="3600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2133600"/>
            <a:ext cx="6324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Obesity occurs when a person consumes more calories from food than he or she burns.</a:t>
            </a:r>
          </a:p>
          <a:p>
            <a:pPr algn="r"/>
            <a:r>
              <a:rPr lang="en-US" sz="2400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National Institute of Health</a:t>
            </a:r>
            <a:endParaRPr lang="en-US" sz="2400" b="1" i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7800" y="3962400"/>
            <a:ext cx="5943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Overweight is the result of caloric imbalance (too few calories expended for the amount of calories consumed) and is mediated by genetics and health.</a:t>
            </a:r>
          </a:p>
          <a:p>
            <a:pPr algn="r"/>
            <a:r>
              <a:rPr lang="en-US" sz="2400" b="1" i="1" dirty="0" smtClean="0">
                <a:latin typeface="Times New Roman"/>
                <a:cs typeface="Times New Roman"/>
              </a:rPr>
              <a:t>US Surgeon General</a:t>
            </a:r>
            <a:endParaRPr lang="en-US" sz="2400" b="1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66996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96064" y="274638"/>
            <a:ext cx="5640707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More quality fat sources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96064" y="2140127"/>
            <a:ext cx="3936039" cy="3319825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Pasture-raised eggs</a:t>
            </a:r>
          </a:p>
          <a:p>
            <a:r>
              <a:rPr lang="en-US" dirty="0" smtClean="0"/>
              <a:t>Fatty fish e.g. salmon, sardines, anchovies, </a:t>
            </a:r>
            <a:r>
              <a:rPr lang="en-US" dirty="0" err="1" smtClean="0"/>
              <a:t>mackeral</a:t>
            </a:r>
            <a:r>
              <a:rPr lang="en-US" dirty="0" smtClean="0"/>
              <a:t>, trout</a:t>
            </a:r>
          </a:p>
          <a:p>
            <a:r>
              <a:rPr lang="en-US" dirty="0" smtClean="0"/>
              <a:t>Grass-fed butter</a:t>
            </a:r>
          </a:p>
          <a:p>
            <a:r>
              <a:rPr lang="en-US" dirty="0" smtClean="0"/>
              <a:t>Whole fat dairy, yogurt</a:t>
            </a:r>
          </a:p>
          <a:p>
            <a:r>
              <a:rPr lang="en-US" dirty="0" smtClean="0"/>
              <a:t>Extra virgin olive oil</a:t>
            </a:r>
          </a:p>
          <a:p>
            <a:r>
              <a:rPr lang="en-US" dirty="0" smtClean="0"/>
              <a:t>Extra virgin coconut oil</a:t>
            </a:r>
          </a:p>
          <a:p>
            <a:r>
              <a:rPr lang="en-US" dirty="0" smtClean="0"/>
              <a:t>Avocados, olives</a:t>
            </a:r>
          </a:p>
          <a:p>
            <a:r>
              <a:rPr lang="en-US" dirty="0" smtClean="0"/>
              <a:t>Nuts - almonds, macadamia, walnuts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155" y="2006838"/>
            <a:ext cx="4454697" cy="237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96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3143" y="2667000"/>
            <a:ext cx="839409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Low fat (restricting calories) vs.</a:t>
            </a:r>
          </a:p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 Low carb-high fat (LCHF </a:t>
            </a:r>
            <a:r>
              <a:rPr lang="mr-IN" sz="2400" dirty="0" smtClean="0">
                <a:latin typeface="Times New Roman"/>
                <a:cs typeface="Times New Roman"/>
              </a:rPr>
              <a:t>–</a:t>
            </a:r>
            <a:r>
              <a:rPr lang="en-US" sz="2400" dirty="0" smtClean="0">
                <a:latin typeface="Times New Roman"/>
                <a:cs typeface="Times New Roman"/>
              </a:rPr>
              <a:t> no restriction of calories) </a:t>
            </a:r>
          </a:p>
          <a:p>
            <a:pPr algn="ctr"/>
            <a:r>
              <a:rPr lang="en-US" sz="2400" dirty="0">
                <a:latin typeface="Times New Roman"/>
                <a:cs typeface="Times New Roman"/>
              </a:rPr>
              <a:t>f</a:t>
            </a:r>
            <a:r>
              <a:rPr lang="en-US" sz="2400" dirty="0" smtClean="0">
                <a:latin typeface="Times New Roman"/>
                <a:cs typeface="Times New Roman"/>
              </a:rPr>
              <a:t>or weight loss.</a:t>
            </a:r>
          </a:p>
        </p:txBody>
      </p:sp>
    </p:spTree>
    <p:extLst>
      <p:ext uri="{BB962C8B-B14F-4D97-AF65-F5344CB8AC3E}">
        <p14:creationId xmlns:p14="http://schemas.microsoft.com/office/powerpoint/2010/main" val="4115468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076"/>
            <a:ext cx="9144000" cy="52956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63246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latin typeface="Times New Roman"/>
                <a:cs typeface="Times New Roman"/>
              </a:rPr>
              <a:t>Westman</a:t>
            </a:r>
            <a:r>
              <a:rPr lang="en-US" i="1" dirty="0" smtClean="0">
                <a:latin typeface="Times New Roman"/>
                <a:cs typeface="Times New Roman"/>
              </a:rPr>
              <a:t>, E et al. Nutrition 31 (2015) 1-13  </a:t>
            </a:r>
            <a:endParaRPr lang="en-US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71878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731"/>
            <a:ext cx="9144000" cy="51269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63246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latin typeface="Times New Roman"/>
                <a:cs typeface="Times New Roman"/>
              </a:rPr>
              <a:t>Westman</a:t>
            </a:r>
            <a:r>
              <a:rPr lang="en-US" i="1" dirty="0" smtClean="0">
                <a:latin typeface="Times New Roman"/>
                <a:cs typeface="Times New Roman"/>
              </a:rPr>
              <a:t>, E et al. Nutrition 31 (2015) 1-13  </a:t>
            </a:r>
            <a:endParaRPr lang="en-US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82802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388"/>
            <a:ext cx="9144000" cy="51130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63246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latin typeface="Times New Roman"/>
                <a:cs typeface="Times New Roman"/>
              </a:rPr>
              <a:t>Westman</a:t>
            </a:r>
            <a:r>
              <a:rPr lang="en-US" i="1" dirty="0" smtClean="0">
                <a:latin typeface="Times New Roman"/>
                <a:cs typeface="Times New Roman"/>
              </a:rPr>
              <a:t>, E et al. Nutrition 31 (2015) 1-13  </a:t>
            </a:r>
            <a:endParaRPr lang="en-US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56634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8915400" cy="62588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1" y="2438400"/>
            <a:ext cx="8534400" cy="2677656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 weight loss trials, low-carbohydrate interventions led to significantly greater weight loss (along with better metabolic RF reduction) than did the low-fat interventions.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When compared with dietary interventions of similar intensity, evidence from RCTs does not support low-fat diets over other dietary interventions for long-term weight loss.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00800"/>
            <a:ext cx="525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/>
                <a:cs typeface="Times New Roman"/>
              </a:rPr>
              <a:t>Lancet Diabetes </a:t>
            </a:r>
            <a:r>
              <a:rPr lang="en-US" sz="1400" dirty="0" err="1" smtClean="0">
                <a:latin typeface="Times New Roman"/>
                <a:cs typeface="Times New Roman"/>
              </a:rPr>
              <a:t>Endocrionol</a:t>
            </a:r>
            <a:r>
              <a:rPr lang="en-US" sz="1400" dirty="0" smtClean="0">
                <a:latin typeface="Times New Roman"/>
                <a:cs typeface="Times New Roman"/>
              </a:rPr>
              <a:t> 2015 Dec:3(12)</a:t>
            </a:r>
            <a:endParaRPr lang="en-US" sz="1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4607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4000" cy="49988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6324600"/>
            <a:ext cx="533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/>
                <a:cs typeface="Times New Roman"/>
              </a:rPr>
              <a:t>Br J Nutr 2013 Oct: 110(7)</a:t>
            </a:r>
            <a:endParaRPr lang="en-US" sz="1400" dirty="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810000"/>
            <a:ext cx="9144000" cy="1938992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Meta-analysis comparing VLCHF (no more than 50g CHO/day)with traditional calorie restricted low fat (&lt; 30% calories from fat for weight loss and CV RF modification  efficacy.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13 RCTs with at least 12-month f/u. Individuals assigned to a VLCHF achieve greater weight loss than those assigned to a LFD</a:t>
            </a:r>
            <a:endParaRPr lang="en-US" sz="24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1060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648" y="658142"/>
            <a:ext cx="6116813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solidFill>
                  <a:srgbClr val="800000"/>
                </a:solidFill>
                <a:latin typeface="Times New Roman"/>
                <a:cs typeface="Times New Roman"/>
              </a:rPr>
              <a:t>Mechanisms that link alterations of the microbiome with weight and metabolism</a:t>
            </a:r>
            <a:endParaRPr lang="en-US" sz="2800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0910" y="2524145"/>
            <a:ext cx="7030138" cy="3657600"/>
          </a:xfrm>
        </p:spPr>
        <p:txBody>
          <a:bodyPr>
            <a:normAutofit fontScale="70000" lnSpcReduction="20000"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Increased energy harvest from the diet</a:t>
            </a:r>
          </a:p>
          <a:p>
            <a:pPr>
              <a:buFont typeface="Arial"/>
              <a:buChar char="•"/>
            </a:pPr>
            <a:r>
              <a:rPr lang="en-US" dirty="0" smtClean="0"/>
              <a:t>Altered fatty acid metabolism in liver, muscle, and fat tissue</a:t>
            </a:r>
          </a:p>
          <a:p>
            <a:pPr>
              <a:buFont typeface="Arial"/>
              <a:buChar char="•"/>
            </a:pPr>
            <a:r>
              <a:rPr lang="en-US" dirty="0" smtClean="0"/>
              <a:t>Modification of gut hormones e.g. </a:t>
            </a:r>
            <a:r>
              <a:rPr lang="en-US" dirty="0" err="1" smtClean="0"/>
              <a:t>cholecystikinin</a:t>
            </a:r>
            <a:r>
              <a:rPr lang="en-US" dirty="0" smtClean="0"/>
              <a:t>, peptide YY and GLP-1</a:t>
            </a:r>
          </a:p>
          <a:p>
            <a:pPr>
              <a:buFont typeface="Arial"/>
              <a:buChar char="•"/>
            </a:pPr>
            <a:r>
              <a:rPr lang="en-US" dirty="0" smtClean="0"/>
              <a:t>Activation of LPS- TLR 4 axis and cytokine expression i.e., metabolic </a:t>
            </a:r>
            <a:r>
              <a:rPr lang="en-US" dirty="0" err="1" smtClean="0"/>
              <a:t>endotoxemia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Altered gut barrier function and molecular trafficking</a:t>
            </a:r>
          </a:p>
          <a:p>
            <a:pPr>
              <a:buFont typeface="Arial"/>
              <a:buChar char="•"/>
            </a:pPr>
            <a:r>
              <a:rPr lang="en-US" dirty="0" smtClean="0"/>
              <a:t>Bile acid metabolism</a:t>
            </a:r>
          </a:p>
          <a:p>
            <a:pPr>
              <a:buFont typeface="Arial"/>
              <a:buChar char="•"/>
            </a:pPr>
            <a:r>
              <a:rPr lang="en-US" dirty="0" smtClean="0"/>
              <a:t>SCFA production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endParaRPr lang="en-US" dirty="0"/>
          </a:p>
        </p:txBody>
      </p:sp>
      <p:pic>
        <p:nvPicPr>
          <p:cNvPr id="4" name="Picture 3" descr="072216_msmicrobiome_THUMB_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461" y="283503"/>
            <a:ext cx="2744192" cy="154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396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838200"/>
            <a:ext cx="4208463" cy="10668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dirty="0">
                <a:solidFill>
                  <a:srgbClr val="800000"/>
                </a:solidFill>
                <a:latin typeface="Times New Roman" charset="0"/>
              </a:rPr>
              <a:t>Stress </a:t>
            </a:r>
            <a:r>
              <a:rPr lang="en-US" sz="3600" dirty="0" smtClean="0">
                <a:solidFill>
                  <a:srgbClr val="800000"/>
                </a:solidFill>
                <a:latin typeface="Times New Roman" charset="0"/>
              </a:rPr>
              <a:t>Management</a:t>
            </a:r>
            <a:br>
              <a:rPr lang="en-US" sz="3600" dirty="0" smtClean="0">
                <a:solidFill>
                  <a:srgbClr val="800000"/>
                </a:solidFill>
                <a:latin typeface="Times New Roman" charset="0"/>
              </a:rPr>
            </a:br>
            <a:r>
              <a:rPr lang="mr-IN" sz="3600" dirty="0" smtClean="0">
                <a:solidFill>
                  <a:srgbClr val="800000"/>
                </a:solidFill>
                <a:latin typeface="Times New Roman" charset="0"/>
              </a:rPr>
              <a:t>…</a:t>
            </a:r>
            <a:r>
              <a:rPr lang="en-US" sz="2800" dirty="0" smtClean="0">
                <a:latin typeface="Times New Roman" charset="0"/>
              </a:rPr>
              <a:t>lowering cortisol is key</a:t>
            </a:r>
            <a:endParaRPr lang="en-US" sz="3600" dirty="0">
              <a:solidFill>
                <a:srgbClr val="800000"/>
              </a:solidFill>
              <a:latin typeface="Times New Roman" charset="0"/>
            </a:endParaRPr>
          </a:p>
        </p:txBody>
      </p:sp>
      <p:sp>
        <p:nvSpPr>
          <p:cNvPr id="8397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9931" y="2677713"/>
            <a:ext cx="8282811" cy="3916686"/>
          </a:xfrm>
        </p:spPr>
        <p:txBody>
          <a:bodyPr>
            <a:normAutofit/>
          </a:bodyPr>
          <a:lstStyle/>
          <a:p>
            <a:pPr eaLnBrk="1" hangingPunct="1">
              <a:buFontTx/>
              <a:buChar char="•"/>
              <a:defRPr/>
            </a:pPr>
            <a:r>
              <a:rPr lang="en-US" sz="2000" dirty="0" smtClean="0">
                <a:latin typeface="Times New Roman" charset="0"/>
              </a:rPr>
              <a:t>Prayer, meditation</a:t>
            </a:r>
            <a:r>
              <a:rPr lang="en-US" sz="2000" dirty="0">
                <a:latin typeface="Times New Roman" charset="0"/>
              </a:rPr>
              <a:t>, </a:t>
            </a:r>
            <a:r>
              <a:rPr lang="en-US" sz="2000" dirty="0" smtClean="0">
                <a:latin typeface="Times New Roman" charset="0"/>
              </a:rPr>
              <a:t>qigong, breath-relaxation </a:t>
            </a:r>
            <a:r>
              <a:rPr lang="en-US" sz="2000" dirty="0">
                <a:latin typeface="Times New Roman" charset="0"/>
              </a:rPr>
              <a:t>response, guided imagery, yoga, tai chi, biofeedback, gratitude </a:t>
            </a:r>
            <a:r>
              <a:rPr lang="en-US" sz="2000" dirty="0" smtClean="0">
                <a:latin typeface="Times New Roman" charset="0"/>
              </a:rPr>
              <a:t>journal</a:t>
            </a:r>
          </a:p>
          <a:p>
            <a:pPr eaLnBrk="1" hangingPunct="1">
              <a:buFontTx/>
              <a:buChar char="•"/>
              <a:defRPr/>
            </a:pPr>
            <a:r>
              <a:rPr lang="en-US" sz="2000" dirty="0" smtClean="0">
                <a:latin typeface="Times New Roman" charset="0"/>
              </a:rPr>
              <a:t>Exercise excellent for managing stress</a:t>
            </a:r>
          </a:p>
          <a:p>
            <a:pPr eaLnBrk="1" hangingPunct="1">
              <a:buFontTx/>
              <a:buChar char="•"/>
              <a:defRPr/>
            </a:pPr>
            <a:r>
              <a:rPr lang="en-US" sz="2000" dirty="0" smtClean="0">
                <a:latin typeface="Times New Roman" charset="0"/>
              </a:rPr>
              <a:t>Decreased </a:t>
            </a:r>
            <a:r>
              <a:rPr lang="en-US" sz="2000" dirty="0">
                <a:latin typeface="Times New Roman" charset="0"/>
              </a:rPr>
              <a:t>cortisol, flight-fight </a:t>
            </a:r>
            <a:r>
              <a:rPr lang="en-US" sz="2000" dirty="0" smtClean="0">
                <a:latin typeface="Times New Roman" charset="0"/>
              </a:rPr>
              <a:t>response</a:t>
            </a:r>
            <a:endParaRPr lang="en-US" sz="2000" dirty="0">
              <a:latin typeface="Times New Roman" charset="0"/>
            </a:endParaRPr>
          </a:p>
          <a:p>
            <a:pPr eaLnBrk="1" hangingPunct="1">
              <a:buFontTx/>
              <a:buChar char="•"/>
              <a:defRPr/>
            </a:pPr>
            <a:r>
              <a:rPr lang="en-US" sz="2000" dirty="0" smtClean="0">
                <a:latin typeface="Times New Roman" charset="0"/>
              </a:rPr>
              <a:t>Improved </a:t>
            </a:r>
            <a:r>
              <a:rPr lang="en-US" sz="2000" dirty="0">
                <a:latin typeface="Times New Roman" charset="0"/>
              </a:rPr>
              <a:t>mood, concentration, pain tolerance, resilience</a:t>
            </a:r>
          </a:p>
          <a:p>
            <a:pPr eaLnBrk="1" hangingPunct="1">
              <a:buFontTx/>
              <a:buChar char="•"/>
              <a:defRPr/>
            </a:pPr>
            <a:r>
              <a:rPr lang="en-US" sz="2000" dirty="0">
                <a:latin typeface="Times New Roman" charset="0"/>
              </a:rPr>
              <a:t>Positive epigenetic effects on inflammation, insulin sensitivity and energy efficiency e.g. mitochondrial health</a:t>
            </a:r>
          </a:p>
          <a:p>
            <a:pPr eaLnBrk="1" hangingPunct="1">
              <a:buFontTx/>
              <a:buChar char="•"/>
              <a:defRPr/>
            </a:pPr>
            <a:r>
              <a:rPr lang="en-US" sz="2000" dirty="0">
                <a:latin typeface="Times New Roman" charset="0"/>
              </a:rPr>
              <a:t>Decreased cardiovascular </a:t>
            </a:r>
            <a:r>
              <a:rPr lang="en-US" sz="2000" dirty="0" smtClean="0">
                <a:latin typeface="Times New Roman" charset="0"/>
              </a:rPr>
              <a:t>risk</a:t>
            </a:r>
          </a:p>
          <a:p>
            <a:pPr eaLnBrk="1" hangingPunct="1">
              <a:buFontTx/>
              <a:buChar char="•"/>
              <a:defRPr/>
            </a:pPr>
            <a:r>
              <a:rPr lang="en-US" sz="2000" dirty="0" smtClean="0">
                <a:latin typeface="Times New Roman" charset="0"/>
              </a:rPr>
              <a:t>Cultivate love, compassion, forgiveness, acceptance of one’s beautiful and perfect nature</a:t>
            </a:r>
          </a:p>
          <a:p>
            <a:pPr eaLnBrk="1" hangingPunct="1">
              <a:buFontTx/>
              <a:buChar char="•"/>
              <a:defRPr/>
            </a:pPr>
            <a:r>
              <a:rPr lang="en-US" sz="2000" dirty="0" smtClean="0">
                <a:latin typeface="Times New Roman" charset="0"/>
              </a:rPr>
              <a:t>More time outdoors</a:t>
            </a:r>
            <a:endParaRPr lang="en-US" sz="2000" dirty="0">
              <a:latin typeface="Times New Roman" charset="0"/>
            </a:endParaRPr>
          </a:p>
        </p:txBody>
      </p:sp>
      <p:pic>
        <p:nvPicPr>
          <p:cNvPr id="2" name="Picture 1" descr="6a318ec9537645e9249df974f185f097--war-bond-wwi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141" y="195250"/>
            <a:ext cx="1838122" cy="238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921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90099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800000"/>
                </a:solidFill>
              </a:rPr>
              <a:t>Motion is the lotion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23534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Calories burned not most important attribute</a:t>
            </a:r>
          </a:p>
          <a:p>
            <a:r>
              <a:rPr lang="en-US" dirty="0" smtClean="0"/>
              <a:t>Children model fun play</a:t>
            </a:r>
          </a:p>
          <a:p>
            <a:r>
              <a:rPr lang="en-US" dirty="0" smtClean="0"/>
              <a:t>Walk a lot</a:t>
            </a:r>
          </a:p>
          <a:p>
            <a:r>
              <a:rPr lang="en-US" dirty="0" smtClean="0"/>
              <a:t>Move to the music you love</a:t>
            </a:r>
          </a:p>
          <a:p>
            <a:r>
              <a:rPr lang="en-US" dirty="0" smtClean="0"/>
              <a:t>Interval training</a:t>
            </a:r>
            <a:r>
              <a:rPr lang="mr-IN" dirty="0" smtClean="0"/>
              <a:t>…</a:t>
            </a:r>
            <a:r>
              <a:rPr lang="en-US" dirty="0" smtClean="0"/>
              <a:t>.20” - 3x/week to the point of challenges speaking without losing breath</a:t>
            </a:r>
          </a:p>
          <a:p>
            <a:r>
              <a:rPr lang="en-US" dirty="0" smtClean="0"/>
              <a:t>Resistance training</a:t>
            </a:r>
            <a:r>
              <a:rPr lang="mr-IN" dirty="0" smtClean="0"/>
              <a:t>…</a:t>
            </a:r>
            <a:r>
              <a:rPr lang="en-US" dirty="0" smtClean="0"/>
              <a:t>20” - 3x/week</a:t>
            </a:r>
          </a:p>
          <a:p>
            <a:r>
              <a:rPr lang="en-US" dirty="0" smtClean="0"/>
              <a:t>Embrace the outdoors</a:t>
            </a:r>
          </a:p>
          <a:p>
            <a:r>
              <a:rPr lang="en-US" dirty="0" smtClean="0"/>
              <a:t>Share with friends-pets</a:t>
            </a:r>
            <a:endParaRPr lang="en-US" dirty="0"/>
          </a:p>
        </p:txBody>
      </p:sp>
      <p:pic>
        <p:nvPicPr>
          <p:cNvPr id="4" name="Picture 3" descr="PP-London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243" y="274638"/>
            <a:ext cx="2478867" cy="161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377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646545"/>
            <a:ext cx="3528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800000"/>
                </a:solidFill>
                <a:latin typeface="Times New Roman"/>
                <a:cs typeface="Times New Roman"/>
              </a:rPr>
              <a:t>Emerging View</a:t>
            </a:r>
            <a:endParaRPr lang="en-US" sz="3600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981200"/>
            <a:ext cx="7924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>
                <a:latin typeface="Times New Roman"/>
                <a:cs typeface="Times New Roman"/>
              </a:rPr>
              <a:t>A calorie is not a calorie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latin typeface="Times New Roman"/>
                <a:cs typeface="Times New Roman"/>
              </a:rPr>
              <a:t>Macronutrients i.e., carbs, fats and protein, elicit different metabolic </a:t>
            </a:r>
            <a:r>
              <a:rPr lang="en-US" sz="2800" dirty="0">
                <a:latin typeface="Times New Roman"/>
                <a:cs typeface="Times New Roman"/>
              </a:rPr>
              <a:t>effects (food as information</a:t>
            </a:r>
            <a:r>
              <a:rPr lang="en-US" sz="2800" dirty="0" smtClean="0">
                <a:latin typeface="Times New Roman"/>
                <a:cs typeface="Times New Roman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latin typeface="Times New Roman"/>
                <a:cs typeface="Times New Roman"/>
              </a:rPr>
              <a:t>Quality of macronutrients e.g. sugar and refinement of grains will substantially impact metabolic effects 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latin typeface="Times New Roman"/>
                <a:cs typeface="Times New Roman"/>
              </a:rPr>
              <a:t>Quality of calories more important (and interesting) than quantity of calories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latin typeface="Times New Roman"/>
                <a:cs typeface="Times New Roman"/>
              </a:rPr>
              <a:t>Quality fat sources less harmful than thought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latin typeface="Times New Roman"/>
                <a:cs typeface="Times New Roman"/>
              </a:rPr>
              <a:t>Poor-quality carbs more harmful than thought</a:t>
            </a:r>
            <a:endParaRPr lang="en-US" sz="2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95023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15698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Sleep Hygiene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674" y="2744392"/>
            <a:ext cx="8229600" cy="3365593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Consistent bedtime and awakening</a:t>
            </a:r>
          </a:p>
          <a:p>
            <a:r>
              <a:rPr lang="en-US" sz="2000" dirty="0" smtClean="0"/>
              <a:t>Lavender; chamomile tea, soft belly breath</a:t>
            </a:r>
          </a:p>
          <a:p>
            <a:r>
              <a:rPr lang="en-US" sz="2000" dirty="0" smtClean="0"/>
              <a:t>Warm LED lights in bedroom; after dark</a:t>
            </a:r>
          </a:p>
          <a:p>
            <a:r>
              <a:rPr lang="en-US" sz="2000" dirty="0" smtClean="0"/>
              <a:t>Maximally darkened room; unplug anything that is lit</a:t>
            </a:r>
          </a:p>
          <a:p>
            <a:r>
              <a:rPr lang="en-US" sz="2000" dirty="0" smtClean="0"/>
              <a:t>Filter blue light after sundown (</a:t>
            </a:r>
            <a:r>
              <a:rPr lang="en-US" sz="2000" dirty="0" err="1" smtClean="0"/>
              <a:t>f</a:t>
            </a:r>
            <a:r>
              <a:rPr lang="en-US" sz="2000" dirty="0" err="1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dirty="0" err="1" smtClean="0"/>
              <a:t>lux</a:t>
            </a:r>
            <a:r>
              <a:rPr lang="en-US" sz="2000" dirty="0" smtClean="0"/>
              <a:t>); orange lens glasses</a:t>
            </a:r>
          </a:p>
          <a:p>
            <a:r>
              <a:rPr lang="en-US" sz="2000" dirty="0" smtClean="0"/>
              <a:t>Cooler temp - 65°</a:t>
            </a:r>
          </a:p>
          <a:p>
            <a:r>
              <a:rPr lang="en-US" sz="2000" dirty="0" smtClean="0"/>
              <a:t>No caffeine after 2p</a:t>
            </a:r>
          </a:p>
          <a:p>
            <a:r>
              <a:rPr lang="en-US" sz="2000" dirty="0" smtClean="0"/>
              <a:t>Avoid late night dining-snacking (within 2-hrs bedtime)</a:t>
            </a:r>
            <a:r>
              <a:rPr lang="mr-IN" sz="2000" dirty="0" smtClean="0"/>
              <a:t>…</a:t>
            </a:r>
            <a:r>
              <a:rPr lang="en-US" sz="2000" dirty="0" smtClean="0"/>
              <a:t>time-restricted feeding is ideal</a:t>
            </a:r>
          </a:p>
          <a:p>
            <a:r>
              <a:rPr lang="en-US" sz="2000" dirty="0" smtClean="0"/>
              <a:t>Melatonin; glycine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142" y="402885"/>
            <a:ext cx="2997310" cy="168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933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6201" y="271602"/>
            <a:ext cx="8332732" cy="137160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US" sz="3200" dirty="0" smtClean="0">
                <a:solidFill>
                  <a:srgbClr val="800000"/>
                </a:solidFill>
                <a:latin typeface="Times New Roman"/>
                <a:cs typeface="Times New Roman"/>
              </a:rPr>
              <a:t>Summary: Weight Loss and Lifestyle</a:t>
            </a:r>
            <a:br>
              <a:rPr lang="en-US" sz="3200" dirty="0" smtClean="0">
                <a:solidFill>
                  <a:srgbClr val="800000"/>
                </a:solidFill>
                <a:latin typeface="Times New Roman"/>
                <a:cs typeface="Times New Roman"/>
              </a:rPr>
            </a:br>
            <a:endParaRPr lang="en-US" sz="31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11089" y="1737482"/>
            <a:ext cx="8839200" cy="4343400"/>
          </a:xfrm>
        </p:spPr>
        <p:txBody>
          <a:bodyPr>
            <a:noAutofit/>
          </a:bodyPr>
          <a:lstStyle/>
          <a:p>
            <a:pPr>
              <a:buFont typeface="Arial"/>
              <a:buChar char="•"/>
              <a:defRPr/>
            </a:pPr>
            <a:r>
              <a:rPr lang="en-US" sz="2400" dirty="0" smtClean="0"/>
              <a:t>Eliminate </a:t>
            </a:r>
            <a:r>
              <a:rPr lang="en-US" sz="2400" dirty="0"/>
              <a:t>– reduce </a:t>
            </a:r>
            <a:r>
              <a:rPr lang="en-US" sz="2400" dirty="0" smtClean="0"/>
              <a:t>sugar </a:t>
            </a:r>
            <a:r>
              <a:rPr lang="en-US" sz="2400" dirty="0"/>
              <a:t>in all it’s forms</a:t>
            </a:r>
          </a:p>
          <a:p>
            <a:pPr>
              <a:buFont typeface="Arial"/>
              <a:buChar char="•"/>
              <a:defRPr/>
            </a:pPr>
            <a:r>
              <a:rPr lang="en-US" sz="2400" dirty="0" smtClean="0"/>
              <a:t>Eliminate-reduce refined grain flours, and </a:t>
            </a:r>
            <a:r>
              <a:rPr lang="en-US" sz="2400" i="1" dirty="0" smtClean="0"/>
              <a:t>carbohydrate-dense </a:t>
            </a:r>
            <a:r>
              <a:rPr lang="en-US" sz="2400" dirty="0" smtClean="0"/>
              <a:t>processed foods.</a:t>
            </a:r>
          </a:p>
          <a:p>
            <a:pPr>
              <a:buFont typeface="Arial"/>
              <a:buChar char="•"/>
              <a:defRPr/>
            </a:pPr>
            <a:r>
              <a:rPr lang="en-US" sz="2400" dirty="0"/>
              <a:t>R</a:t>
            </a:r>
            <a:r>
              <a:rPr lang="en-US" sz="2400" dirty="0" smtClean="0"/>
              <a:t>educe hydrogenated oils and processed seed oils cooked at high temperatures</a:t>
            </a:r>
          </a:p>
          <a:p>
            <a:pPr>
              <a:buFont typeface="Arial"/>
              <a:buChar char="•"/>
              <a:defRPr/>
            </a:pPr>
            <a:r>
              <a:rPr lang="en-US" sz="2400" dirty="0" smtClean="0"/>
              <a:t>More abundant healthy fats sources e.g. extra virgin olive oil, fatty fish, grass-fed butter; eggs; extra virgin coconut oil (MCT Oil); pasture-raised animal fat, ghee, avocados, nuts (almonds, walnuts and macadamia) and nut butters</a:t>
            </a:r>
          </a:p>
          <a:p>
            <a:pPr>
              <a:buFont typeface="Arial"/>
              <a:buChar char="•"/>
              <a:defRPr/>
            </a:pPr>
            <a:r>
              <a:rPr lang="en-US" sz="2400" dirty="0" smtClean="0"/>
              <a:t>Time-restricted eating</a:t>
            </a:r>
            <a:r>
              <a:rPr lang="mr-IN" sz="2400" dirty="0" smtClean="0"/>
              <a:t>…</a:t>
            </a:r>
            <a:r>
              <a:rPr lang="en-US" sz="2400" dirty="0" smtClean="0"/>
              <a:t>.all consumption within a 10-12-hour window e.g. nothing after 7p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5397" y="283058"/>
            <a:ext cx="2364892" cy="141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907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600" y="473268"/>
            <a:ext cx="5783893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rgbClr val="800000"/>
                </a:solidFill>
              </a:rPr>
              <a:t>Summary</a:t>
            </a:r>
            <a:r>
              <a:rPr lang="en-US" sz="2800" dirty="0" smtClean="0">
                <a:solidFill>
                  <a:srgbClr val="800000"/>
                </a:solidFill>
              </a:rPr>
              <a:t>: </a:t>
            </a:r>
            <a:r>
              <a:rPr lang="en-US" sz="2800" dirty="0">
                <a:solidFill>
                  <a:srgbClr val="800000"/>
                </a:solidFill>
                <a:latin typeface="Times New Roman"/>
                <a:cs typeface="Times New Roman"/>
              </a:rPr>
              <a:t>Weight Loss and Lifestyle</a:t>
            </a:r>
            <a:br>
              <a:rPr lang="en-US" sz="2800" dirty="0">
                <a:solidFill>
                  <a:srgbClr val="800000"/>
                </a:solidFill>
                <a:latin typeface="Times New Roman"/>
                <a:cs typeface="Times New Roman"/>
              </a:rPr>
            </a:br>
            <a:endParaRPr lang="en-US" sz="2800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37074" y="2109437"/>
            <a:ext cx="8626522" cy="4191000"/>
          </a:xfrm>
        </p:spPr>
        <p:txBody>
          <a:bodyPr>
            <a:normAutofit fontScale="92500" lnSpcReduction="10000"/>
          </a:bodyPr>
          <a:lstStyle/>
          <a:p>
            <a:pPr>
              <a:buFont typeface="Arial"/>
              <a:buChar char="•"/>
              <a:defRPr/>
            </a:pPr>
            <a:r>
              <a:rPr lang="en-US" dirty="0"/>
              <a:t>OK to consume pasture-raised meats and </a:t>
            </a:r>
            <a:r>
              <a:rPr lang="en-US" dirty="0" smtClean="0"/>
              <a:t>eggs</a:t>
            </a:r>
          </a:p>
          <a:p>
            <a:pPr>
              <a:defRPr/>
            </a:pPr>
            <a:r>
              <a:rPr lang="en-US" dirty="0">
                <a:latin typeface="Times" charset="0"/>
                <a:ea typeface="ＭＳ Ｐゴシック" charset="0"/>
                <a:cs typeface="ＭＳ Ｐゴシック" charset="0"/>
              </a:rPr>
              <a:t>Increase fermentable plant-based fiber and fermentable </a:t>
            </a:r>
            <a:r>
              <a:rPr lang="en-US" dirty="0" smtClean="0">
                <a:latin typeface="Times" charset="0"/>
                <a:ea typeface="ＭＳ Ｐゴシック" charset="0"/>
                <a:cs typeface="ＭＳ Ｐゴシック" charset="0"/>
              </a:rPr>
              <a:t>foods</a:t>
            </a:r>
            <a:endParaRPr lang="en-US" dirty="0"/>
          </a:p>
          <a:p>
            <a:pPr>
              <a:buFont typeface="Arial"/>
              <a:buChar char="•"/>
              <a:defRPr/>
            </a:pPr>
            <a:r>
              <a:rPr lang="en-US" dirty="0" smtClean="0"/>
              <a:t>Motion </a:t>
            </a:r>
            <a:r>
              <a:rPr lang="en-US" dirty="0"/>
              <a:t>is the </a:t>
            </a:r>
            <a:r>
              <a:rPr lang="en-US" dirty="0" smtClean="0"/>
              <a:t>lotion: Walk as much as possible, stairs as tolerated, stand for 2-3” every hour</a:t>
            </a:r>
            <a:endParaRPr lang="en-US" dirty="0"/>
          </a:p>
          <a:p>
            <a:pPr>
              <a:buFont typeface="Arial"/>
              <a:buChar char="•"/>
              <a:defRPr/>
            </a:pPr>
            <a:r>
              <a:rPr lang="en-US" dirty="0" smtClean="0"/>
              <a:t>Stress management techniques</a:t>
            </a:r>
            <a:endParaRPr lang="en-US" dirty="0"/>
          </a:p>
          <a:p>
            <a:pPr>
              <a:buFont typeface="Arial"/>
              <a:buChar char="•"/>
              <a:defRPr/>
            </a:pPr>
            <a:r>
              <a:rPr lang="en-US" dirty="0" smtClean="0"/>
              <a:t>Circadian </a:t>
            </a:r>
            <a:r>
              <a:rPr lang="en-US" dirty="0"/>
              <a:t>rhythm – sleep </a:t>
            </a:r>
            <a:r>
              <a:rPr lang="en-US" dirty="0" smtClean="0"/>
              <a:t>entrainment; sleep hygiene</a:t>
            </a:r>
          </a:p>
          <a:p>
            <a:pPr>
              <a:buFont typeface="Arial"/>
              <a:buChar char="•"/>
              <a:defRPr/>
            </a:pPr>
            <a:r>
              <a:rPr lang="en-US" dirty="0" smtClean="0"/>
              <a:t>Time in Nature; light box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6751" y="200537"/>
            <a:ext cx="2448406" cy="146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248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nowshoeing-Tips-for-Beginners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467" y="765426"/>
            <a:ext cx="5936647" cy="39648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21727" y="5219595"/>
            <a:ext cx="4381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529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45699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800000"/>
                </a:solidFill>
                <a:latin typeface="Times New Roman"/>
                <a:cs typeface="Times New Roman"/>
              </a:rPr>
              <a:t>“What we know that ain’t so</a:t>
            </a:r>
            <a:r>
              <a:rPr lang="mr-IN" sz="2800" dirty="0" smtClean="0">
                <a:solidFill>
                  <a:srgbClr val="800000"/>
                </a:solidFill>
                <a:latin typeface="Times New Roman"/>
                <a:cs typeface="Times New Roman"/>
              </a:rPr>
              <a:t>…</a:t>
            </a:r>
            <a:r>
              <a:rPr lang="en-US" sz="2800" dirty="0" smtClean="0">
                <a:solidFill>
                  <a:srgbClr val="800000"/>
                </a:solidFill>
                <a:latin typeface="Times New Roman"/>
                <a:cs typeface="Times New Roman"/>
              </a:rPr>
              <a:t>”</a:t>
            </a:r>
            <a:br>
              <a:rPr lang="en-US" sz="2800" dirty="0" smtClean="0">
                <a:solidFill>
                  <a:srgbClr val="800000"/>
                </a:solidFill>
                <a:latin typeface="Times New Roman"/>
                <a:cs typeface="Times New Roman"/>
              </a:rPr>
            </a:br>
            <a:r>
              <a:rPr lang="en-US" sz="2800" dirty="0" smtClean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smtClean="0">
                <a:latin typeface="Times New Roman"/>
                <a:cs typeface="Times New Roman"/>
              </a:rPr>
              <a:t>Fat Free or Cholesterol Free = Healthy</a:t>
            </a:r>
            <a:endParaRPr lang="en-US" sz="2800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pic>
        <p:nvPicPr>
          <p:cNvPr id="3" name="Picture 2" descr="COCOA-PUFFS-AMERICAN-HEART-ASSOCI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" y="1417638"/>
            <a:ext cx="2276400" cy="2276400"/>
          </a:xfrm>
          <a:prstGeom prst="rect">
            <a:avLst/>
          </a:prstGeom>
        </p:spPr>
      </p:pic>
      <p:pic>
        <p:nvPicPr>
          <p:cNvPr id="4" name="Picture 3" descr="snackwell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86" y="1417638"/>
            <a:ext cx="3132667" cy="20938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61619" y="3894667"/>
            <a:ext cx="1596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Vs.</a:t>
            </a:r>
            <a:endParaRPr lang="en-US" sz="2400" dirty="0"/>
          </a:p>
        </p:txBody>
      </p:sp>
      <p:pic>
        <p:nvPicPr>
          <p:cNvPr id="7" name="Picture 6" descr="recipes-36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50" y="4608286"/>
            <a:ext cx="2741587" cy="2056190"/>
          </a:xfrm>
          <a:prstGeom prst="rect">
            <a:avLst/>
          </a:prstGeom>
        </p:spPr>
      </p:pic>
      <p:pic>
        <p:nvPicPr>
          <p:cNvPr id="8" name="Picture 7" descr="butter_f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190" y="4608286"/>
            <a:ext cx="2800771" cy="1463524"/>
          </a:xfrm>
          <a:prstGeom prst="rect">
            <a:avLst/>
          </a:prstGeom>
        </p:spPr>
      </p:pic>
      <p:pic>
        <p:nvPicPr>
          <p:cNvPr id="10" name="Picture 9" descr="macadamia-nuts-poisoning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42" y="4580064"/>
            <a:ext cx="2237619" cy="1491746"/>
          </a:xfrm>
          <a:prstGeom prst="rect">
            <a:avLst/>
          </a:prstGeom>
        </p:spPr>
      </p:pic>
      <p:pic>
        <p:nvPicPr>
          <p:cNvPr id="11" name="Picture 10" descr="LightBlock-FF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051" y="1028095"/>
            <a:ext cx="1704654" cy="286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128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12532"/>
            <a:ext cx="7772400" cy="1143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solidFill>
                  <a:srgbClr val="800000"/>
                </a:solidFill>
                <a:latin typeface="Times New Roman"/>
                <a:ea typeface="+mj-ea"/>
                <a:cs typeface="Times New Roman"/>
              </a:rPr>
              <a:t>These are the 4 key points to take away: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24737" y="1600199"/>
            <a:ext cx="9019264" cy="491264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normAutofit fontScale="92500" lnSpcReduction="10000"/>
          </a:bodyPr>
          <a:lstStyle/>
          <a:p>
            <a:pPr marL="514350" indent="-514350" eaLnBrk="1" hangingPunct="1">
              <a:lnSpc>
                <a:spcPct val="80000"/>
              </a:lnSpc>
              <a:buFont typeface="+mj-lt"/>
              <a:buAutoNum type="arabicPeriod"/>
              <a:defRPr/>
            </a:pPr>
            <a:endParaRPr lang="en-US" sz="2800" dirty="0" smtClean="0">
              <a:ea typeface="+mn-ea"/>
              <a:cs typeface="+mn-cs"/>
            </a:endParaRPr>
          </a:p>
          <a:p>
            <a:pPr marL="514350" indent="-514350" eaLnBrk="1" hangingPunct="1">
              <a:lnSpc>
                <a:spcPct val="120000"/>
              </a:lnSpc>
              <a:buFont typeface="+mj-lt"/>
              <a:buAutoNum type="arabicPeriod"/>
              <a:defRPr/>
            </a:pPr>
            <a:r>
              <a:rPr lang="en-US" sz="3600" dirty="0" smtClean="0"/>
              <a:t>Carbohydrates from sugar, flour (grain) and fructose will sabotage your success.</a:t>
            </a:r>
          </a:p>
          <a:p>
            <a:pPr marL="514350" indent="-514350" eaLnBrk="1" hangingPunct="1">
              <a:lnSpc>
                <a:spcPct val="120000"/>
              </a:lnSpc>
              <a:buFont typeface="+mj-lt"/>
              <a:buAutoNum type="arabicPeriod"/>
              <a:defRPr/>
            </a:pPr>
            <a:r>
              <a:rPr lang="en-US" sz="3600" dirty="0" smtClean="0"/>
              <a:t>Fat from healthy sources are good for you!</a:t>
            </a:r>
          </a:p>
          <a:p>
            <a:pPr marL="514350" indent="-514350" eaLnBrk="1" hangingPunct="1">
              <a:lnSpc>
                <a:spcPct val="120000"/>
              </a:lnSpc>
              <a:buFont typeface="+mj-lt"/>
              <a:buAutoNum type="arabicPeriod"/>
              <a:defRPr/>
            </a:pPr>
            <a:r>
              <a:rPr lang="en-US" sz="3600" dirty="0" smtClean="0"/>
              <a:t>Vegetables and the fiber they contain are essential to your gut “critters” ecosystem.</a:t>
            </a:r>
            <a:endParaRPr lang="en-US" sz="3600" dirty="0"/>
          </a:p>
          <a:p>
            <a:pPr marL="514350" indent="-514350" eaLnBrk="1" hangingPunct="1">
              <a:lnSpc>
                <a:spcPct val="120000"/>
              </a:lnSpc>
              <a:buFont typeface="+mj-lt"/>
              <a:buAutoNum type="arabicPeriod"/>
              <a:defRPr/>
            </a:pPr>
            <a:r>
              <a:rPr lang="en-US" sz="3600" dirty="0" smtClean="0"/>
              <a:t>Eating within a 10-hour window will change everything (time-restricted feeding)</a:t>
            </a:r>
          </a:p>
          <a:p>
            <a:pPr marL="514350" indent="-514350" eaLnBrk="1" hangingPunct="1">
              <a:lnSpc>
                <a:spcPct val="80000"/>
              </a:lnSpc>
              <a:buFont typeface="+mj-lt"/>
              <a:buAutoNum type="arabicPeriod"/>
              <a:defRPr/>
            </a:pPr>
            <a:endParaRPr lang="en-US" sz="2800" dirty="0" smtClean="0">
              <a:ea typeface="+mn-ea"/>
              <a:cs typeface="+mn-cs"/>
            </a:endParaRPr>
          </a:p>
          <a:p>
            <a:pPr marL="0" indent="0" eaLnBrk="1" hangingPunct="1">
              <a:lnSpc>
                <a:spcPct val="80000"/>
              </a:lnSpc>
              <a:defRPr/>
            </a:pPr>
            <a:endParaRPr lang="en-US" sz="2800" dirty="0" smtClean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363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1328</TotalTime>
  <Words>1979</Words>
  <Application>Microsoft Macintosh PowerPoint</Application>
  <PresentationFormat>On-screen Show (4:3)</PresentationFormat>
  <Paragraphs>273</Paragraphs>
  <Slides>73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Office Theme</vt:lpstr>
      <vt:lpstr>PowerPoint Presentation</vt:lpstr>
      <vt:lpstr>PowerPoint Presentation</vt:lpstr>
      <vt:lpstr>The Origins of Health …exploring the causes of the causes</vt:lpstr>
      <vt:lpstr>PowerPoint Presentation</vt:lpstr>
      <vt:lpstr>PowerPoint Presentation</vt:lpstr>
      <vt:lpstr>PowerPoint Presentation</vt:lpstr>
      <vt:lpstr>PowerPoint Presentation</vt:lpstr>
      <vt:lpstr>“What we know that ain’t so…”  Fat Free or Cholesterol Free = Healthy</vt:lpstr>
      <vt:lpstr>These are the 4 key points to take away: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Reduce carbohydrate-dense foods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Will the choice I am about to make…</vt:lpstr>
      <vt:lpstr>PowerPoint Presentation</vt:lpstr>
      <vt:lpstr>PowerPoint Presentation</vt:lpstr>
      <vt:lpstr>Five hour rule after eating a meal</vt:lpstr>
      <vt:lpstr>A calorie is not a calorie…</vt:lpstr>
      <vt:lpstr>PowerPoint Presentation</vt:lpstr>
      <vt:lpstr>PowerPoint Presentation</vt:lpstr>
      <vt:lpstr>Intermittent fasting or Time-restricted feeding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 quality fat sources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Mechanisms that link alterations of the microbiome with weight and metabolism</vt:lpstr>
      <vt:lpstr>Stress Management …lowering cortisol is key</vt:lpstr>
      <vt:lpstr>Motion is the lotion</vt:lpstr>
      <vt:lpstr>Sleep Hygiene</vt:lpstr>
      <vt:lpstr>Summary: Weight Loss and Lifestyle </vt:lpstr>
      <vt:lpstr>Summary: Weight Loss and Lifestyle 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Pettus</dc:creator>
  <cp:lastModifiedBy>Mark Pettus</cp:lastModifiedBy>
  <cp:revision>67</cp:revision>
  <cp:lastPrinted>2018-01-06T16:34:54Z</cp:lastPrinted>
  <dcterms:created xsi:type="dcterms:W3CDTF">2016-10-23T11:02:45Z</dcterms:created>
  <dcterms:modified xsi:type="dcterms:W3CDTF">2018-02-14T13:49:57Z</dcterms:modified>
</cp:coreProperties>
</file>