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6"/>
  </p:notesMasterIdLst>
  <p:handoutMasterIdLst>
    <p:handoutMasterId r:id="rId107"/>
  </p:handoutMasterIdLst>
  <p:sldIdLst>
    <p:sldId id="1193" r:id="rId2"/>
    <p:sldId id="1178" r:id="rId3"/>
    <p:sldId id="1129" r:id="rId4"/>
    <p:sldId id="1173" r:id="rId5"/>
    <p:sldId id="1247" r:id="rId6"/>
    <p:sldId id="1062" r:id="rId7"/>
    <p:sldId id="1271" r:id="rId8"/>
    <p:sldId id="1177" r:id="rId9"/>
    <p:sldId id="1140" r:id="rId10"/>
    <p:sldId id="1146" r:id="rId11"/>
    <p:sldId id="1141" r:id="rId12"/>
    <p:sldId id="1142" r:id="rId13"/>
    <p:sldId id="1170" r:id="rId14"/>
    <p:sldId id="1230" r:id="rId15"/>
    <p:sldId id="1243" r:id="rId16"/>
    <p:sldId id="1234" r:id="rId17"/>
    <p:sldId id="1245" r:id="rId18"/>
    <p:sldId id="1246" r:id="rId19"/>
    <p:sldId id="1231" r:id="rId20"/>
    <p:sldId id="1237" r:id="rId21"/>
    <p:sldId id="1238" r:id="rId22"/>
    <p:sldId id="1239" r:id="rId23"/>
    <p:sldId id="1240" r:id="rId24"/>
    <p:sldId id="1241" r:id="rId25"/>
    <p:sldId id="1242" r:id="rId26"/>
    <p:sldId id="1185" r:id="rId27"/>
    <p:sldId id="1186" r:id="rId28"/>
    <p:sldId id="1135" r:id="rId29"/>
    <p:sldId id="1136" r:id="rId30"/>
    <p:sldId id="1183" r:id="rId31"/>
    <p:sldId id="1162" r:id="rId32"/>
    <p:sldId id="1161" r:id="rId33"/>
    <p:sldId id="1255" r:id="rId34"/>
    <p:sldId id="1256" r:id="rId35"/>
    <p:sldId id="1257" r:id="rId36"/>
    <p:sldId id="1248" r:id="rId37"/>
    <p:sldId id="1101" r:id="rId38"/>
    <p:sldId id="1260" r:id="rId39"/>
    <p:sldId id="996" r:id="rId40"/>
    <p:sldId id="1058" r:id="rId41"/>
    <p:sldId id="990" r:id="rId42"/>
    <p:sldId id="941" r:id="rId43"/>
    <p:sldId id="942" r:id="rId44"/>
    <p:sldId id="1250" r:id="rId45"/>
    <p:sldId id="1251" r:id="rId46"/>
    <p:sldId id="1252" r:id="rId47"/>
    <p:sldId id="1113" r:id="rId48"/>
    <p:sldId id="1102" r:id="rId49"/>
    <p:sldId id="1103" r:id="rId50"/>
    <p:sldId id="1097" r:id="rId51"/>
    <p:sldId id="1191" r:id="rId52"/>
    <p:sldId id="1194" r:id="rId53"/>
    <p:sldId id="1200" r:id="rId54"/>
    <p:sldId id="1176" r:id="rId55"/>
    <p:sldId id="1196" r:id="rId56"/>
    <p:sldId id="1197" r:id="rId57"/>
    <p:sldId id="946" r:id="rId58"/>
    <p:sldId id="945" r:id="rId59"/>
    <p:sldId id="1068" r:id="rId60"/>
    <p:sldId id="1069" r:id="rId61"/>
    <p:sldId id="947" r:id="rId62"/>
    <p:sldId id="948" r:id="rId63"/>
    <p:sldId id="949" r:id="rId64"/>
    <p:sldId id="950" r:id="rId65"/>
    <p:sldId id="952" r:id="rId66"/>
    <p:sldId id="943" r:id="rId67"/>
    <p:sldId id="1071" r:id="rId68"/>
    <p:sldId id="1072" r:id="rId69"/>
    <p:sldId id="1261" r:id="rId70"/>
    <p:sldId id="1268" r:id="rId71"/>
    <p:sldId id="1269" r:id="rId72"/>
    <p:sldId id="1073" r:id="rId73"/>
    <p:sldId id="1067" r:id="rId74"/>
    <p:sldId id="880" r:id="rId75"/>
    <p:sldId id="1147" r:id="rId76"/>
    <p:sldId id="1202" r:id="rId77"/>
    <p:sldId id="1203" r:id="rId78"/>
    <p:sldId id="1204" r:id="rId79"/>
    <p:sldId id="1212" r:id="rId80"/>
    <p:sldId id="1213" r:id="rId81"/>
    <p:sldId id="1211" r:id="rId82"/>
    <p:sldId id="1214" r:id="rId83"/>
    <p:sldId id="1215" r:id="rId84"/>
    <p:sldId id="1195" r:id="rId85"/>
    <p:sldId id="959" r:id="rId86"/>
    <p:sldId id="1167" r:id="rId87"/>
    <p:sldId id="1168" r:id="rId88"/>
    <p:sldId id="1169" r:id="rId89"/>
    <p:sldId id="1225" r:id="rId90"/>
    <p:sldId id="1218" r:id="rId91"/>
    <p:sldId id="1270" r:id="rId92"/>
    <p:sldId id="1172" r:id="rId93"/>
    <p:sldId id="1263" r:id="rId94"/>
    <p:sldId id="1264" r:id="rId95"/>
    <p:sldId id="1266" r:id="rId96"/>
    <p:sldId id="1267" r:id="rId97"/>
    <p:sldId id="1259" r:id="rId98"/>
    <p:sldId id="1265" r:id="rId99"/>
    <p:sldId id="1205" r:id="rId100"/>
    <p:sldId id="1206" r:id="rId101"/>
    <p:sldId id="1254" r:id="rId102"/>
    <p:sldId id="1187" r:id="rId103"/>
    <p:sldId id="1189" r:id="rId104"/>
    <p:sldId id="1137" r:id="rId10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kzidenz-Grotesk BQ Light"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kzidenz-Grotesk BQ Light"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kzidenz-Grotesk BQ Light"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kzidenz-Grotesk BQ Light"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kzidenz-Grotesk BQ Light" charset="0"/>
        <a:ea typeface="ＭＳ Ｐゴシック" charset="0"/>
        <a:cs typeface="ＭＳ Ｐゴシック" charset="0"/>
      </a:defRPr>
    </a:lvl5pPr>
    <a:lvl6pPr marL="2286000" algn="l" defTabSz="457200" rtl="0" eaLnBrk="1" latinLnBrk="0" hangingPunct="1">
      <a:defRPr sz="2400" kern="1200">
        <a:solidFill>
          <a:schemeClr val="tx1"/>
        </a:solidFill>
        <a:latin typeface="Akzidenz-Grotesk BQ Light" charset="0"/>
        <a:ea typeface="ＭＳ Ｐゴシック" charset="0"/>
        <a:cs typeface="ＭＳ Ｐゴシック" charset="0"/>
      </a:defRPr>
    </a:lvl6pPr>
    <a:lvl7pPr marL="2743200" algn="l" defTabSz="457200" rtl="0" eaLnBrk="1" latinLnBrk="0" hangingPunct="1">
      <a:defRPr sz="2400" kern="1200">
        <a:solidFill>
          <a:schemeClr val="tx1"/>
        </a:solidFill>
        <a:latin typeface="Akzidenz-Grotesk BQ Light" charset="0"/>
        <a:ea typeface="ＭＳ Ｐゴシック" charset="0"/>
        <a:cs typeface="ＭＳ Ｐゴシック" charset="0"/>
      </a:defRPr>
    </a:lvl7pPr>
    <a:lvl8pPr marL="3200400" algn="l" defTabSz="457200" rtl="0" eaLnBrk="1" latinLnBrk="0" hangingPunct="1">
      <a:defRPr sz="2400" kern="1200">
        <a:solidFill>
          <a:schemeClr val="tx1"/>
        </a:solidFill>
        <a:latin typeface="Akzidenz-Grotesk BQ Light" charset="0"/>
        <a:ea typeface="ＭＳ Ｐゴシック" charset="0"/>
        <a:cs typeface="ＭＳ Ｐゴシック" charset="0"/>
      </a:defRPr>
    </a:lvl8pPr>
    <a:lvl9pPr marL="3657600" algn="l" defTabSz="457200" rtl="0" eaLnBrk="1" latinLnBrk="0" hangingPunct="1">
      <a:defRPr sz="2400" kern="1200">
        <a:solidFill>
          <a:schemeClr val="tx1"/>
        </a:solidFill>
        <a:latin typeface="Akzidenz-Grotesk BQ Light"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13"/>
    <a:srgbClr val="16225D"/>
    <a:srgbClr val="02024D"/>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54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printerSettings" Target="printerSettings/printerSettings1.bin"/><Relationship Id="rId109"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viewProps" Target="view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theme" Target="theme/theme1.xml"/><Relationship Id="rId11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latin typeface="Akzidenz-Grotesk BQ Light" pitchFamily="1" charset="0"/>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latin typeface="Akzidenz-Grotesk BQ Light" pitchFamily="1" charset="0"/>
                <a:ea typeface="+mn-ea"/>
                <a:cs typeface="+mn-cs"/>
              </a:defRPr>
            </a:lvl1pPr>
          </a:lstStyle>
          <a:p>
            <a:pPr>
              <a:defRPr/>
            </a:pPr>
            <a:fld id="{50A183F6-89C4-A847-B3E5-0DB1502977ED}" type="datetime1">
              <a:rPr lang="en-US"/>
              <a:pPr>
                <a:defRPr/>
              </a:pPr>
              <a:t>2/8/18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latin typeface="Akzidenz-Grotesk BQ Light" pitchFamily="1" charset="0"/>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latin typeface="Akzidenz-Grotesk BQ Light" pitchFamily="1" charset="0"/>
                <a:ea typeface="+mn-ea"/>
                <a:cs typeface="+mn-cs"/>
              </a:defRPr>
            </a:lvl1pPr>
          </a:lstStyle>
          <a:p>
            <a:pPr>
              <a:defRPr/>
            </a:pPr>
            <a:fld id="{0D6339A9-02F5-1847-B12D-83196695B972}" type="slidenum">
              <a:rPr lang="en-US"/>
              <a:pPr>
                <a:defRPr/>
              </a:pPr>
              <a:t>‹#›</a:t>
            </a:fld>
            <a:endParaRPr lang="en-US" dirty="0"/>
          </a:p>
        </p:txBody>
      </p:sp>
    </p:spTree>
    <p:extLst>
      <p:ext uri="{BB962C8B-B14F-4D97-AF65-F5344CB8AC3E}">
        <p14:creationId xmlns:p14="http://schemas.microsoft.com/office/powerpoint/2010/main" val="98651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dirty="0"/>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dirty="0"/>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charset="0"/>
                <a:ea typeface="+mn-ea"/>
                <a:cs typeface="+mn-cs"/>
              </a:defRPr>
            </a:lvl1pPr>
          </a:lstStyle>
          <a:p>
            <a:pPr>
              <a:defRPr/>
            </a:pPr>
            <a:fld id="{FC7767BB-8AA1-6747-98C7-A55E6B823E61}" type="slidenum">
              <a:rPr lang="en-US"/>
              <a:pPr>
                <a:defRPr/>
              </a:pPr>
              <a:t>‹#›</a:t>
            </a:fld>
            <a:endParaRPr lang="en-US" dirty="0"/>
          </a:p>
        </p:txBody>
      </p:sp>
    </p:spTree>
    <p:extLst>
      <p:ext uri="{BB962C8B-B14F-4D97-AF65-F5344CB8AC3E}">
        <p14:creationId xmlns:p14="http://schemas.microsoft.com/office/powerpoint/2010/main" val="327617308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p:cNvSpPr>
          <p:nvPr>
            <p:ph type="sldImg"/>
          </p:nvPr>
        </p:nvSpPr>
        <p:spPr>
          <a:ln/>
        </p:spPr>
      </p:sp>
      <p:sp>
        <p:nvSpPr>
          <p:cNvPr id="5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The #1 cause of death and diminished quality of life are the choices we make   Healthy living does not happen at the doctor</a:t>
            </a:r>
            <a:r>
              <a:rPr lang="ja-JP" altLang="en-US">
                <a:ea typeface="ＭＳ Ｐゴシック" charset="0"/>
                <a:cs typeface="ＭＳ Ｐゴシック" charset="0"/>
              </a:rPr>
              <a:t>’</a:t>
            </a:r>
            <a:r>
              <a:rPr lang="en-US" altLang="ja-JP">
                <a:ea typeface="ＭＳ Ｐゴシック" charset="0"/>
                <a:cs typeface="ＭＳ Ｐゴシック" charset="0"/>
              </a:rPr>
              <a:t>s office.  Transform perceptions of Self-Care  and what we as humans are capable of.</a:t>
            </a:r>
          </a:p>
          <a:p>
            <a:r>
              <a:rPr lang="en-US">
                <a:ea typeface="ＭＳ Ｐゴシック" charset="0"/>
                <a:cs typeface="ＭＳ Ｐゴシック" charset="0"/>
              </a:rPr>
              <a:t>It</a:t>
            </a:r>
            <a:r>
              <a:rPr lang="ja-JP" altLang="en-US">
                <a:ea typeface="ＭＳ Ｐゴシック" charset="0"/>
                <a:cs typeface="ＭＳ Ｐゴシック" charset="0"/>
              </a:rPr>
              <a:t>’</a:t>
            </a:r>
            <a:r>
              <a:rPr lang="en-US" altLang="ja-JP">
                <a:ea typeface="ＭＳ Ｐゴシック" charset="0"/>
                <a:cs typeface="ＭＳ Ｐゴシック" charset="0"/>
              </a:rPr>
              <a:t>s not the hand you</a:t>
            </a:r>
            <a:r>
              <a:rPr lang="ja-JP" altLang="en-US">
                <a:ea typeface="ＭＳ Ｐゴシック" charset="0"/>
                <a:cs typeface="ＭＳ Ｐゴシック" charset="0"/>
              </a:rPr>
              <a:t>’</a:t>
            </a:r>
            <a:r>
              <a:rPr lang="en-US" altLang="ja-JP">
                <a:ea typeface="ＭＳ Ｐゴシック" charset="0"/>
                <a:cs typeface="ＭＳ Ｐゴシック" charset="0"/>
              </a:rPr>
              <a:t>re dealt but how you play your cards.</a:t>
            </a:r>
          </a:p>
          <a:p>
            <a:r>
              <a:rPr lang="en-US">
                <a:ea typeface="ＭＳ Ｐゴシック" charset="0"/>
                <a:cs typeface="ＭＳ Ｐゴシック" charset="0"/>
              </a:rPr>
              <a:t>Unprecedented convergence           This is about how you function        How you function determines how you feel      </a:t>
            </a:r>
          </a:p>
          <a:p>
            <a:r>
              <a:rPr lang="en-US">
                <a:ea typeface="ＭＳ Ｐゴシック" charset="0"/>
                <a:cs typeface="ＭＳ Ｐゴシック" charset="0"/>
              </a:rPr>
              <a:t>Explore the key metabolic underpinnings of function</a:t>
            </a:r>
          </a:p>
          <a:p>
            <a:r>
              <a:rPr lang="en-US">
                <a:ea typeface="ＭＳ Ｐゴシック" charset="0"/>
                <a:cs typeface="ＭＳ Ｐゴシック" charset="0"/>
              </a:rPr>
              <a:t>Your biology becomes you biography</a:t>
            </a:r>
          </a:p>
        </p:txBody>
      </p:sp>
      <p:sp>
        <p:nvSpPr>
          <p:cNvPr id="5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53AAD1F6-5A08-F04B-BF88-CA7913FFD2A2}" type="slidenum">
              <a:rPr lang="en-US" sz="1200">
                <a:latin typeface="Times" charset="0"/>
              </a:rPr>
              <a:pPr/>
              <a:t>1</a:t>
            </a:fld>
            <a:endParaRPr lang="en-US" sz="1200">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C7767BB-8AA1-6747-98C7-A55E6B823E61}" type="slidenum">
              <a:rPr lang="en-US" smtClean="0"/>
              <a:pPr>
                <a:defRPr/>
              </a:pPr>
              <a:t>35</a:t>
            </a:fld>
            <a:endParaRPr lang="en-US" dirty="0"/>
          </a:p>
        </p:txBody>
      </p:sp>
    </p:spTree>
    <p:extLst>
      <p:ext uri="{BB962C8B-B14F-4D97-AF65-F5344CB8AC3E}">
        <p14:creationId xmlns:p14="http://schemas.microsoft.com/office/powerpoint/2010/main" val="3385631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Organization for economic cooperation and development 26</a:t>
            </a:r>
            <a:r>
              <a:rPr lang="en-US" baseline="30000">
                <a:ea typeface="ＭＳ Ｐゴシック" charset="0"/>
                <a:cs typeface="ＭＳ Ｐゴシック" charset="0"/>
              </a:rPr>
              <a:t>th</a:t>
            </a:r>
            <a:r>
              <a:rPr lang="en-US">
                <a:ea typeface="ＭＳ Ｐゴシック" charset="0"/>
                <a:cs typeface="ＭＳ Ｐゴシック" charset="0"/>
              </a:rPr>
              <a:t> life expectancy</a:t>
            </a: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BE06DEB7-BBDF-B640-BFB9-A2AEF8C0C9EB}" type="slidenum">
              <a:rPr lang="en-US" sz="1200">
                <a:latin typeface="Times" charset="0"/>
              </a:rPr>
              <a:pPr/>
              <a:t>102</a:t>
            </a:fld>
            <a:endParaRPr lang="en-US" sz="1200">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32</a:t>
            </a:r>
            <a:r>
              <a:rPr lang="en-US" baseline="30000">
                <a:ea typeface="ＭＳ Ｐゴシック" charset="0"/>
                <a:cs typeface="ＭＳ Ｐゴシック" charset="0"/>
              </a:rPr>
              <a:t>nd</a:t>
            </a:r>
            <a:r>
              <a:rPr lang="en-US">
                <a:ea typeface="ＭＳ Ｐゴシック" charset="0"/>
                <a:cs typeface="ＭＳ Ｐゴシック" charset="0"/>
              </a:rPr>
              <a:t> infant mortality</a:t>
            </a: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4B8558C7-5F8F-1544-A00B-14B07F553F12}" type="slidenum">
              <a:rPr lang="en-US" sz="1200">
                <a:latin typeface="Times" charset="0"/>
              </a:rPr>
              <a:pPr/>
              <a:t>103</a:t>
            </a:fld>
            <a:endParaRPr lang="en-US" sz="1200">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BA8865F5-1674-6344-A121-AA324B4982D0}" type="slidenum">
              <a:rPr lang="en-US" sz="1200">
                <a:latin typeface="Times" charset="0"/>
              </a:rPr>
              <a:pPr/>
              <a:t>104</a:t>
            </a:fld>
            <a:endParaRPr lang="en-US" sz="1200">
              <a:latin typeface="Times" charset="0"/>
            </a:endParaRPr>
          </a:p>
        </p:txBody>
      </p:sp>
      <p:sp>
        <p:nvSpPr>
          <p:cNvPr id="23554" name="Rectangle 2"/>
          <p:cNvSpPr>
            <a:spLocks noGrp="1" noRot="1" noChangeAspect="1" noChangeArrowheads="1" noTextEdit="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adult left behind</a:t>
            </a:r>
            <a:endParaRPr lang="en-US" dirty="0"/>
          </a:p>
        </p:txBody>
      </p:sp>
      <p:sp>
        <p:nvSpPr>
          <p:cNvPr id="4" name="Slide Number Placeholder 3"/>
          <p:cNvSpPr>
            <a:spLocks noGrp="1"/>
          </p:cNvSpPr>
          <p:nvPr>
            <p:ph type="sldNum" sz="quarter" idx="10"/>
          </p:nvPr>
        </p:nvSpPr>
        <p:spPr/>
        <p:txBody>
          <a:bodyPr/>
          <a:lstStyle/>
          <a:p>
            <a:pPr>
              <a:defRPr/>
            </a:pPr>
            <a:fld id="{FC7767BB-8AA1-6747-98C7-A55E6B823E61}" type="slidenum">
              <a:rPr lang="en-US" smtClean="0"/>
              <a:pPr>
                <a:defRPr/>
              </a:pPr>
              <a:t>2</a:t>
            </a:fld>
            <a:endParaRPr lang="en-US"/>
          </a:p>
        </p:txBody>
      </p:sp>
    </p:spTree>
    <p:extLst>
      <p:ext uri="{BB962C8B-B14F-4D97-AF65-F5344CB8AC3E}">
        <p14:creationId xmlns:p14="http://schemas.microsoft.com/office/powerpoint/2010/main" val="47210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a:ln/>
        </p:spPr>
      </p:sp>
      <p:sp>
        <p:nvSpPr>
          <p:cNvPr id="12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Its not what you know….</a:t>
            </a:r>
          </a:p>
        </p:txBody>
      </p:sp>
      <p:sp>
        <p:nvSpPr>
          <p:cNvPr id="12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27DBDD8D-728B-D640-A9C8-2BCAD315D81E}" type="slidenum">
              <a:rPr lang="en-US" sz="1200">
                <a:latin typeface="Times" charset="0"/>
              </a:rPr>
              <a:pPr/>
              <a:t>6</a:t>
            </a:fld>
            <a:endParaRPr lang="en-US" sz="120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A7DB7E5F-70E2-4843-9A73-0763B1498EEF}" type="slidenum">
              <a:rPr lang="en-US" sz="1200">
                <a:latin typeface="Times" charset="0"/>
              </a:rPr>
              <a:pPr/>
              <a:t>11</a:t>
            </a:fld>
            <a:endParaRPr lang="en-US" sz="1200">
              <a:latin typeface="Times" charset="0"/>
            </a:endParaRPr>
          </a:p>
        </p:txBody>
      </p:sp>
      <p:sp>
        <p:nvSpPr>
          <p:cNvPr id="18434" name="Rectangle 2"/>
          <p:cNvSpPr>
            <a:spLocks noGrp="1" noRot="1" noChangeAspect="1" noChangeArrowheads="1" noTextEdit="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Rectangularize the health curve</a:t>
            </a:r>
          </a:p>
          <a:p>
            <a:r>
              <a:rPr lang="en-US">
                <a:ea typeface="ＭＳ Ｐゴシック" charset="0"/>
                <a:cs typeface="ＭＳ Ｐゴシック" charset="0"/>
              </a:rPr>
              <a:t>Healthspan…organ reserve</a:t>
            </a: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67383918-EEB7-FC45-A2DE-9731DDCCA30A}" type="slidenum">
              <a:rPr lang="en-US" sz="1200">
                <a:latin typeface="Times" charset="0"/>
              </a:rPr>
              <a:pPr/>
              <a:t>12</a:t>
            </a:fld>
            <a:endParaRPr lang="en-US" sz="120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7971E9AE-F601-FA48-85BB-67A4B36E6449}" type="slidenum">
              <a:rPr lang="en-US" sz="1200">
                <a:latin typeface="Times" charset="0"/>
              </a:rPr>
              <a:pPr/>
              <a:t>26</a:t>
            </a:fld>
            <a:endParaRPr lang="en-US" sz="1200">
              <a:latin typeface="Time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Today one in four Americans over 60 years old has type 2 diabetes. By 2020, one in two Americans will have pre-diabetes or diabetes.From 1983 to 2008, world-wide diabetes incidence has increased 7 fold from 35 to 240 million. Remarkably, in just the last 3 years from 2008 to 2011, we have added another 110 million to the diabetes roll call. And increasingly small children as young as eight are being diagnosed with type 2 diabetes (formerly called adult onset diabetes). They are having strokes at 15 years old and needing cardiac bypasses at 25 year old. The economic burden of caring for these people with pre-diabetes and diabetes will be $3.5 trillion over 10 years.</a:t>
            </a: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50CF404C-EC6D-AA41-9FA4-0D1E378F9EAA}" type="slidenum">
              <a:rPr lang="en-US" sz="1200">
                <a:latin typeface="Times" charset="0"/>
              </a:rPr>
              <a:pPr/>
              <a:t>28</a:t>
            </a:fld>
            <a:endParaRPr lang="en-US" sz="120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Growth beyond maturity-macroeconomics</a:t>
            </a: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EEC595A5-237A-0E43-9123-92831F1E701F}" type="slidenum">
              <a:rPr lang="en-US" sz="1200">
                <a:latin typeface="Times" charset="0"/>
              </a:rPr>
              <a:pPr/>
              <a:t>29</a:t>
            </a:fld>
            <a:endParaRPr lang="en-US" sz="120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ea typeface="ＭＳ Ｐゴシック" charset="0"/>
                <a:cs typeface="ＭＳ Ｐゴシック" charset="0"/>
              </a:rPr>
              <a:t>Some 253 million prescriptions for antidepressants were written in 2010</a:t>
            </a: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eaLnBrk="1" hangingPunct="1"/>
            <a:fld id="{196ED97E-ED5F-5D43-A95B-ADC9BBCE9A4B}" type="slidenum">
              <a:rPr lang="en-US" sz="1200">
                <a:latin typeface="Times" charset="0"/>
              </a:rPr>
              <a:pPr eaLnBrk="1" hangingPunct="1"/>
              <a:t>32</a:t>
            </a:fld>
            <a:endParaRPr lang="en-US" sz="120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9480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206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838200"/>
            <a:ext cx="56769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7967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2209800"/>
            <a:ext cx="38100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0364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950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66165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3021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4119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592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82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3161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43532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2209800"/>
            <a:ext cx="777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8"/>
          <p:cNvSpPr>
            <a:spLocks noChangeShapeType="1"/>
          </p:cNvSpPr>
          <p:nvPr/>
        </p:nvSpPr>
        <p:spPr bwMode="auto">
          <a:xfrm>
            <a:off x="228600" y="6096000"/>
            <a:ext cx="8458200" cy="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2" name="Picture 1" descr="download.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67600" y="6374871"/>
            <a:ext cx="1676400" cy="4643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hf sldNum="0" hdr="0" ftr="0" dt="0"/>
  <p:txStyles>
    <p:titleStyle>
      <a:lvl1pPr algn="l" rtl="0" eaLnBrk="0" fontAlgn="base" hangingPunct="0">
        <a:spcBef>
          <a:spcPct val="0"/>
        </a:spcBef>
        <a:spcAft>
          <a:spcPct val="0"/>
        </a:spcAft>
        <a:defRPr sz="2800">
          <a:solidFill>
            <a:schemeClr val="tx1"/>
          </a:solidFill>
          <a:latin typeface="Baskerville"/>
          <a:ea typeface="ＭＳ Ｐゴシック" charset="-128"/>
          <a:cs typeface="Baskerville"/>
        </a:defRPr>
      </a:lvl1pPr>
      <a:lvl2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2pPr>
      <a:lvl3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3pPr>
      <a:lvl4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4pPr>
      <a:lvl5pPr algn="l" rtl="0" eaLnBrk="0" fontAlgn="base" hangingPunct="0">
        <a:spcBef>
          <a:spcPct val="0"/>
        </a:spcBef>
        <a:spcAft>
          <a:spcPct val="0"/>
        </a:spcAft>
        <a:defRPr sz="2800">
          <a:solidFill>
            <a:schemeClr val="tx1"/>
          </a:solidFill>
          <a:latin typeface="Baskerville" charset="0"/>
          <a:ea typeface="ＭＳ Ｐゴシック" charset="-128"/>
          <a:cs typeface="ＭＳ Ｐゴシック" charset="-128"/>
        </a:defRPr>
      </a:lvl5pPr>
      <a:lvl6pPr marL="457200" algn="l" rtl="0" fontAlgn="base">
        <a:spcBef>
          <a:spcPct val="0"/>
        </a:spcBef>
        <a:spcAft>
          <a:spcPct val="0"/>
        </a:spcAft>
        <a:defRPr sz="2800">
          <a:solidFill>
            <a:schemeClr val="tx1"/>
          </a:solidFill>
          <a:latin typeface="Akzidenz-Grotesk Std Med" pitchFamily="1" charset="0"/>
        </a:defRPr>
      </a:lvl6pPr>
      <a:lvl7pPr marL="914400" algn="l" rtl="0" fontAlgn="base">
        <a:spcBef>
          <a:spcPct val="0"/>
        </a:spcBef>
        <a:spcAft>
          <a:spcPct val="0"/>
        </a:spcAft>
        <a:defRPr sz="2800">
          <a:solidFill>
            <a:schemeClr val="tx1"/>
          </a:solidFill>
          <a:latin typeface="Akzidenz-Grotesk Std Med" pitchFamily="1" charset="0"/>
        </a:defRPr>
      </a:lvl7pPr>
      <a:lvl8pPr marL="1371600" algn="l" rtl="0" fontAlgn="base">
        <a:spcBef>
          <a:spcPct val="0"/>
        </a:spcBef>
        <a:spcAft>
          <a:spcPct val="0"/>
        </a:spcAft>
        <a:defRPr sz="2800">
          <a:solidFill>
            <a:schemeClr val="tx1"/>
          </a:solidFill>
          <a:latin typeface="Akzidenz-Grotesk Std Med" pitchFamily="1" charset="0"/>
        </a:defRPr>
      </a:lvl8pPr>
      <a:lvl9pPr marL="1828800" algn="l" rtl="0" fontAlgn="base">
        <a:spcBef>
          <a:spcPct val="0"/>
        </a:spcBef>
        <a:spcAft>
          <a:spcPct val="0"/>
        </a:spcAft>
        <a:defRPr sz="2800">
          <a:solidFill>
            <a:schemeClr val="tx1"/>
          </a:solidFill>
          <a:latin typeface="Akzidenz-Grotesk Std Med" pitchFamily="1" charset="0"/>
        </a:defRPr>
      </a:lvl9pPr>
    </p:titleStyle>
    <p:bodyStyle>
      <a:lvl1pPr marL="342900" indent="-342900" algn="l" rtl="0" eaLnBrk="0" fontAlgn="base" hangingPunct="0">
        <a:spcBef>
          <a:spcPct val="20000"/>
        </a:spcBef>
        <a:spcAft>
          <a:spcPct val="0"/>
        </a:spcAft>
        <a:defRPr sz="2400">
          <a:solidFill>
            <a:schemeClr val="tx1"/>
          </a:solidFill>
          <a:latin typeface="Times New Roman"/>
          <a:ea typeface="ＭＳ Ｐゴシック" charset="-128"/>
          <a:cs typeface="Times New Roman"/>
        </a:defRPr>
      </a:lvl1pPr>
      <a:lvl2pPr marL="742950" indent="-28575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2pPr>
      <a:lvl3pPr marL="11430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3pPr>
      <a:lvl4pPr marL="16002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4pPr>
      <a:lvl5pPr marL="2057400" indent="-228600" algn="l" rtl="0" eaLnBrk="0" fontAlgn="base" hangingPunct="0">
        <a:spcBef>
          <a:spcPct val="20000"/>
        </a:spcBef>
        <a:spcAft>
          <a:spcPct val="0"/>
        </a:spcAft>
        <a:buChar char="»"/>
        <a:defRPr sz="2000">
          <a:solidFill>
            <a:schemeClr val="tx1"/>
          </a:solidFill>
          <a:latin typeface="Times New Roman"/>
          <a:ea typeface="ＭＳ Ｐゴシック" charset="-128"/>
          <a:cs typeface="Times New Roman"/>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16.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oleObject" Target="../embeddings/oleObject1.bin"/><Relationship Id="rId7"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 Id="rId3"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 Id="rId3"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image" Target="../media/image69.png"/></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g"/><Relationship Id="rId3" Type="http://schemas.openxmlformats.org/officeDocument/2006/relationships/image" Target="../media/image8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8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 Id="rId3" Type="http://schemas.openxmlformats.org/officeDocument/2006/relationships/image" Target="../media/image85.jpeg"/></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 Id="rId3" Type="http://schemas.openxmlformats.org/officeDocument/2006/relationships/image" Target="../media/image9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 Id="rId3" Type="http://schemas.openxmlformats.org/officeDocument/2006/relationships/image" Target="../media/image9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image" Target="../media/image9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g"/><Relationship Id="rId3" Type="http://schemas.openxmlformats.org/officeDocument/2006/relationships/image" Target="../media/image10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0" y="263525"/>
            <a:ext cx="9144000" cy="1143000"/>
          </a:xfrm>
        </p:spPr>
        <p:txBody>
          <a:bodyPr>
            <a:normAutofit fontScale="90000"/>
          </a:bodyPr>
          <a:lstStyle/>
          <a:p>
            <a:pPr eaLnBrk="1" hangingPunct="1">
              <a:defRPr/>
            </a:pPr>
            <a:r>
              <a:rPr lang="en-US" sz="3200" dirty="0">
                <a:solidFill>
                  <a:srgbClr val="800000"/>
                </a:solidFill>
                <a:latin typeface="Times" charset="0"/>
                <a:ea typeface="ＭＳ Ｐゴシック" charset="0"/>
                <a:cs typeface="ＭＳ Ｐゴシック" charset="0"/>
              </a:rPr>
              <a:t>The Origins of </a:t>
            </a:r>
            <a:r>
              <a:rPr lang="en-US" sz="3200" dirty="0" smtClean="0">
                <a:solidFill>
                  <a:srgbClr val="800000"/>
                </a:solidFill>
                <a:latin typeface="Times" charset="0"/>
                <a:ea typeface="ＭＳ Ｐゴシック" charset="0"/>
                <a:cs typeface="ＭＳ Ｐゴシック" charset="0"/>
              </a:rPr>
              <a:t>Health and Longevity</a:t>
            </a:r>
            <a:r>
              <a:rPr lang="en-US" sz="2200" dirty="0" smtClean="0">
                <a:solidFill>
                  <a:srgbClr val="800000"/>
                </a:solidFill>
                <a:latin typeface="Times" charset="0"/>
                <a:ea typeface="ＭＳ Ｐゴシック" charset="0"/>
                <a:cs typeface="ＭＳ Ｐゴシック" charset="0"/>
              </a:rPr>
              <a:t>:</a:t>
            </a:r>
            <a:r>
              <a:rPr lang="en-US" sz="2200" dirty="0" smtClean="0">
                <a:latin typeface="Times" charset="0"/>
                <a:ea typeface="ＭＳ Ｐゴシック" charset="0"/>
                <a:cs typeface="ＭＳ Ｐゴシック" charset="0"/>
              </a:rPr>
              <a:t> </a:t>
            </a:r>
            <a:br>
              <a:rPr lang="en-US" sz="2200" dirty="0" smtClean="0">
                <a:latin typeface="Times" charset="0"/>
                <a:ea typeface="ＭＳ Ｐゴシック" charset="0"/>
                <a:cs typeface="ＭＳ Ｐゴシック" charset="0"/>
              </a:rPr>
            </a:br>
            <a:r>
              <a:rPr lang="en-US" dirty="0" smtClean="0">
                <a:solidFill>
                  <a:srgbClr val="000000"/>
                </a:solidFill>
                <a:latin typeface="Times" charset="0"/>
                <a:ea typeface="ＭＳ Ｐゴシック" charset="0"/>
                <a:cs typeface="ＭＳ Ｐゴシック" charset="0"/>
              </a:rPr>
              <a:t>A wellness roadmap for thriving in 2018</a:t>
            </a:r>
            <a:r>
              <a:rPr lang="en-US" sz="2200" b="1" dirty="0">
                <a:solidFill>
                  <a:srgbClr val="000000"/>
                </a:solidFill>
                <a:latin typeface="Times" charset="0"/>
                <a:ea typeface="ＭＳ Ｐゴシック" charset="0"/>
                <a:cs typeface="ＭＳ Ｐゴシック" charset="0"/>
              </a:rPr>
              <a:t/>
            </a:r>
            <a:br>
              <a:rPr lang="en-US" sz="2200" b="1" dirty="0">
                <a:solidFill>
                  <a:srgbClr val="000000"/>
                </a:solidFill>
                <a:latin typeface="Times" charset="0"/>
                <a:ea typeface="ＭＳ Ｐゴシック" charset="0"/>
                <a:cs typeface="ＭＳ Ｐゴシック" charset="0"/>
              </a:rPr>
            </a:br>
            <a:r>
              <a:rPr lang="en-US" sz="2200" dirty="0">
                <a:solidFill>
                  <a:srgbClr val="CC0000"/>
                </a:solidFill>
                <a:latin typeface="Times" charset="0"/>
                <a:ea typeface="ＭＳ Ｐゴシック" charset="0"/>
                <a:cs typeface="ＭＳ Ｐゴシック" charset="0"/>
              </a:rPr>
              <a:t/>
            </a:r>
            <a:br>
              <a:rPr lang="en-US" sz="2200" dirty="0">
                <a:solidFill>
                  <a:srgbClr val="CC0000"/>
                </a:solidFill>
                <a:latin typeface="Times" charset="0"/>
                <a:ea typeface="ＭＳ Ｐゴシック" charset="0"/>
                <a:cs typeface="ＭＳ Ｐゴシック" charset="0"/>
              </a:rPr>
            </a:br>
            <a:endParaRPr lang="en-US" sz="2200" dirty="0">
              <a:latin typeface="Baskerville" charset="0"/>
              <a:ea typeface="ＭＳ Ｐゴシック" charset="0"/>
              <a:cs typeface="ＭＳ Ｐゴシック" charset="0"/>
            </a:endParaRPr>
          </a:p>
        </p:txBody>
      </p:sp>
      <p:sp>
        <p:nvSpPr>
          <p:cNvPr id="4098" name="Rectangle 3"/>
          <p:cNvSpPr>
            <a:spLocks noGrp="1" noChangeArrowheads="1"/>
          </p:cNvSpPr>
          <p:nvPr>
            <p:ph type="subTitle" idx="1"/>
          </p:nvPr>
        </p:nvSpPr>
        <p:spPr>
          <a:xfrm>
            <a:off x="1524000" y="4419600"/>
            <a:ext cx="6781800" cy="1752600"/>
          </a:xfrm>
        </p:spPr>
        <p:txBody>
          <a:bodyPr/>
          <a:lstStyle/>
          <a:p>
            <a:pPr eaLnBrk="1" hangingPunct="1"/>
            <a:endParaRPr lang="en-US" sz="2000" dirty="0">
              <a:latin typeface="Times New Roman" charset="0"/>
              <a:ea typeface="ＭＳ Ｐゴシック" charset="0"/>
              <a:cs typeface="ＭＳ Ｐゴシック" charset="0"/>
            </a:endParaRPr>
          </a:p>
          <a:p>
            <a:pPr eaLnBrk="1" hangingPunct="1"/>
            <a:r>
              <a:rPr lang="en-US" sz="2500" dirty="0">
                <a:latin typeface="Times New Roman" charset="0"/>
                <a:ea typeface="ＭＳ Ｐゴシック" charset="0"/>
                <a:cs typeface="ＭＳ Ｐゴシック" charset="0"/>
              </a:rPr>
              <a:t>Mark Pettus </a:t>
            </a:r>
            <a:r>
              <a:rPr lang="en-US" sz="2500" dirty="0" smtClean="0">
                <a:latin typeface="Times New Roman" charset="0"/>
                <a:ea typeface="ＭＳ Ｐゴシック" charset="0"/>
                <a:cs typeface="ＭＳ Ｐゴシック" charset="0"/>
              </a:rPr>
              <a:t>MD</a:t>
            </a:r>
            <a:endParaRPr lang="en-US" sz="2500" dirty="0">
              <a:latin typeface="Times New Roman" charset="0"/>
              <a:ea typeface="ＭＳ Ｐゴシック" charset="0"/>
              <a:cs typeface="ＭＳ Ｐゴシック" charset="0"/>
            </a:endParaRPr>
          </a:p>
          <a:p>
            <a:pPr eaLnBrk="1" hangingPunct="1"/>
            <a:r>
              <a:rPr lang="en-US" sz="2100" dirty="0">
                <a:latin typeface="Times New Roman" charset="0"/>
                <a:ea typeface="ＭＳ Ｐゴシック" charset="0"/>
                <a:cs typeface="ＭＳ Ｐゴシック" charset="0"/>
              </a:rPr>
              <a:t>Director of Medical Education &amp; Population Health</a:t>
            </a:r>
          </a:p>
          <a:p>
            <a:pPr eaLnBrk="1" hangingPunct="1"/>
            <a:r>
              <a:rPr lang="en-US" sz="2100" dirty="0">
                <a:latin typeface="Times New Roman" charset="0"/>
                <a:ea typeface="ＭＳ Ｐゴシック" charset="0"/>
                <a:cs typeface="ＭＳ Ｐゴシック" charset="0"/>
              </a:rPr>
              <a:t>February 8, 2018</a:t>
            </a:r>
          </a:p>
          <a:p>
            <a:pPr eaLnBrk="1" hangingPunct="1"/>
            <a:endParaRPr lang="en-US" sz="2500" dirty="0">
              <a:latin typeface="Times New Roman" charset="0"/>
              <a:ea typeface="ＭＳ Ｐゴシック" charset="0"/>
              <a:cs typeface="ＭＳ Ｐゴシック" charset="0"/>
            </a:endParaRPr>
          </a:p>
        </p:txBody>
      </p:sp>
      <p:pic>
        <p:nvPicPr>
          <p:cNvPr id="4099" name="Picture 1" descr="lifestlye_medic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447800"/>
            <a:ext cx="3827463"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6112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V-AG867_RIDLEY_D_2012051118451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133600"/>
            <a:ext cx="3327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533400" y="114300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solidFill>
                  <a:srgbClr val="161616"/>
                </a:solidFill>
                <a:latin typeface="Times New Roman" charset="0"/>
                <a:cs typeface="Times New Roman" charset="0"/>
              </a:rPr>
              <a:t>So what else do we know that ain</a:t>
            </a:r>
            <a:r>
              <a:rPr lang="ja-JP" altLang="en-US">
                <a:solidFill>
                  <a:srgbClr val="161616"/>
                </a:solidFill>
                <a:latin typeface="Times New Roman" charset="0"/>
                <a:cs typeface="Times New Roman" charset="0"/>
              </a:rPr>
              <a:t>’</a:t>
            </a:r>
            <a:r>
              <a:rPr lang="en-US" altLang="ja-JP">
                <a:solidFill>
                  <a:srgbClr val="161616"/>
                </a:solidFill>
                <a:latin typeface="Times New Roman" charset="0"/>
                <a:cs typeface="Times New Roman" charset="0"/>
              </a:rPr>
              <a:t>t so?</a:t>
            </a:r>
            <a:endParaRPr lang="en-US">
              <a:solidFill>
                <a:srgbClr val="161616"/>
              </a:solidFill>
              <a:latin typeface="Times New Roman" charset="0"/>
              <a:cs typeface="Times New Roman" charset="0"/>
            </a:endParaRPr>
          </a:p>
        </p:txBody>
      </p:sp>
      <p:sp>
        <p:nvSpPr>
          <p:cNvPr id="5" name="TextBox 4"/>
          <p:cNvSpPr txBox="1">
            <a:spLocks noChangeArrowheads="1"/>
          </p:cNvSpPr>
          <p:nvPr/>
        </p:nvSpPr>
        <p:spPr bwMode="auto">
          <a:xfrm>
            <a:off x="2133600" y="4724400"/>
            <a:ext cx="480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dirty="0">
                <a:solidFill>
                  <a:srgbClr val="161616"/>
                </a:solidFill>
                <a:latin typeface="Times New Roman" charset="0"/>
                <a:cs typeface="Times New Roman" charset="0"/>
              </a:rPr>
              <a:t>You </a:t>
            </a:r>
            <a:r>
              <a:rPr lang="en-US" dirty="0" smtClean="0">
                <a:solidFill>
                  <a:srgbClr val="161616"/>
                </a:solidFill>
                <a:latin typeface="Times New Roman" charset="0"/>
                <a:cs typeface="Times New Roman" charset="0"/>
              </a:rPr>
              <a:t>are </a:t>
            </a:r>
            <a:r>
              <a:rPr lang="en-US" dirty="0">
                <a:solidFill>
                  <a:srgbClr val="161616"/>
                </a:solidFill>
                <a:latin typeface="Times New Roman" charset="0"/>
                <a:cs typeface="Times New Roman" charset="0"/>
              </a:rPr>
              <a:t>a prisoner of your DNA.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12700"/>
            <a:ext cx="90170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4" name="TextBox 2"/>
          <p:cNvSpPr txBox="1">
            <a:spLocks noChangeArrowheads="1"/>
          </p:cNvSpPr>
          <p:nvPr/>
        </p:nvSpPr>
        <p:spPr bwMode="auto">
          <a:xfrm>
            <a:off x="609600" y="6248400"/>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t>Courtesy Vincent Felliti MD, FACP</a:t>
            </a:r>
          </a:p>
        </p:txBody>
      </p:sp>
    </p:spTree>
    <p:extLst>
      <p:ext uri="{BB962C8B-B14F-4D97-AF65-F5344CB8AC3E}">
        <p14:creationId xmlns:p14="http://schemas.microsoft.com/office/powerpoint/2010/main" val="2939023713"/>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4572000"/>
            <a:ext cx="5562600" cy="1200328"/>
          </a:xfrm>
          <a:prstGeom prst="rect">
            <a:avLst/>
          </a:prstGeom>
        </p:spPr>
        <p:txBody>
          <a:bodyPr wrap="square">
            <a:spAutoFit/>
          </a:bodyPr>
          <a:lstStyle/>
          <a:p>
            <a:pPr algn="ctr"/>
            <a:r>
              <a:rPr lang="en-US" dirty="0"/>
              <a:t>If you don’t change direction you might end up where you’re heading.</a:t>
            </a:r>
            <a:br>
              <a:rPr lang="en-US" dirty="0"/>
            </a:br>
            <a:endParaRPr lang="en-US" dirty="0"/>
          </a:p>
        </p:txBody>
      </p:sp>
      <p:pic>
        <p:nvPicPr>
          <p:cNvPr id="5" name="Picture 4" descr="danger_cliff_fall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304800"/>
            <a:ext cx="3733800" cy="3877408"/>
          </a:xfrm>
          <a:prstGeom prst="rect">
            <a:avLst/>
          </a:prstGeom>
        </p:spPr>
      </p:pic>
    </p:spTree>
    <p:extLst>
      <p:ext uri="{BB962C8B-B14F-4D97-AF65-F5344CB8AC3E}">
        <p14:creationId xmlns:p14="http://schemas.microsoft.com/office/powerpoint/2010/main" val="17896571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8174038" cy="593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ardrop 1"/>
          <p:cNvSpPr/>
          <p:nvPr/>
        </p:nvSpPr>
        <p:spPr bwMode="auto">
          <a:xfrm>
            <a:off x="5181600" y="5105400"/>
            <a:ext cx="533400" cy="533400"/>
          </a:xfrm>
          <a:prstGeom prst="teardrop">
            <a:avLst>
              <a:gd name="adj" fmla="val 150047"/>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Tree>
    <p:extLst>
      <p:ext uri="{BB962C8B-B14F-4D97-AF65-F5344CB8AC3E}">
        <p14:creationId xmlns:p14="http://schemas.microsoft.com/office/powerpoint/2010/main" val="3840377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3.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706438"/>
            <a:ext cx="9093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ardrop 2"/>
          <p:cNvSpPr/>
          <p:nvPr/>
        </p:nvSpPr>
        <p:spPr bwMode="auto">
          <a:xfrm>
            <a:off x="6248400" y="5105400"/>
            <a:ext cx="533400" cy="533400"/>
          </a:xfrm>
          <a:prstGeom prst="teardrop">
            <a:avLst>
              <a:gd name="adj" fmla="val 150047"/>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Tree>
    <p:extLst>
      <p:ext uri="{BB962C8B-B14F-4D97-AF65-F5344CB8AC3E}">
        <p14:creationId xmlns:p14="http://schemas.microsoft.com/office/powerpoint/2010/main" val="7505074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152400" y="228600"/>
            <a:ext cx="7772400" cy="1143000"/>
          </a:xfrm>
        </p:spPr>
        <p:txBody>
          <a:bodyPr/>
          <a:lstStyle/>
          <a:p>
            <a:pPr eaLnBrk="1" hangingPunct="1"/>
            <a:r>
              <a:rPr lang="en-US">
                <a:latin typeface="Baskerville" charset="0"/>
                <a:ea typeface="ＭＳ Ｐゴシック" charset="0"/>
                <a:cs typeface="ＭＳ Ｐゴシック" charset="0"/>
              </a:rPr>
              <a:t>The Illusion of Knowledge</a:t>
            </a:r>
          </a:p>
        </p:txBody>
      </p:sp>
      <p:sp>
        <p:nvSpPr>
          <p:cNvPr id="22530" name="Rectangle 3"/>
          <p:cNvSpPr>
            <a:spLocks noGrp="1" noChangeArrowheads="1"/>
          </p:cNvSpPr>
          <p:nvPr>
            <p:ph type="body" idx="1"/>
          </p:nvPr>
        </p:nvSpPr>
        <p:spPr>
          <a:xfrm>
            <a:off x="1676400" y="1143000"/>
            <a:ext cx="5775325" cy="1889125"/>
          </a:xfrm>
        </p:spPr>
        <p:txBody>
          <a:bodyPr/>
          <a:lstStyle/>
          <a:p>
            <a:pPr marL="457200" indent="-457200" algn="ctr" eaLnBrk="1" hangingPunct="1">
              <a:lnSpc>
                <a:spcPct val="120000"/>
              </a:lnSpc>
            </a:pPr>
            <a:r>
              <a:rPr lang="en-US" sz="1600" i="1">
                <a:latin typeface="Times New Roman" charset="0"/>
                <a:ea typeface="ＭＳ Ｐゴシック" charset="0"/>
                <a:cs typeface="ＭＳ Ｐゴシック" charset="0"/>
              </a:rPr>
              <a:t>“The greatest obstacle to discovering </a:t>
            </a:r>
            <a:br>
              <a:rPr lang="en-US" sz="1600" i="1">
                <a:latin typeface="Times New Roman" charset="0"/>
                <a:ea typeface="ＭＳ Ｐゴシック" charset="0"/>
                <a:cs typeface="ＭＳ Ｐゴシック" charset="0"/>
              </a:rPr>
            </a:br>
            <a:r>
              <a:rPr lang="en-US" sz="1600" i="1">
                <a:latin typeface="Times New Roman" charset="0"/>
                <a:ea typeface="ＭＳ Ｐゴシック" charset="0"/>
                <a:cs typeface="ＭＳ Ｐゴシック" charset="0"/>
              </a:rPr>
              <a:t>the shape of the earth, the continents, and the oceans was not ignorance </a:t>
            </a:r>
            <a:br>
              <a:rPr lang="en-US" sz="1600" i="1">
                <a:latin typeface="Times New Roman" charset="0"/>
                <a:ea typeface="ＭＳ Ｐゴシック" charset="0"/>
                <a:cs typeface="ＭＳ Ｐゴシック" charset="0"/>
              </a:rPr>
            </a:br>
            <a:r>
              <a:rPr lang="en-US" sz="1600" i="1">
                <a:latin typeface="Times New Roman" charset="0"/>
                <a:ea typeface="ＭＳ Ｐゴシック" charset="0"/>
                <a:cs typeface="ＭＳ Ｐゴシック" charset="0"/>
              </a:rPr>
              <a:t>but the illusion of knowledge.”</a:t>
            </a:r>
            <a:r>
              <a:rPr lang="en-US" altLang="ja-JP" sz="1600">
                <a:latin typeface="Times New Roman" charset="0"/>
                <a:ea typeface="ＭＳ Ｐゴシック" charset="0"/>
                <a:cs typeface="ＭＳ Ｐゴシック" charset="0"/>
              </a:rPr>
              <a:t> </a:t>
            </a:r>
          </a:p>
          <a:p>
            <a:pPr marL="457200" indent="-457200" algn="ctr" eaLnBrk="1" hangingPunct="1">
              <a:lnSpc>
                <a:spcPct val="120000"/>
              </a:lnSpc>
            </a:pPr>
            <a:endParaRPr lang="en-US" sz="1600">
              <a:latin typeface="Times New Roman" charset="0"/>
              <a:ea typeface="ＭＳ Ｐゴシック" charset="0"/>
              <a:cs typeface="ＭＳ Ｐゴシック" charset="0"/>
            </a:endParaRPr>
          </a:p>
        </p:txBody>
      </p:sp>
      <p:pic>
        <p:nvPicPr>
          <p:cNvPr id="22531" name="Picture 4" descr="Flat Earth"/>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600200" y="2667000"/>
            <a:ext cx="629602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p:cNvSpPr txBox="1">
            <a:spLocks noChangeArrowheads="1"/>
          </p:cNvSpPr>
          <p:nvPr/>
        </p:nvSpPr>
        <p:spPr bwMode="auto">
          <a:xfrm>
            <a:off x="6324600" y="5105400"/>
            <a:ext cx="2125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t>~ Daniel Boorstin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icture 2_pptX"/>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09600" y="990600"/>
            <a:ext cx="36449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143000"/>
            <a:ext cx="3021013"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p:cNvSpPr txBox="1">
            <a:spLocks noChangeArrowheads="1"/>
          </p:cNvSpPr>
          <p:nvPr/>
        </p:nvSpPr>
        <p:spPr bwMode="auto">
          <a:xfrm>
            <a:off x="381000" y="0"/>
            <a:ext cx="822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…so what did we once know that turned out not to be so?</a:t>
            </a:r>
          </a:p>
        </p:txBody>
      </p:sp>
      <p:sp>
        <p:nvSpPr>
          <p:cNvPr id="5" name="TextBox 4"/>
          <p:cNvSpPr txBox="1">
            <a:spLocks noChangeArrowheads="1"/>
          </p:cNvSpPr>
          <p:nvPr/>
        </p:nvSpPr>
        <p:spPr bwMode="auto">
          <a:xfrm>
            <a:off x="4114800" y="5562600"/>
            <a:ext cx="480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…smoking is not bad for your health!</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8612096" presetClass="entr" presetSubtype="0" fill="hold" nodeType="clickEffect">
                                  <p:stCondLst>
                                    <p:cond delay="0"/>
                                  </p:stCondLst>
                                  <p:childTnLst>
                                    <p:set>
                                      <p:cBhvr>
                                        <p:cTn id="6" dur="1" fill="hold">
                                          <p:stCondLst>
                                            <p:cond delay="499"/>
                                          </p:stCondLst>
                                        </p:cTn>
                                        <p:tgtEl>
                                          <p:spTgt spid="768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8612096" presetClass="entr" presetSubtype="0" fill="hold" nodeType="clickEffect">
                                  <p:stCondLst>
                                    <p:cond delay="0"/>
                                  </p:stCondLst>
                                  <p:childTnLst>
                                    <p:set>
                                      <p:cBhvr>
                                        <p:cTn id="10" dur="1" fill="hold">
                                          <p:stCondLst>
                                            <p:cond delay="499"/>
                                          </p:stCondLst>
                                        </p:cTn>
                                        <p:tgtEl>
                                          <p:spTgt spid="768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3"/>
          <p:cNvSpPr txBox="1">
            <a:spLocks noChangeArrowheads="1"/>
          </p:cNvSpPr>
          <p:nvPr/>
        </p:nvSpPr>
        <p:spPr bwMode="auto">
          <a:xfrm>
            <a:off x="3200400" y="1828800"/>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b="1">
              <a:solidFill>
                <a:schemeClr val="accent2"/>
              </a:solidFill>
              <a:latin typeface="Garamond"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752600"/>
            <a:ext cx="2236788"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6307138"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0" y="304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“My doctor told me I am feeling poorly because I am just getting old…”</a:t>
            </a:r>
          </a:p>
        </p:txBody>
      </p:sp>
      <p:graphicFrame>
        <p:nvGraphicFramePr>
          <p:cNvPr id="8" name="Object 2"/>
          <p:cNvGraphicFramePr>
            <a:graphicFrameLocks noChangeAspect="1"/>
          </p:cNvGraphicFramePr>
          <p:nvPr/>
        </p:nvGraphicFramePr>
        <p:xfrm>
          <a:off x="533400" y="2438400"/>
          <a:ext cx="5070475" cy="3571875"/>
        </p:xfrm>
        <a:graphic>
          <a:graphicData uri="http://schemas.openxmlformats.org/presentationml/2006/ole">
            <mc:AlternateContent xmlns:mc="http://schemas.openxmlformats.org/markup-compatibility/2006">
              <mc:Choice xmlns:v="urn:schemas-microsoft-com:vml" Requires="v">
                <p:oleObj spid="_x0000_s20538" name="Bitmap Image" r:id="rId6" imgW="4495238" imgH="3476190" progId="">
                  <p:embed/>
                </p:oleObj>
              </mc:Choice>
              <mc:Fallback>
                <p:oleObj name="Bitmap Image" r:id="rId6" imgW="4495238" imgH="347619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438400"/>
                        <a:ext cx="50704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a:spLocks noChangeArrowheads="1"/>
          </p:cNvSpPr>
          <p:nvPr/>
        </p:nvSpPr>
        <p:spPr bwMode="auto">
          <a:xfrm>
            <a:off x="3124200" y="32766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1800" b="1">
                <a:solidFill>
                  <a:srgbClr val="000000"/>
                </a:solidFill>
                <a:latin typeface="Times New Roman" charset="0"/>
                <a:cs typeface="Times New Roman" charset="0"/>
              </a:rPr>
              <a:t>Opportunity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0" y="304800"/>
            <a:ext cx="9677400" cy="1752600"/>
          </a:xfrm>
        </p:spPr>
        <p:txBody>
          <a:bodyPr/>
          <a:lstStyle/>
          <a:p>
            <a:pPr eaLnBrk="1" hangingPunct="1">
              <a:lnSpc>
                <a:spcPct val="75000"/>
              </a:lnSpc>
            </a:pPr>
            <a:r>
              <a:rPr lang="ja-JP" altLang="en-US" sz="2400" dirty="0">
                <a:latin typeface="Times New Roman" charset="0"/>
                <a:ea typeface="ＭＳ Ｐゴシック" charset="0"/>
                <a:cs typeface="Times New Roman" charset="0"/>
              </a:rPr>
              <a:t>“</a:t>
            </a:r>
            <a:r>
              <a:rPr lang="en-US" altLang="ja-JP" sz="2400" dirty="0">
                <a:latin typeface="Times New Roman" charset="0"/>
                <a:ea typeface="ＭＳ Ｐゴシック" charset="0"/>
                <a:cs typeface="Times New Roman" charset="0"/>
              </a:rPr>
              <a:t>What we know that </a:t>
            </a:r>
            <a:r>
              <a:rPr lang="en-US" altLang="ja-JP" sz="2400" dirty="0" err="1">
                <a:latin typeface="Times New Roman" charset="0"/>
                <a:ea typeface="ＭＳ Ｐゴシック" charset="0"/>
                <a:cs typeface="Times New Roman" charset="0"/>
              </a:rPr>
              <a:t>ain</a:t>
            </a:r>
            <a:r>
              <a:rPr lang="ja-JP" altLang="en-US" sz="2400" dirty="0">
                <a:latin typeface="Times New Roman" charset="0"/>
                <a:ea typeface="ＭＳ Ｐゴシック" charset="0"/>
                <a:cs typeface="Times New Roman" charset="0"/>
              </a:rPr>
              <a:t>’</a:t>
            </a:r>
            <a:r>
              <a:rPr lang="en-US" altLang="ja-JP" sz="2400" dirty="0">
                <a:latin typeface="Times New Roman" charset="0"/>
                <a:ea typeface="ＭＳ Ｐゴシック" charset="0"/>
                <a:cs typeface="Times New Roman" charset="0"/>
              </a:rPr>
              <a:t>t so</a:t>
            </a:r>
            <a:r>
              <a:rPr lang="ja-JP" altLang="en-US" sz="2400" dirty="0">
                <a:latin typeface="Times New Roman" charset="0"/>
                <a:ea typeface="ＭＳ Ｐゴシック" charset="0"/>
                <a:cs typeface="Times New Roman" charset="0"/>
              </a:rPr>
              <a:t>”</a:t>
            </a:r>
            <a:r>
              <a:rPr lang="en-US" altLang="ja-JP" sz="2400" dirty="0">
                <a:latin typeface="Times New Roman" charset="0"/>
                <a:ea typeface="ＭＳ Ｐゴシック" charset="0"/>
                <a:cs typeface="Times New Roman" charset="0"/>
              </a:rPr>
              <a:t/>
            </a:r>
            <a:br>
              <a:rPr lang="en-US" altLang="ja-JP" sz="2400" dirty="0">
                <a:latin typeface="Times New Roman" charset="0"/>
                <a:ea typeface="ＭＳ Ｐゴシック" charset="0"/>
                <a:cs typeface="Times New Roman" charset="0"/>
              </a:rPr>
            </a:br>
            <a:r>
              <a:rPr lang="en-US" altLang="ja-JP" sz="1400" b="1" dirty="0">
                <a:latin typeface="Times New Roman" charset="0"/>
                <a:ea typeface="ＭＳ Ｐゴシック" charset="0"/>
                <a:cs typeface="Times New Roman" charset="0"/>
              </a:rPr>
              <a:t/>
            </a:r>
            <a:br>
              <a:rPr lang="en-US" altLang="ja-JP" sz="1400" b="1" dirty="0">
                <a:latin typeface="Times New Roman" charset="0"/>
                <a:ea typeface="ＭＳ Ｐゴシック" charset="0"/>
                <a:cs typeface="Times New Roman" charset="0"/>
              </a:rPr>
            </a:br>
            <a:r>
              <a:rPr lang="en-US" altLang="ja-JP" sz="2000" b="1" i="1" dirty="0">
                <a:solidFill>
                  <a:srgbClr val="800000"/>
                </a:solidFill>
                <a:latin typeface="Times New Roman" charset="0"/>
                <a:ea typeface="ＭＳ Ｐゴシック" charset="0"/>
                <a:cs typeface="Times New Roman" charset="0"/>
              </a:rPr>
              <a:t>If you live long enough you will get hypertension</a:t>
            </a:r>
            <a:br>
              <a:rPr lang="en-US" altLang="ja-JP" sz="2000" b="1" i="1" dirty="0">
                <a:solidFill>
                  <a:srgbClr val="800000"/>
                </a:solidFill>
                <a:latin typeface="Times New Roman" charset="0"/>
                <a:ea typeface="ＭＳ Ｐゴシック" charset="0"/>
                <a:cs typeface="Times New Roman" charset="0"/>
              </a:rPr>
            </a:br>
            <a:r>
              <a:rPr lang="en-US" altLang="ja-JP" sz="2000" b="1" i="1" dirty="0">
                <a:solidFill>
                  <a:srgbClr val="800000"/>
                </a:solidFill>
                <a:latin typeface="Times New Roman" charset="0"/>
                <a:ea typeface="ＭＳ Ｐゴシック" charset="0"/>
                <a:cs typeface="Times New Roman" charset="0"/>
              </a:rPr>
              <a:t/>
            </a:r>
            <a:br>
              <a:rPr lang="en-US" altLang="ja-JP" sz="2000" b="1" i="1" dirty="0">
                <a:solidFill>
                  <a:srgbClr val="800000"/>
                </a:solidFill>
                <a:latin typeface="Times New Roman" charset="0"/>
                <a:ea typeface="ＭＳ Ｐゴシック" charset="0"/>
                <a:cs typeface="Times New Roman" charset="0"/>
              </a:rPr>
            </a:br>
            <a:r>
              <a:rPr lang="en-US" altLang="ja-JP" sz="1400" b="1" dirty="0">
                <a:latin typeface="Calibri" charset="0"/>
                <a:ea typeface="ＭＳ Ｐゴシック" charset="0"/>
                <a:cs typeface="ＭＳ Ｐゴシック" charset="0"/>
              </a:rPr>
              <a:t/>
            </a:r>
            <a:br>
              <a:rPr lang="en-US" altLang="ja-JP" sz="1400" b="1" dirty="0">
                <a:latin typeface="Calibri" charset="0"/>
                <a:ea typeface="ＭＳ Ｐゴシック" charset="0"/>
                <a:cs typeface="ＭＳ Ｐゴシック" charset="0"/>
              </a:rPr>
            </a:br>
            <a:r>
              <a:rPr lang="en-US" altLang="ja-JP" sz="2000" b="1" dirty="0">
                <a:latin typeface="Calibri" charset="0"/>
                <a:ea typeface="ＭＳ Ｐゴシック" charset="0"/>
                <a:cs typeface="ＭＳ Ｐゴシック" charset="0"/>
              </a:rPr>
              <a:t>The Relationship Between Systolic BP and Age in Various Populations</a:t>
            </a:r>
            <a:r>
              <a:rPr lang="en-US" altLang="ja-JP" sz="2400" b="1" dirty="0">
                <a:latin typeface="Calibri" charset="0"/>
                <a:ea typeface="ＭＳ Ｐゴシック" charset="0"/>
                <a:cs typeface="ＭＳ Ｐゴシック" charset="0"/>
              </a:rPr>
              <a:t>   </a:t>
            </a:r>
            <a:endParaRPr lang="en-US" sz="2400" dirty="0">
              <a:solidFill>
                <a:schemeClr val="bg1"/>
              </a:solidFill>
              <a:latin typeface="Calibri" charset="0"/>
              <a:ea typeface="ＭＳ Ｐゴシック" charset="0"/>
              <a:cs typeface="ＭＳ Ｐゴシック" charset="0"/>
            </a:endParaRPr>
          </a:p>
        </p:txBody>
      </p:sp>
      <p:pic>
        <p:nvPicPr>
          <p:cNvPr id="19458" name="Picture 3" descr="sal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1870075"/>
            <a:ext cx="8839200" cy="4908550"/>
          </a:xfrm>
        </p:spPr>
      </p:pic>
      <p:sp>
        <p:nvSpPr>
          <p:cNvPr id="2" name="TextBox 1"/>
          <p:cNvSpPr txBox="1"/>
          <p:nvPr/>
        </p:nvSpPr>
        <p:spPr>
          <a:xfrm>
            <a:off x="1828800" y="2133600"/>
            <a:ext cx="2971800" cy="523220"/>
          </a:xfrm>
          <a:prstGeom prst="rect">
            <a:avLst/>
          </a:prstGeom>
          <a:solidFill>
            <a:schemeClr val="bg1"/>
          </a:solidFill>
        </p:spPr>
        <p:txBody>
          <a:bodyPr wrap="square" rtlCol="0">
            <a:spAutoFit/>
          </a:bodyPr>
          <a:lstStyle/>
          <a:p>
            <a:r>
              <a:rPr lang="en-US" sz="1400" dirty="0" smtClean="0"/>
              <a:t>Processed-Western diet</a:t>
            </a:r>
          </a:p>
          <a:p>
            <a:r>
              <a:rPr lang="en-US" sz="1400" dirty="0" smtClean="0"/>
              <a:t>Whole-foods, unprocessed diet</a:t>
            </a:r>
            <a:endParaRPr lang="en-US" sz="1400" dirty="0"/>
          </a:p>
        </p:txBody>
      </p:sp>
      <p:sp>
        <p:nvSpPr>
          <p:cNvPr id="3" name="TextBox 2"/>
          <p:cNvSpPr txBox="1"/>
          <p:nvPr/>
        </p:nvSpPr>
        <p:spPr>
          <a:xfrm>
            <a:off x="1828800" y="2895600"/>
            <a:ext cx="2819400" cy="338554"/>
          </a:xfrm>
          <a:prstGeom prst="rect">
            <a:avLst/>
          </a:prstGeom>
          <a:noFill/>
          <a:ln>
            <a:solidFill>
              <a:schemeClr val="tx1"/>
            </a:solidFill>
          </a:ln>
        </p:spPr>
        <p:txBody>
          <a:bodyPr wrap="square" rtlCol="0">
            <a:spAutoFit/>
          </a:bodyPr>
          <a:lstStyle/>
          <a:p>
            <a:r>
              <a:rPr lang="en-US" sz="1600" dirty="0" smtClean="0">
                <a:solidFill>
                  <a:srgbClr val="800000"/>
                </a:solidFill>
              </a:rPr>
              <a:t>High sodium/Low potassium</a:t>
            </a:r>
            <a:endParaRPr lang="en-US" sz="1600" dirty="0">
              <a:solidFill>
                <a:srgbClr val="800000"/>
              </a:solidFill>
            </a:endParaRPr>
          </a:p>
        </p:txBody>
      </p:sp>
      <p:sp>
        <p:nvSpPr>
          <p:cNvPr id="4" name="TextBox 3"/>
          <p:cNvSpPr txBox="1"/>
          <p:nvPr/>
        </p:nvSpPr>
        <p:spPr>
          <a:xfrm>
            <a:off x="5105400" y="5943600"/>
            <a:ext cx="3200400" cy="338554"/>
          </a:xfrm>
          <a:prstGeom prst="rect">
            <a:avLst/>
          </a:prstGeom>
          <a:noFill/>
          <a:ln>
            <a:solidFill>
              <a:schemeClr val="tx1"/>
            </a:solidFill>
          </a:ln>
        </p:spPr>
        <p:txBody>
          <a:bodyPr wrap="square" rtlCol="0">
            <a:spAutoFit/>
          </a:bodyPr>
          <a:lstStyle/>
          <a:p>
            <a:r>
              <a:rPr lang="en-US" sz="1600" dirty="0" smtClean="0">
                <a:solidFill>
                  <a:srgbClr val="800000"/>
                </a:solidFill>
              </a:rPr>
              <a:t>Lower sodium/Higher potassium</a:t>
            </a:r>
            <a:endParaRPr lang="en-US" sz="1600" dirty="0">
              <a:solidFill>
                <a:srgbClr val="8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6" y="609599"/>
            <a:ext cx="9035554" cy="5352997"/>
          </a:xfrm>
          <a:prstGeom prst="rect">
            <a:avLst/>
          </a:prstGeom>
        </p:spPr>
      </p:pic>
    </p:spTree>
    <p:extLst>
      <p:ext uri="{BB962C8B-B14F-4D97-AF65-F5344CB8AC3E}">
        <p14:creationId xmlns:p14="http://schemas.microsoft.com/office/powerpoint/2010/main" val="40232492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2017 Report</a:t>
            </a:r>
            <a:endParaRPr 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52" r="1429" b="78000"/>
          <a:stretch/>
        </p:blipFill>
        <p:spPr bwMode="auto">
          <a:xfrm>
            <a:off x="-3" y="0"/>
            <a:ext cx="9144001" cy="785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97" y="1676400"/>
            <a:ext cx="8559800" cy="3995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1136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lgn="ctr"/>
            <a:r>
              <a:rPr lang="en-US" sz="3600" dirty="0" smtClean="0">
                <a:solidFill>
                  <a:srgbClr val="800000"/>
                </a:solidFill>
              </a:rPr>
              <a:t>County Health Rankings Model of Population Health</a:t>
            </a:r>
            <a:endParaRPr lang="en-US" sz="3600" dirty="0">
              <a:solidFill>
                <a:srgbClr val="800000"/>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250" t="10572" r="14928" b="3143"/>
          <a:stretch/>
        </p:blipFill>
        <p:spPr bwMode="auto">
          <a:xfrm>
            <a:off x="2743200" y="1295401"/>
            <a:ext cx="4343400" cy="481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4738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85800"/>
            <a:ext cx="8229600" cy="533400"/>
          </a:xfrm>
        </p:spPr>
        <p:txBody>
          <a:bodyPr>
            <a:noAutofit/>
          </a:bodyPr>
          <a:lstStyle/>
          <a:p>
            <a:r>
              <a:rPr lang="en-US" sz="3600" b="1" dirty="0" smtClean="0"/>
              <a:t>Massachusetts Ranks 2nd in the U.S.</a:t>
            </a:r>
            <a:endParaRPr lang="en-US" sz="3600" b="1" dirty="0"/>
          </a:p>
        </p:txBody>
      </p:sp>
      <p:pic>
        <p:nvPicPr>
          <p:cNvPr id="9220" name="Picture 4" descr="http://www.americashealthrankings.org/assets/img/ahr_logo_deskto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2"/>
            <a:ext cx="2393952" cy="598488"/>
          </a:xfrm>
          <a:prstGeom prst="rect">
            <a:avLst/>
          </a:prstGeom>
          <a:solidFill>
            <a:schemeClr val="tx2"/>
          </a:solidFill>
        </p:spPr>
      </p:pic>
      <p:sp>
        <p:nvSpPr>
          <p:cNvPr id="7" name="Title 1"/>
          <p:cNvSpPr txBox="1">
            <a:spLocks/>
          </p:cNvSpPr>
          <p:nvPr/>
        </p:nvSpPr>
        <p:spPr>
          <a:xfrm>
            <a:off x="1676400" y="87086"/>
            <a:ext cx="6934200" cy="53340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America’s Health Rankings</a:t>
            </a:r>
            <a:endParaRPr lang="en-US"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619" t="19063" r="30849" b="22187"/>
          <a:stretch/>
        </p:blipFill>
        <p:spPr bwMode="auto">
          <a:xfrm>
            <a:off x="139700" y="1752600"/>
            <a:ext cx="5003800" cy="4180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http://assets.americashealthrankings.org/app/uploads/3-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3451" y="1371600"/>
            <a:ext cx="2955577" cy="1665514"/>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6618" t="30038" r="55622" b="15625"/>
          <a:stretch/>
        </p:blipFill>
        <p:spPr bwMode="auto">
          <a:xfrm>
            <a:off x="6172200" y="3200400"/>
            <a:ext cx="2407920" cy="264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5860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47900" y="165100"/>
            <a:ext cx="4648200" cy="6527800"/>
          </a:xfrm>
          <a:prstGeom prst="rect">
            <a:avLst/>
          </a:prstGeom>
        </p:spPr>
      </p:pic>
      <p:sp>
        <p:nvSpPr>
          <p:cNvPr id="3" name="Oval 2"/>
          <p:cNvSpPr/>
          <p:nvPr/>
        </p:nvSpPr>
        <p:spPr bwMode="auto">
          <a:xfrm>
            <a:off x="2971800" y="2514600"/>
            <a:ext cx="685800" cy="1295400"/>
          </a:xfrm>
          <a:prstGeom prst="ellipse">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Tree>
    <p:extLst>
      <p:ext uri="{BB962C8B-B14F-4D97-AF65-F5344CB8AC3E}">
        <p14:creationId xmlns:p14="http://schemas.microsoft.com/office/powerpoint/2010/main" val="708681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81000"/>
            <a:ext cx="7620000" cy="5322396"/>
          </a:xfrm>
          <a:prstGeom prst="rect">
            <a:avLst/>
          </a:prstGeom>
        </p:spPr>
      </p:pic>
    </p:spTree>
    <p:extLst>
      <p:ext uri="{BB962C8B-B14F-4D97-AF65-F5344CB8AC3E}">
        <p14:creationId xmlns:p14="http://schemas.microsoft.com/office/powerpoint/2010/main" val="9439077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4"/>
          <p:cNvSpPr txBox="1">
            <a:spLocks noChangeArrowheads="1"/>
          </p:cNvSpPr>
          <p:nvPr/>
        </p:nvSpPr>
        <p:spPr bwMode="auto">
          <a:xfrm>
            <a:off x="5791200" y="2438400"/>
            <a:ext cx="304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dirty="0" smtClean="0">
                <a:latin typeface="Times New Roman" charset="0"/>
                <a:cs typeface="Times New Roman" charset="0"/>
              </a:rPr>
              <a:t>Health through an ecological lens</a:t>
            </a:r>
            <a:endParaRPr lang="en-US" dirty="0">
              <a:latin typeface="Times New Roman" charset="0"/>
              <a:cs typeface="Times New Roman" charset="0"/>
            </a:endParaRPr>
          </a:p>
        </p:txBody>
      </p:sp>
      <p:pic>
        <p:nvPicPr>
          <p:cNvPr id="2" name="Picture 1" descr="Ecology-ecologia-pixab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447800"/>
            <a:ext cx="4572000" cy="3048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6400800" cy="646331"/>
          </a:xfrm>
          <a:prstGeom prst="rect">
            <a:avLst/>
          </a:prstGeom>
          <a:noFill/>
        </p:spPr>
        <p:txBody>
          <a:bodyPr wrap="square" rtlCol="0">
            <a:spAutoFit/>
          </a:bodyPr>
          <a:lstStyle/>
          <a:p>
            <a:r>
              <a:rPr lang="en-US" sz="3600" dirty="0" smtClean="0">
                <a:solidFill>
                  <a:srgbClr val="800000"/>
                </a:solidFill>
              </a:rPr>
              <a:t>Optimal Lifestyle Metrics</a:t>
            </a:r>
            <a:endParaRPr lang="en-US" sz="3600" dirty="0">
              <a:solidFill>
                <a:srgbClr val="800000"/>
              </a:solidFill>
            </a:endParaRPr>
          </a:p>
        </p:txBody>
      </p:sp>
      <p:pic>
        <p:nvPicPr>
          <p:cNvPr id="5" name="Picture 4" descr="gg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600200"/>
            <a:ext cx="6380769" cy="4038600"/>
          </a:xfrm>
          <a:prstGeom prst="rect">
            <a:avLst/>
          </a:prstGeom>
        </p:spPr>
      </p:pic>
    </p:spTree>
    <p:extLst>
      <p:ext uri="{BB962C8B-B14F-4D97-AF65-F5344CB8AC3E}">
        <p14:creationId xmlns:p14="http://schemas.microsoft.com/office/powerpoint/2010/main" val="241912044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q.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6299"/>
            <a:ext cx="9144000" cy="4634630"/>
          </a:xfrm>
          <a:prstGeom prst="rect">
            <a:avLst/>
          </a:prstGeom>
        </p:spPr>
      </p:pic>
    </p:spTree>
    <p:extLst>
      <p:ext uri="{BB962C8B-B14F-4D97-AF65-F5344CB8AC3E}">
        <p14:creationId xmlns:p14="http://schemas.microsoft.com/office/powerpoint/2010/main" val="38401950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7826"/>
            <a:ext cx="9144000" cy="5749119"/>
          </a:xfrm>
          <a:prstGeom prst="rect">
            <a:avLst/>
          </a:prstGeom>
        </p:spPr>
      </p:pic>
      <p:sp>
        <p:nvSpPr>
          <p:cNvPr id="3" name="Oval 2"/>
          <p:cNvSpPr/>
          <p:nvPr/>
        </p:nvSpPr>
        <p:spPr bwMode="auto">
          <a:xfrm>
            <a:off x="4572000" y="3657600"/>
            <a:ext cx="4191000" cy="990600"/>
          </a:xfrm>
          <a:prstGeom prst="ellipse">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Tree>
    <p:extLst>
      <p:ext uri="{BB962C8B-B14F-4D97-AF65-F5344CB8AC3E}">
        <p14:creationId xmlns:p14="http://schemas.microsoft.com/office/powerpoint/2010/main" val="237986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5378"/>
            <a:ext cx="9144000" cy="5448167"/>
          </a:xfrm>
          <a:prstGeom prst="rect">
            <a:avLst/>
          </a:prstGeom>
        </p:spPr>
      </p:pic>
    </p:spTree>
    <p:extLst>
      <p:ext uri="{BB962C8B-B14F-4D97-AF65-F5344CB8AC3E}">
        <p14:creationId xmlns:p14="http://schemas.microsoft.com/office/powerpoint/2010/main" val="4823484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7538"/>
            <a:ext cx="9144000" cy="4535541"/>
          </a:xfrm>
          <a:prstGeom prst="rect">
            <a:avLst/>
          </a:prstGeom>
        </p:spPr>
      </p:pic>
    </p:spTree>
    <p:extLst>
      <p:ext uri="{BB962C8B-B14F-4D97-AF65-F5344CB8AC3E}">
        <p14:creationId xmlns:p14="http://schemas.microsoft.com/office/powerpoint/2010/main" val="16890042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3351"/>
            <a:ext cx="9144000" cy="4781657"/>
          </a:xfrm>
          <a:prstGeom prst="rect">
            <a:avLst/>
          </a:prstGeom>
        </p:spPr>
      </p:pic>
      <p:sp>
        <p:nvSpPr>
          <p:cNvPr id="3" name="TextBox 2"/>
          <p:cNvSpPr txBox="1"/>
          <p:nvPr/>
        </p:nvSpPr>
        <p:spPr>
          <a:xfrm>
            <a:off x="1905000" y="5029200"/>
            <a:ext cx="4495800" cy="1077218"/>
          </a:xfrm>
          <a:prstGeom prst="rect">
            <a:avLst/>
          </a:prstGeom>
          <a:noFill/>
          <a:ln>
            <a:solidFill>
              <a:schemeClr val="tx1"/>
            </a:solidFill>
          </a:ln>
        </p:spPr>
        <p:txBody>
          <a:bodyPr wrap="square" rtlCol="0">
            <a:spAutoFit/>
          </a:bodyPr>
          <a:lstStyle/>
          <a:p>
            <a:pPr algn="ctr"/>
            <a:r>
              <a:rPr lang="en-US" sz="2000" dirty="0" smtClean="0">
                <a:solidFill>
                  <a:srgbClr val="800000"/>
                </a:solidFill>
              </a:rPr>
              <a:t>It is estimated that 75% of all health issues are on the basis of lifestyle and preventable</a:t>
            </a:r>
            <a:r>
              <a:rPr lang="en-US" dirty="0" smtClean="0">
                <a:solidFill>
                  <a:srgbClr val="800000"/>
                </a:solidFill>
              </a:rPr>
              <a:t>.</a:t>
            </a:r>
            <a:endParaRPr lang="en-US" dirty="0">
              <a:solidFill>
                <a:srgbClr val="800000"/>
              </a:solidFill>
            </a:endParaRPr>
          </a:p>
        </p:txBody>
      </p:sp>
    </p:spTree>
    <p:extLst>
      <p:ext uri="{BB962C8B-B14F-4D97-AF65-F5344CB8AC3E}">
        <p14:creationId xmlns:p14="http://schemas.microsoft.com/office/powerpoint/2010/main" val="573096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0" y="0"/>
            <a:ext cx="8686800" cy="1143000"/>
          </a:xfrm>
        </p:spPr>
        <p:txBody>
          <a:bodyPr/>
          <a:lstStyle/>
          <a:p>
            <a:r>
              <a:rPr lang="en-US" dirty="0">
                <a:solidFill>
                  <a:srgbClr val="800000"/>
                </a:solidFill>
                <a:latin typeface="Century" charset="0"/>
                <a:ea typeface="ＭＳ Ｐゴシック" charset="0"/>
                <a:cs typeface="Century" charset="0"/>
              </a:rPr>
              <a:t>The Growing Burden of Chronic Complex Disease</a:t>
            </a:r>
          </a:p>
        </p:txBody>
      </p:sp>
      <p:sp>
        <p:nvSpPr>
          <p:cNvPr id="27651" name="Content Placeholder 2"/>
          <p:cNvSpPr>
            <a:spLocks noGrp="1"/>
          </p:cNvSpPr>
          <p:nvPr>
            <p:ph idx="1"/>
          </p:nvPr>
        </p:nvSpPr>
        <p:spPr>
          <a:xfrm>
            <a:off x="228600" y="1143000"/>
            <a:ext cx="8229600" cy="4876800"/>
          </a:xfrm>
        </p:spPr>
        <p:txBody>
          <a:bodyPr/>
          <a:lstStyle/>
          <a:p>
            <a:pPr>
              <a:buFontTx/>
              <a:buChar char="•"/>
            </a:pPr>
            <a:r>
              <a:rPr lang="en-US" dirty="0">
                <a:latin typeface="Times New Roman" charset="0"/>
                <a:ea typeface="ＭＳ Ｐゴシック" charset="0"/>
                <a:cs typeface="ＭＳ Ｐゴシック" charset="0"/>
              </a:rPr>
              <a:t>7 out of 10 deaths among Americans each year are from chronic diseases. Heart disease, cancer and stroke account for more than 50% of all deaths each year.</a:t>
            </a:r>
          </a:p>
          <a:p>
            <a:pPr>
              <a:buFontTx/>
              <a:buChar char="•"/>
            </a:pPr>
            <a:r>
              <a:rPr lang="en-US" dirty="0">
                <a:latin typeface="Times New Roman" charset="0"/>
                <a:ea typeface="ＭＳ Ｐゴシック" charset="0"/>
                <a:cs typeface="ＭＳ Ｐゴシック" charset="0"/>
              </a:rPr>
              <a:t>In </a:t>
            </a:r>
            <a:r>
              <a:rPr lang="en-US" dirty="0" smtClean="0">
                <a:latin typeface="Times New Roman" charset="0"/>
                <a:ea typeface="ＭＳ Ｐゴシック" charset="0"/>
                <a:cs typeface="ＭＳ Ｐゴシック" charset="0"/>
              </a:rPr>
              <a:t>2015, 140 </a:t>
            </a:r>
            <a:r>
              <a:rPr lang="en-US" dirty="0">
                <a:latin typeface="Times New Roman" charset="0"/>
                <a:ea typeface="ＭＳ Ｐゴシック" charset="0"/>
                <a:cs typeface="ＭＳ Ｐゴシック" charset="0"/>
              </a:rPr>
              <a:t>million Americans – almost 1 out of every 2 adults – had at least one chronic illness.</a:t>
            </a:r>
          </a:p>
          <a:p>
            <a:pPr>
              <a:buFontTx/>
              <a:buChar char="•"/>
            </a:pPr>
            <a:r>
              <a:rPr lang="en-US" dirty="0">
                <a:latin typeface="Times New Roman" charset="0"/>
                <a:ea typeface="ＭＳ Ｐゴシック" charset="0"/>
                <a:cs typeface="ＭＳ Ｐゴシック" charset="0"/>
              </a:rPr>
              <a:t>Obesity has become a major health concern. </a:t>
            </a:r>
            <a:r>
              <a:rPr lang="en-US" dirty="0" smtClean="0">
                <a:latin typeface="Times New Roman" charset="0"/>
                <a:ea typeface="ＭＳ Ｐゴシック" charset="0"/>
                <a:cs typeface="ＭＳ Ｐゴシック" charset="0"/>
              </a:rPr>
              <a:t>70% American adults overweight and almost 40% adults are obese. One in </a:t>
            </a:r>
            <a:r>
              <a:rPr lang="en-US" dirty="0">
                <a:latin typeface="Times New Roman" charset="0"/>
                <a:ea typeface="ＭＳ Ｐゴシック" charset="0"/>
                <a:cs typeface="ＭＳ Ｐゴシック" charset="0"/>
              </a:rPr>
              <a:t>5 youth between the ages of 6 and 19 is </a:t>
            </a:r>
            <a:r>
              <a:rPr lang="en-US" dirty="0" smtClean="0">
                <a:latin typeface="Times New Roman" charset="0"/>
                <a:ea typeface="ＭＳ Ｐゴシック" charset="0"/>
                <a:cs typeface="ＭＳ Ｐゴシック" charset="0"/>
              </a:rPr>
              <a:t>obese.</a:t>
            </a:r>
            <a:endParaRPr lang="en-US" dirty="0">
              <a:latin typeface="Times New Roman" charset="0"/>
              <a:ea typeface="ＭＳ Ｐゴシック" charset="0"/>
              <a:cs typeface="ＭＳ Ｐゴシック" charset="0"/>
            </a:endParaRPr>
          </a:p>
          <a:p>
            <a:pPr>
              <a:buFontTx/>
              <a:buChar char="•"/>
            </a:pPr>
            <a:r>
              <a:rPr lang="en-US" dirty="0">
                <a:latin typeface="Times New Roman" charset="0"/>
                <a:ea typeface="ＭＳ Ｐゴシック" charset="0"/>
                <a:cs typeface="ＭＳ Ｐゴシック" charset="0"/>
              </a:rPr>
              <a:t>About one-fourth of people with chronic conditions have one or more daily activity limitations</a:t>
            </a:r>
          </a:p>
          <a:p>
            <a:pPr>
              <a:buFontTx/>
              <a:buChar char="•"/>
            </a:pPr>
            <a:r>
              <a:rPr lang="en-US" dirty="0">
                <a:latin typeface="Times New Roman" charset="0"/>
                <a:ea typeface="ＭＳ Ｐゴシック" charset="0"/>
                <a:cs typeface="ＭＳ Ｐゴシック" charset="0"/>
              </a:rPr>
              <a:t>Approximately </a:t>
            </a:r>
            <a:r>
              <a:rPr lang="en-US" dirty="0" smtClean="0">
                <a:latin typeface="Times New Roman" charset="0"/>
                <a:ea typeface="ＭＳ Ｐゴシック" charset="0"/>
                <a:cs typeface="ＭＳ Ｐゴシック" charset="0"/>
              </a:rPr>
              <a:t>45</a:t>
            </a:r>
            <a:r>
              <a:rPr lang="en-US" dirty="0" smtClean="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of Americans are either diabetic or pre-diabetic!</a:t>
            </a:r>
          </a:p>
          <a:p>
            <a:endParaRPr lang="en-US" dirty="0">
              <a:latin typeface="Times New Roman" charset="0"/>
              <a:ea typeface="ＭＳ Ｐゴシック" charset="0"/>
              <a:cs typeface="ＭＳ Ｐゴシック" charset="0"/>
            </a:endParaRPr>
          </a:p>
        </p:txBody>
      </p:sp>
      <p:pic>
        <p:nvPicPr>
          <p:cNvPr id="614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172200"/>
            <a:ext cx="1003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063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33400" y="304800"/>
            <a:ext cx="7772400" cy="685800"/>
          </a:xfrm>
        </p:spPr>
        <p:txBody>
          <a:bodyPr/>
          <a:lstStyle/>
          <a:p>
            <a:pPr algn="ctr"/>
            <a:r>
              <a:rPr lang="en-US" dirty="0">
                <a:solidFill>
                  <a:srgbClr val="800000"/>
                </a:solidFill>
                <a:latin typeface="Times" charset="0"/>
                <a:ea typeface="ＭＳ Ｐゴシック" charset="0"/>
                <a:cs typeface="Times" charset="0"/>
              </a:rPr>
              <a:t>Health Patterns of Our Children and Young Adults</a:t>
            </a:r>
          </a:p>
        </p:txBody>
      </p:sp>
      <p:sp>
        <p:nvSpPr>
          <p:cNvPr id="63490" name="Content Placeholder 2"/>
          <p:cNvSpPr>
            <a:spLocks noGrp="1"/>
          </p:cNvSpPr>
          <p:nvPr>
            <p:ph idx="1"/>
          </p:nvPr>
        </p:nvSpPr>
        <p:spPr>
          <a:xfrm>
            <a:off x="228600" y="1600200"/>
            <a:ext cx="8610600" cy="4419600"/>
          </a:xfrm>
        </p:spPr>
        <p:txBody>
          <a:bodyPr/>
          <a:lstStyle/>
          <a:p>
            <a:pPr>
              <a:buFontTx/>
              <a:buChar char="•"/>
            </a:pPr>
            <a:r>
              <a:rPr lang="en-US" sz="2000" dirty="0" smtClean="0">
                <a:latin typeface="Times New Roman" charset="0"/>
                <a:ea typeface="ＭＳ Ｐゴシック" charset="0"/>
                <a:cs typeface="ＭＳ Ｐゴシック" charset="0"/>
              </a:rPr>
              <a:t>Asthma</a:t>
            </a:r>
            <a:r>
              <a:rPr lang="en-US" sz="2000" dirty="0">
                <a:latin typeface="Times New Roman" charset="0"/>
                <a:ea typeface="ＭＳ Ｐゴシック" charset="0"/>
                <a:cs typeface="ＭＳ Ｐゴシック" charset="0"/>
              </a:rPr>
              <a:t>: in 1980 - 1 out of 30 kids were diagnosed. In 2010 - 1 out of 10 kids</a:t>
            </a:r>
          </a:p>
          <a:p>
            <a:pPr>
              <a:buFontTx/>
              <a:buChar char="•"/>
            </a:pPr>
            <a:r>
              <a:rPr lang="en-US" sz="2000" dirty="0" smtClean="0">
                <a:latin typeface="Times New Roman" charset="0"/>
                <a:ea typeface="ＭＳ Ｐゴシック" charset="0"/>
                <a:cs typeface="ＭＳ Ｐゴシック" charset="0"/>
              </a:rPr>
              <a:t>Allergies</a:t>
            </a:r>
            <a:r>
              <a:rPr lang="en-US" sz="2000" dirty="0">
                <a:latin typeface="Times New Roman" charset="0"/>
                <a:ea typeface="ＭＳ Ｐゴシック" charset="0"/>
                <a:cs typeface="ＭＳ Ｐゴシック" charset="0"/>
              </a:rPr>
              <a:t>: according to JACI, the rate of serious peanut allergies has tripled over the last 10 years</a:t>
            </a:r>
          </a:p>
          <a:p>
            <a:pPr>
              <a:buFontTx/>
              <a:buChar char="•"/>
            </a:pPr>
            <a:r>
              <a:rPr lang="en-US" sz="2000" dirty="0" smtClean="0">
                <a:latin typeface="Times New Roman" charset="0"/>
                <a:ea typeface="ＭＳ Ｐゴシック" charset="0"/>
                <a:cs typeface="ＭＳ Ｐゴシック" charset="0"/>
              </a:rPr>
              <a:t>1 in 10 Americans is on an antidepressant</a:t>
            </a:r>
          </a:p>
          <a:p>
            <a:pPr>
              <a:buFontTx/>
              <a:buChar char="•"/>
            </a:pPr>
            <a:r>
              <a:rPr lang="en-US" sz="2000" dirty="0" smtClean="0">
                <a:latin typeface="Times New Roman" charset="0"/>
                <a:ea typeface="ＭＳ Ｐゴシック" charset="0"/>
                <a:cs typeface="ＭＳ Ｐゴシック" charset="0"/>
              </a:rPr>
              <a:t>1 out of 4 adults has a “psychiatric” diagnosis</a:t>
            </a:r>
          </a:p>
          <a:p>
            <a:pPr>
              <a:buFontTx/>
              <a:buChar char="•"/>
            </a:pPr>
            <a:r>
              <a:rPr lang="en-US" sz="2000" dirty="0" smtClean="0">
                <a:latin typeface="Times New Roman" charset="0"/>
                <a:ea typeface="ＭＳ Ｐゴシック" charset="0"/>
                <a:cs typeface="ＭＳ Ｐゴシック" charset="0"/>
              </a:rPr>
              <a:t>Over 40 million people have anxiety</a:t>
            </a:r>
          </a:p>
          <a:p>
            <a:pPr>
              <a:buFontTx/>
              <a:buChar char="•"/>
            </a:pPr>
            <a:r>
              <a:rPr lang="en-US" sz="2000" dirty="0" smtClean="0">
                <a:latin typeface="Times New Roman" charset="0"/>
                <a:ea typeface="ＭＳ Ｐゴシック" charset="0"/>
                <a:cs typeface="ＭＳ Ｐゴシック" charset="0"/>
              </a:rPr>
              <a:t>Over 20 million more have depression</a:t>
            </a:r>
          </a:p>
          <a:p>
            <a:pPr>
              <a:buFontTx/>
              <a:buChar char="•"/>
            </a:pPr>
            <a:r>
              <a:rPr lang="en-US" sz="2000" dirty="0" smtClean="0">
                <a:latin typeface="Times New Roman" charset="0"/>
                <a:ea typeface="ＭＳ Ｐゴシック" charset="0"/>
                <a:cs typeface="ＭＳ Ｐゴシック" charset="0"/>
              </a:rPr>
              <a:t>ADHD is a label we now give 8.7% of children between the ages of 8 and 15</a:t>
            </a:r>
          </a:p>
          <a:p>
            <a:pPr>
              <a:buFontTx/>
              <a:buChar char="•"/>
            </a:pPr>
            <a:r>
              <a:rPr lang="en-US" sz="2000" dirty="0" smtClean="0">
                <a:latin typeface="Times New Roman" charset="0"/>
                <a:ea typeface="ＭＳ Ｐゴシック" charset="0"/>
                <a:cs typeface="ＭＳ Ｐゴシック" charset="0"/>
              </a:rPr>
              <a:t>Alzheimer’s Disease will affect 30-50% of ALL people &gt; 85 years of age.</a:t>
            </a:r>
            <a:endParaRPr lang="en-US" sz="2000" dirty="0">
              <a:latin typeface="Times New Roman" charset="0"/>
              <a:ea typeface="ＭＳ Ｐゴシック" charset="0"/>
              <a:cs typeface="ＭＳ Ｐゴシック" charset="0"/>
            </a:endParaRPr>
          </a:p>
        </p:txBody>
      </p:sp>
      <p:pic>
        <p:nvPicPr>
          <p:cNvPr id="634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6273800"/>
            <a:ext cx="1003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5653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p:txBody>
          <a:bodyPr/>
          <a:lstStyle/>
          <a:p>
            <a:pPr eaLnBrk="1" hangingPunct="1"/>
            <a:endParaRPr lang="en-US">
              <a:latin typeface="Baskerville" charset="0"/>
              <a:ea typeface="ＭＳ Ｐゴシック" charset="0"/>
              <a:cs typeface="ＭＳ Ｐゴシック" charset="0"/>
            </a:endParaRPr>
          </a:p>
        </p:txBody>
      </p:sp>
      <p:sp>
        <p:nvSpPr>
          <p:cNvPr id="32770" name="Rectangle 2"/>
          <p:cNvSpPr>
            <a:spLocks noGrp="1" noChangeArrowheads="1"/>
          </p:cNvSpPr>
          <p:nvPr>
            <p:ph type="body" idx="1"/>
          </p:nvPr>
        </p:nvSpPr>
        <p:spPr/>
        <p:txBody>
          <a:bodyPr/>
          <a:lstStyle/>
          <a:p>
            <a:pPr marL="469900" eaLnBrk="1" hangingPunct="1">
              <a:buFontTx/>
              <a:buBlip>
                <a:blip r:embed="rId3"/>
              </a:buBlip>
            </a:pPr>
            <a:endParaRPr lang="en-US">
              <a:latin typeface="Times New Roman" charset="0"/>
              <a:ea typeface="ＭＳ Ｐゴシック" charset="0"/>
              <a:cs typeface="ＭＳ Ｐゴシック" charset="0"/>
            </a:endParaRPr>
          </a:p>
        </p:txBody>
      </p:sp>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52400"/>
            <a:ext cx="8001000"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72" name="Text Box 4"/>
          <p:cNvSpPr txBox="1">
            <a:spLocks noChangeArrowheads="1"/>
          </p:cNvSpPr>
          <p:nvPr/>
        </p:nvSpPr>
        <p:spPr bwMode="auto">
          <a:xfrm>
            <a:off x="4456113" y="6532563"/>
            <a:ext cx="222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2003472F-20E0-664D-9375-960F043792FB}" type="slidenum">
              <a:rPr lang="en-US" sz="1100">
                <a:latin typeface="Calibri" charset="0"/>
              </a:rPr>
              <a:pPr/>
              <a:t>28</a:t>
            </a:fld>
            <a:endParaRPr lang="en-US" sz="1100">
              <a:latin typeface="Calibri" charset="0"/>
            </a:endParaRPr>
          </a:p>
        </p:txBody>
      </p:sp>
      <p:sp>
        <p:nvSpPr>
          <p:cNvPr id="32773" name="TextBox 5"/>
          <p:cNvSpPr txBox="1">
            <a:spLocks noChangeArrowheads="1"/>
          </p:cNvSpPr>
          <p:nvPr/>
        </p:nvSpPr>
        <p:spPr bwMode="auto">
          <a:xfrm>
            <a:off x="4456113" y="6394450"/>
            <a:ext cx="2222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p:txBody>
          <a:bodyPr/>
          <a:lstStyle/>
          <a:p>
            <a:pPr eaLnBrk="1" hangingPunct="1"/>
            <a:endParaRPr lang="en-US">
              <a:latin typeface="Baskerville" charset="0"/>
              <a:ea typeface="ＭＳ Ｐゴシック" charset="0"/>
              <a:cs typeface="ＭＳ Ｐゴシック" charset="0"/>
            </a:endParaRPr>
          </a:p>
        </p:txBody>
      </p:sp>
      <p:sp>
        <p:nvSpPr>
          <p:cNvPr id="34818" name="Rectangle 2"/>
          <p:cNvSpPr>
            <a:spLocks noGrp="1" noChangeArrowheads="1"/>
          </p:cNvSpPr>
          <p:nvPr>
            <p:ph type="body" idx="1"/>
          </p:nvPr>
        </p:nvSpPr>
        <p:spPr/>
        <p:txBody>
          <a:bodyPr/>
          <a:lstStyle/>
          <a:p>
            <a:pPr marL="469900" eaLnBrk="1" hangingPunct="1">
              <a:buFontTx/>
              <a:buBlip>
                <a:blip r:embed="rId3"/>
              </a:buBlip>
            </a:pPr>
            <a:endParaRPr lang="en-US">
              <a:latin typeface="Times New Roman" charset="0"/>
              <a:ea typeface="ＭＳ Ｐゴシック" charset="0"/>
              <a:cs typeface="ＭＳ Ｐゴシック" charset="0"/>
            </a:endParaRPr>
          </a:p>
        </p:txBody>
      </p:sp>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86074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820" name="Text Box 4"/>
          <p:cNvSpPr txBox="1">
            <a:spLocks noChangeArrowheads="1"/>
          </p:cNvSpPr>
          <p:nvPr/>
        </p:nvSpPr>
        <p:spPr bwMode="auto">
          <a:xfrm>
            <a:off x="4456113" y="6532563"/>
            <a:ext cx="222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fld id="{8198CA1D-DBE9-7343-8C72-BF811B376490}" type="slidenum">
              <a:rPr lang="en-US" sz="1100">
                <a:latin typeface="Calibri" charset="0"/>
              </a:rPr>
              <a:pPr/>
              <a:t>29</a:t>
            </a:fld>
            <a:endParaRPr lang="en-US" sz="1100">
              <a:latin typeface="Calibri" charset="0"/>
            </a:endParaRPr>
          </a:p>
        </p:txBody>
      </p:sp>
      <p:sp>
        <p:nvSpPr>
          <p:cNvPr id="34821" name="TextBox 5"/>
          <p:cNvSpPr txBox="1">
            <a:spLocks noChangeArrowheads="1"/>
          </p:cNvSpPr>
          <p:nvPr/>
        </p:nvSpPr>
        <p:spPr bwMode="auto">
          <a:xfrm>
            <a:off x="4298950" y="6350000"/>
            <a:ext cx="542925" cy="50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2"/>
          <p:cNvSpPr txBox="1">
            <a:spLocks noChangeArrowheads="1"/>
          </p:cNvSpPr>
          <p:nvPr/>
        </p:nvSpPr>
        <p:spPr bwMode="auto">
          <a:xfrm>
            <a:off x="533400" y="3657600"/>
            <a:ext cx="8610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spcBef>
                <a:spcPct val="50000"/>
              </a:spcBef>
            </a:pPr>
            <a:r>
              <a:rPr lang="en-US" sz="3200">
                <a:latin typeface="Times" charset="0"/>
              </a:rPr>
              <a:t>James Joyce from his short story </a:t>
            </a:r>
            <a:r>
              <a:rPr lang="en-US" sz="3200" i="1">
                <a:latin typeface="Times" charset="0"/>
              </a:rPr>
              <a:t>Dubliners</a:t>
            </a:r>
            <a:endParaRPr lang="en-US" sz="3200">
              <a:latin typeface="Times" charset="0"/>
            </a:endParaRPr>
          </a:p>
          <a:p>
            <a:endParaRPr lang="en-US" sz="3200">
              <a:latin typeface="Times" charset="0"/>
            </a:endParaRPr>
          </a:p>
        </p:txBody>
      </p:sp>
      <p:pic>
        <p:nvPicPr>
          <p:cNvPr id="102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533400"/>
            <a:ext cx="21494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4648200"/>
            <a:ext cx="7315200" cy="523875"/>
          </a:xfrm>
          <a:prstGeom prst="rect">
            <a:avLst/>
          </a:prstGeom>
          <a:noFill/>
        </p:spPr>
        <p:txBody>
          <a:bodyPr>
            <a:spAutoFit/>
          </a:bodyPr>
          <a:lstStyle/>
          <a:p>
            <a:pPr algn="ctr" eaLnBrk="0" fontAlgn="auto" hangingPunct="0">
              <a:spcBef>
                <a:spcPts val="0"/>
              </a:spcBef>
              <a:spcAft>
                <a:spcPts val="0"/>
              </a:spcAft>
              <a:defRPr/>
            </a:pPr>
            <a:r>
              <a:rPr lang="en-US" sz="2800" dirty="0">
                <a:latin typeface="Times" charset="0"/>
                <a:ea typeface="+mn-ea"/>
                <a:cs typeface="+mn-cs"/>
              </a:rPr>
              <a:t>“Mr. Duffy lived a short distance from his body”</a:t>
            </a:r>
            <a:endParaRPr lang="en-US" sz="2800" dirty="0">
              <a:latin typeface="+mj-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590800"/>
            <a:ext cx="4800600" cy="830997"/>
          </a:xfrm>
          <a:prstGeom prst="rect">
            <a:avLst/>
          </a:prstGeom>
          <a:noFill/>
        </p:spPr>
        <p:txBody>
          <a:bodyPr wrap="square">
            <a:spAutoFit/>
          </a:bodyPr>
          <a:lstStyle/>
          <a:p>
            <a:pPr algn="ctr">
              <a:defRPr/>
            </a:pPr>
            <a:r>
              <a:rPr lang="en-US" dirty="0">
                <a:solidFill>
                  <a:srgbClr val="161616"/>
                </a:solidFill>
                <a:latin typeface="+mj-lt"/>
              </a:rPr>
              <a:t>We can no longer afford </a:t>
            </a:r>
            <a:r>
              <a:rPr lang="en-US" dirty="0" smtClean="0">
                <a:solidFill>
                  <a:srgbClr val="161616"/>
                </a:solidFill>
                <a:latin typeface="+mj-lt"/>
              </a:rPr>
              <a:t>our current systems of health care</a:t>
            </a:r>
            <a:endParaRPr lang="en-US" dirty="0">
              <a:solidFill>
                <a:srgbClr val="161616"/>
              </a:solidFill>
              <a:latin typeface="+mj-lt"/>
            </a:endParaRPr>
          </a:p>
        </p:txBody>
      </p:sp>
      <p:sp>
        <p:nvSpPr>
          <p:cNvPr id="3" name="TextBox 2"/>
          <p:cNvSpPr txBox="1"/>
          <p:nvPr/>
        </p:nvSpPr>
        <p:spPr>
          <a:xfrm>
            <a:off x="1524000" y="1371600"/>
            <a:ext cx="5257800" cy="830263"/>
          </a:xfrm>
          <a:prstGeom prst="rect">
            <a:avLst/>
          </a:prstGeom>
          <a:noFill/>
        </p:spPr>
        <p:txBody>
          <a:bodyPr wrap="square">
            <a:spAutoFit/>
          </a:bodyPr>
          <a:lstStyle/>
          <a:p>
            <a:pPr algn="ctr">
              <a:defRPr/>
            </a:pPr>
            <a:r>
              <a:rPr lang="en-US" dirty="0">
                <a:solidFill>
                  <a:srgbClr val="800000"/>
                </a:solidFill>
                <a:latin typeface="+mj-lt"/>
              </a:rPr>
              <a:t>There is good news and bad news.</a:t>
            </a:r>
          </a:p>
          <a:p>
            <a:pPr algn="ctr">
              <a:defRPr/>
            </a:pPr>
            <a:r>
              <a:rPr lang="en-US" dirty="0">
                <a:solidFill>
                  <a:srgbClr val="800000"/>
                </a:solidFill>
                <a:latin typeface="+mj-lt"/>
              </a:rPr>
              <a:t>T</a:t>
            </a:r>
            <a:r>
              <a:rPr lang="en-US" dirty="0" smtClean="0">
                <a:solidFill>
                  <a:srgbClr val="800000"/>
                </a:solidFill>
                <a:latin typeface="+mj-lt"/>
              </a:rPr>
              <a:t>he </a:t>
            </a:r>
            <a:r>
              <a:rPr lang="en-US" dirty="0">
                <a:solidFill>
                  <a:srgbClr val="800000"/>
                </a:solidFill>
                <a:latin typeface="+mj-lt"/>
              </a:rPr>
              <a:t>bad news </a:t>
            </a:r>
            <a:r>
              <a:rPr lang="en-US" dirty="0" smtClean="0">
                <a:solidFill>
                  <a:srgbClr val="800000"/>
                </a:solidFill>
                <a:latin typeface="+mj-lt"/>
              </a:rPr>
              <a:t>is</a:t>
            </a:r>
            <a:r>
              <a:rPr lang="mr-IN" dirty="0" smtClean="0">
                <a:solidFill>
                  <a:srgbClr val="800000"/>
                </a:solidFill>
                <a:latin typeface="+mj-lt"/>
              </a:rPr>
              <a:t>…</a:t>
            </a:r>
            <a:endParaRPr lang="en-US" dirty="0">
              <a:solidFill>
                <a:srgbClr val="800000"/>
              </a:solidFill>
              <a:latin typeface="+mj-lt"/>
            </a:endParaRPr>
          </a:p>
        </p:txBody>
      </p:sp>
      <p:sp>
        <p:nvSpPr>
          <p:cNvPr id="4" name="TextBox 3"/>
          <p:cNvSpPr txBox="1"/>
          <p:nvPr/>
        </p:nvSpPr>
        <p:spPr>
          <a:xfrm>
            <a:off x="2971800" y="3810000"/>
            <a:ext cx="2971800" cy="461963"/>
          </a:xfrm>
          <a:prstGeom prst="rect">
            <a:avLst/>
          </a:prstGeom>
          <a:noFill/>
        </p:spPr>
        <p:txBody>
          <a:bodyPr>
            <a:spAutoFit/>
          </a:bodyPr>
          <a:lstStyle/>
          <a:p>
            <a:pPr>
              <a:defRPr/>
            </a:pPr>
            <a:r>
              <a:rPr lang="en-US" dirty="0">
                <a:solidFill>
                  <a:srgbClr val="800000"/>
                </a:solidFill>
                <a:latin typeface="+mj-lt"/>
              </a:rPr>
              <a:t>The good news is…</a:t>
            </a:r>
          </a:p>
        </p:txBody>
      </p:sp>
      <p:sp>
        <p:nvSpPr>
          <p:cNvPr id="5" name="TextBox 4"/>
          <p:cNvSpPr txBox="1"/>
          <p:nvPr/>
        </p:nvSpPr>
        <p:spPr>
          <a:xfrm>
            <a:off x="1752600" y="4724400"/>
            <a:ext cx="5715000" cy="830263"/>
          </a:xfrm>
          <a:prstGeom prst="rect">
            <a:avLst/>
          </a:prstGeom>
          <a:noFill/>
        </p:spPr>
        <p:txBody>
          <a:bodyPr>
            <a:spAutoFit/>
          </a:bodyPr>
          <a:lstStyle/>
          <a:p>
            <a:pPr algn="ctr">
              <a:defRPr/>
            </a:pPr>
            <a:r>
              <a:rPr lang="en-US" dirty="0">
                <a:solidFill>
                  <a:schemeClr val="accent4">
                    <a:lumMod val="10000"/>
                  </a:schemeClr>
                </a:solidFill>
                <a:latin typeface="+mj-lt"/>
              </a:rPr>
              <a:t>We are designed to heal ourselves when the conditions are right.</a:t>
            </a:r>
          </a:p>
        </p:txBody>
      </p:sp>
    </p:spTree>
    <p:extLst>
      <p:ext uri="{BB962C8B-B14F-4D97-AF65-F5344CB8AC3E}">
        <p14:creationId xmlns:p14="http://schemas.microsoft.com/office/powerpoint/2010/main" val="148639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3465513"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 Box 3"/>
          <p:cNvSpPr txBox="1">
            <a:spLocks noChangeArrowheads="1"/>
          </p:cNvSpPr>
          <p:nvPr/>
        </p:nvSpPr>
        <p:spPr bwMode="auto">
          <a:xfrm>
            <a:off x="4648200" y="2362200"/>
            <a:ext cx="42672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spcBef>
                <a:spcPct val="50000"/>
              </a:spcBef>
            </a:pPr>
            <a:r>
              <a:rPr lang="ja-JP" altLang="en-US" sz="2000">
                <a:latin typeface="Times" charset="0"/>
              </a:rPr>
              <a:t>“</a:t>
            </a:r>
            <a:r>
              <a:rPr lang="en-US" altLang="ja-JP" sz="2000">
                <a:latin typeface="Times" charset="0"/>
              </a:rPr>
              <a:t>The one thing that distinguishes man from other creatures is mans desire to take medications</a:t>
            </a:r>
            <a:r>
              <a:rPr lang="ja-JP" altLang="en-US" sz="2000">
                <a:latin typeface="Times" charset="0"/>
              </a:rPr>
              <a:t>”</a:t>
            </a:r>
            <a:endParaRPr lang="en-US" altLang="ja-JP" sz="2000">
              <a:latin typeface="Times" charset="0"/>
            </a:endParaRPr>
          </a:p>
          <a:p>
            <a:pPr algn="ctr" eaLnBrk="1" hangingPunct="1">
              <a:spcBef>
                <a:spcPct val="50000"/>
              </a:spcBef>
            </a:pPr>
            <a:r>
              <a:rPr lang="en-US" sz="1800">
                <a:latin typeface="Times" charset="0"/>
              </a:rPr>
              <a:t>William Osler 1910</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80772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ugging-of-the-american-boy-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4596215" cy="3391692"/>
          </a:xfrm>
          <a:prstGeom prst="rect">
            <a:avLst/>
          </a:prstGeom>
        </p:spPr>
      </p:pic>
      <p:pic>
        <p:nvPicPr>
          <p:cNvPr id="3" name="Picture 1" descr="Adderall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28800"/>
            <a:ext cx="419569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80908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x-cost-payer-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62000"/>
            <a:ext cx="8153400" cy="4435838"/>
          </a:xfrm>
          <a:prstGeom prst="rect">
            <a:avLst/>
          </a:prstGeom>
        </p:spPr>
      </p:pic>
    </p:spTree>
    <p:extLst>
      <p:ext uri="{BB962C8B-B14F-4D97-AF65-F5344CB8AC3E}">
        <p14:creationId xmlns:p14="http://schemas.microsoft.com/office/powerpoint/2010/main" val="19465113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04 at 9.00.4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5396675"/>
          </a:xfrm>
          <a:prstGeom prst="rect">
            <a:avLst/>
          </a:prstGeom>
        </p:spPr>
      </p:pic>
    </p:spTree>
    <p:extLst>
      <p:ext uri="{BB962C8B-B14F-4D97-AF65-F5344CB8AC3E}">
        <p14:creationId xmlns:p14="http://schemas.microsoft.com/office/powerpoint/2010/main" val="426611673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800000"/>
                </a:solidFill>
              </a:rPr>
              <a:t>When it comes to health nothing is more important than L________ !</a:t>
            </a:r>
            <a:endParaRPr lang="en-US" dirty="0">
              <a:solidFill>
                <a:srgbClr val="800000"/>
              </a:solidFill>
            </a:endParaRPr>
          </a:p>
        </p:txBody>
      </p:sp>
      <p:sp>
        <p:nvSpPr>
          <p:cNvPr id="3" name="Content Placeholder 2"/>
          <p:cNvSpPr>
            <a:spLocks noGrp="1"/>
          </p:cNvSpPr>
          <p:nvPr>
            <p:ph idx="1"/>
          </p:nvPr>
        </p:nvSpPr>
        <p:spPr>
          <a:xfrm>
            <a:off x="3429000" y="2514600"/>
            <a:ext cx="3886200" cy="2514600"/>
          </a:xfrm>
        </p:spPr>
        <p:txBody>
          <a:bodyPr/>
          <a:lstStyle/>
          <a:p>
            <a:pPr>
              <a:buFont typeface="Arial"/>
              <a:buChar char="•"/>
            </a:pPr>
            <a:r>
              <a:rPr lang="en-US" dirty="0" smtClean="0"/>
              <a:t>Lipitor</a:t>
            </a:r>
          </a:p>
          <a:p>
            <a:pPr>
              <a:buFont typeface="Arial"/>
              <a:buChar char="•"/>
            </a:pPr>
            <a:r>
              <a:rPr lang="en-US" dirty="0" smtClean="0"/>
              <a:t>Liposuction</a:t>
            </a:r>
          </a:p>
          <a:p>
            <a:pPr>
              <a:buFont typeface="Arial"/>
              <a:buChar char="•"/>
            </a:pPr>
            <a:r>
              <a:rPr lang="en-US" dirty="0" smtClean="0"/>
              <a:t>Lipids in my blood</a:t>
            </a:r>
          </a:p>
          <a:p>
            <a:pPr>
              <a:buFont typeface="Arial"/>
              <a:buChar char="•"/>
            </a:pPr>
            <a:r>
              <a:rPr lang="en-US" dirty="0" smtClean="0"/>
              <a:t>Love</a:t>
            </a:r>
            <a:endParaRPr lang="en-US" dirty="0"/>
          </a:p>
        </p:txBody>
      </p:sp>
    </p:spTree>
    <p:extLst>
      <p:ext uri="{BB962C8B-B14F-4D97-AF65-F5344CB8AC3E}">
        <p14:creationId xmlns:p14="http://schemas.microsoft.com/office/powerpoint/2010/main" val="2348161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3"/>
          <p:cNvSpPr txBox="1">
            <a:spLocks noChangeArrowheads="1"/>
          </p:cNvSpPr>
          <p:nvPr/>
        </p:nvSpPr>
        <p:spPr bwMode="auto">
          <a:xfrm>
            <a:off x="2057400" y="2667000"/>
            <a:ext cx="518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3200" dirty="0" smtClean="0">
                <a:latin typeface="Times New Roman" charset="0"/>
                <a:cs typeface="Times New Roman" charset="0"/>
              </a:rPr>
              <a:t>Integrative Holistic Model</a:t>
            </a:r>
            <a:endParaRPr lang="en-US" sz="3200" dirty="0">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FFCC">
            <a:alpha val="25098"/>
          </a:srgbClr>
        </a:solidFill>
        <a:effectLst/>
      </p:bgPr>
    </p:bg>
    <p:spTree>
      <p:nvGrpSpPr>
        <p:cNvPr id="1" name=""/>
        <p:cNvGrpSpPr/>
        <p:nvPr/>
      </p:nvGrpSpPr>
      <p:grpSpPr>
        <a:xfrm>
          <a:off x="0" y="0"/>
          <a:ext cx="0" cy="0"/>
          <a:chOff x="0" y="0"/>
          <a:chExt cx="0" cy="0"/>
        </a:xfrm>
      </p:grpSpPr>
      <p:sp>
        <p:nvSpPr>
          <p:cNvPr id="2" name="Oval 1"/>
          <p:cNvSpPr>
            <a:spLocks noChangeArrowheads="1"/>
          </p:cNvSpPr>
          <p:nvPr/>
        </p:nvSpPr>
        <p:spPr bwMode="auto">
          <a:xfrm>
            <a:off x="2971800" y="533400"/>
            <a:ext cx="3124200" cy="2971800"/>
          </a:xfrm>
          <a:prstGeom prst="ellipse">
            <a:avLst/>
          </a:prstGeom>
          <a:solidFill>
            <a:srgbClr val="FFCE13">
              <a:alpha val="45097"/>
            </a:srgbClr>
          </a:solidFill>
          <a:ln w="9525">
            <a:solidFill>
              <a:schemeClr val="tx1"/>
            </a:solidFill>
            <a:round/>
            <a:headEnd/>
            <a:tailEnd/>
          </a:ln>
        </p:spPr>
        <p:txBody>
          <a:bodyPr/>
          <a:lstStyle/>
          <a:p>
            <a:pPr eaLnBrk="0" hangingPunct="0"/>
            <a:endParaRPr lang="en-US" sz="1800"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smtClean="0">
                <a:latin typeface="Times New Roman" charset="0"/>
                <a:cs typeface="Times New Roman" charset="0"/>
              </a:rPr>
              <a:t>Environment and Lifestyle</a:t>
            </a:r>
            <a:endParaRPr lang="en-US" b="1" dirty="0">
              <a:latin typeface="Times New Roman" charset="0"/>
              <a:cs typeface="Times New Roman" charset="0"/>
            </a:endParaRPr>
          </a:p>
        </p:txBody>
      </p:sp>
      <p:sp>
        <p:nvSpPr>
          <p:cNvPr id="3" name="Oval 2"/>
          <p:cNvSpPr>
            <a:spLocks noChangeArrowheads="1"/>
          </p:cNvSpPr>
          <p:nvPr/>
        </p:nvSpPr>
        <p:spPr bwMode="auto">
          <a:xfrm>
            <a:off x="1905000" y="2514600"/>
            <a:ext cx="3048000" cy="3124200"/>
          </a:xfrm>
          <a:prstGeom prst="ellipse">
            <a:avLst/>
          </a:prstGeom>
          <a:solidFill>
            <a:srgbClr val="FF0000">
              <a:alpha val="58038"/>
            </a:srgbClr>
          </a:solidFill>
          <a:ln w="9525">
            <a:solidFill>
              <a:schemeClr val="tx1"/>
            </a:solidFill>
            <a:round/>
            <a:headEnd/>
            <a:tailEnd/>
          </a:ln>
        </p:spPr>
        <p:txBody>
          <a:bodyPr/>
          <a:lstStyle/>
          <a:p>
            <a:pPr eaLnBrk="0" hangingPunct="0"/>
            <a:endParaRPr lang="en-US" sz="1800" b="1" dirty="0">
              <a:latin typeface="Times New Roman" charset="0"/>
              <a:cs typeface="Times New Roman" charset="0"/>
            </a:endParaRPr>
          </a:p>
          <a:p>
            <a:pPr eaLnBrk="0" hangingPunct="0"/>
            <a:endParaRPr lang="en-US" sz="1800"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smtClean="0">
                <a:latin typeface="Times New Roman" charset="0"/>
                <a:cs typeface="Times New Roman" charset="0"/>
              </a:rPr>
              <a:t>Gene-Epigenetics</a:t>
            </a:r>
            <a:endParaRPr lang="en-US" b="1" dirty="0">
              <a:latin typeface="Times New Roman" charset="0"/>
              <a:cs typeface="Times New Roman" charset="0"/>
            </a:endParaRPr>
          </a:p>
        </p:txBody>
      </p:sp>
      <p:sp>
        <p:nvSpPr>
          <p:cNvPr id="4" name="Oval 3"/>
          <p:cNvSpPr>
            <a:spLocks noChangeArrowheads="1"/>
          </p:cNvSpPr>
          <p:nvPr/>
        </p:nvSpPr>
        <p:spPr bwMode="auto">
          <a:xfrm>
            <a:off x="4343400" y="2514600"/>
            <a:ext cx="3124200" cy="3048000"/>
          </a:xfrm>
          <a:prstGeom prst="ellipse">
            <a:avLst/>
          </a:prstGeom>
          <a:solidFill>
            <a:srgbClr val="0000FF">
              <a:alpha val="52156"/>
            </a:srgbClr>
          </a:solidFill>
          <a:ln w="9525">
            <a:solidFill>
              <a:schemeClr val="tx1"/>
            </a:solidFill>
            <a:round/>
            <a:headEnd/>
            <a:tailEnd/>
          </a:ln>
        </p:spPr>
        <p:txBody>
          <a:bodyPr/>
          <a:lstStyle/>
          <a:p>
            <a:pPr eaLnBrk="0" hangingPunct="0"/>
            <a:endParaRPr lang="en-US" sz="2000" b="1">
              <a:latin typeface="Times New Roman" charset="0"/>
              <a:cs typeface="Times New Roman" charset="0"/>
            </a:endParaRPr>
          </a:p>
          <a:p>
            <a:pPr eaLnBrk="0" hangingPunct="0"/>
            <a:endParaRPr lang="en-US" sz="2000" b="1">
              <a:latin typeface="Times New Roman" charset="0"/>
              <a:cs typeface="Times New Roman" charset="0"/>
            </a:endParaRPr>
          </a:p>
          <a:p>
            <a:pPr algn="ctr" eaLnBrk="0" hangingPunct="0"/>
            <a:endParaRPr lang="en-US" b="1">
              <a:latin typeface="Times New Roman" charset="0"/>
              <a:cs typeface="Times New Roman" charset="0"/>
            </a:endParaRPr>
          </a:p>
          <a:p>
            <a:pPr algn="ctr" eaLnBrk="0" hangingPunct="0"/>
            <a:r>
              <a:rPr lang="en-US" b="1">
                <a:latin typeface="Times New Roman" charset="0"/>
                <a:cs typeface="Times New Roman" charset="0"/>
              </a:rPr>
              <a:t>Microbiome</a:t>
            </a:r>
          </a:p>
        </p:txBody>
      </p:sp>
      <p:cxnSp>
        <p:nvCxnSpPr>
          <p:cNvPr id="8" name="Straight Arrow Connector 7"/>
          <p:cNvCxnSpPr>
            <a:cxnSpLocks noChangeShapeType="1"/>
          </p:cNvCxnSpPr>
          <p:nvPr/>
        </p:nvCxnSpPr>
        <p:spPr bwMode="auto">
          <a:xfrm flipH="1">
            <a:off x="4648200" y="1219200"/>
            <a:ext cx="3048000" cy="2209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7696200" y="7620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800">
                <a:latin typeface="Times New Roman" charset="0"/>
                <a:cs typeface="Times New Roman" charset="0"/>
              </a:rPr>
              <a:t>Life</a:t>
            </a:r>
          </a:p>
        </p:txBody>
      </p:sp>
      <p:sp>
        <p:nvSpPr>
          <p:cNvPr id="6" name="TextBox 5"/>
          <p:cNvSpPr txBox="1">
            <a:spLocks noChangeArrowheads="1"/>
          </p:cNvSpPr>
          <p:nvPr/>
        </p:nvSpPr>
        <p:spPr bwMode="auto">
          <a:xfrm>
            <a:off x="3581400" y="5638800"/>
            <a:ext cx="243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dirty="0" smtClean="0">
                <a:latin typeface="Times New Roman" charset="0"/>
                <a:cs typeface="Times New Roman" charset="0"/>
              </a:rPr>
              <a:t>Consciousness/Spirituality</a:t>
            </a:r>
            <a:endParaRPr lang="en-US" dirty="0">
              <a:latin typeface="Times New Roman" charset="0"/>
              <a:cs typeface="Times New Roman" charset="0"/>
            </a:endParaRPr>
          </a:p>
        </p:txBody>
      </p:sp>
      <p:sp>
        <p:nvSpPr>
          <p:cNvPr id="11" name="Oval 10"/>
          <p:cNvSpPr>
            <a:spLocks noChangeArrowheads="1"/>
          </p:cNvSpPr>
          <p:nvPr/>
        </p:nvSpPr>
        <p:spPr bwMode="auto">
          <a:xfrm>
            <a:off x="1600200" y="457200"/>
            <a:ext cx="6019800" cy="6248400"/>
          </a:xfrm>
          <a:prstGeom prst="ellipse">
            <a:avLst/>
          </a:prstGeom>
          <a:solidFill>
            <a:srgbClr val="CCFFCC">
              <a:alpha val="12941"/>
            </a:srgbClr>
          </a:solidFill>
          <a:ln w="9525">
            <a:solidFill>
              <a:schemeClr val="tx1"/>
            </a:solidFill>
            <a:round/>
            <a:headEnd/>
            <a:tailEnd/>
          </a:ln>
        </p:spPr>
        <p:txBody>
          <a:bodyPr/>
          <a:lstStyle/>
          <a:p>
            <a:pPr eaLnBrk="0" hangingPunct="0"/>
            <a:endParaRPr lang="en-US"/>
          </a:p>
        </p:txBody>
      </p:sp>
    </p:spTree>
    <p:extLst>
      <p:ext uri="{BB962C8B-B14F-4D97-AF65-F5344CB8AC3E}">
        <p14:creationId xmlns:p14="http://schemas.microsoft.com/office/powerpoint/2010/main" val="2413528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8" y="914400"/>
            <a:ext cx="3548062"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3276600" y="4572000"/>
            <a:ext cx="5715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2000" b="1" u="sng" dirty="0">
                <a:latin typeface="Times New Roman" charset="0"/>
                <a:cs typeface="Times New Roman" charset="0"/>
              </a:rPr>
              <a:t>Root Causes (what are their origins)</a:t>
            </a:r>
          </a:p>
          <a:p>
            <a:pPr algn="ctr"/>
            <a:r>
              <a:rPr lang="en-US" sz="2000" i="1" dirty="0" smtClean="0">
                <a:solidFill>
                  <a:srgbClr val="800000"/>
                </a:solidFill>
                <a:latin typeface="Times New Roman" charset="0"/>
                <a:cs typeface="Times New Roman" charset="0"/>
              </a:rPr>
              <a:t>Gene-Environment-Microbiome</a:t>
            </a:r>
            <a:endParaRPr lang="en-US" sz="2000" i="1" dirty="0">
              <a:solidFill>
                <a:srgbClr val="800000"/>
              </a:solidFill>
              <a:latin typeface="Times New Roman" charset="0"/>
              <a:cs typeface="Times New Roman" charset="0"/>
            </a:endParaRPr>
          </a:p>
          <a:p>
            <a:pPr algn="ctr"/>
            <a:r>
              <a:rPr lang="en-US" sz="1800" dirty="0">
                <a:latin typeface="Times New Roman" charset="0"/>
                <a:cs typeface="Times New Roman" charset="0"/>
              </a:rPr>
              <a:t>Nutrition   Movement   Stress Response  </a:t>
            </a:r>
            <a:r>
              <a:rPr lang="en-US" sz="1800" dirty="0" smtClean="0">
                <a:latin typeface="Times New Roman" charset="0"/>
                <a:cs typeface="Times New Roman" charset="0"/>
              </a:rPr>
              <a:t>Light Quality</a:t>
            </a:r>
            <a:endParaRPr lang="en-US" sz="1800" dirty="0">
              <a:latin typeface="Times New Roman" charset="0"/>
              <a:cs typeface="Times New Roman" charset="0"/>
            </a:endParaRPr>
          </a:p>
          <a:p>
            <a:pPr algn="ctr"/>
            <a:r>
              <a:rPr lang="en-US" sz="1800" dirty="0">
                <a:latin typeface="Times New Roman" charset="0"/>
                <a:cs typeface="Times New Roman" charset="0"/>
              </a:rPr>
              <a:t>Environmental </a:t>
            </a:r>
            <a:r>
              <a:rPr lang="en-US" sz="1800" dirty="0" smtClean="0">
                <a:latin typeface="Times New Roman" charset="0"/>
                <a:cs typeface="Times New Roman" charset="0"/>
              </a:rPr>
              <a:t>toxins   </a:t>
            </a:r>
            <a:r>
              <a:rPr lang="en-US" sz="1800" dirty="0">
                <a:latin typeface="Times New Roman" charset="0"/>
                <a:cs typeface="Times New Roman" charset="0"/>
              </a:rPr>
              <a:t>Sleep   Social Connection  </a:t>
            </a:r>
          </a:p>
          <a:p>
            <a:pPr algn="ctr"/>
            <a:r>
              <a:rPr lang="en-US" sz="1800" dirty="0">
                <a:latin typeface="Times New Roman" charset="0"/>
                <a:cs typeface="Times New Roman" charset="0"/>
              </a:rPr>
              <a:t>Traumatic events   Conflict Management   Mindfulness   Meaning in Work, Love &amp; Play</a:t>
            </a:r>
          </a:p>
        </p:txBody>
      </p:sp>
      <p:cxnSp>
        <p:nvCxnSpPr>
          <p:cNvPr id="6" name="Straight Arrow Connector 5"/>
          <p:cNvCxnSpPr/>
          <p:nvPr/>
        </p:nvCxnSpPr>
        <p:spPr>
          <a:xfrm flipH="1" flipV="1">
            <a:off x="2819400" y="4953000"/>
            <a:ext cx="13716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3797" name="TextBox 10"/>
          <p:cNvSpPr txBox="1">
            <a:spLocks noChangeArrowheads="1"/>
          </p:cNvSpPr>
          <p:nvPr/>
        </p:nvSpPr>
        <p:spPr bwMode="auto">
          <a:xfrm>
            <a:off x="3276600" y="2286000"/>
            <a:ext cx="56388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2000" b="1" u="sng" dirty="0">
                <a:latin typeface="Times New Roman" charset="0"/>
                <a:cs typeface="Times New Roman" charset="0"/>
              </a:rPr>
              <a:t>Core Metabolic Imbalances (what drives them)</a:t>
            </a:r>
          </a:p>
          <a:p>
            <a:pPr algn="ctr"/>
            <a:r>
              <a:rPr lang="en-US" sz="1800" dirty="0" smtClean="0">
                <a:solidFill>
                  <a:srgbClr val="800000"/>
                </a:solidFill>
                <a:latin typeface="Times New Roman" charset="0"/>
                <a:cs typeface="Times New Roman" charset="0"/>
              </a:rPr>
              <a:t>Inflammation</a:t>
            </a:r>
            <a:endParaRPr lang="en-US" sz="1800" dirty="0">
              <a:solidFill>
                <a:srgbClr val="800000"/>
              </a:solidFill>
              <a:latin typeface="Times New Roman" charset="0"/>
              <a:cs typeface="Times New Roman" charset="0"/>
            </a:endParaRPr>
          </a:p>
          <a:p>
            <a:pPr algn="ctr"/>
            <a:r>
              <a:rPr lang="en-US" sz="1800" dirty="0">
                <a:solidFill>
                  <a:srgbClr val="800000"/>
                </a:solidFill>
                <a:latin typeface="Times New Roman" charset="0"/>
                <a:cs typeface="Times New Roman" charset="0"/>
              </a:rPr>
              <a:t> Fight-Flight (HPA axis)   </a:t>
            </a:r>
            <a:endParaRPr lang="en-US" sz="1800" dirty="0" smtClean="0">
              <a:solidFill>
                <a:srgbClr val="800000"/>
              </a:solidFill>
              <a:latin typeface="Times New Roman" charset="0"/>
              <a:cs typeface="Times New Roman" charset="0"/>
            </a:endParaRPr>
          </a:p>
          <a:p>
            <a:pPr algn="ctr"/>
            <a:r>
              <a:rPr lang="en-US" sz="1800" dirty="0" smtClean="0">
                <a:solidFill>
                  <a:srgbClr val="800000"/>
                </a:solidFill>
                <a:latin typeface="Times New Roman" charset="0"/>
                <a:cs typeface="Times New Roman" charset="0"/>
              </a:rPr>
              <a:t>Microbiome </a:t>
            </a:r>
            <a:r>
              <a:rPr lang="mr-IN" sz="1800" dirty="0" smtClean="0">
                <a:solidFill>
                  <a:srgbClr val="800000"/>
                </a:solidFill>
                <a:latin typeface="Times New Roman" charset="0"/>
                <a:cs typeface="Times New Roman" charset="0"/>
              </a:rPr>
              <a:t>–</a:t>
            </a:r>
            <a:r>
              <a:rPr lang="en-US" sz="1800" dirty="0" smtClean="0">
                <a:solidFill>
                  <a:srgbClr val="800000"/>
                </a:solidFill>
                <a:latin typeface="Times New Roman" charset="0"/>
                <a:cs typeface="Times New Roman" charset="0"/>
              </a:rPr>
              <a:t> Leaky Gut</a:t>
            </a:r>
            <a:endParaRPr lang="en-US" sz="1800" dirty="0">
              <a:solidFill>
                <a:srgbClr val="800000"/>
              </a:solidFill>
              <a:latin typeface="Times New Roman" charset="0"/>
              <a:cs typeface="Times New Roman" charset="0"/>
            </a:endParaRPr>
          </a:p>
          <a:p>
            <a:pPr algn="ctr"/>
            <a:r>
              <a:rPr lang="en-US" sz="1800" dirty="0" smtClean="0">
                <a:solidFill>
                  <a:srgbClr val="800000"/>
                </a:solidFill>
                <a:latin typeface="Times New Roman" charset="0"/>
                <a:cs typeface="Times New Roman" charset="0"/>
              </a:rPr>
              <a:t>High Insulin levels</a:t>
            </a:r>
            <a:endParaRPr lang="en-US" sz="1800" dirty="0">
              <a:solidFill>
                <a:srgbClr val="800000"/>
              </a:solidFill>
              <a:latin typeface="Times New Roman" charset="0"/>
              <a:cs typeface="Times New Roman" charset="0"/>
            </a:endParaRPr>
          </a:p>
        </p:txBody>
      </p:sp>
      <p:sp>
        <p:nvSpPr>
          <p:cNvPr id="33798" name="TextBox 11"/>
          <p:cNvSpPr txBox="1">
            <a:spLocks noChangeArrowheads="1"/>
          </p:cNvSpPr>
          <p:nvPr/>
        </p:nvSpPr>
        <p:spPr bwMode="auto">
          <a:xfrm>
            <a:off x="3657600" y="0"/>
            <a:ext cx="52070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2000" b="1" u="sng" dirty="0">
                <a:latin typeface="Times New Roman" charset="0"/>
                <a:cs typeface="Times New Roman" charset="0"/>
              </a:rPr>
              <a:t>Disease (how things appear)</a:t>
            </a:r>
          </a:p>
          <a:p>
            <a:pPr algn="ctr"/>
            <a:r>
              <a:rPr lang="en-US" sz="1800" dirty="0">
                <a:latin typeface="Times New Roman" charset="0"/>
                <a:cs typeface="Times New Roman" charset="0"/>
              </a:rPr>
              <a:t>Pre-diabetes, Diabetes, Obesity, Metabolic Syndrome, Heart Disease, Stroke, Depression, Autoimmunity, Alzheimer’s, Cancer, Autism, ADD, Hypertension</a:t>
            </a:r>
          </a:p>
        </p:txBody>
      </p:sp>
      <p:cxnSp>
        <p:nvCxnSpPr>
          <p:cNvPr id="14" name="Straight Arrow Connector 13"/>
          <p:cNvCxnSpPr/>
          <p:nvPr/>
        </p:nvCxnSpPr>
        <p:spPr>
          <a:xfrm rot="10800000" flipV="1">
            <a:off x="2057400" y="2743200"/>
            <a:ext cx="1574800" cy="533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10800000" flipV="1">
            <a:off x="1905000" y="685800"/>
            <a:ext cx="1828800" cy="1066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Up-Down Arrow 12"/>
          <p:cNvSpPr>
            <a:spLocks noChangeArrowheads="1"/>
          </p:cNvSpPr>
          <p:nvPr/>
        </p:nvSpPr>
        <p:spPr bwMode="auto">
          <a:xfrm flipH="1">
            <a:off x="5943600" y="3886200"/>
            <a:ext cx="152400" cy="609600"/>
          </a:xfrm>
          <a:prstGeom prst="upDownArrow">
            <a:avLst>
              <a:gd name="adj1" fmla="val 50000"/>
              <a:gd name="adj2" fmla="val 50000"/>
            </a:avLst>
          </a:prstGeom>
          <a:solidFill>
            <a:schemeClr val="tx1"/>
          </a:solidFill>
          <a:ln w="9525">
            <a:solidFill>
              <a:schemeClr val="tx1"/>
            </a:solidFill>
            <a:round/>
            <a:headEnd/>
            <a:tailEnd/>
          </a:ln>
        </p:spPr>
        <p:txBody>
          <a:bodyPr/>
          <a:lstStyle/>
          <a:p>
            <a:pPr eaLnBrk="0" hangingPunct="0"/>
            <a:endParaRPr lang="en-US"/>
          </a:p>
        </p:txBody>
      </p:sp>
      <p:sp>
        <p:nvSpPr>
          <p:cNvPr id="15" name="Up-Down Arrow 14"/>
          <p:cNvSpPr>
            <a:spLocks noChangeArrowheads="1"/>
          </p:cNvSpPr>
          <p:nvPr/>
        </p:nvSpPr>
        <p:spPr bwMode="auto">
          <a:xfrm>
            <a:off x="5943600" y="1219200"/>
            <a:ext cx="152400" cy="990600"/>
          </a:xfrm>
          <a:prstGeom prst="upDownArrow">
            <a:avLst>
              <a:gd name="adj1" fmla="val 50000"/>
              <a:gd name="adj2" fmla="val 50014"/>
            </a:avLst>
          </a:prstGeom>
          <a:solidFill>
            <a:schemeClr val="tx1"/>
          </a:solidFill>
          <a:ln w="9525">
            <a:solidFill>
              <a:schemeClr val="tx1"/>
            </a:solidFill>
            <a:round/>
            <a:headEnd/>
            <a:tailEnd/>
          </a:ln>
        </p:spPr>
        <p:txBody>
          <a:bodyPr/>
          <a:lstStyle/>
          <a:p>
            <a:pPr eaLnBrk="0" hangingPunct="0"/>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000"/>
                                        <p:tgtEl>
                                          <p:spTgt spid="2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79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33797" grpId="0"/>
      <p:bldP spid="33798" grpId="0"/>
      <p:bldP spid="13"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6"/>
          <p:cNvSpPr>
            <a:spLocks noGrp="1"/>
          </p:cNvSpPr>
          <p:nvPr>
            <p:ph type="title"/>
          </p:nvPr>
        </p:nvSpPr>
        <p:spPr>
          <a:xfrm>
            <a:off x="381000" y="457200"/>
            <a:ext cx="5867400" cy="1143000"/>
          </a:xfrm>
        </p:spPr>
        <p:txBody>
          <a:bodyPr/>
          <a:lstStyle/>
          <a:p>
            <a:r>
              <a:rPr lang="en-US" dirty="0" smtClean="0">
                <a:solidFill>
                  <a:srgbClr val="800000"/>
                </a:solidFill>
                <a:latin typeface="Baskerville" charset="0"/>
                <a:ea typeface="ＭＳ Ｐゴシック" charset="0"/>
              </a:rPr>
              <a:t>The Origins of Health</a:t>
            </a:r>
            <a:br>
              <a:rPr lang="en-US" dirty="0" smtClean="0">
                <a:solidFill>
                  <a:srgbClr val="800000"/>
                </a:solidFill>
                <a:latin typeface="Baskerville" charset="0"/>
                <a:ea typeface="ＭＳ Ｐゴシック" charset="0"/>
              </a:rPr>
            </a:br>
            <a:r>
              <a:rPr lang="mr-IN" dirty="0" smtClean="0">
                <a:solidFill>
                  <a:srgbClr val="800000"/>
                </a:solidFill>
                <a:latin typeface="Baskerville" charset="0"/>
                <a:ea typeface="ＭＳ Ｐゴシック" charset="0"/>
              </a:rPr>
              <a:t>…</a:t>
            </a:r>
            <a:r>
              <a:rPr lang="en-US" dirty="0" smtClean="0">
                <a:latin typeface="Baskerville" charset="0"/>
                <a:ea typeface="ＭＳ Ｐゴシック" charset="0"/>
              </a:rPr>
              <a:t>exploring the causes of the causes</a:t>
            </a:r>
            <a:endParaRPr lang="en-US" dirty="0">
              <a:solidFill>
                <a:srgbClr val="800000"/>
              </a:solidFill>
              <a:latin typeface="Baskerville" charset="0"/>
              <a:ea typeface="ＭＳ Ｐゴシック" charset="0"/>
            </a:endParaRPr>
          </a:p>
        </p:txBody>
      </p:sp>
      <p:sp>
        <p:nvSpPr>
          <p:cNvPr id="8" name="Content Placeholder 7"/>
          <p:cNvSpPr>
            <a:spLocks noGrp="1"/>
          </p:cNvSpPr>
          <p:nvPr>
            <p:ph idx="1"/>
          </p:nvPr>
        </p:nvSpPr>
        <p:spPr>
          <a:xfrm>
            <a:off x="152400" y="1981200"/>
            <a:ext cx="8915400" cy="3657600"/>
          </a:xfrm>
        </p:spPr>
        <p:txBody>
          <a:bodyPr/>
          <a:lstStyle/>
          <a:p>
            <a:pPr>
              <a:buFontTx/>
              <a:buChar char="•"/>
            </a:pPr>
            <a:r>
              <a:rPr lang="en-US" i="1" dirty="0" smtClean="0">
                <a:solidFill>
                  <a:srgbClr val="800000"/>
                </a:solidFill>
                <a:latin typeface="Times New Roman" charset="0"/>
                <a:ea typeface="ＭＳ Ｐゴシック" charset="0"/>
              </a:rPr>
              <a:t>Creating Health and Epigenetics: How well do you fit into your genes?</a:t>
            </a:r>
            <a:endParaRPr lang="en-US" i="1" dirty="0">
              <a:solidFill>
                <a:srgbClr val="800000"/>
              </a:solidFill>
              <a:latin typeface="Times New Roman" charset="0"/>
              <a:ea typeface="ＭＳ Ｐゴシック" charset="0"/>
            </a:endParaRPr>
          </a:p>
          <a:p>
            <a:pPr>
              <a:buFontTx/>
              <a:buChar char="•"/>
            </a:pPr>
            <a:r>
              <a:rPr lang="en-US" dirty="0" smtClean="0">
                <a:latin typeface="Times New Roman" charset="0"/>
                <a:ea typeface="ＭＳ Ｐゴシック" charset="0"/>
              </a:rPr>
              <a:t>Understanding Weight and Metabolism</a:t>
            </a:r>
            <a:endParaRPr lang="en-US" dirty="0">
              <a:latin typeface="Times New Roman" charset="0"/>
              <a:ea typeface="ＭＳ Ｐゴシック" charset="0"/>
            </a:endParaRPr>
          </a:p>
          <a:p>
            <a:pPr>
              <a:buFontTx/>
              <a:buChar char="•"/>
            </a:pPr>
            <a:r>
              <a:rPr lang="en-US" dirty="0" smtClean="0">
                <a:latin typeface="Times New Roman" charset="0"/>
                <a:ea typeface="ＭＳ Ｐゴシック" charset="0"/>
              </a:rPr>
              <a:t>Inflammation: Are you playing with fire?</a:t>
            </a:r>
            <a:endParaRPr lang="en-US" dirty="0">
              <a:latin typeface="Times New Roman" charset="0"/>
              <a:ea typeface="ＭＳ Ｐゴシック" charset="0"/>
            </a:endParaRPr>
          </a:p>
          <a:p>
            <a:pPr>
              <a:buFontTx/>
              <a:buChar char="•"/>
            </a:pPr>
            <a:r>
              <a:rPr lang="en-US" dirty="0">
                <a:latin typeface="Times New Roman" charset="0"/>
                <a:ea typeface="ＭＳ Ｐゴシック" charset="0"/>
              </a:rPr>
              <a:t>Gut-microbiome barrier </a:t>
            </a:r>
            <a:r>
              <a:rPr lang="en-US" dirty="0" smtClean="0">
                <a:latin typeface="Times New Roman" charset="0"/>
                <a:ea typeface="ＭＳ Ｐゴシック" charset="0"/>
              </a:rPr>
              <a:t>function: Do you have the guts for health?</a:t>
            </a:r>
            <a:endParaRPr lang="en-US" dirty="0">
              <a:latin typeface="Times New Roman" charset="0"/>
              <a:ea typeface="ＭＳ Ｐゴシック" charset="0"/>
            </a:endParaRPr>
          </a:p>
          <a:p>
            <a:pPr>
              <a:buFontTx/>
              <a:buChar char="•"/>
            </a:pPr>
            <a:r>
              <a:rPr lang="en-US" dirty="0" smtClean="0">
                <a:latin typeface="Times New Roman" charset="0"/>
                <a:ea typeface="ＭＳ Ｐゴシック" charset="0"/>
              </a:rPr>
              <a:t>Relationship between light and health</a:t>
            </a:r>
            <a:endParaRPr lang="en-US" dirty="0">
              <a:latin typeface="Times New Roman" charset="0"/>
              <a:ea typeface="ＭＳ Ｐゴシック" charset="0"/>
            </a:endParaRPr>
          </a:p>
          <a:p>
            <a:pPr>
              <a:buFontTx/>
              <a:buChar char="•"/>
            </a:pPr>
            <a:r>
              <a:rPr lang="en-US" dirty="0">
                <a:latin typeface="Times New Roman" charset="0"/>
                <a:ea typeface="ＭＳ Ｐゴシック" charset="0"/>
              </a:rPr>
              <a:t>The science of </a:t>
            </a:r>
            <a:r>
              <a:rPr lang="en-US" dirty="0" smtClean="0">
                <a:latin typeface="Times New Roman" charset="0"/>
                <a:ea typeface="ＭＳ Ｐゴシック" charset="0"/>
              </a:rPr>
              <a:t>mind: Neuroplasticity and brain health</a:t>
            </a:r>
            <a:endParaRPr lang="en-US" dirty="0">
              <a:latin typeface="Times New Roman" charset="0"/>
              <a:ea typeface="ＭＳ Ｐゴシック" charset="0"/>
            </a:endParaRPr>
          </a:p>
          <a:p>
            <a:pPr>
              <a:buFontTx/>
              <a:buChar char="•"/>
            </a:pPr>
            <a:r>
              <a:rPr lang="en-US" dirty="0">
                <a:latin typeface="Times New Roman" charset="0"/>
                <a:ea typeface="ＭＳ Ｐゴシック" charset="0"/>
              </a:rPr>
              <a:t>Social connection and health</a:t>
            </a:r>
          </a:p>
          <a:p>
            <a:pPr>
              <a:buFontTx/>
              <a:buChar char="•"/>
            </a:pPr>
            <a:r>
              <a:rPr lang="en-US" dirty="0" smtClean="0">
                <a:latin typeface="Times New Roman" charset="0"/>
                <a:ea typeface="ＭＳ Ｐゴシック" charset="0"/>
              </a:rPr>
              <a:t>Environmental toxins and health</a:t>
            </a:r>
            <a:endParaRPr lang="en-US" dirty="0">
              <a:latin typeface="Times New Roman" charset="0"/>
              <a:ea typeface="ＭＳ Ｐゴシック" charset="0"/>
            </a:endParaRPr>
          </a:p>
        </p:txBody>
      </p:sp>
      <p:pic>
        <p:nvPicPr>
          <p:cNvPr id="4" name="Picture 1" descr="lifestlye_medici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9221"/>
            <a:ext cx="1981200" cy="173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linds(horizontal)">
                                      <p:cBhvr>
                                        <p:cTn id="27" dur="500"/>
                                        <p:tgtEl>
                                          <p:spTgt spid="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linds(horizontal)">
                                      <p:cBhvr>
                                        <p:cTn id="32" dur="500"/>
                                        <p:tgtEl>
                                          <p:spTgt spid="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blinds(horizontal)">
                                      <p:cBhvr>
                                        <p:cTn id="37" dur="500"/>
                                        <p:tgtEl>
                                          <p:spTgt spid="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blinds(horizontal)">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990600" y="1219200"/>
            <a:ext cx="3810000" cy="1143000"/>
          </a:xfrm>
        </p:spPr>
        <p:txBody>
          <a:bodyPr/>
          <a:lstStyle/>
          <a:p>
            <a:pPr algn="ctr"/>
            <a:r>
              <a:rPr lang="en-US" dirty="0">
                <a:solidFill>
                  <a:srgbClr val="800000"/>
                </a:solidFill>
                <a:latin typeface="Baskerville" charset="0"/>
                <a:ea typeface="ＭＳ Ｐゴシック" charset="0"/>
              </a:rPr>
              <a:t>What are the conditions of your soil?</a:t>
            </a:r>
          </a:p>
        </p:txBody>
      </p:sp>
      <p:sp>
        <p:nvSpPr>
          <p:cNvPr id="3" name="Content Placeholder 2"/>
          <p:cNvSpPr>
            <a:spLocks noGrp="1"/>
          </p:cNvSpPr>
          <p:nvPr>
            <p:ph idx="1"/>
          </p:nvPr>
        </p:nvSpPr>
        <p:spPr>
          <a:xfrm>
            <a:off x="304800" y="3657600"/>
            <a:ext cx="8686800" cy="2209800"/>
          </a:xfrm>
        </p:spPr>
        <p:txBody>
          <a:bodyPr/>
          <a:lstStyle/>
          <a:p>
            <a:pPr marL="457200" indent="-457200">
              <a:buFont typeface="Akzidenz-Grotesk Std Med" charset="0"/>
              <a:buAutoNum type="arabicPeriod"/>
            </a:pPr>
            <a:r>
              <a:rPr lang="en-US" dirty="0">
                <a:latin typeface="Times New Roman" charset="0"/>
                <a:ea typeface="ＭＳ Ｐゴシック" charset="0"/>
              </a:rPr>
              <a:t>What am I getting too much of that is undermining my health and how can I reduce it?</a:t>
            </a:r>
          </a:p>
          <a:p>
            <a:pPr marL="457200" indent="-457200">
              <a:buFont typeface="Akzidenz-Grotesk Std Med" charset="0"/>
              <a:buAutoNum type="arabicPeriod"/>
            </a:pPr>
            <a:r>
              <a:rPr lang="en-US" dirty="0">
                <a:latin typeface="Times New Roman" charset="0"/>
                <a:ea typeface="ＭＳ Ｐゴシック" charset="0"/>
              </a:rPr>
              <a:t>What do I need more of that I am not getting to improve my health and how can I bring more of it in?</a:t>
            </a:r>
          </a:p>
          <a:p>
            <a:pPr marL="457200" indent="-457200">
              <a:buFont typeface="Akzidenz-Grotesk Std Med" charset="0"/>
              <a:buAutoNum type="arabicPeriod"/>
            </a:pPr>
            <a:r>
              <a:rPr lang="en-US" dirty="0">
                <a:latin typeface="Times New Roman" charset="0"/>
                <a:ea typeface="ＭＳ Ｐゴシック" charset="0"/>
              </a:rPr>
              <a:t>What would my great grandparents have done </a:t>
            </a:r>
            <a:r>
              <a:rPr lang="en-US" dirty="0" smtClean="0">
                <a:latin typeface="Times New Roman" charset="0"/>
                <a:ea typeface="ＭＳ Ｐゴシック" charset="0"/>
              </a:rPr>
              <a:t>if </a:t>
            </a:r>
            <a:r>
              <a:rPr lang="en-US" dirty="0">
                <a:latin typeface="Times New Roman" charset="0"/>
                <a:ea typeface="ＭＳ Ｐゴシック" charset="0"/>
              </a:rPr>
              <a:t>confronting ____?</a:t>
            </a:r>
          </a:p>
        </p:txBody>
      </p:sp>
      <p:pic>
        <p:nvPicPr>
          <p:cNvPr id="4403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28600"/>
            <a:ext cx="334327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Content Placeholder 3" descr="kswift.tiff"/>
          <p:cNvPicPr>
            <a:picLocks noGrp="1" noChangeAspect="1"/>
          </p:cNvPicPr>
          <p:nvPr>
            <p:ph idx="4294967295"/>
          </p:nvPr>
        </p:nvPicPr>
        <p:blipFill>
          <a:blip r:embed="rId2">
            <a:extLst>
              <a:ext uri="{28A0092B-C50C-407E-A947-70E740481C1C}">
                <a14:useLocalDpi xmlns:a14="http://schemas.microsoft.com/office/drawing/2010/main" val="0"/>
              </a:ext>
            </a:extLst>
          </a:blip>
          <a:srcRect l="-18114" r="-18114"/>
          <a:stretch>
            <a:fillRect/>
          </a:stretch>
        </p:blipFill>
        <p:spPr>
          <a:xfrm>
            <a:off x="533400" y="609600"/>
            <a:ext cx="7772400" cy="3657600"/>
          </a:xfrm>
        </p:spPr>
      </p:pic>
      <p:sp>
        <p:nvSpPr>
          <p:cNvPr id="45058" name="TextBox 2"/>
          <p:cNvSpPr txBox="1">
            <a:spLocks noChangeArrowheads="1"/>
          </p:cNvSpPr>
          <p:nvPr/>
        </p:nvSpPr>
        <p:spPr bwMode="auto">
          <a:xfrm>
            <a:off x="609600" y="46482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dirty="0">
                <a:latin typeface="Times New Roman" charset="0"/>
                <a:cs typeface="Times New Roman" charset="0"/>
              </a:rPr>
              <a:t>Health as a byproduct of </a:t>
            </a:r>
            <a:r>
              <a:rPr lang="en-US" dirty="0" smtClean="0">
                <a:latin typeface="Times New Roman" charset="0"/>
                <a:cs typeface="Times New Roman" charset="0"/>
              </a:rPr>
              <a:t>DNA-</a:t>
            </a:r>
            <a:r>
              <a:rPr lang="en-US" dirty="0">
                <a:latin typeface="Times New Roman" charset="0"/>
                <a:cs typeface="Times New Roman" charset="0"/>
              </a:rPr>
              <a:t>environment compatibility</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297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3725" y="184150"/>
            <a:ext cx="5710238" cy="627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dz.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364" y="1181100"/>
            <a:ext cx="6350000" cy="4241800"/>
          </a:xfrm>
          <a:prstGeom prst="rect">
            <a:avLst/>
          </a:prstGeom>
        </p:spPr>
      </p:pic>
      <p:sp>
        <p:nvSpPr>
          <p:cNvPr id="4" name="TextBox 3"/>
          <p:cNvSpPr txBox="1"/>
          <p:nvPr/>
        </p:nvSpPr>
        <p:spPr>
          <a:xfrm>
            <a:off x="990600" y="6324600"/>
            <a:ext cx="3886200" cy="400110"/>
          </a:xfrm>
          <a:prstGeom prst="rect">
            <a:avLst/>
          </a:prstGeom>
          <a:noFill/>
        </p:spPr>
        <p:txBody>
          <a:bodyPr wrap="square" rtlCol="0">
            <a:spAutoFit/>
          </a:bodyPr>
          <a:lstStyle/>
          <a:p>
            <a:r>
              <a:rPr lang="en-US" sz="2000" dirty="0" smtClean="0"/>
              <a:t>Courtesy Jeff Leach PhD</a:t>
            </a:r>
            <a:endParaRPr lang="en-US" sz="2000" dirty="0"/>
          </a:p>
        </p:txBody>
      </p:sp>
    </p:spTree>
    <p:extLst>
      <p:ext uri="{BB962C8B-B14F-4D97-AF65-F5344CB8AC3E}">
        <p14:creationId xmlns:p14="http://schemas.microsoft.com/office/powerpoint/2010/main" val="24831978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mbakids-560x3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636" y="1060450"/>
            <a:ext cx="7112000" cy="4737100"/>
          </a:xfrm>
          <a:prstGeom prst="rect">
            <a:avLst/>
          </a:prstGeom>
        </p:spPr>
      </p:pic>
      <p:sp>
        <p:nvSpPr>
          <p:cNvPr id="3" name="TextBox 2"/>
          <p:cNvSpPr txBox="1"/>
          <p:nvPr/>
        </p:nvSpPr>
        <p:spPr>
          <a:xfrm>
            <a:off x="990600" y="6324600"/>
            <a:ext cx="3886200" cy="400110"/>
          </a:xfrm>
          <a:prstGeom prst="rect">
            <a:avLst/>
          </a:prstGeom>
          <a:noFill/>
        </p:spPr>
        <p:txBody>
          <a:bodyPr wrap="square" rtlCol="0">
            <a:spAutoFit/>
          </a:bodyPr>
          <a:lstStyle/>
          <a:p>
            <a:r>
              <a:rPr lang="en-US" sz="2000" dirty="0" smtClean="0"/>
              <a:t>Courtesy Jeff Leach PhD</a:t>
            </a:r>
            <a:endParaRPr lang="en-US" sz="2000" dirty="0"/>
          </a:p>
        </p:txBody>
      </p:sp>
    </p:spTree>
    <p:extLst>
      <p:ext uri="{BB962C8B-B14F-4D97-AF65-F5344CB8AC3E}">
        <p14:creationId xmlns:p14="http://schemas.microsoft.com/office/powerpoint/2010/main" val="4915765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ebraleg-560x3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545" y="875723"/>
            <a:ext cx="7112000" cy="4737100"/>
          </a:xfrm>
          <a:prstGeom prst="rect">
            <a:avLst/>
          </a:prstGeom>
        </p:spPr>
      </p:pic>
      <p:sp>
        <p:nvSpPr>
          <p:cNvPr id="2" name="TextBox 1"/>
          <p:cNvSpPr txBox="1"/>
          <p:nvPr/>
        </p:nvSpPr>
        <p:spPr>
          <a:xfrm>
            <a:off x="990600" y="6324600"/>
            <a:ext cx="3886200" cy="400110"/>
          </a:xfrm>
          <a:prstGeom prst="rect">
            <a:avLst/>
          </a:prstGeom>
          <a:noFill/>
        </p:spPr>
        <p:txBody>
          <a:bodyPr wrap="square" rtlCol="0">
            <a:spAutoFit/>
          </a:bodyPr>
          <a:lstStyle/>
          <a:p>
            <a:r>
              <a:rPr lang="en-US" sz="2000" dirty="0" smtClean="0"/>
              <a:t>Courtesy Jeff Leach PhD</a:t>
            </a:r>
            <a:endParaRPr lang="en-US" sz="2000" dirty="0"/>
          </a:p>
        </p:txBody>
      </p:sp>
    </p:spTree>
    <p:extLst>
      <p:ext uri="{BB962C8B-B14F-4D97-AF65-F5344CB8AC3E}">
        <p14:creationId xmlns:p14="http://schemas.microsoft.com/office/powerpoint/2010/main" val="261136390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descr="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430213"/>
            <a:ext cx="81534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descr="kitava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0313" y="0"/>
            <a:ext cx="3946525"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7.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62100"/>
            <a:ext cx="91440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TextBox 2"/>
          <p:cNvSpPr txBox="1">
            <a:spLocks noChangeArrowheads="1"/>
          </p:cNvSpPr>
          <p:nvPr/>
        </p:nvSpPr>
        <p:spPr bwMode="auto">
          <a:xfrm>
            <a:off x="533400" y="5715000"/>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solidFill>
                  <a:srgbClr val="000000"/>
                </a:solidFill>
                <a:latin typeface="Times New Roman" charset="0"/>
                <a:cs typeface="Times New Roman" charset="0"/>
              </a:rPr>
              <a:t>Courtesy Loren Cordain PhD</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457200"/>
            <a:ext cx="7296150" cy="5399457"/>
          </a:xfrm>
          <a:prstGeom prst="rect">
            <a:avLst/>
          </a:prstGeom>
        </p:spPr>
      </p:pic>
    </p:spTree>
    <p:extLst>
      <p:ext uri="{BB962C8B-B14F-4D97-AF65-F5344CB8AC3E}">
        <p14:creationId xmlns:p14="http://schemas.microsoft.com/office/powerpoint/2010/main" val="98759395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FFCC">
            <a:alpha val="25098"/>
          </a:srgbClr>
        </a:solidFill>
        <a:effectLst/>
      </p:bgPr>
    </p:bg>
    <p:spTree>
      <p:nvGrpSpPr>
        <p:cNvPr id="1" name=""/>
        <p:cNvGrpSpPr/>
        <p:nvPr/>
      </p:nvGrpSpPr>
      <p:grpSpPr>
        <a:xfrm>
          <a:off x="0" y="0"/>
          <a:ext cx="0" cy="0"/>
          <a:chOff x="0" y="0"/>
          <a:chExt cx="0" cy="0"/>
        </a:xfrm>
      </p:grpSpPr>
      <p:sp>
        <p:nvSpPr>
          <p:cNvPr id="2" name="Oval 1"/>
          <p:cNvSpPr>
            <a:spLocks noChangeArrowheads="1"/>
          </p:cNvSpPr>
          <p:nvPr/>
        </p:nvSpPr>
        <p:spPr bwMode="auto">
          <a:xfrm>
            <a:off x="2971800" y="533400"/>
            <a:ext cx="3124200" cy="2971800"/>
          </a:xfrm>
          <a:prstGeom prst="ellipse">
            <a:avLst/>
          </a:prstGeom>
          <a:solidFill>
            <a:srgbClr val="FFCE13">
              <a:alpha val="45097"/>
            </a:srgbClr>
          </a:solidFill>
          <a:ln w="9525">
            <a:solidFill>
              <a:schemeClr val="tx1"/>
            </a:solidFill>
            <a:round/>
            <a:headEnd/>
            <a:tailEnd/>
          </a:ln>
        </p:spPr>
        <p:txBody>
          <a:bodyPr/>
          <a:lstStyle/>
          <a:p>
            <a:pPr eaLnBrk="0" hangingPunct="0"/>
            <a:endParaRPr lang="en-US" sz="1800"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smtClean="0">
                <a:latin typeface="Times New Roman" charset="0"/>
                <a:cs typeface="Times New Roman" charset="0"/>
              </a:rPr>
              <a:t>Environment and Lifestyle</a:t>
            </a:r>
            <a:endParaRPr lang="en-US" b="1" dirty="0">
              <a:latin typeface="Times New Roman" charset="0"/>
              <a:cs typeface="Times New Roman" charset="0"/>
            </a:endParaRPr>
          </a:p>
        </p:txBody>
      </p:sp>
      <p:sp>
        <p:nvSpPr>
          <p:cNvPr id="3" name="Oval 2"/>
          <p:cNvSpPr>
            <a:spLocks noChangeArrowheads="1"/>
          </p:cNvSpPr>
          <p:nvPr/>
        </p:nvSpPr>
        <p:spPr bwMode="auto">
          <a:xfrm>
            <a:off x="1905000" y="2514600"/>
            <a:ext cx="3048000" cy="3124200"/>
          </a:xfrm>
          <a:prstGeom prst="ellipse">
            <a:avLst/>
          </a:prstGeom>
          <a:solidFill>
            <a:srgbClr val="FF0000">
              <a:alpha val="58038"/>
            </a:srgbClr>
          </a:solidFill>
          <a:ln w="9525">
            <a:solidFill>
              <a:schemeClr val="tx1"/>
            </a:solidFill>
            <a:round/>
            <a:headEnd/>
            <a:tailEnd/>
          </a:ln>
        </p:spPr>
        <p:txBody>
          <a:bodyPr/>
          <a:lstStyle/>
          <a:p>
            <a:pPr eaLnBrk="0" hangingPunct="0"/>
            <a:endParaRPr lang="en-US" sz="1800" b="1" dirty="0">
              <a:latin typeface="Times New Roman" charset="0"/>
              <a:cs typeface="Times New Roman" charset="0"/>
            </a:endParaRPr>
          </a:p>
          <a:p>
            <a:pPr eaLnBrk="0" hangingPunct="0"/>
            <a:endParaRPr lang="en-US" sz="1800" b="1" dirty="0">
              <a:latin typeface="Times New Roman" charset="0"/>
              <a:cs typeface="Times New Roman" charset="0"/>
            </a:endParaRPr>
          </a:p>
          <a:p>
            <a:pPr algn="ctr" eaLnBrk="0" hangingPunct="0"/>
            <a:endParaRPr lang="en-US" b="1" dirty="0">
              <a:latin typeface="Times New Roman" charset="0"/>
              <a:cs typeface="Times New Roman" charset="0"/>
            </a:endParaRPr>
          </a:p>
          <a:p>
            <a:pPr algn="ctr" eaLnBrk="0" hangingPunct="0"/>
            <a:r>
              <a:rPr lang="en-US" b="1" dirty="0" smtClean="0">
                <a:latin typeface="Times New Roman" charset="0"/>
                <a:cs typeface="Times New Roman" charset="0"/>
              </a:rPr>
              <a:t>Gene-Epigenetics</a:t>
            </a:r>
            <a:endParaRPr lang="en-US" b="1" dirty="0">
              <a:latin typeface="Times New Roman" charset="0"/>
              <a:cs typeface="Times New Roman" charset="0"/>
            </a:endParaRPr>
          </a:p>
        </p:txBody>
      </p:sp>
      <p:sp>
        <p:nvSpPr>
          <p:cNvPr id="4" name="Oval 3"/>
          <p:cNvSpPr>
            <a:spLocks noChangeArrowheads="1"/>
          </p:cNvSpPr>
          <p:nvPr/>
        </p:nvSpPr>
        <p:spPr bwMode="auto">
          <a:xfrm>
            <a:off x="4343400" y="2514600"/>
            <a:ext cx="3124200" cy="3048000"/>
          </a:xfrm>
          <a:prstGeom prst="ellipse">
            <a:avLst/>
          </a:prstGeom>
          <a:solidFill>
            <a:srgbClr val="0000FF">
              <a:alpha val="52156"/>
            </a:srgbClr>
          </a:solidFill>
          <a:ln w="9525">
            <a:solidFill>
              <a:schemeClr val="tx1"/>
            </a:solidFill>
            <a:round/>
            <a:headEnd/>
            <a:tailEnd/>
          </a:ln>
        </p:spPr>
        <p:txBody>
          <a:bodyPr/>
          <a:lstStyle/>
          <a:p>
            <a:pPr eaLnBrk="0" hangingPunct="0"/>
            <a:endParaRPr lang="en-US" sz="2000" b="1">
              <a:latin typeface="Times New Roman" charset="0"/>
              <a:cs typeface="Times New Roman" charset="0"/>
            </a:endParaRPr>
          </a:p>
          <a:p>
            <a:pPr eaLnBrk="0" hangingPunct="0"/>
            <a:endParaRPr lang="en-US" sz="2000" b="1">
              <a:latin typeface="Times New Roman" charset="0"/>
              <a:cs typeface="Times New Roman" charset="0"/>
            </a:endParaRPr>
          </a:p>
          <a:p>
            <a:pPr algn="ctr" eaLnBrk="0" hangingPunct="0"/>
            <a:endParaRPr lang="en-US" b="1">
              <a:latin typeface="Times New Roman" charset="0"/>
              <a:cs typeface="Times New Roman" charset="0"/>
            </a:endParaRPr>
          </a:p>
          <a:p>
            <a:pPr algn="ctr" eaLnBrk="0" hangingPunct="0"/>
            <a:r>
              <a:rPr lang="en-US" b="1">
                <a:latin typeface="Times New Roman" charset="0"/>
                <a:cs typeface="Times New Roman" charset="0"/>
              </a:rPr>
              <a:t>Microbiome</a:t>
            </a:r>
          </a:p>
        </p:txBody>
      </p:sp>
      <p:cxnSp>
        <p:nvCxnSpPr>
          <p:cNvPr id="8" name="Straight Arrow Connector 7"/>
          <p:cNvCxnSpPr>
            <a:cxnSpLocks noChangeShapeType="1"/>
          </p:cNvCxnSpPr>
          <p:nvPr/>
        </p:nvCxnSpPr>
        <p:spPr bwMode="auto">
          <a:xfrm flipH="1">
            <a:off x="4648200" y="1219200"/>
            <a:ext cx="3048000" cy="22098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9" name="TextBox 8"/>
          <p:cNvSpPr txBox="1">
            <a:spLocks noChangeArrowheads="1"/>
          </p:cNvSpPr>
          <p:nvPr/>
        </p:nvSpPr>
        <p:spPr bwMode="auto">
          <a:xfrm>
            <a:off x="7696200" y="762000"/>
            <a:ext cx="91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800">
                <a:latin typeface="Times New Roman" charset="0"/>
                <a:cs typeface="Times New Roman" charset="0"/>
              </a:rPr>
              <a:t>Life</a:t>
            </a:r>
          </a:p>
        </p:txBody>
      </p:sp>
      <p:sp>
        <p:nvSpPr>
          <p:cNvPr id="6" name="TextBox 5"/>
          <p:cNvSpPr txBox="1">
            <a:spLocks noChangeArrowheads="1"/>
          </p:cNvSpPr>
          <p:nvPr/>
        </p:nvSpPr>
        <p:spPr bwMode="auto">
          <a:xfrm>
            <a:off x="3581400" y="5638800"/>
            <a:ext cx="243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dirty="0" smtClean="0">
                <a:latin typeface="Times New Roman" charset="0"/>
                <a:cs typeface="Times New Roman" charset="0"/>
              </a:rPr>
              <a:t>Consciousness/Spirituality</a:t>
            </a:r>
            <a:endParaRPr lang="en-US" dirty="0">
              <a:latin typeface="Times New Roman" charset="0"/>
              <a:cs typeface="Times New Roman" charset="0"/>
            </a:endParaRPr>
          </a:p>
        </p:txBody>
      </p:sp>
      <p:sp>
        <p:nvSpPr>
          <p:cNvPr id="11" name="Oval 10"/>
          <p:cNvSpPr>
            <a:spLocks noChangeArrowheads="1"/>
          </p:cNvSpPr>
          <p:nvPr/>
        </p:nvSpPr>
        <p:spPr bwMode="auto">
          <a:xfrm>
            <a:off x="1600200" y="457200"/>
            <a:ext cx="6019800" cy="6248400"/>
          </a:xfrm>
          <a:prstGeom prst="ellipse">
            <a:avLst/>
          </a:prstGeom>
          <a:solidFill>
            <a:srgbClr val="CCFFCC">
              <a:alpha val="12941"/>
            </a:srgbClr>
          </a:solidFill>
          <a:ln w="9525">
            <a:solidFill>
              <a:schemeClr val="tx1"/>
            </a:solidFill>
            <a:round/>
            <a:headEnd/>
            <a:tailEnd/>
          </a:ln>
        </p:spPr>
        <p:txBody>
          <a:bodyPr/>
          <a:lstStyle/>
          <a:p>
            <a:pPr eaLnBrk="0" hangingPunct="0"/>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2"/>
          <a:srcRect/>
          <a:stretch>
            <a:fillRect/>
          </a:stretch>
        </p:blipFill>
        <p:spPr bwMode="auto">
          <a:xfrm>
            <a:off x="1066800" y="1219200"/>
            <a:ext cx="7048500" cy="4711700"/>
          </a:xfrm>
          <a:prstGeom prst="rect">
            <a:avLst/>
          </a:prstGeom>
          <a:noFill/>
          <a:ln w="9525">
            <a:noFill/>
            <a:miter lim="800000"/>
            <a:headEnd/>
            <a:tailEnd/>
          </a:ln>
        </p:spPr>
      </p:pic>
      <p:sp>
        <p:nvSpPr>
          <p:cNvPr id="24579" name="TextBox 3"/>
          <p:cNvSpPr txBox="1">
            <a:spLocks noChangeArrowheads="1"/>
          </p:cNvSpPr>
          <p:nvPr/>
        </p:nvSpPr>
        <p:spPr bwMode="auto">
          <a:xfrm>
            <a:off x="1066800" y="347663"/>
            <a:ext cx="7048500" cy="646112"/>
          </a:xfrm>
          <a:prstGeom prst="rect">
            <a:avLst/>
          </a:prstGeom>
          <a:noFill/>
          <a:ln w="9525">
            <a:noFill/>
            <a:miter lim="800000"/>
            <a:headEnd/>
            <a:tailEnd/>
          </a:ln>
        </p:spPr>
        <p:txBody>
          <a:bodyPr>
            <a:prstTxWarp prst="textNoShape">
              <a:avLst/>
            </a:prstTxWarp>
            <a:spAutoFit/>
          </a:bodyPr>
          <a:lstStyle/>
          <a:p>
            <a:pPr algn="ctr"/>
            <a:r>
              <a:rPr lang="en-US" sz="3600" dirty="0">
                <a:solidFill>
                  <a:srgbClr val="800000"/>
                </a:solidFill>
                <a:latin typeface="Times New Roman" pitchFamily="-65" charset="0"/>
                <a:ea typeface="Times New Roman" pitchFamily="-65" charset="0"/>
                <a:cs typeface="Times New Roman" pitchFamily="-65" charset="0"/>
              </a:rPr>
              <a:t>Your “Book of Life” in 23 Chapters</a:t>
            </a:r>
          </a:p>
        </p:txBody>
      </p:sp>
    </p:spTree>
    <p:extLst>
      <p:ext uri="{BB962C8B-B14F-4D97-AF65-F5344CB8AC3E}">
        <p14:creationId xmlns:p14="http://schemas.microsoft.com/office/powerpoint/2010/main" val="82938494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41814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2" name="TextBox 4"/>
          <p:cNvSpPr txBox="1">
            <a:spLocks noChangeArrowheads="1"/>
          </p:cNvSpPr>
          <p:nvPr/>
        </p:nvSpPr>
        <p:spPr bwMode="auto">
          <a:xfrm>
            <a:off x="381000" y="228600"/>
            <a:ext cx="853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800">
                <a:solidFill>
                  <a:srgbClr val="800000"/>
                </a:solidFill>
                <a:latin typeface="Times New Roman" charset="0"/>
                <a:cs typeface="Times New Roman" charset="0"/>
              </a:rPr>
              <a:t>What have we learned from the human genome project?</a:t>
            </a:r>
          </a:p>
        </p:txBody>
      </p:sp>
      <p:sp>
        <p:nvSpPr>
          <p:cNvPr id="353283" name="TextBox 5"/>
          <p:cNvSpPr txBox="1">
            <a:spLocks noChangeArrowheads="1"/>
          </p:cNvSpPr>
          <p:nvPr/>
        </p:nvSpPr>
        <p:spPr bwMode="auto">
          <a:xfrm>
            <a:off x="4343400" y="1143000"/>
            <a:ext cx="4572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buFont typeface="Arial" charset="0"/>
              <a:buChar char="•"/>
            </a:pPr>
            <a:r>
              <a:rPr lang="en-US"/>
              <a:t> </a:t>
            </a:r>
            <a:r>
              <a:rPr lang="en-US">
                <a:latin typeface="Times New Roman" charset="0"/>
                <a:cs typeface="Times New Roman" charset="0"/>
              </a:rPr>
              <a:t>The genome has far fewer genes than expected ~ 23k</a:t>
            </a:r>
          </a:p>
          <a:p>
            <a:endParaRPr lang="en-US">
              <a:latin typeface="Times New Roman" charset="0"/>
              <a:cs typeface="Times New Roman" charset="0"/>
            </a:endParaRPr>
          </a:p>
          <a:p>
            <a:pPr>
              <a:buFont typeface="Arial" charset="0"/>
              <a:buChar char="•"/>
            </a:pPr>
            <a:r>
              <a:rPr lang="en-US">
                <a:latin typeface="Times New Roman" charset="0"/>
                <a:cs typeface="Times New Roman" charset="0"/>
              </a:rPr>
              <a:t> The variation of the genes is far greater than expected with 3 million SNPs</a:t>
            </a:r>
          </a:p>
          <a:p>
            <a:pPr>
              <a:buFont typeface="Arial" charset="0"/>
              <a:buChar char="•"/>
            </a:pPr>
            <a:endParaRPr lang="en-US">
              <a:latin typeface="Times New Roman" charset="0"/>
              <a:cs typeface="Times New Roman" charset="0"/>
            </a:endParaRPr>
          </a:p>
          <a:p>
            <a:pPr>
              <a:buFont typeface="Arial" charset="0"/>
              <a:buChar char="•"/>
            </a:pPr>
            <a:r>
              <a:rPr lang="en-US">
                <a:latin typeface="Times New Roman" charset="0"/>
                <a:cs typeface="Times New Roman" charset="0"/>
              </a:rPr>
              <a:t> There are only a small number specific “disease genes”.</a:t>
            </a:r>
          </a:p>
          <a:p>
            <a:endParaRPr lang="en-US">
              <a:latin typeface="Times New Roman" charset="0"/>
              <a:cs typeface="Times New Roman" charset="0"/>
            </a:endParaRPr>
          </a:p>
          <a:p>
            <a:pPr>
              <a:buFont typeface="Arial" charset="0"/>
              <a:buChar char="•"/>
            </a:pPr>
            <a:r>
              <a:rPr lang="en-US">
                <a:latin typeface="Times New Roman" charset="0"/>
                <a:cs typeface="Times New Roman" charset="0"/>
              </a:rPr>
              <a:t> Our phenotype results from genes and environment that work through our epigenome, </a:t>
            </a:r>
            <a:r>
              <a:rPr lang="en-US" b="1" i="1">
                <a:latin typeface="Times New Roman" charset="0"/>
                <a:cs typeface="Times New Roman" charset="0"/>
              </a:rPr>
              <a:t>nature via nurture</a:t>
            </a:r>
            <a:endParaRPr lang="en-US">
              <a:latin typeface="Times New Roman" charset="0"/>
              <a:cs typeface="Times New Roman" charset="0"/>
            </a:endParaRPr>
          </a:p>
        </p:txBody>
      </p:sp>
    </p:spTree>
    <p:extLst>
      <p:ext uri="{BB962C8B-B14F-4D97-AF65-F5344CB8AC3E}">
        <p14:creationId xmlns:p14="http://schemas.microsoft.com/office/powerpoint/2010/main" val="271717873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894638"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399074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5594350" cy="526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Box 2"/>
          <p:cNvSpPr txBox="1">
            <a:spLocks noChangeArrowheads="1"/>
          </p:cNvSpPr>
          <p:nvPr/>
        </p:nvSpPr>
        <p:spPr bwMode="auto">
          <a:xfrm>
            <a:off x="3810000" y="1600200"/>
            <a:ext cx="533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2000" dirty="0">
                <a:latin typeface="Times New Roman" charset="0"/>
                <a:cs typeface="Times New Roman" charset="0"/>
              </a:rPr>
              <a:t>Your </a:t>
            </a:r>
            <a:r>
              <a:rPr lang="en-US" sz="2000" dirty="0" err="1">
                <a:solidFill>
                  <a:srgbClr val="800000"/>
                </a:solidFill>
                <a:latin typeface="Times New Roman" charset="0"/>
                <a:cs typeface="Times New Roman" charset="0"/>
              </a:rPr>
              <a:t>epigenome</a:t>
            </a:r>
            <a:r>
              <a:rPr lang="en-US" sz="2000" dirty="0">
                <a:latin typeface="Times New Roman" charset="0"/>
                <a:cs typeface="Times New Roman" charset="0"/>
              </a:rPr>
              <a:t> is your “Book of Life’s” memory of prior environmental events and conditions.</a:t>
            </a:r>
          </a:p>
          <a:p>
            <a:pPr algn="ctr"/>
            <a:endParaRPr lang="en-US" sz="2000" dirty="0">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ab0b0923b79abed93d7fee4860e9ab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6900"/>
            <a:ext cx="9144000"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08568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8253" y="228600"/>
            <a:ext cx="678026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4" name="TextBox 2"/>
          <p:cNvSpPr txBox="1">
            <a:spLocks noChangeArrowheads="1"/>
          </p:cNvSpPr>
          <p:nvPr/>
        </p:nvSpPr>
        <p:spPr bwMode="auto">
          <a:xfrm>
            <a:off x="1600200" y="914400"/>
            <a:ext cx="594360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3200">
                <a:solidFill>
                  <a:schemeClr val="bg1"/>
                </a:solidFill>
              </a:rPr>
              <a:t> </a:t>
            </a:r>
            <a:r>
              <a:rPr lang="en-US" sz="2800">
                <a:solidFill>
                  <a:schemeClr val="bg1"/>
                </a:solidFill>
              </a:rPr>
              <a:t>Aging has an Epigenetic Signature</a:t>
            </a:r>
          </a:p>
        </p:txBody>
      </p:sp>
    </p:spTree>
    <p:extLst>
      <p:ext uri="{BB962C8B-B14F-4D97-AF65-F5344CB8AC3E}">
        <p14:creationId xmlns:p14="http://schemas.microsoft.com/office/powerpoint/2010/main" val="114179282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4410075"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429000"/>
            <a:ext cx="3990975"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457200" y="6248400"/>
            <a:ext cx="3152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a:latin typeface="Times New Roman" charset="0"/>
                <a:cs typeface="Times New Roman" charset="0"/>
              </a:rPr>
              <a:t>Robert Sapolsky PhD,  Stanford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16.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9300" y="211138"/>
            <a:ext cx="72898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2"/>
          <p:cNvSpPr txBox="1">
            <a:spLocks noChangeArrowheads="1"/>
          </p:cNvSpPr>
          <p:nvPr/>
        </p:nvSpPr>
        <p:spPr bwMode="auto">
          <a:xfrm>
            <a:off x="749300" y="6134100"/>
            <a:ext cx="4700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latin typeface="Times New Roman" charset="0"/>
                <a:cs typeface="Times New Roman" charset="0"/>
              </a:rPr>
              <a:t>From Robert Sapolsky PhD</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17.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72771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 y="6248400"/>
            <a:ext cx="4572000" cy="369888"/>
          </a:xfrm>
          <a:prstGeom prst="rect">
            <a:avLst/>
          </a:prstGeom>
        </p:spPr>
        <p:txBody>
          <a:bodyPr>
            <a:spAutoFit/>
          </a:bodyPr>
          <a:lstStyle/>
          <a:p>
            <a:pPr eaLnBrk="0" hangingPunct="0">
              <a:defRPr/>
            </a:pPr>
            <a:r>
              <a:rPr lang="en-US" sz="1800" dirty="0">
                <a:solidFill>
                  <a:schemeClr val="accent4">
                    <a:lumMod val="10000"/>
                  </a:schemeClr>
                </a:solidFill>
                <a:latin typeface="Times New Roman"/>
                <a:ea typeface="ＭＳ Ｐゴシック" pitchFamily="34" charset="-128"/>
                <a:cs typeface="Times New Roman"/>
              </a:rPr>
              <a:t>Robert </a:t>
            </a:r>
            <a:r>
              <a:rPr lang="en-US" sz="1800" dirty="0" err="1">
                <a:solidFill>
                  <a:schemeClr val="accent4">
                    <a:lumMod val="10000"/>
                  </a:schemeClr>
                </a:solidFill>
                <a:latin typeface="Times New Roman"/>
                <a:ea typeface="ＭＳ Ｐゴシック" pitchFamily="34" charset="-128"/>
                <a:cs typeface="Times New Roman"/>
              </a:rPr>
              <a:t>Sapolsky</a:t>
            </a:r>
            <a:r>
              <a:rPr lang="en-US" sz="1800" dirty="0">
                <a:solidFill>
                  <a:schemeClr val="accent4">
                    <a:lumMod val="10000"/>
                  </a:schemeClr>
                </a:solidFill>
                <a:latin typeface="Times New Roman"/>
                <a:ea typeface="ＭＳ Ｐゴシック" pitchFamily="34" charset="-128"/>
                <a:cs typeface="Times New Roman"/>
              </a:rPr>
              <a:t> PhD  Stanford</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Box 1"/>
          <p:cNvSpPr txBox="1">
            <a:spLocks noChangeArrowheads="1"/>
          </p:cNvSpPr>
          <p:nvPr/>
        </p:nvSpPr>
        <p:spPr bwMode="auto">
          <a:xfrm>
            <a:off x="1447800" y="4343400"/>
            <a:ext cx="6172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“Reality is an illusion, albeit a persistent one.”</a:t>
            </a:r>
          </a:p>
          <a:p>
            <a:pPr algn="ctr"/>
            <a:endParaRPr lang="en-US">
              <a:latin typeface="Times New Roman" charset="0"/>
              <a:cs typeface="Times New Roman" charset="0"/>
            </a:endParaRPr>
          </a:p>
          <a:p>
            <a:pPr algn="ctr"/>
            <a:r>
              <a:rPr lang="en-US">
                <a:latin typeface="Times New Roman" charset="0"/>
                <a:cs typeface="Times New Roman" charset="0"/>
              </a:rPr>
              <a:t>Albert Einstein</a:t>
            </a:r>
          </a:p>
        </p:txBody>
      </p:sp>
      <p:pic>
        <p:nvPicPr>
          <p:cNvPr id="112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81000"/>
            <a:ext cx="3249613"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1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3400"/>
            <a:ext cx="67183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1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3138" y="552450"/>
            <a:ext cx="773430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Box 2"/>
          <p:cNvSpPr txBox="1">
            <a:spLocks noChangeArrowheads="1"/>
          </p:cNvSpPr>
          <p:nvPr/>
        </p:nvSpPr>
        <p:spPr bwMode="auto">
          <a:xfrm>
            <a:off x="609600" y="6248400"/>
            <a:ext cx="574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latin typeface="Times New Roman" charset="0"/>
                <a:cs typeface="Times New Roman" charset="0"/>
              </a:rPr>
              <a:t>Robert Sapolsky PhD</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20.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39497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3"/>
          <p:cNvSpPr txBox="1">
            <a:spLocks noChangeArrowheads="1"/>
          </p:cNvSpPr>
          <p:nvPr/>
        </p:nvSpPr>
        <p:spPr bwMode="auto">
          <a:xfrm>
            <a:off x="4441825" y="1371600"/>
            <a:ext cx="47021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buFont typeface="Arial" charset="0"/>
              <a:buChar char="•"/>
            </a:pPr>
            <a:r>
              <a:rPr lang="en-US"/>
              <a:t> </a:t>
            </a:r>
            <a:r>
              <a:rPr lang="en-US">
                <a:latin typeface="Times New Roman" charset="0"/>
                <a:cs typeface="Times New Roman" charset="0"/>
              </a:rPr>
              <a:t>Heavier with increased BMI</a:t>
            </a:r>
          </a:p>
          <a:p>
            <a:pPr>
              <a:buFont typeface="Arial" charset="0"/>
              <a:buChar char="•"/>
            </a:pPr>
            <a:r>
              <a:rPr lang="en-US">
                <a:latin typeface="Times New Roman" charset="0"/>
                <a:cs typeface="Times New Roman" charset="0"/>
              </a:rPr>
              <a:t> Metabolic Syndrome</a:t>
            </a:r>
          </a:p>
          <a:p>
            <a:pPr>
              <a:buFont typeface="Arial" charset="0"/>
              <a:buChar char="•"/>
            </a:pPr>
            <a:r>
              <a:rPr lang="en-US">
                <a:latin typeface="Times New Roman" charset="0"/>
                <a:cs typeface="Times New Roman" charset="0"/>
              </a:rPr>
              <a:t> Insulin resistance with elevated</a:t>
            </a:r>
          </a:p>
          <a:p>
            <a:r>
              <a:rPr lang="en-US">
                <a:latin typeface="Times New Roman" charset="0"/>
                <a:cs typeface="Times New Roman" charset="0"/>
              </a:rPr>
              <a:t>   fasting and post-prandial insulin</a:t>
            </a:r>
          </a:p>
          <a:p>
            <a:r>
              <a:rPr lang="en-US">
                <a:latin typeface="Times New Roman" charset="0"/>
                <a:cs typeface="Times New Roman" charset="0"/>
              </a:rPr>
              <a:t>   levels</a:t>
            </a:r>
          </a:p>
          <a:p>
            <a:pPr>
              <a:buFont typeface="Arial" charset="0"/>
              <a:buChar char="•"/>
            </a:pPr>
            <a:r>
              <a:rPr lang="en-US">
                <a:latin typeface="Times New Roman" charset="0"/>
                <a:cs typeface="Times New Roman" charset="0"/>
              </a:rPr>
              <a:t> Increased TGAs</a:t>
            </a:r>
          </a:p>
          <a:p>
            <a:pPr>
              <a:buFont typeface="Arial" charset="0"/>
              <a:buChar char="•"/>
            </a:pPr>
            <a:r>
              <a:rPr lang="en-US">
                <a:latin typeface="Times New Roman" charset="0"/>
                <a:cs typeface="Times New Roman" charset="0"/>
              </a:rPr>
              <a:t> Move less</a:t>
            </a:r>
          </a:p>
          <a:p>
            <a:pPr>
              <a:buFont typeface="Arial" charset="0"/>
              <a:buChar char="•"/>
            </a:pPr>
            <a:r>
              <a:rPr lang="en-US">
                <a:latin typeface="Times New Roman" charset="0"/>
                <a:cs typeface="Times New Roman" charset="0"/>
              </a:rPr>
              <a:t> Socialize and play less</a:t>
            </a:r>
          </a:p>
          <a:p>
            <a:pPr>
              <a:buFont typeface="Arial" charset="0"/>
              <a:buChar char="•"/>
            </a:pPr>
            <a:r>
              <a:rPr lang="en-US">
                <a:latin typeface="Times New Roman" charset="0"/>
                <a:cs typeface="Times New Roman" charset="0"/>
              </a:rPr>
              <a:t> Less fertile</a:t>
            </a:r>
          </a:p>
          <a:p>
            <a:pPr>
              <a:buFont typeface="Arial" charset="0"/>
              <a:buChar char="•"/>
            </a:pPr>
            <a:r>
              <a:rPr lang="en-US">
                <a:latin typeface="Times New Roman" charset="0"/>
                <a:cs typeface="Times New Roman" charset="0"/>
              </a:rPr>
              <a:t> Die younger</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descr="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01613"/>
            <a:ext cx="84582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314325"/>
            <a:ext cx="66675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048000"/>
            <a:ext cx="65405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3"/>
          <p:cNvSpPr txBox="1">
            <a:spLocks noChangeArrowheads="1"/>
          </p:cNvSpPr>
          <p:nvPr/>
        </p:nvSpPr>
        <p:spPr bwMode="auto">
          <a:xfrm>
            <a:off x="1052513" y="4749800"/>
            <a:ext cx="7305675" cy="7080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sz="2000"/>
              <a:t>Prevalence of type 2 DM 5 times higher in Arizona Pima’s compared to Mexican Pima’s.</a:t>
            </a:r>
          </a:p>
        </p:txBody>
      </p:sp>
      <p:sp>
        <p:nvSpPr>
          <p:cNvPr id="60420" name="TextBox 4"/>
          <p:cNvSpPr txBox="1">
            <a:spLocks noChangeArrowheads="1"/>
          </p:cNvSpPr>
          <p:nvPr/>
        </p:nvSpPr>
        <p:spPr bwMode="auto">
          <a:xfrm>
            <a:off x="1143000" y="5715000"/>
            <a:ext cx="6154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i="1"/>
              <a:t>Diabetes Care August 2006 vol. 29 no. 8 1866-1871 </a:t>
            </a:r>
            <a:endParaRPr lang="en-US" sz="2000"/>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ma+Indian+Peo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30400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pima+gord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8600"/>
            <a:ext cx="3705225"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obesemcdon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338" y="3681413"/>
            <a:ext cx="3090862"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5.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74625"/>
            <a:ext cx="76581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59.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745413"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0338"/>
            <a:ext cx="9144000" cy="669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W_Added_Sugar_Infographic_small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24165"/>
            <a:ext cx="7133705" cy="5510693"/>
          </a:xfrm>
          <a:prstGeom prst="rect">
            <a:avLst/>
          </a:prstGeom>
        </p:spPr>
      </p:pic>
    </p:spTree>
    <p:extLst>
      <p:ext uri="{BB962C8B-B14F-4D97-AF65-F5344CB8AC3E}">
        <p14:creationId xmlns:p14="http://schemas.microsoft.com/office/powerpoint/2010/main" val="32231535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099"/>
            <a:ext cx="9144000" cy="5393864"/>
          </a:xfrm>
          <a:prstGeom prst="rect">
            <a:avLst/>
          </a:prstGeom>
        </p:spPr>
      </p:pic>
      <p:sp>
        <p:nvSpPr>
          <p:cNvPr id="3" name="TextBox 2"/>
          <p:cNvSpPr txBox="1"/>
          <p:nvPr/>
        </p:nvSpPr>
        <p:spPr>
          <a:xfrm>
            <a:off x="609600" y="5181600"/>
            <a:ext cx="2819400" cy="46166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5256350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fcs-consump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239" y="0"/>
            <a:ext cx="6314433" cy="6858000"/>
          </a:xfrm>
          <a:prstGeom prst="rect">
            <a:avLst/>
          </a:prstGeom>
        </p:spPr>
      </p:pic>
    </p:spTree>
    <p:extLst>
      <p:ext uri="{BB962C8B-B14F-4D97-AF65-F5344CB8AC3E}">
        <p14:creationId xmlns:p14="http://schemas.microsoft.com/office/powerpoint/2010/main" val="221301881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Drinks-You-Should-Stop-Drinking-Now-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257464"/>
            <a:ext cx="8255000" cy="6273800"/>
          </a:xfrm>
          <a:prstGeom prst="rect">
            <a:avLst/>
          </a:prstGeom>
        </p:spPr>
      </p:pic>
    </p:spTree>
    <p:extLst>
      <p:ext uri="{BB962C8B-B14F-4D97-AF65-F5344CB8AC3E}">
        <p14:creationId xmlns:p14="http://schemas.microsoft.com/office/powerpoint/2010/main" val="155761821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7924800" cy="572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97708-0603-jirtle-randy08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762000"/>
            <a:ext cx="3048000" cy="4572000"/>
          </a:xfrm>
          <a:prstGeom prst="rect">
            <a:avLst/>
          </a:prstGeom>
        </p:spPr>
      </p:pic>
      <p:pic>
        <p:nvPicPr>
          <p:cNvPr id="3" name="Picture 2"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895600"/>
            <a:ext cx="4809067" cy="2705100"/>
          </a:xfrm>
          <a:prstGeom prst="rect">
            <a:avLst/>
          </a:prstGeom>
        </p:spPr>
      </p:pic>
      <p:sp>
        <p:nvSpPr>
          <p:cNvPr id="4" name="TextBox 3"/>
          <p:cNvSpPr txBox="1"/>
          <p:nvPr/>
        </p:nvSpPr>
        <p:spPr>
          <a:xfrm>
            <a:off x="4114800" y="762000"/>
            <a:ext cx="3886200" cy="1200328"/>
          </a:xfrm>
          <a:prstGeom prst="rect">
            <a:avLst/>
          </a:prstGeom>
          <a:noFill/>
        </p:spPr>
        <p:txBody>
          <a:bodyPr wrap="square" rtlCol="0">
            <a:spAutoFit/>
          </a:bodyPr>
          <a:lstStyle/>
          <a:p>
            <a:r>
              <a:rPr lang="en-US" dirty="0" smtClean="0"/>
              <a:t>Randy Jirtle PhD</a:t>
            </a:r>
          </a:p>
          <a:p>
            <a:endParaRPr lang="en-US" dirty="0"/>
          </a:p>
          <a:p>
            <a:r>
              <a:rPr lang="en-US" dirty="0" smtClean="0">
                <a:solidFill>
                  <a:srgbClr val="800000"/>
                </a:solidFill>
              </a:rPr>
              <a:t>Nutritional Epigenetics</a:t>
            </a:r>
            <a:endParaRPr lang="en-US"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65125"/>
            <a:ext cx="7646988"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p:txBody>
          <a:bodyPr/>
          <a:lstStyle/>
          <a:p>
            <a:pPr eaLnBrk="1" hangingPunct="1"/>
            <a:endParaRPr lang="en-US">
              <a:latin typeface="Baskerville" charset="0"/>
              <a:ea typeface="ＭＳ Ｐゴシック" charset="0"/>
              <a:cs typeface="ＭＳ Ｐゴシック" charset="0"/>
            </a:endParaRPr>
          </a:p>
        </p:txBody>
      </p:sp>
      <p:sp>
        <p:nvSpPr>
          <p:cNvPr id="84994" name="Rectangle 2"/>
          <p:cNvSpPr>
            <a:spLocks noGrp="1" noChangeArrowheads="1"/>
          </p:cNvSpPr>
          <p:nvPr>
            <p:ph type="body" idx="1"/>
          </p:nvPr>
        </p:nvSpPr>
        <p:spPr/>
        <p:txBody>
          <a:bodyPr/>
          <a:lstStyle/>
          <a:p>
            <a:pPr marL="469900" eaLnBrk="1" hangingPunct="1">
              <a:buFontTx/>
              <a:buBlip>
                <a:blip r:embed="rId2"/>
              </a:buBlip>
            </a:pPr>
            <a:endParaRPr lang="en-US">
              <a:latin typeface="Times New Roman" charset="0"/>
              <a:ea typeface="ＭＳ Ｐゴシック" charset="0"/>
              <a:cs typeface="ＭＳ Ｐゴシック" charset="0"/>
            </a:endParaRPr>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152400"/>
            <a:ext cx="7850187"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7467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76200" y="2971800"/>
            <a:ext cx="8153400" cy="1938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i="1">
                <a:solidFill>
                  <a:srgbClr val="800000"/>
                </a:solidFill>
              </a:rPr>
              <a:t>BPA exerts epigenetic effect in both male and female reproduction. In males BPA affects spermatogenesis and sperm quality and possible transgenerational effects on reproductive ability. In women, BPA affects ovary, embryo development and gamete quality.</a:t>
            </a:r>
          </a:p>
        </p:txBody>
      </p:sp>
      <p:pic>
        <p:nvPicPr>
          <p:cNvPr id="372739" name="Picture 3" descr="161222143405_1_900x6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04800"/>
            <a:ext cx="19050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444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TextBox 4"/>
          <p:cNvSpPr txBox="1">
            <a:spLocks noChangeArrowheads="1"/>
          </p:cNvSpPr>
          <p:nvPr/>
        </p:nvSpPr>
        <p:spPr bwMode="auto">
          <a:xfrm>
            <a:off x="2941638" y="3278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a:p>
        </p:txBody>
      </p:sp>
      <p:sp>
        <p:nvSpPr>
          <p:cNvPr id="373762" name="TextBox 3"/>
          <p:cNvSpPr txBox="1">
            <a:spLocks noChangeArrowheads="1"/>
          </p:cNvSpPr>
          <p:nvPr/>
        </p:nvSpPr>
        <p:spPr bwMode="auto">
          <a:xfrm>
            <a:off x="381000" y="5181600"/>
            <a:ext cx="8320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1600"/>
              <a:t>McGowan PO, Sasaki A, D</a:t>
            </a:r>
            <a:r>
              <a:rPr lang="ja-JP" altLang="en-US" sz="1600"/>
              <a:t>’</a:t>
            </a:r>
            <a:r>
              <a:rPr lang="en-US" altLang="ja-JP" sz="1600"/>
              <a:t>Alessio AC, Dymov S, Labonte B, Szyf M, Turecki G, Meaney MJ. Epigenetic regulation of the glucocorticoid receptor in human brain associates with childhood abuse. Nat Neurosci. 2009;12(3):342-348.</a:t>
            </a:r>
            <a:endParaRPr lang="en-US" sz="1600"/>
          </a:p>
        </p:txBody>
      </p:sp>
      <p:sp>
        <p:nvSpPr>
          <p:cNvPr id="373763" name="TextBox 5"/>
          <p:cNvSpPr txBox="1">
            <a:spLocks noChangeArrowheads="1"/>
          </p:cNvSpPr>
          <p:nvPr/>
        </p:nvSpPr>
        <p:spPr bwMode="auto">
          <a:xfrm>
            <a:off x="2941638" y="2439988"/>
            <a:ext cx="4381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endParaRPr lang="en-US"/>
          </a:p>
        </p:txBody>
      </p:sp>
      <p:sp>
        <p:nvSpPr>
          <p:cNvPr id="373764" name="TextBox 6"/>
          <p:cNvSpPr txBox="1">
            <a:spLocks noChangeArrowheads="1"/>
          </p:cNvSpPr>
          <p:nvPr/>
        </p:nvSpPr>
        <p:spPr bwMode="auto">
          <a:xfrm>
            <a:off x="1139825" y="609600"/>
            <a:ext cx="8004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b="1">
                <a:latin typeface="Times New Roman" charset="0"/>
                <a:cs typeface="Times New Roman" charset="0"/>
              </a:rPr>
              <a:t>Environmental Programming of Gene Activity- Bonding</a:t>
            </a:r>
          </a:p>
        </p:txBody>
      </p:sp>
      <p:pic>
        <p:nvPicPr>
          <p:cNvPr id="37376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7313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6" name="TextBox 10"/>
          <p:cNvSpPr txBox="1">
            <a:spLocks noChangeArrowheads="1"/>
          </p:cNvSpPr>
          <p:nvPr/>
        </p:nvSpPr>
        <p:spPr bwMode="auto">
          <a:xfrm>
            <a:off x="2209800" y="1219200"/>
            <a:ext cx="422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Glucocorticoid Receptor Gene</a:t>
            </a:r>
          </a:p>
        </p:txBody>
      </p:sp>
      <p:sp>
        <p:nvSpPr>
          <p:cNvPr id="373767" name="TextBox 11"/>
          <p:cNvSpPr txBox="1">
            <a:spLocks noChangeArrowheads="1"/>
          </p:cNvSpPr>
          <p:nvPr/>
        </p:nvSpPr>
        <p:spPr bwMode="auto">
          <a:xfrm>
            <a:off x="825500" y="2416175"/>
            <a:ext cx="2738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t>Child Abuse</a:t>
            </a:r>
          </a:p>
        </p:txBody>
      </p:sp>
      <p:sp>
        <p:nvSpPr>
          <p:cNvPr id="373768" name="TextBox 12"/>
          <p:cNvSpPr txBox="1">
            <a:spLocks noChangeArrowheads="1"/>
          </p:cNvSpPr>
          <p:nvPr/>
        </p:nvSpPr>
        <p:spPr bwMode="auto">
          <a:xfrm>
            <a:off x="5867400" y="2286000"/>
            <a:ext cx="2273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t>Bonding</a:t>
            </a:r>
          </a:p>
        </p:txBody>
      </p:sp>
      <p:sp>
        <p:nvSpPr>
          <p:cNvPr id="373769" name="TextBox 13"/>
          <p:cNvSpPr txBox="1">
            <a:spLocks noChangeArrowheads="1"/>
          </p:cNvSpPr>
          <p:nvPr/>
        </p:nvSpPr>
        <p:spPr bwMode="auto">
          <a:xfrm>
            <a:off x="1066800" y="3276600"/>
            <a:ext cx="2938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Gene</a:t>
            </a:r>
          </a:p>
        </p:txBody>
      </p:sp>
      <p:sp>
        <p:nvSpPr>
          <p:cNvPr id="15" name="Down Arrow 14"/>
          <p:cNvSpPr/>
          <p:nvPr/>
        </p:nvSpPr>
        <p:spPr>
          <a:xfrm>
            <a:off x="762000" y="3276600"/>
            <a:ext cx="179388" cy="369888"/>
          </a:xfrm>
          <a:prstGeom prst="down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3771" name="TextBox 15"/>
          <p:cNvSpPr txBox="1">
            <a:spLocks noChangeArrowheads="1"/>
          </p:cNvSpPr>
          <p:nvPr/>
        </p:nvSpPr>
        <p:spPr bwMode="auto">
          <a:xfrm>
            <a:off x="1143000" y="3886200"/>
            <a:ext cx="2938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Receptors</a:t>
            </a:r>
          </a:p>
        </p:txBody>
      </p:sp>
      <p:sp>
        <p:nvSpPr>
          <p:cNvPr id="17" name="Down Arrow 16"/>
          <p:cNvSpPr/>
          <p:nvPr/>
        </p:nvSpPr>
        <p:spPr>
          <a:xfrm>
            <a:off x="762000" y="3886200"/>
            <a:ext cx="179388" cy="368300"/>
          </a:xfrm>
          <a:prstGeom prst="down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3773" name="TextBox 17"/>
          <p:cNvSpPr txBox="1">
            <a:spLocks noChangeArrowheads="1"/>
          </p:cNvSpPr>
          <p:nvPr/>
        </p:nvSpPr>
        <p:spPr bwMode="auto">
          <a:xfrm>
            <a:off x="1219200" y="45720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Stress Response</a:t>
            </a:r>
          </a:p>
        </p:txBody>
      </p:sp>
      <p:sp>
        <p:nvSpPr>
          <p:cNvPr id="19" name="Up Arrow 18"/>
          <p:cNvSpPr/>
          <p:nvPr/>
        </p:nvSpPr>
        <p:spPr>
          <a:xfrm>
            <a:off x="762000" y="4572000"/>
            <a:ext cx="179388" cy="369888"/>
          </a:xfrm>
          <a:prstGeom prst="up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3775" name="TextBox 19"/>
          <p:cNvSpPr txBox="1">
            <a:spLocks noChangeArrowheads="1"/>
          </p:cNvSpPr>
          <p:nvPr/>
        </p:nvSpPr>
        <p:spPr bwMode="auto">
          <a:xfrm>
            <a:off x="5867400" y="3200400"/>
            <a:ext cx="1924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Gene</a:t>
            </a:r>
          </a:p>
        </p:txBody>
      </p:sp>
      <p:sp>
        <p:nvSpPr>
          <p:cNvPr id="21" name="Up Arrow 20"/>
          <p:cNvSpPr/>
          <p:nvPr/>
        </p:nvSpPr>
        <p:spPr>
          <a:xfrm>
            <a:off x="5638800" y="3200400"/>
            <a:ext cx="215900" cy="368300"/>
          </a:xfrm>
          <a:prstGeom prst="up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3777" name="TextBox 21"/>
          <p:cNvSpPr txBox="1">
            <a:spLocks noChangeArrowheads="1"/>
          </p:cNvSpPr>
          <p:nvPr/>
        </p:nvSpPr>
        <p:spPr bwMode="auto">
          <a:xfrm>
            <a:off x="5943600" y="3810000"/>
            <a:ext cx="219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GR Receptors</a:t>
            </a:r>
          </a:p>
        </p:txBody>
      </p:sp>
      <p:sp>
        <p:nvSpPr>
          <p:cNvPr id="23" name="Up Arrow 22"/>
          <p:cNvSpPr/>
          <p:nvPr/>
        </p:nvSpPr>
        <p:spPr>
          <a:xfrm>
            <a:off x="5638800" y="3810000"/>
            <a:ext cx="215900" cy="368300"/>
          </a:xfrm>
          <a:prstGeom prst="up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3779" name="TextBox 23"/>
          <p:cNvSpPr txBox="1">
            <a:spLocks noChangeArrowheads="1"/>
          </p:cNvSpPr>
          <p:nvPr/>
        </p:nvSpPr>
        <p:spPr bwMode="auto">
          <a:xfrm>
            <a:off x="6019800" y="4419600"/>
            <a:ext cx="312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a:t>Stress Response</a:t>
            </a:r>
          </a:p>
        </p:txBody>
      </p:sp>
      <p:pic>
        <p:nvPicPr>
          <p:cNvPr id="64534" name="Picture 2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6938" y="1436688"/>
            <a:ext cx="146685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5"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6938" y="2382838"/>
            <a:ext cx="1535112"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p:nvPr/>
        </p:nvCxnSpPr>
        <p:spPr>
          <a:xfrm rot="10800000" flipV="1">
            <a:off x="2133600" y="1676400"/>
            <a:ext cx="1625600" cy="7286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4191000" y="1752600"/>
            <a:ext cx="1660525" cy="7286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5400000">
            <a:off x="1343025" y="3046413"/>
            <a:ext cx="461963" cy="15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6170612" y="2897188"/>
            <a:ext cx="461963"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Down Arrow 35"/>
          <p:cNvSpPr/>
          <p:nvPr/>
        </p:nvSpPr>
        <p:spPr>
          <a:xfrm>
            <a:off x="5638800" y="4495800"/>
            <a:ext cx="215900" cy="369888"/>
          </a:xfrm>
          <a:prstGeom prst="down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27213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4534"/>
                                        </p:tgtEl>
                                        <p:attrNameLst>
                                          <p:attrName>style.visibility</p:attrName>
                                        </p:attrNameLst>
                                      </p:cBhvr>
                                      <p:to>
                                        <p:strVal val="visible"/>
                                      </p:to>
                                    </p:set>
                                    <p:animEffect transition="in" filter="fade">
                                      <p:cBhvr>
                                        <p:cTn id="7" dur="2000"/>
                                        <p:tgtEl>
                                          <p:spTgt spid="64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4535"/>
                                        </p:tgtEl>
                                        <p:attrNameLst>
                                          <p:attrName>style.visibility</p:attrName>
                                        </p:attrNameLst>
                                      </p:cBhvr>
                                      <p:to>
                                        <p:strVal val="visible"/>
                                      </p:to>
                                    </p:set>
                                    <p:animEffect transition="in" filter="fade">
                                      <p:cBhvr>
                                        <p:cTn id="12" dur="2000"/>
                                        <p:tgtEl>
                                          <p:spTgt spid="64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00088"/>
            <a:ext cx="89154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914400" y="2667000"/>
            <a:ext cx="7086600"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endParaRPr lang="en-US" sz="2000">
              <a:latin typeface="Times New Roman" charset="0"/>
              <a:cs typeface="Times New Roman" charset="0"/>
            </a:endParaRPr>
          </a:p>
          <a:p>
            <a:pPr algn="ctr"/>
            <a:r>
              <a:rPr lang="en-US" sz="2800">
                <a:solidFill>
                  <a:srgbClr val="800000"/>
                </a:solidFill>
                <a:latin typeface="Times New Roman" charset="0"/>
                <a:cs typeface="Times New Roman" charset="0"/>
              </a:rPr>
              <a:t>Conclusions</a:t>
            </a:r>
          </a:p>
          <a:p>
            <a:pPr algn="ctr"/>
            <a:endParaRPr lang="en-US" sz="2000" b="1">
              <a:latin typeface="Times New Roman" charset="0"/>
              <a:cs typeface="Times New Roman" charset="0"/>
            </a:endParaRPr>
          </a:p>
          <a:p>
            <a:pPr algn="ctr"/>
            <a:r>
              <a:rPr lang="en-US" sz="2000">
                <a:latin typeface="Times New Roman" charset="0"/>
                <a:cs typeface="Times New Roman" charset="0"/>
              </a:rPr>
              <a:t>“These data provide first evidence in humans supporting the conclusion that PNMS results in a lasting, broad, and functionally organized DNA methylation signature in several tissues in offspring. We can infer that the epigenetic effects found in Project Ice Storm are due to objective levels of hardship experienced by the pregnant women.”</a:t>
            </a:r>
          </a:p>
        </p:txBody>
      </p:sp>
    </p:spTree>
    <p:extLst>
      <p:ext uri="{BB962C8B-B14F-4D97-AF65-F5344CB8AC3E}">
        <p14:creationId xmlns:p14="http://schemas.microsoft.com/office/powerpoint/2010/main" val="3078687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1" descr="o-SCIAM-57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14400"/>
            <a:ext cx="36297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Epigenetics+and+medit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981200"/>
            <a:ext cx="4341899" cy="2480310"/>
          </a:xfrm>
          <a:prstGeom prst="rect">
            <a:avLst/>
          </a:prstGeom>
        </p:spPr>
      </p:pic>
    </p:spTree>
    <p:extLst>
      <p:ext uri="{BB962C8B-B14F-4D97-AF65-F5344CB8AC3E}">
        <p14:creationId xmlns:p14="http://schemas.microsoft.com/office/powerpoint/2010/main" val="22123823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2514600" y="533400"/>
            <a:ext cx="6019800" cy="1143000"/>
          </a:xfrm>
        </p:spPr>
        <p:txBody>
          <a:bodyPr/>
          <a:lstStyle/>
          <a:p>
            <a:pPr algn="ctr" eaLnBrk="1" hangingPunct="1">
              <a:defRPr/>
            </a:pPr>
            <a:r>
              <a:rPr lang="en-US" altLang="en-US" dirty="0" smtClean="0">
                <a:solidFill>
                  <a:srgbClr val="800000"/>
                </a:solidFill>
                <a:latin typeface="+mn-lt"/>
                <a:ea typeface="ＭＳ Ｐゴシック" pitchFamily="34" charset="-128"/>
              </a:rPr>
              <a:t>The Origins of Health</a:t>
            </a:r>
            <a:br>
              <a:rPr lang="en-US" altLang="en-US" dirty="0" smtClean="0">
                <a:solidFill>
                  <a:srgbClr val="800000"/>
                </a:solidFill>
                <a:latin typeface="+mn-lt"/>
                <a:ea typeface="ＭＳ Ｐゴシック" pitchFamily="34" charset="-128"/>
              </a:rPr>
            </a:br>
            <a:endParaRPr lang="en-US" altLang="en-US" sz="2000" dirty="0" smtClean="0">
              <a:solidFill>
                <a:srgbClr val="800000"/>
              </a:solidFill>
              <a:latin typeface="+mn-lt"/>
              <a:ea typeface="ＭＳ Ｐゴシック" pitchFamily="34" charset="-128"/>
            </a:endParaRPr>
          </a:p>
        </p:txBody>
      </p:sp>
      <p:sp>
        <p:nvSpPr>
          <p:cNvPr id="19459" name="Rectangle 3"/>
          <p:cNvSpPr>
            <a:spLocks noGrp="1" noChangeArrowheads="1"/>
          </p:cNvSpPr>
          <p:nvPr>
            <p:ph type="body" idx="1"/>
          </p:nvPr>
        </p:nvSpPr>
        <p:spPr>
          <a:xfrm>
            <a:off x="152400" y="2209800"/>
            <a:ext cx="8991600" cy="3886200"/>
          </a:xfrm>
        </p:spPr>
        <p:txBody>
          <a:bodyPr/>
          <a:lstStyle/>
          <a:p>
            <a:pPr eaLnBrk="1" hangingPunct="1">
              <a:lnSpc>
                <a:spcPct val="80000"/>
              </a:lnSpc>
              <a:buFontTx/>
              <a:buChar char="•"/>
            </a:pPr>
            <a:r>
              <a:rPr lang="en-US" sz="2200" dirty="0" smtClean="0">
                <a:latin typeface="Times New Roman" charset="0"/>
                <a:ea typeface="ＭＳ Ｐゴシック" charset="0"/>
                <a:cs typeface="ＭＳ Ｐゴシック" charset="0"/>
              </a:rPr>
              <a:t>Longevity and quality of life as an intricate dance between your DNA, your environment and the choices you make.</a:t>
            </a:r>
            <a:endParaRPr lang="en-US" sz="2200" dirty="0">
              <a:latin typeface="Times New Roman" charset="0"/>
              <a:ea typeface="ＭＳ Ｐゴシック" charset="0"/>
              <a:cs typeface="ＭＳ Ｐゴシック" charset="0"/>
            </a:endParaRPr>
          </a:p>
          <a:p>
            <a:pPr eaLnBrk="1" hangingPunct="1">
              <a:lnSpc>
                <a:spcPct val="80000"/>
              </a:lnSpc>
              <a:buFontTx/>
              <a:buChar char="•"/>
            </a:pPr>
            <a:r>
              <a:rPr lang="en-US" sz="2200" dirty="0">
                <a:latin typeface="Times New Roman" charset="0"/>
                <a:ea typeface="ＭＳ Ｐゴシック" charset="0"/>
                <a:cs typeface="ＭＳ Ｐゴシック" charset="0"/>
              </a:rPr>
              <a:t>Your </a:t>
            </a:r>
            <a:r>
              <a:rPr lang="en-US" sz="2200" dirty="0" smtClean="0">
                <a:latin typeface="Times New Roman" charset="0"/>
                <a:ea typeface="ＭＳ Ｐゴシック" charset="0"/>
                <a:cs typeface="ＭＳ Ｐゴシック" charset="0"/>
              </a:rPr>
              <a:t>DNA </a:t>
            </a:r>
            <a:r>
              <a:rPr lang="en-US" sz="2200" dirty="0">
                <a:latin typeface="Times New Roman" charset="0"/>
                <a:ea typeface="ＭＳ Ｐゴシック" charset="0"/>
                <a:cs typeface="ＭＳ Ｐゴシック" charset="0"/>
              </a:rPr>
              <a:t>i.e., your </a:t>
            </a:r>
            <a:r>
              <a:rPr lang="ja-JP" altLang="en-US" sz="2200" dirty="0">
                <a:latin typeface="Times New Roman" charset="0"/>
                <a:ea typeface="ＭＳ Ｐゴシック" charset="0"/>
                <a:cs typeface="ＭＳ Ｐゴシック" charset="0"/>
              </a:rPr>
              <a:t>“</a:t>
            </a:r>
            <a:r>
              <a:rPr lang="en-US" altLang="ja-JP" sz="2200" dirty="0">
                <a:latin typeface="Times New Roman" charset="0"/>
                <a:ea typeface="ＭＳ Ｐゴシック" charset="0"/>
                <a:cs typeface="ＭＳ Ｐゴシック" charset="0"/>
              </a:rPr>
              <a:t>Book of Life</a:t>
            </a:r>
            <a:r>
              <a:rPr lang="ja-JP" altLang="en-US" sz="2200" dirty="0">
                <a:latin typeface="Times New Roman" charset="0"/>
                <a:ea typeface="ＭＳ Ｐゴシック" charset="0"/>
                <a:cs typeface="ＭＳ Ｐゴシック" charset="0"/>
              </a:rPr>
              <a:t>”</a:t>
            </a:r>
            <a:r>
              <a:rPr lang="en-US" altLang="ja-JP" sz="2200" dirty="0">
                <a:latin typeface="Times New Roman" charset="0"/>
                <a:ea typeface="ＭＳ Ｐゴシック" charset="0"/>
                <a:cs typeface="ＭＳ Ｐゴシック" charset="0"/>
              </a:rPr>
              <a:t> have a Stone Age imperative, not often compatible with 21</a:t>
            </a:r>
            <a:r>
              <a:rPr lang="en-US" altLang="ja-JP" sz="2200" baseline="30000" dirty="0">
                <a:latin typeface="Times New Roman" charset="0"/>
                <a:ea typeface="ＭＳ Ｐゴシック" charset="0"/>
                <a:cs typeface="ＭＳ Ｐゴシック" charset="0"/>
              </a:rPr>
              <a:t>st</a:t>
            </a:r>
            <a:r>
              <a:rPr lang="en-US" altLang="ja-JP" sz="2200" dirty="0">
                <a:latin typeface="Times New Roman" charset="0"/>
                <a:ea typeface="ＭＳ Ｐゴシック" charset="0"/>
                <a:cs typeface="ＭＳ Ｐゴシック" charset="0"/>
              </a:rPr>
              <a:t> century </a:t>
            </a:r>
            <a:r>
              <a:rPr lang="en-US" altLang="ja-JP" sz="2200" dirty="0" smtClean="0">
                <a:latin typeface="Times New Roman" charset="0"/>
                <a:ea typeface="ＭＳ Ｐゴシック" charset="0"/>
                <a:cs typeface="ＭＳ Ｐゴシック" charset="0"/>
              </a:rPr>
              <a:t>lifestyle</a:t>
            </a:r>
            <a:r>
              <a:rPr lang="en-US" altLang="ja-JP" sz="2200" dirty="0" smtClean="0">
                <a:latin typeface="Times New Roman" charset="0"/>
                <a:ea typeface="ＭＳ Ｐゴシック" charset="0"/>
                <a:cs typeface="ＭＳ Ｐゴシック" charset="0"/>
              </a:rPr>
              <a:t>. </a:t>
            </a:r>
            <a:endParaRPr lang="en-US" altLang="ja-JP" sz="2200" dirty="0">
              <a:latin typeface="Times New Roman" charset="0"/>
              <a:ea typeface="ＭＳ Ｐゴシック" charset="0"/>
              <a:cs typeface="ＭＳ Ｐゴシック" charset="0"/>
            </a:endParaRPr>
          </a:p>
          <a:p>
            <a:pPr eaLnBrk="1" hangingPunct="1">
              <a:lnSpc>
                <a:spcPct val="80000"/>
              </a:lnSpc>
              <a:buFontTx/>
              <a:buChar char="•"/>
            </a:pPr>
            <a:r>
              <a:rPr lang="en-US" sz="2200" dirty="0">
                <a:latin typeface="Times New Roman" charset="0"/>
                <a:ea typeface="ＭＳ Ｐゴシック" charset="0"/>
                <a:cs typeface="ＭＳ Ｐゴシック" charset="0"/>
              </a:rPr>
              <a:t>This incompatibility creates a disrupted biology e.g</a:t>
            </a:r>
            <a:r>
              <a:rPr lang="en-US" sz="2200" dirty="0" smtClean="0">
                <a:latin typeface="Times New Roman" charset="0"/>
                <a:ea typeface="ＭＳ Ｐゴシック" charset="0"/>
                <a:cs typeface="ＭＳ Ｐゴシック" charset="0"/>
              </a:rPr>
              <a:t>. </a:t>
            </a:r>
            <a:r>
              <a:rPr lang="en-US" sz="2200" i="1" dirty="0" smtClean="0">
                <a:solidFill>
                  <a:srgbClr val="800000"/>
                </a:solidFill>
                <a:latin typeface="Times New Roman" charset="0"/>
                <a:ea typeface="ＭＳ Ｐゴシック" charset="0"/>
                <a:cs typeface="ＭＳ Ｐゴシック" charset="0"/>
              </a:rPr>
              <a:t>changes in our microbiome,  inflammation, and fight-flight overdrive </a:t>
            </a:r>
            <a:r>
              <a:rPr lang="en-US" sz="2200" dirty="0" smtClean="0">
                <a:latin typeface="Times New Roman" charset="0"/>
                <a:ea typeface="ＭＳ Ｐゴシック" charset="0"/>
                <a:cs typeface="ＭＳ Ｐゴシック" charset="0"/>
              </a:rPr>
              <a:t>that </a:t>
            </a:r>
            <a:r>
              <a:rPr lang="en-US" sz="2200" dirty="0">
                <a:latin typeface="Times New Roman" charset="0"/>
                <a:ea typeface="ＭＳ Ｐゴシック" charset="0"/>
                <a:cs typeface="ＭＳ Ｐゴシック" charset="0"/>
              </a:rPr>
              <a:t>forms the basis of chronic complex </a:t>
            </a:r>
            <a:r>
              <a:rPr lang="en-US" sz="2200" dirty="0" smtClean="0">
                <a:latin typeface="Times New Roman" charset="0"/>
                <a:ea typeface="ＭＳ Ｐゴシック" charset="0"/>
                <a:cs typeface="ＭＳ Ｐゴシック" charset="0"/>
              </a:rPr>
              <a:t>disease, poor performance </a:t>
            </a:r>
            <a:r>
              <a:rPr lang="en-US" sz="2200" dirty="0">
                <a:latin typeface="Times New Roman" charset="0"/>
                <a:ea typeface="ＭＳ Ｐゴシック" charset="0"/>
                <a:cs typeface="ＭＳ Ｐゴシック" charset="0"/>
              </a:rPr>
              <a:t>and diminished quality of life.</a:t>
            </a:r>
          </a:p>
          <a:p>
            <a:pPr eaLnBrk="1" hangingPunct="1">
              <a:lnSpc>
                <a:spcPct val="80000"/>
              </a:lnSpc>
              <a:buFontTx/>
              <a:buChar char="•"/>
            </a:pPr>
            <a:r>
              <a:rPr lang="en-US" sz="2200" i="1" dirty="0">
                <a:solidFill>
                  <a:srgbClr val="800000"/>
                </a:solidFill>
                <a:latin typeface="Times New Roman" charset="0"/>
                <a:ea typeface="ＭＳ Ｐゴシック" charset="0"/>
                <a:cs typeface="ＭＳ Ｐゴシック" charset="0"/>
              </a:rPr>
              <a:t>Epigenetics</a:t>
            </a:r>
            <a:r>
              <a:rPr lang="en-US" sz="2200" dirty="0">
                <a:latin typeface="Times New Roman" charset="0"/>
                <a:ea typeface="ＭＳ Ｐゴシック" charset="0"/>
                <a:cs typeface="ＭＳ Ｐゴシック" charset="0"/>
              </a:rPr>
              <a:t> is the relationship between our choices and how our genes function.</a:t>
            </a:r>
          </a:p>
          <a:p>
            <a:pPr eaLnBrk="1" hangingPunct="1">
              <a:lnSpc>
                <a:spcPct val="80000"/>
              </a:lnSpc>
              <a:buFontTx/>
              <a:buChar char="•"/>
            </a:pPr>
            <a:r>
              <a:rPr lang="en-US" sz="2200" dirty="0">
                <a:latin typeface="Times New Roman" charset="0"/>
                <a:ea typeface="ＭＳ Ｐゴシック" charset="0"/>
                <a:cs typeface="ＭＳ Ｐゴシック" charset="0"/>
              </a:rPr>
              <a:t>You can </a:t>
            </a:r>
            <a:r>
              <a:rPr lang="en-US" altLang="ja-JP" sz="2200" dirty="0" smtClean="0">
                <a:latin typeface="Times New Roman" charset="0"/>
                <a:ea typeface="ＭＳ Ｐゴシック" charset="0"/>
                <a:cs typeface="ＭＳ Ｐゴシック" charset="0"/>
              </a:rPr>
              <a:t>assist longevity and quality of life by </a:t>
            </a:r>
            <a:r>
              <a:rPr lang="en-US" altLang="ja-JP" sz="2200" dirty="0">
                <a:latin typeface="Times New Roman" charset="0"/>
                <a:ea typeface="ＭＳ Ｐゴシック" charset="0"/>
                <a:cs typeface="ＭＳ Ｐゴシック" charset="0"/>
              </a:rPr>
              <a:t>aligning your lifestyle  choices with that which your </a:t>
            </a:r>
            <a:r>
              <a:rPr lang="en-US" altLang="ja-JP" sz="2200" dirty="0" smtClean="0">
                <a:latin typeface="Times New Roman" charset="0"/>
                <a:ea typeface="ＭＳ Ｐゴシック" charset="0"/>
                <a:cs typeface="ＭＳ Ｐゴシック" charset="0"/>
              </a:rPr>
              <a:t>DNA </a:t>
            </a:r>
            <a:r>
              <a:rPr lang="en-US" altLang="ja-JP" sz="2200" dirty="0">
                <a:latin typeface="Times New Roman" charset="0"/>
                <a:ea typeface="ＭＳ Ｐゴシック" charset="0"/>
                <a:cs typeface="ＭＳ Ｐゴシック" charset="0"/>
              </a:rPr>
              <a:t>are best suited for</a:t>
            </a:r>
            <a:r>
              <a:rPr lang="en-US" altLang="ja-JP" sz="2200" dirty="0" smtClean="0">
                <a:latin typeface="Times New Roman" charset="0"/>
                <a:ea typeface="ＭＳ Ｐゴシック" charset="0"/>
                <a:cs typeface="ＭＳ Ｐゴシック" charset="0"/>
              </a:rPr>
              <a:t>. </a:t>
            </a:r>
            <a:endParaRPr lang="en-US" sz="2200" dirty="0">
              <a:latin typeface="Times New Roman" charset="0"/>
              <a:ea typeface="ＭＳ Ｐゴシック" charset="0"/>
              <a:cs typeface="ＭＳ Ｐゴシック" charset="0"/>
            </a:endParaRPr>
          </a:p>
        </p:txBody>
      </p:sp>
      <p:pic>
        <p:nvPicPr>
          <p:cNvPr id="13315" name="Picture 5" descr="http://www.quick-good-fortune.com/images/genetics-dna-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9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TextBox 3"/>
          <p:cNvSpPr txBox="1">
            <a:spLocks noChangeArrowheads="1"/>
          </p:cNvSpPr>
          <p:nvPr/>
        </p:nvSpPr>
        <p:spPr bwMode="auto">
          <a:xfrm>
            <a:off x="304800" y="381000"/>
            <a:ext cx="5638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r>
              <a:rPr lang="en-US" sz="3200">
                <a:solidFill>
                  <a:srgbClr val="800000"/>
                </a:solidFill>
                <a:latin typeface="Times New Roman" charset="0"/>
                <a:cs typeface="Times New Roman" charset="0"/>
              </a:rPr>
              <a:t>MBSR and Reduction in Inflammatory Biomarkers</a:t>
            </a:r>
          </a:p>
        </p:txBody>
      </p:sp>
      <p:sp>
        <p:nvSpPr>
          <p:cNvPr id="82946" name="TextBox 4"/>
          <p:cNvSpPr txBox="1">
            <a:spLocks noChangeArrowheads="1"/>
          </p:cNvSpPr>
          <p:nvPr/>
        </p:nvSpPr>
        <p:spPr bwMode="auto">
          <a:xfrm>
            <a:off x="304800" y="2362200"/>
            <a:ext cx="8294688"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Arial"/>
              <a:buChar char="•"/>
              <a:defRPr/>
            </a:pPr>
            <a:r>
              <a:rPr lang="en-US" sz="2800" dirty="0" smtClean="0">
                <a:latin typeface="Times New Roman" charset="0"/>
                <a:cs typeface="Times New Roman" charset="0"/>
              </a:rPr>
              <a:t>Several randomized controlled trials demonstrating alterations in gene expression of </a:t>
            </a:r>
            <a:r>
              <a:rPr lang="en-US" sz="2800" dirty="0" err="1" smtClean="0">
                <a:latin typeface="Times New Roman" charset="0"/>
                <a:cs typeface="Times New Roman" charset="0"/>
              </a:rPr>
              <a:t>NFkB</a:t>
            </a:r>
            <a:r>
              <a:rPr lang="en-US" sz="2800" dirty="0" smtClean="0">
                <a:latin typeface="Times New Roman" charset="0"/>
                <a:cs typeface="Times New Roman" charset="0"/>
              </a:rPr>
              <a:t>, IL-6 with meditation compared to controls (Benson et al)</a:t>
            </a:r>
            <a:endParaRPr lang="en-US" sz="2800" dirty="0">
              <a:latin typeface="Times New Roman" charset="0"/>
              <a:cs typeface="Times New Roman" charset="0"/>
            </a:endParaRPr>
          </a:p>
          <a:p>
            <a:pPr eaLnBrk="1" hangingPunct="1">
              <a:buFont typeface="Arial" charset="0"/>
              <a:buChar char="•"/>
              <a:defRPr/>
            </a:pPr>
            <a:r>
              <a:rPr lang="en-US" sz="2800" dirty="0">
                <a:latin typeface="Times New Roman" charset="0"/>
                <a:cs typeface="Times New Roman" charset="0"/>
              </a:rPr>
              <a:t> </a:t>
            </a:r>
            <a:r>
              <a:rPr lang="en-US" sz="2800" dirty="0" smtClean="0">
                <a:latin typeface="Times New Roman" charset="0"/>
                <a:cs typeface="Times New Roman" charset="0"/>
              </a:rPr>
              <a:t>   Increased expression of telomerase and maintenance</a:t>
            </a:r>
          </a:p>
          <a:p>
            <a:pPr eaLnBrk="1" hangingPunct="1">
              <a:defRPr/>
            </a:pPr>
            <a:r>
              <a:rPr lang="en-US" sz="2800" dirty="0">
                <a:latin typeface="Times New Roman" charset="0"/>
                <a:cs typeface="Times New Roman" charset="0"/>
              </a:rPr>
              <a:t> </a:t>
            </a:r>
            <a:r>
              <a:rPr lang="en-US" sz="2800" dirty="0" smtClean="0">
                <a:latin typeface="Times New Roman" charset="0"/>
                <a:cs typeface="Times New Roman" charset="0"/>
              </a:rPr>
              <a:t>    of telomere length (Blackburn and </a:t>
            </a:r>
            <a:r>
              <a:rPr lang="en-US" sz="2800" dirty="0" err="1" smtClean="0">
                <a:latin typeface="Times New Roman" charset="0"/>
                <a:cs typeface="Times New Roman" charset="0"/>
              </a:rPr>
              <a:t>Ornish</a:t>
            </a:r>
            <a:r>
              <a:rPr lang="en-US" sz="2800" dirty="0" smtClean="0">
                <a:latin typeface="Times New Roman" charset="0"/>
                <a:cs typeface="Times New Roman" charset="0"/>
              </a:rPr>
              <a:t>)</a:t>
            </a:r>
            <a:endParaRPr lang="en-US" sz="2800" dirty="0">
              <a:latin typeface="Times New Roman" charset="0"/>
              <a:cs typeface="Times New Roman" charset="0"/>
            </a:endParaRPr>
          </a:p>
          <a:p>
            <a:pPr marL="457200" indent="-457200" eaLnBrk="1" hangingPunct="1">
              <a:buFont typeface="Arial"/>
              <a:buChar char="•"/>
              <a:defRPr/>
            </a:pPr>
            <a:r>
              <a:rPr lang="en-US" sz="2800" dirty="0" smtClean="0">
                <a:latin typeface="Times New Roman" charset="0"/>
                <a:cs typeface="Times New Roman" charset="0"/>
              </a:rPr>
              <a:t>Treatment </a:t>
            </a:r>
            <a:r>
              <a:rPr lang="en-US" sz="2800" dirty="0">
                <a:latin typeface="Times New Roman" charset="0"/>
                <a:cs typeface="Times New Roman" charset="0"/>
              </a:rPr>
              <a:t>group scored better on emotional wellness</a:t>
            </a:r>
          </a:p>
          <a:p>
            <a:pPr eaLnBrk="1" hangingPunct="1">
              <a:buFont typeface="Arial" charset="0"/>
              <a:buChar char="•"/>
              <a:defRPr/>
            </a:pPr>
            <a:r>
              <a:rPr lang="en-US" sz="2800" dirty="0" smtClean="0">
                <a:latin typeface="Times New Roman" charset="0"/>
                <a:cs typeface="Times New Roman" charset="0"/>
              </a:rPr>
              <a:t>    C</a:t>
            </a:r>
            <a:r>
              <a:rPr lang="en-US" sz="2800" dirty="0">
                <a:latin typeface="Times New Roman" charset="0"/>
                <a:cs typeface="Times New Roman" charset="0"/>
              </a:rPr>
              <a:t>-reactive protein reduced</a:t>
            </a:r>
          </a:p>
        </p:txBody>
      </p:sp>
      <p:pic>
        <p:nvPicPr>
          <p:cNvPr id="384003" name="Picture 1" descr="AA59057C-B72E-43ED-B11E83DE4ECB9648_articl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81000"/>
            <a:ext cx="20415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46356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1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5217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4" name="Picture 2" descr="telome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819400"/>
            <a:ext cx="3824288"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365382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9550" y="231775"/>
            <a:ext cx="35671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extBox 2"/>
          <p:cNvSpPr txBox="1">
            <a:spLocks noChangeArrowheads="1"/>
          </p:cNvSpPr>
          <p:nvPr/>
        </p:nvSpPr>
        <p:spPr bwMode="auto">
          <a:xfrm>
            <a:off x="2654300" y="4978400"/>
            <a:ext cx="4229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eaLnBrk="1" hangingPunct="1"/>
            <a:endParaRPr lang="en-US">
              <a:latin typeface="Baskerville Old Face" charset="0"/>
              <a:cs typeface="Baskerville Old Face" charset="0"/>
            </a:endParaRPr>
          </a:p>
          <a:p>
            <a:pPr algn="ctr" eaLnBrk="1" hangingPunct="1"/>
            <a:r>
              <a:rPr lang="en-US" sz="3200">
                <a:latin typeface="Baskerville Old Face" charset="0"/>
                <a:cs typeface="Baskerville Old Face" charset="0"/>
              </a:rPr>
              <a:t>Motion is the lotion !</a:t>
            </a:r>
          </a:p>
        </p:txBody>
      </p:sp>
    </p:spTree>
    <p:extLst>
      <p:ext uri="{BB962C8B-B14F-4D97-AF65-F5344CB8AC3E}">
        <p14:creationId xmlns:p14="http://schemas.microsoft.com/office/powerpoint/2010/main" val="196939460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04038" y="307975"/>
            <a:ext cx="19240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extBox 5"/>
          <p:cNvSpPr txBox="1">
            <a:spLocks noChangeArrowheads="1"/>
          </p:cNvSpPr>
          <p:nvPr/>
        </p:nvSpPr>
        <p:spPr bwMode="auto">
          <a:xfrm>
            <a:off x="304800" y="6096000"/>
            <a:ext cx="661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a:latin typeface="Times New Roman" charset="0"/>
                <a:cs typeface="Times New Roman" charset="0"/>
              </a:rPr>
              <a:t>Lindholm et al. </a:t>
            </a:r>
            <a:r>
              <a:rPr lang="en-US" sz="2000" i="1">
                <a:latin typeface="Times New Roman" charset="0"/>
                <a:cs typeface="Times New Roman" charset="0"/>
              </a:rPr>
              <a:t>Epigenetics December 2014</a:t>
            </a:r>
            <a:r>
              <a:rPr lang="en-US" sz="2000">
                <a:latin typeface="Times New Roman" charset="0"/>
                <a:cs typeface="Times New Roman" charset="0"/>
              </a:rPr>
              <a:t> </a:t>
            </a:r>
          </a:p>
        </p:txBody>
      </p:sp>
      <p:sp>
        <p:nvSpPr>
          <p:cNvPr id="386051" name="TextBox 6"/>
          <p:cNvSpPr txBox="1">
            <a:spLocks noChangeArrowheads="1"/>
          </p:cNvSpPr>
          <p:nvPr/>
        </p:nvSpPr>
        <p:spPr bwMode="auto">
          <a:xfrm>
            <a:off x="228600" y="2971800"/>
            <a:ext cx="85407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buFont typeface="Arial" charset="0"/>
              <a:buChar char="•"/>
            </a:pPr>
            <a:r>
              <a:rPr lang="en-US">
                <a:latin typeface="Times New Roman" charset="0"/>
                <a:cs typeface="Times New Roman" charset="0"/>
              </a:rPr>
              <a:t> Examined methylation patterns in skeletal muscle of sedentary men and women before and after 45 minutes of moderate-intense exercise.</a:t>
            </a:r>
          </a:p>
          <a:p>
            <a:pPr>
              <a:buFont typeface="Arial" charset="0"/>
              <a:buChar char="•"/>
            </a:pPr>
            <a:r>
              <a:rPr lang="en-US">
                <a:latin typeface="Times New Roman" charset="0"/>
                <a:cs typeface="Times New Roman" charset="0"/>
              </a:rPr>
              <a:t> Methylation patterns changed significantly in genes coding for PPAR gamma, NfΚB and IL-6</a:t>
            </a:r>
          </a:p>
          <a:p>
            <a:pPr>
              <a:buFont typeface="Arial" charset="0"/>
              <a:buChar char="•"/>
            </a:pPr>
            <a:r>
              <a:rPr lang="en-US">
                <a:latin typeface="Times New Roman" charset="0"/>
                <a:cs typeface="Times New Roman" charset="0"/>
              </a:rPr>
              <a:t> Suggestive of more favorable gene expression patterns as they relate to inflammation and insulin signaling.</a:t>
            </a:r>
          </a:p>
        </p:txBody>
      </p:sp>
      <p:pic>
        <p:nvPicPr>
          <p:cNvPr id="3860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575"/>
            <a:ext cx="6172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39972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fcell-02-00049-g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897813" cy="599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28765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2"/>
          <p:cNvSpPr>
            <a:spLocks noGrp="1"/>
          </p:cNvSpPr>
          <p:nvPr>
            <p:ph type="title"/>
          </p:nvPr>
        </p:nvSpPr>
        <p:spPr>
          <a:xfrm>
            <a:off x="609600" y="838200"/>
            <a:ext cx="5638800" cy="1143000"/>
          </a:xfrm>
        </p:spPr>
        <p:txBody>
          <a:bodyPr/>
          <a:lstStyle/>
          <a:p>
            <a:pPr algn="ctr"/>
            <a:r>
              <a:rPr lang="en-US" sz="2400" dirty="0">
                <a:solidFill>
                  <a:srgbClr val="800000"/>
                </a:solidFill>
                <a:latin typeface="Times New Roman" charset="0"/>
                <a:ea typeface="ＭＳ Ｐゴシック" charset="0"/>
                <a:cs typeface="Times New Roman" charset="0"/>
              </a:rPr>
              <a:t>Representative Clinical Conditions Suggested to Have Epigenetic Origins</a:t>
            </a:r>
          </a:p>
        </p:txBody>
      </p:sp>
      <p:sp>
        <p:nvSpPr>
          <p:cNvPr id="86018" name="Content Placeholder 3"/>
          <p:cNvSpPr>
            <a:spLocks noGrp="1"/>
          </p:cNvSpPr>
          <p:nvPr>
            <p:ph idx="1"/>
          </p:nvPr>
        </p:nvSpPr>
        <p:spPr>
          <a:xfrm>
            <a:off x="1295400" y="2209800"/>
            <a:ext cx="7086600" cy="3657600"/>
          </a:xfrm>
        </p:spPr>
        <p:txBody>
          <a:bodyPr/>
          <a:lstStyle/>
          <a:p>
            <a:pPr>
              <a:buFontTx/>
              <a:buChar char="•"/>
            </a:pPr>
            <a:r>
              <a:rPr lang="en-US">
                <a:latin typeface="Times New Roman" charset="0"/>
                <a:ea typeface="ＭＳ Ｐゴシック" charset="0"/>
              </a:rPr>
              <a:t>Type 2 DM and Metabolic Syndrome</a:t>
            </a:r>
          </a:p>
          <a:p>
            <a:pPr>
              <a:buFontTx/>
              <a:buChar char="•"/>
            </a:pPr>
            <a:r>
              <a:rPr lang="en-US">
                <a:latin typeface="Times New Roman" charset="0"/>
                <a:ea typeface="ＭＳ Ｐゴシック" charset="0"/>
              </a:rPr>
              <a:t>Coronary artery disease</a:t>
            </a:r>
          </a:p>
          <a:p>
            <a:pPr>
              <a:buFontTx/>
              <a:buChar char="•"/>
            </a:pPr>
            <a:r>
              <a:rPr lang="en-US">
                <a:latin typeface="Times New Roman" charset="0"/>
                <a:ea typeface="ＭＳ Ｐゴシック" charset="0"/>
              </a:rPr>
              <a:t>Autoimmune Diseases</a:t>
            </a:r>
          </a:p>
          <a:p>
            <a:pPr>
              <a:buFontTx/>
              <a:buChar char="•"/>
            </a:pPr>
            <a:r>
              <a:rPr lang="en-US">
                <a:latin typeface="Times New Roman" charset="0"/>
                <a:ea typeface="ＭＳ Ｐゴシック" charset="0"/>
              </a:rPr>
              <a:t>Cancer</a:t>
            </a:r>
          </a:p>
          <a:p>
            <a:pPr>
              <a:buFontTx/>
              <a:buChar char="•"/>
            </a:pPr>
            <a:r>
              <a:rPr lang="en-US">
                <a:latin typeface="Times New Roman" charset="0"/>
                <a:ea typeface="ＭＳ Ｐゴシック" charset="0"/>
              </a:rPr>
              <a:t>Allergic Disorders</a:t>
            </a:r>
          </a:p>
          <a:p>
            <a:pPr>
              <a:buFontTx/>
              <a:buChar char="•"/>
            </a:pPr>
            <a:r>
              <a:rPr lang="en-US">
                <a:latin typeface="Times New Roman" charset="0"/>
                <a:ea typeface="ＭＳ Ｐゴシック" charset="0"/>
              </a:rPr>
              <a:t>Depression</a:t>
            </a:r>
          </a:p>
          <a:p>
            <a:pPr>
              <a:buFontTx/>
              <a:buChar char="•"/>
            </a:pPr>
            <a:r>
              <a:rPr lang="en-US">
                <a:latin typeface="Times New Roman" charset="0"/>
                <a:ea typeface="ＭＳ Ｐゴシック" charset="0"/>
              </a:rPr>
              <a:t>Neurologic: Alzheimer’s, PD, ALS, Autism</a:t>
            </a:r>
          </a:p>
        </p:txBody>
      </p:sp>
      <p:pic>
        <p:nvPicPr>
          <p:cNvPr id="860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04800"/>
            <a:ext cx="215106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0"/>
            <a:ext cx="4886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1" descr="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43534"/>
            <a:ext cx="6019800" cy="544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5257800" y="4419600"/>
            <a:ext cx="762000" cy="685800"/>
          </a:xfrm>
          <a:prstGeom prst="ellipse">
            <a:avLst/>
          </a:prstGeom>
          <a:noFill/>
          <a:ln w="5715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descr="Untitled.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909638"/>
            <a:ext cx="61341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rry-potter-quote-1-happiness--996-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3276600"/>
            <a:ext cx="5791200" cy="2590800"/>
          </a:xfrm>
          <a:prstGeom prst="rect">
            <a:avLst/>
          </a:prstGeom>
        </p:spPr>
      </p:pic>
      <p:pic>
        <p:nvPicPr>
          <p:cNvPr id="3" name="Picture 2" descr="Dumbledore_and_Elder_W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28600"/>
            <a:ext cx="3676650" cy="2457450"/>
          </a:xfrm>
          <a:prstGeom prst="rect">
            <a:avLst/>
          </a:prstGeom>
        </p:spPr>
      </p:pic>
    </p:spTree>
    <p:extLst>
      <p:ext uri="{BB962C8B-B14F-4D97-AF65-F5344CB8AC3E}">
        <p14:creationId xmlns:p14="http://schemas.microsoft.com/office/powerpoint/2010/main" val="29586111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35000"/>
            <a:ext cx="3330575"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5"/>
          <p:cNvSpPr txBox="1">
            <a:spLocks noChangeArrowheads="1"/>
          </p:cNvSpPr>
          <p:nvPr/>
        </p:nvSpPr>
        <p:spPr bwMode="auto">
          <a:xfrm>
            <a:off x="4229100" y="1841500"/>
            <a:ext cx="4584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kzidenz-Grotesk BQ Light" charset="0"/>
                <a:ea typeface="ＭＳ Ｐゴシック" charset="0"/>
                <a:cs typeface="ＭＳ Ｐゴシック" charset="0"/>
              </a:defRPr>
            </a:lvl1pPr>
            <a:lvl2pPr marL="742950" indent="-285750" eaLnBrk="0" hangingPunct="0">
              <a:defRPr sz="2400">
                <a:solidFill>
                  <a:schemeClr val="tx1"/>
                </a:solidFill>
                <a:latin typeface="Akzidenz-Grotesk BQ Light" charset="0"/>
                <a:ea typeface="ＭＳ Ｐゴシック" charset="0"/>
              </a:defRPr>
            </a:lvl2pPr>
            <a:lvl3pPr marL="1143000" indent="-228600" eaLnBrk="0" hangingPunct="0">
              <a:defRPr sz="2400">
                <a:solidFill>
                  <a:schemeClr val="tx1"/>
                </a:solidFill>
                <a:latin typeface="Akzidenz-Grotesk BQ Light" charset="0"/>
                <a:ea typeface="ＭＳ Ｐゴシック" charset="0"/>
              </a:defRPr>
            </a:lvl3pPr>
            <a:lvl4pPr marL="1600200" indent="-228600" eaLnBrk="0" hangingPunct="0">
              <a:defRPr sz="2400">
                <a:solidFill>
                  <a:schemeClr val="tx1"/>
                </a:solidFill>
                <a:latin typeface="Akzidenz-Grotesk BQ Light" charset="0"/>
                <a:ea typeface="ＭＳ Ｐゴシック" charset="0"/>
              </a:defRPr>
            </a:lvl4pPr>
            <a:lvl5pPr marL="2057400" indent="-228600" eaLnBrk="0" hangingPunct="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latin typeface="Times New Roman" charset="0"/>
                <a:cs typeface="Times New Roman" charset="0"/>
              </a:rPr>
              <a:t>“It’s not what we don’t know that gets us into trouble, it’s what we know that ain’t so”   </a:t>
            </a:r>
          </a:p>
          <a:p>
            <a:pPr algn="ctr"/>
            <a:endParaRPr lang="en-US">
              <a:latin typeface="Times New Roman" charset="0"/>
              <a:cs typeface="Times New Roman" charset="0"/>
            </a:endParaRPr>
          </a:p>
          <a:p>
            <a:pPr algn="ctr"/>
            <a:r>
              <a:rPr lang="en-US">
                <a:latin typeface="Times New Roman" charset="0"/>
                <a:cs typeface="Times New Roman" charset="0"/>
              </a:rPr>
              <a:t>Mark Twain</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dna-universe-main-4-po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04800"/>
            <a:ext cx="6858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098" name="TextBox 3"/>
          <p:cNvSpPr txBox="1">
            <a:spLocks noChangeArrowheads="1"/>
          </p:cNvSpPr>
          <p:nvPr/>
        </p:nvSpPr>
        <p:spPr bwMode="auto">
          <a:xfrm>
            <a:off x="2743200" y="4572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pPr algn="ctr"/>
            <a:r>
              <a:rPr lang="en-US"/>
              <a:t>Thank You</a:t>
            </a:r>
          </a:p>
        </p:txBody>
      </p:sp>
      <p:sp>
        <p:nvSpPr>
          <p:cNvPr id="388099" name="TextBox 1"/>
          <p:cNvSpPr txBox="1">
            <a:spLocks noChangeArrowheads="1"/>
          </p:cNvSpPr>
          <p:nvPr/>
        </p:nvSpPr>
        <p:spPr bwMode="auto">
          <a:xfrm>
            <a:off x="0" y="6457950"/>
            <a:ext cx="601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kzidenz-Grotesk BQ Light" charset="0"/>
                <a:ea typeface="ＭＳ Ｐゴシック" charset="0"/>
                <a:cs typeface="ＭＳ Ｐゴシック" charset="0"/>
              </a:defRPr>
            </a:lvl1pPr>
            <a:lvl2pPr marL="742950" indent="-285750">
              <a:defRPr sz="2400">
                <a:solidFill>
                  <a:schemeClr val="tx1"/>
                </a:solidFill>
                <a:latin typeface="Akzidenz-Grotesk BQ Light" charset="0"/>
                <a:ea typeface="ＭＳ Ｐゴシック" charset="0"/>
              </a:defRPr>
            </a:lvl2pPr>
            <a:lvl3pPr marL="1143000" indent="-228600">
              <a:defRPr sz="2400">
                <a:solidFill>
                  <a:schemeClr val="tx1"/>
                </a:solidFill>
                <a:latin typeface="Akzidenz-Grotesk BQ Light" charset="0"/>
                <a:ea typeface="ＭＳ Ｐゴシック" charset="0"/>
              </a:defRPr>
            </a:lvl3pPr>
            <a:lvl4pPr marL="1600200" indent="-228600">
              <a:defRPr sz="2400">
                <a:solidFill>
                  <a:schemeClr val="tx1"/>
                </a:solidFill>
                <a:latin typeface="Akzidenz-Grotesk BQ Light" charset="0"/>
                <a:ea typeface="ＭＳ Ｐゴシック" charset="0"/>
              </a:defRPr>
            </a:lvl4pPr>
            <a:lvl5pPr marL="2057400" indent="-228600">
              <a:defRPr sz="2400">
                <a:solidFill>
                  <a:schemeClr val="tx1"/>
                </a:solidFill>
                <a:latin typeface="Akzidenz-Grotesk BQ Light" charset="0"/>
                <a:ea typeface="ＭＳ Ｐゴシック" charset="0"/>
              </a:defRPr>
            </a:lvl5pPr>
            <a:lvl6pPr marL="2514600" indent="-228600" eaLnBrk="0" fontAlgn="base" hangingPunct="0">
              <a:spcBef>
                <a:spcPct val="0"/>
              </a:spcBef>
              <a:spcAft>
                <a:spcPct val="0"/>
              </a:spcAft>
              <a:defRPr sz="2400">
                <a:solidFill>
                  <a:schemeClr val="tx1"/>
                </a:solidFill>
                <a:latin typeface="Akzidenz-Grotesk BQ Light" charset="0"/>
                <a:ea typeface="ＭＳ Ｐゴシック" charset="0"/>
              </a:defRPr>
            </a:lvl6pPr>
            <a:lvl7pPr marL="2971800" indent="-228600" eaLnBrk="0" fontAlgn="base" hangingPunct="0">
              <a:spcBef>
                <a:spcPct val="0"/>
              </a:spcBef>
              <a:spcAft>
                <a:spcPct val="0"/>
              </a:spcAft>
              <a:defRPr sz="2400">
                <a:solidFill>
                  <a:schemeClr val="tx1"/>
                </a:solidFill>
                <a:latin typeface="Akzidenz-Grotesk BQ Light" charset="0"/>
                <a:ea typeface="ＭＳ Ｐゴシック" charset="0"/>
              </a:defRPr>
            </a:lvl7pPr>
            <a:lvl8pPr marL="3429000" indent="-228600" eaLnBrk="0" fontAlgn="base" hangingPunct="0">
              <a:spcBef>
                <a:spcPct val="0"/>
              </a:spcBef>
              <a:spcAft>
                <a:spcPct val="0"/>
              </a:spcAft>
              <a:defRPr sz="2400">
                <a:solidFill>
                  <a:schemeClr val="tx1"/>
                </a:solidFill>
                <a:latin typeface="Akzidenz-Grotesk BQ Light" charset="0"/>
                <a:ea typeface="ＭＳ Ｐゴシック" charset="0"/>
              </a:defRPr>
            </a:lvl8pPr>
            <a:lvl9pPr marL="3886200" indent="-228600" eaLnBrk="0" fontAlgn="base" hangingPunct="0">
              <a:spcBef>
                <a:spcPct val="0"/>
              </a:spcBef>
              <a:spcAft>
                <a:spcPct val="0"/>
              </a:spcAft>
              <a:defRPr sz="2400">
                <a:solidFill>
                  <a:schemeClr val="tx1"/>
                </a:solidFill>
                <a:latin typeface="Akzidenz-Grotesk BQ Light" charset="0"/>
                <a:ea typeface="ＭＳ Ｐゴシック" charset="0"/>
              </a:defRPr>
            </a:lvl9pPr>
          </a:lstStyle>
          <a:p>
            <a:r>
              <a:rPr lang="en-US" sz="2000" dirty="0" err="1">
                <a:solidFill>
                  <a:srgbClr val="800000"/>
                </a:solidFill>
                <a:latin typeface="Rockwell" charset="0"/>
                <a:cs typeface="Rockwell" charset="0"/>
              </a:rPr>
              <a:t>www.thehealthedgepodcast.com</a:t>
            </a:r>
            <a:endParaRPr lang="en-US" sz="2000" dirty="0">
              <a:solidFill>
                <a:srgbClr val="800000"/>
              </a:solidFill>
              <a:latin typeface="Rockwell" charset="0"/>
              <a:cs typeface="Rockwell" charset="0"/>
            </a:endParaRPr>
          </a:p>
        </p:txBody>
      </p:sp>
      <p:sp>
        <p:nvSpPr>
          <p:cNvPr id="2" name="TextBox 1"/>
          <p:cNvSpPr txBox="1"/>
          <p:nvPr/>
        </p:nvSpPr>
        <p:spPr>
          <a:xfrm>
            <a:off x="2590800" y="5257800"/>
            <a:ext cx="4648200" cy="830997"/>
          </a:xfrm>
          <a:prstGeom prst="rect">
            <a:avLst/>
          </a:prstGeom>
          <a:noFill/>
        </p:spPr>
        <p:txBody>
          <a:bodyPr wrap="square" rtlCol="0">
            <a:spAutoFit/>
          </a:bodyPr>
          <a:lstStyle/>
          <a:p>
            <a:pPr algn="ctr"/>
            <a:r>
              <a:rPr lang="en-US" dirty="0" smtClean="0">
                <a:solidFill>
                  <a:srgbClr val="800000"/>
                </a:solidFill>
              </a:rPr>
              <a:t>Remember, you are the one you have been waiting for!</a:t>
            </a:r>
            <a:endParaRPr lang="en-US" dirty="0">
              <a:solidFill>
                <a:srgbClr val="800000"/>
              </a:solidFill>
            </a:endParaRPr>
          </a:p>
        </p:txBody>
      </p:sp>
    </p:spTree>
    <p:extLst>
      <p:ext uri="{BB962C8B-B14F-4D97-AF65-F5344CB8AC3E}">
        <p14:creationId xmlns:p14="http://schemas.microsoft.com/office/powerpoint/2010/main" val="143017190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p:cNvSpPr txBox="1">
            <a:spLocks noChangeArrowheads="1"/>
          </p:cNvSpPr>
          <p:nvPr/>
        </p:nvSpPr>
        <p:spPr bwMode="auto">
          <a:xfrm>
            <a:off x="1329049" y="741304"/>
            <a:ext cx="5943600" cy="1554163"/>
          </a:xfrm>
          <a:prstGeom prst="rect">
            <a:avLst/>
          </a:prstGeom>
          <a:noFill/>
          <a:ln w="12700" cap="sq">
            <a:noFill/>
            <a:miter lim="800000"/>
            <a:headEnd type="none" w="sm" len="sm"/>
            <a:tailEnd type="none" w="sm" len="sm"/>
          </a:ln>
          <a:effectLst/>
        </p:spPr>
        <p:txBody>
          <a:bodyPr>
            <a:prstTxWarp prst="textNoShape">
              <a:avLst/>
            </a:prstTxWarp>
            <a:spAutoFit/>
          </a:bodyPr>
          <a:lstStyle/>
          <a:p>
            <a:pPr algn="ctr">
              <a:spcBef>
                <a:spcPct val="50000"/>
              </a:spcBef>
            </a:pPr>
            <a:r>
              <a:rPr lang="en-US" sz="3200" dirty="0">
                <a:solidFill>
                  <a:schemeClr val="tx1"/>
                </a:solidFill>
              </a:rPr>
              <a:t>Our behavior is a function of our values as mediated by our perceptions.</a:t>
            </a:r>
            <a:endParaRPr lang="en-US" dirty="0">
              <a:solidFill>
                <a:schemeClr val="tx1"/>
              </a:solidFill>
            </a:endParaRPr>
          </a:p>
        </p:txBody>
      </p:sp>
      <p:sp>
        <p:nvSpPr>
          <p:cNvPr id="3" name="TextBox 2"/>
          <p:cNvSpPr txBox="1"/>
          <p:nvPr/>
        </p:nvSpPr>
        <p:spPr>
          <a:xfrm>
            <a:off x="1595749" y="2911467"/>
            <a:ext cx="5410200" cy="830997"/>
          </a:xfrm>
          <a:prstGeom prst="rect">
            <a:avLst/>
          </a:prstGeom>
          <a:noFill/>
        </p:spPr>
        <p:txBody>
          <a:bodyPr wrap="square" rtlCol="0">
            <a:spAutoFit/>
          </a:bodyPr>
          <a:lstStyle/>
          <a:p>
            <a:pPr algn="ctr"/>
            <a:r>
              <a:rPr lang="en-US" sz="4800" dirty="0" smtClean="0">
                <a:solidFill>
                  <a:srgbClr val="800000"/>
                </a:solidFill>
                <a:latin typeface="Times New Roman"/>
                <a:cs typeface="Times New Roman"/>
              </a:rPr>
              <a:t>B = V × P</a:t>
            </a:r>
            <a:endParaRPr lang="en-US" sz="4800" dirty="0">
              <a:solidFill>
                <a:srgbClr val="800000"/>
              </a:solidFill>
              <a:latin typeface="Times New Roman"/>
              <a:cs typeface="Times New Roman"/>
            </a:endParaRPr>
          </a:p>
        </p:txBody>
      </p:sp>
      <p:sp>
        <p:nvSpPr>
          <p:cNvPr id="2" name="TextBox 1"/>
          <p:cNvSpPr txBox="1"/>
          <p:nvPr/>
        </p:nvSpPr>
        <p:spPr>
          <a:xfrm>
            <a:off x="1499166" y="4321675"/>
            <a:ext cx="2266458" cy="1200329"/>
          </a:xfrm>
          <a:prstGeom prst="rect">
            <a:avLst/>
          </a:prstGeom>
          <a:noFill/>
        </p:spPr>
        <p:txBody>
          <a:bodyPr wrap="square" rtlCol="0">
            <a:spAutoFit/>
          </a:bodyPr>
          <a:lstStyle/>
          <a:p>
            <a:r>
              <a:rPr lang="en-US" dirty="0"/>
              <a:t>What is most important to you about _________?</a:t>
            </a:r>
          </a:p>
          <a:p>
            <a:endParaRPr lang="en-US" dirty="0"/>
          </a:p>
        </p:txBody>
      </p:sp>
      <p:cxnSp>
        <p:nvCxnSpPr>
          <p:cNvPr id="5" name="Straight Arrow Connector 4"/>
          <p:cNvCxnSpPr>
            <a:stCxn id="2" idx="0"/>
          </p:cNvCxnSpPr>
          <p:nvPr/>
        </p:nvCxnSpPr>
        <p:spPr>
          <a:xfrm flipV="1">
            <a:off x="2632395" y="3663935"/>
            <a:ext cx="1512425" cy="6577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217052" y="4321675"/>
            <a:ext cx="2370667" cy="646331"/>
          </a:xfrm>
          <a:prstGeom prst="rect">
            <a:avLst/>
          </a:prstGeom>
          <a:noFill/>
        </p:spPr>
        <p:txBody>
          <a:bodyPr wrap="square" rtlCol="0">
            <a:spAutoFit/>
          </a:bodyPr>
          <a:lstStyle/>
          <a:p>
            <a:r>
              <a:rPr lang="en-US" dirty="0" smtClean="0"/>
              <a:t>Help me understand how you see things.</a:t>
            </a:r>
            <a:endParaRPr lang="en-US" dirty="0"/>
          </a:p>
        </p:txBody>
      </p:sp>
      <p:cxnSp>
        <p:nvCxnSpPr>
          <p:cNvPr id="8" name="Straight Arrow Connector 7"/>
          <p:cNvCxnSpPr/>
          <p:nvPr/>
        </p:nvCxnSpPr>
        <p:spPr>
          <a:xfrm flipH="1" flipV="1">
            <a:off x="5401340" y="3663935"/>
            <a:ext cx="980031" cy="63628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45261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a:xfrm>
            <a:off x="762000" y="1219200"/>
            <a:ext cx="2209800" cy="1143000"/>
          </a:xfrm>
        </p:spPr>
        <p:txBody>
          <a:bodyPr/>
          <a:lstStyle/>
          <a:p>
            <a:r>
              <a:rPr lang="en-US" dirty="0">
                <a:solidFill>
                  <a:srgbClr val="800000"/>
                </a:solidFill>
                <a:latin typeface="Baskerville" charset="0"/>
                <a:ea typeface="ＭＳ Ｐゴシック" charset="0"/>
              </a:rPr>
              <a:t>Disclosures</a:t>
            </a:r>
          </a:p>
        </p:txBody>
      </p:sp>
      <p:sp>
        <p:nvSpPr>
          <p:cNvPr id="6146" name="Content Placeholder 2"/>
          <p:cNvSpPr>
            <a:spLocks noGrp="1"/>
          </p:cNvSpPr>
          <p:nvPr>
            <p:ph idx="1"/>
          </p:nvPr>
        </p:nvSpPr>
        <p:spPr>
          <a:xfrm>
            <a:off x="457200" y="2667000"/>
            <a:ext cx="8153400" cy="2362200"/>
          </a:xfrm>
        </p:spPr>
        <p:txBody>
          <a:bodyPr/>
          <a:lstStyle/>
          <a:p>
            <a:pPr>
              <a:buFontTx/>
              <a:buChar char="•"/>
            </a:pPr>
            <a:r>
              <a:rPr lang="en-US" dirty="0">
                <a:latin typeface="Times New Roman" charset="0"/>
                <a:ea typeface="ＭＳ Ｐゴシック" charset="0"/>
              </a:rPr>
              <a:t>Serve on faculty </a:t>
            </a:r>
            <a:r>
              <a:rPr lang="en-US" dirty="0" smtClean="0">
                <a:latin typeface="Times New Roman" charset="0"/>
                <a:ea typeface="ＭＳ Ｐゴシック" charset="0"/>
              </a:rPr>
              <a:t>for The </a:t>
            </a:r>
            <a:r>
              <a:rPr lang="en-US" dirty="0">
                <a:latin typeface="Times New Roman" charset="0"/>
                <a:ea typeface="ＭＳ Ｐゴシック" charset="0"/>
              </a:rPr>
              <a:t>Center for Mind-Body Medicine</a:t>
            </a:r>
          </a:p>
          <a:p>
            <a:pPr>
              <a:buFontTx/>
              <a:buChar char="•"/>
            </a:pPr>
            <a:r>
              <a:rPr lang="en-US" dirty="0">
                <a:latin typeface="Times New Roman" charset="0"/>
                <a:ea typeface="ＭＳ Ｐゴシック" charset="0"/>
              </a:rPr>
              <a:t>Serve on the faculty for The American Meditation Institute</a:t>
            </a:r>
          </a:p>
          <a:p>
            <a:pPr>
              <a:buFontTx/>
              <a:buChar char="•"/>
            </a:pPr>
            <a:r>
              <a:rPr lang="en-US" dirty="0">
                <a:latin typeface="Times New Roman" charset="0"/>
                <a:ea typeface="ＭＳ Ｐゴシック" charset="0"/>
              </a:rPr>
              <a:t>Medical Advisor for Functional Formularies</a:t>
            </a:r>
          </a:p>
          <a:p>
            <a:pPr>
              <a:buFontTx/>
              <a:buChar char="•"/>
            </a:pPr>
            <a:r>
              <a:rPr lang="en-US" dirty="0" smtClean="0">
                <a:latin typeface="Times New Roman" charset="0"/>
                <a:ea typeface="ＭＳ Ｐゴシック" charset="0"/>
              </a:rPr>
              <a:t>Clinical Innovator for </a:t>
            </a:r>
            <a:r>
              <a:rPr lang="en-US" dirty="0" err="1" smtClean="0">
                <a:latin typeface="Times New Roman" charset="0"/>
                <a:ea typeface="ＭＳ Ｐゴシック" charset="0"/>
              </a:rPr>
              <a:t>Novolux</a:t>
            </a:r>
            <a:r>
              <a:rPr lang="en-US" dirty="0" smtClean="0">
                <a:latin typeface="Times New Roman" charset="0"/>
                <a:ea typeface="ＭＳ Ｐゴシック" charset="0"/>
              </a:rPr>
              <a:t> Technologies</a:t>
            </a:r>
          </a:p>
          <a:p>
            <a:pPr>
              <a:buFontTx/>
              <a:buChar char="•"/>
            </a:pPr>
            <a:r>
              <a:rPr lang="en-US" dirty="0" smtClean="0">
                <a:latin typeface="Times New Roman" charset="0"/>
                <a:ea typeface="ＭＳ Ｐゴシック" charset="0"/>
              </a:rPr>
              <a:t>The Health Edge Podcast (</a:t>
            </a:r>
            <a:r>
              <a:rPr lang="en-US" dirty="0" err="1" smtClean="0">
                <a:latin typeface="Times New Roman" charset="0"/>
                <a:ea typeface="ＭＳ Ｐゴシック" charset="0"/>
              </a:rPr>
              <a:t>www.thehealthedgepodcast.com</a:t>
            </a:r>
            <a:r>
              <a:rPr lang="en-US" dirty="0" smtClean="0">
                <a:latin typeface="Times New Roman" charset="0"/>
                <a:ea typeface="ＭＳ Ｐゴシック" charset="0"/>
              </a:rPr>
              <a:t>)</a:t>
            </a:r>
            <a:endParaRPr lang="en-US" dirty="0">
              <a:latin typeface="Times New Roman"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521" t="16129" r="18333" b="25000"/>
          <a:stretch/>
        </p:blipFill>
        <p:spPr>
          <a:xfrm>
            <a:off x="1876425" y="228600"/>
            <a:ext cx="5591175" cy="5562600"/>
          </a:xfrm>
          <a:prstGeom prst="rect">
            <a:avLst/>
          </a:prstGeom>
        </p:spPr>
      </p:pic>
    </p:spTree>
    <p:extLst>
      <p:ext uri="{BB962C8B-B14F-4D97-AF65-F5344CB8AC3E}">
        <p14:creationId xmlns:p14="http://schemas.microsoft.com/office/powerpoint/2010/main" val="34281917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833" t="15860" r="18437" b="24194"/>
          <a:stretch/>
        </p:blipFill>
        <p:spPr>
          <a:xfrm>
            <a:off x="1905000" y="203200"/>
            <a:ext cx="5553075" cy="5664200"/>
          </a:xfrm>
          <a:prstGeom prst="rect">
            <a:avLst/>
          </a:prstGeom>
        </p:spPr>
      </p:pic>
    </p:spTree>
    <p:extLst>
      <p:ext uri="{BB962C8B-B14F-4D97-AF65-F5344CB8AC3E}">
        <p14:creationId xmlns:p14="http://schemas.microsoft.com/office/powerpoint/2010/main" val="25055838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104" t="15726" r="18438" b="25538"/>
          <a:stretch/>
        </p:blipFill>
        <p:spPr>
          <a:xfrm>
            <a:off x="1838325" y="190500"/>
            <a:ext cx="5619750" cy="5549900"/>
          </a:xfrm>
          <a:prstGeom prst="rect">
            <a:avLst/>
          </a:prstGeom>
        </p:spPr>
      </p:pic>
    </p:spTree>
    <p:extLst>
      <p:ext uri="{BB962C8B-B14F-4D97-AF65-F5344CB8AC3E}">
        <p14:creationId xmlns:p14="http://schemas.microsoft.com/office/powerpoint/2010/main" val="35095564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999" t="15726" r="18230" b="23791"/>
          <a:stretch/>
        </p:blipFill>
        <p:spPr>
          <a:xfrm>
            <a:off x="1828800" y="190500"/>
            <a:ext cx="5648325" cy="5715000"/>
          </a:xfrm>
          <a:prstGeom prst="rect">
            <a:avLst/>
          </a:prstGeom>
        </p:spPr>
      </p:pic>
    </p:spTree>
    <p:extLst>
      <p:ext uri="{BB962C8B-B14F-4D97-AF65-F5344CB8AC3E}">
        <p14:creationId xmlns:p14="http://schemas.microsoft.com/office/powerpoint/2010/main" val="17050916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3505200" cy="1143000"/>
          </a:xfrm>
        </p:spPr>
        <p:txBody>
          <a:bodyPr/>
          <a:lstStyle/>
          <a:p>
            <a:r>
              <a:rPr lang="en-US" dirty="0" smtClean="0">
                <a:solidFill>
                  <a:srgbClr val="800000"/>
                </a:solidFill>
              </a:rPr>
              <a:t>The ecology of health</a:t>
            </a:r>
            <a:endParaRPr lang="en-US" dirty="0">
              <a:solidFill>
                <a:srgbClr val="800000"/>
              </a:solidFill>
            </a:endParaRPr>
          </a:p>
        </p:txBody>
      </p:sp>
      <p:sp>
        <p:nvSpPr>
          <p:cNvPr id="3" name="Content Placeholder 2"/>
          <p:cNvSpPr>
            <a:spLocks noGrp="1"/>
          </p:cNvSpPr>
          <p:nvPr>
            <p:ph idx="1"/>
          </p:nvPr>
        </p:nvSpPr>
        <p:spPr>
          <a:xfrm>
            <a:off x="8223" y="2133600"/>
            <a:ext cx="9067800" cy="3657600"/>
          </a:xfrm>
        </p:spPr>
        <p:txBody>
          <a:bodyPr/>
          <a:lstStyle/>
          <a:p>
            <a:pPr>
              <a:buFont typeface="Arial"/>
              <a:buChar char="•"/>
            </a:pPr>
            <a:r>
              <a:rPr lang="en-US" dirty="0" smtClean="0"/>
              <a:t>What’s good for you is good for the planet and vice versa</a:t>
            </a:r>
          </a:p>
          <a:p>
            <a:pPr>
              <a:buFont typeface="Arial"/>
              <a:buChar char="•"/>
            </a:pPr>
            <a:r>
              <a:rPr lang="en-US" dirty="0" smtClean="0"/>
              <a:t>Humans, not as individuals, but as part of an ecosystem</a:t>
            </a:r>
          </a:p>
          <a:p>
            <a:pPr>
              <a:buFont typeface="Arial"/>
              <a:buChar char="•"/>
            </a:pPr>
            <a:r>
              <a:rPr lang="en-US" dirty="0" smtClean="0"/>
              <a:t>Your experience of life is the best teacher</a:t>
            </a:r>
          </a:p>
          <a:p>
            <a:pPr>
              <a:buFont typeface="Arial"/>
              <a:buChar char="•"/>
            </a:pPr>
            <a:r>
              <a:rPr lang="en-US" dirty="0" smtClean="0"/>
              <a:t>Create new experiences and examine the lessons learned</a:t>
            </a:r>
          </a:p>
          <a:p>
            <a:pPr>
              <a:buFont typeface="Arial"/>
              <a:buChar char="•"/>
            </a:pPr>
            <a:r>
              <a:rPr lang="en-US" dirty="0" smtClean="0"/>
              <a:t>Greater awareness of cause and effect</a:t>
            </a:r>
          </a:p>
          <a:p>
            <a:pPr>
              <a:buFont typeface="Arial"/>
              <a:buChar char="•"/>
            </a:pPr>
            <a:r>
              <a:rPr lang="en-US" dirty="0" smtClean="0"/>
              <a:t>Discernment is critical; challenge conventional wisdom if what you are doing is not helping you.</a:t>
            </a:r>
          </a:p>
          <a:p>
            <a:pPr>
              <a:buFont typeface="Arial"/>
              <a:buChar char="•"/>
            </a:pPr>
            <a:r>
              <a:rPr lang="en-US" dirty="0"/>
              <a:t>Our modern environment is poorly designed to promote your health</a:t>
            </a:r>
            <a:r>
              <a:rPr lang="en-US" dirty="0" smtClean="0"/>
              <a:t>.</a:t>
            </a:r>
          </a:p>
          <a:p>
            <a:pPr>
              <a:buFont typeface="Arial"/>
              <a:buChar char="•"/>
            </a:pPr>
            <a:r>
              <a:rPr lang="en-US" dirty="0" smtClean="0"/>
              <a:t>You are the doctor-healer of you.</a:t>
            </a:r>
          </a:p>
        </p:txBody>
      </p:sp>
      <p:pic>
        <p:nvPicPr>
          <p:cNvPr id="4" name="Picture 3" descr="Ecology-ecologia-pixab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76200"/>
            <a:ext cx="2971800" cy="1981200"/>
          </a:xfrm>
          <a:prstGeom prst="rect">
            <a:avLst/>
          </a:prstGeom>
        </p:spPr>
      </p:pic>
    </p:spTree>
    <p:extLst>
      <p:ext uri="{BB962C8B-B14F-4D97-AF65-F5344CB8AC3E}">
        <p14:creationId xmlns:p14="http://schemas.microsoft.com/office/powerpoint/2010/main" val="3204955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0208" t="16263" r="18542" b="23925"/>
          <a:stretch/>
        </p:blipFill>
        <p:spPr>
          <a:xfrm>
            <a:off x="1847850" y="241300"/>
            <a:ext cx="5600700" cy="5651500"/>
          </a:xfrm>
          <a:prstGeom prst="rect">
            <a:avLst/>
          </a:prstGeom>
        </p:spPr>
      </p:pic>
    </p:spTree>
    <p:extLst>
      <p:ext uri="{BB962C8B-B14F-4D97-AF65-F5344CB8AC3E}">
        <p14:creationId xmlns:p14="http://schemas.microsoft.com/office/powerpoint/2010/main" val="272492672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8967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57719"/>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TXSS_ORIGINAL" val="111618,Picture 2,262,Slide7"/>
  <p:tag name="PPTXSS_SETTINGS" val="0,10,10,150,50,3,True,False"/>
  <p:tag name="PTXSS_ORIGID" val="111621"/>
</p:tagLst>
</file>

<file path=ppt/tags/tag2.xml><?xml version="1.0" encoding="utf-8"?>
<p:tagLst xmlns:a="http://schemas.openxmlformats.org/drawingml/2006/main" xmlns:r="http://schemas.openxmlformats.org/officeDocument/2006/relationships" xmlns:p="http://schemas.openxmlformats.org/presentationml/2006/main">
  <p:tag name="PICTUREPATH" val="ART\FLAT EARTH.PNG"/>
  <p:tag name="PSDSOURCE" val="C:\_TLC\Jobs\Ultrawellness - Dr Hyman (PPT)\"/>
  <p:tag name="PSDSOURCELAYER" val="Flat Earth"/>
</p:tagLst>
</file>

<file path=ppt/theme/theme1.xml><?xml version="1.0" encoding="utf-8"?>
<a:theme xmlns:a="http://schemas.openxmlformats.org/drawingml/2006/main" name="Kripalu_template">
  <a:themeElements>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ripalu_template">
      <a:majorFont>
        <a:latin typeface="Akzidenz-Grotesk Std Med"/>
        <a:ea typeface=""/>
        <a:cs typeface=""/>
      </a:majorFont>
      <a:minorFont>
        <a:latin typeface="Akzidenz-Grotesk St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kzidenz-Grotesk BQ Light" pitchFamily="1" charset="0"/>
          </a:defRPr>
        </a:defPPr>
      </a:lstStyle>
    </a:lnDef>
  </a:objectDefaults>
  <a:extraClrSchemeLst>
    <a:extraClrScheme>
      <a:clrScheme name="Kripalu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ipalu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ipalu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ipalu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ipalu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ipalu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ipalu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ipalu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ipalu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ipalu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ipalu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ipalu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HD:Users:macuser:Desktop:KripaluPowerPoints:Kripalu_template.pot</Template>
  <TotalTime>19019</TotalTime>
  <Words>1935</Words>
  <Application>Microsoft Macintosh PowerPoint</Application>
  <PresentationFormat>On-screen Show (4:3)</PresentationFormat>
  <Paragraphs>243</Paragraphs>
  <Slides>104</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06" baseType="lpstr">
      <vt:lpstr>Kripalu_template</vt:lpstr>
      <vt:lpstr>Bitmap Image</vt:lpstr>
      <vt:lpstr>The Origins of Health and Longevity:  A wellness roadmap for thriving in 2018  </vt:lpstr>
      <vt:lpstr>PowerPoint Presentation</vt:lpstr>
      <vt:lpstr>PowerPoint Presentation</vt:lpstr>
      <vt:lpstr>The Origins of Health …exploring the causes of the causes</vt:lpstr>
      <vt:lpstr>PowerPoint Presentation</vt:lpstr>
      <vt:lpstr>PowerPoint Presentation</vt:lpstr>
      <vt:lpstr>PowerPoint Presentation</vt:lpstr>
      <vt:lpstr>The Origins of Health </vt:lpstr>
      <vt:lpstr>PowerPoint Presentation</vt:lpstr>
      <vt:lpstr>PowerPoint Presentation</vt:lpstr>
      <vt:lpstr>PowerPoint Presentation</vt:lpstr>
      <vt:lpstr>PowerPoint Presentation</vt:lpstr>
      <vt:lpstr>“What we know that ain’t so”  If you live long enough you will get hypertension   The Relationship Between Systolic BP and Age in Various Populations   </vt:lpstr>
      <vt:lpstr>PowerPoint Presentation</vt:lpstr>
      <vt:lpstr>PowerPoint Presentation</vt:lpstr>
      <vt:lpstr>County Health Rankings Model of Population Health</vt:lpstr>
      <vt:lpstr>Massachusetts Ranks 2nd in the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Growing Burden of Chronic Complex Disease</vt:lpstr>
      <vt:lpstr>Health Patterns of Our Children and Young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it comes to health nothing is more important than L________ !</vt:lpstr>
      <vt:lpstr>PowerPoint Presentation</vt:lpstr>
      <vt:lpstr>PowerPoint Presentation</vt:lpstr>
      <vt:lpstr>PowerPoint Presentation</vt:lpstr>
      <vt:lpstr>What are the conditions of your soil?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Representative Clinical Conditions Suggested to Have Epigenetic Origins</vt:lpstr>
      <vt:lpstr>PowerPoint Presentation</vt:lpstr>
      <vt:lpstr>PowerPoint Presentation</vt:lpstr>
      <vt:lpstr>PowerPoint Presentation</vt:lpstr>
      <vt:lpstr>PowerPoint Presentation</vt:lpstr>
      <vt:lpstr>PowerPoint Presentation</vt:lpstr>
      <vt:lpstr>PowerPoint Presentation</vt:lpstr>
      <vt:lpstr>Disclosures</vt:lpstr>
      <vt:lpstr>PowerPoint Presentation</vt:lpstr>
      <vt:lpstr>PowerPoint Presentation</vt:lpstr>
      <vt:lpstr>PowerPoint Presentation</vt:lpstr>
      <vt:lpstr>PowerPoint Presentation</vt:lpstr>
      <vt:lpstr>The ecology of health</vt:lpstr>
      <vt:lpstr>PowerPoint Presentation</vt:lpstr>
      <vt:lpstr>PowerPoint Presentation</vt:lpstr>
      <vt:lpstr>PowerPoint Presentation</vt:lpstr>
      <vt:lpstr>PowerPoint Presentation</vt:lpstr>
      <vt:lpstr>PowerPoint Presentation</vt:lpstr>
      <vt:lpstr>PowerPoint Presentation</vt:lpstr>
      <vt:lpstr>The Illusion of Knowledge</vt:lpstr>
    </vt:vector>
  </TitlesOfParts>
  <Company>뿿짠뿿쥀Ґ탐Ȱ珬뿿_xdac8_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Mark Pettus</dc:creator>
  <cp:lastModifiedBy>Mark Pettus</cp:lastModifiedBy>
  <cp:revision>207</cp:revision>
  <cp:lastPrinted>2006-06-07T18:49:12Z</cp:lastPrinted>
  <dcterms:created xsi:type="dcterms:W3CDTF">2013-11-09T12:08:17Z</dcterms:created>
  <dcterms:modified xsi:type="dcterms:W3CDTF">2018-02-08T19:58:07Z</dcterms:modified>
</cp:coreProperties>
</file>