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4"/>
  </p:notesMasterIdLst>
  <p:handoutMasterIdLst>
    <p:handoutMasterId r:id="rId65"/>
  </p:handoutMasterIdLst>
  <p:sldIdLst>
    <p:sldId id="984" r:id="rId2"/>
    <p:sldId id="1347" r:id="rId3"/>
    <p:sldId id="1361" r:id="rId4"/>
    <p:sldId id="1143" r:id="rId5"/>
    <p:sldId id="1224" r:id="rId6"/>
    <p:sldId id="1348" r:id="rId7"/>
    <p:sldId id="1355" r:id="rId8"/>
    <p:sldId id="1349" r:id="rId9"/>
    <p:sldId id="1354" r:id="rId10"/>
    <p:sldId id="1359" r:id="rId11"/>
    <p:sldId id="1360" r:id="rId12"/>
    <p:sldId id="1249" r:id="rId13"/>
    <p:sldId id="1266" r:id="rId14"/>
    <p:sldId id="1234" r:id="rId15"/>
    <p:sldId id="1227" r:id="rId16"/>
    <p:sldId id="1230" r:id="rId17"/>
    <p:sldId id="1197" r:id="rId18"/>
    <p:sldId id="1351" r:id="rId19"/>
    <p:sldId id="1352" r:id="rId20"/>
    <p:sldId id="1055" r:id="rId21"/>
    <p:sldId id="1056" r:id="rId22"/>
    <p:sldId id="1252" r:id="rId23"/>
    <p:sldId id="1259" r:id="rId24"/>
    <p:sldId id="1233" r:id="rId25"/>
    <p:sldId id="1260" r:id="rId26"/>
    <p:sldId id="1358" r:id="rId27"/>
    <p:sldId id="1279" r:id="rId28"/>
    <p:sldId id="1262" r:id="rId29"/>
    <p:sldId id="1264" r:id="rId30"/>
    <p:sldId id="1263" r:id="rId31"/>
    <p:sldId id="1284" r:id="rId32"/>
    <p:sldId id="1267" r:id="rId33"/>
    <p:sldId id="1269" r:id="rId34"/>
    <p:sldId id="1342" r:id="rId35"/>
    <p:sldId id="1270" r:id="rId36"/>
    <p:sldId id="1248" r:id="rId37"/>
    <p:sldId id="1150" r:id="rId38"/>
    <p:sldId id="1356" r:id="rId39"/>
    <p:sldId id="1357" r:id="rId40"/>
    <p:sldId id="1369" r:id="rId41"/>
    <p:sldId id="1370" r:id="rId42"/>
    <p:sldId id="1371" r:id="rId43"/>
    <p:sldId id="1372" r:id="rId44"/>
    <p:sldId id="1368" r:id="rId45"/>
    <p:sldId id="1327" r:id="rId46"/>
    <p:sldId id="1374" r:id="rId47"/>
    <p:sldId id="1278" r:id="rId48"/>
    <p:sldId id="1366" r:id="rId49"/>
    <p:sldId id="1363" r:id="rId50"/>
    <p:sldId id="1364" r:id="rId51"/>
    <p:sldId id="1365" r:id="rId52"/>
    <p:sldId id="1367" r:id="rId53"/>
    <p:sldId id="1375" r:id="rId54"/>
    <p:sldId id="1376" r:id="rId55"/>
    <p:sldId id="1362" r:id="rId56"/>
    <p:sldId id="1246" r:id="rId57"/>
    <p:sldId id="1247" r:id="rId58"/>
    <p:sldId id="1350" r:id="rId59"/>
    <p:sldId id="1202" r:id="rId60"/>
    <p:sldId id="1325" r:id="rId61"/>
    <p:sldId id="1161" r:id="rId62"/>
    <p:sldId id="1346" r:id="rId6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kzidenz-Grotesk BQ Light" pitchFamily="1" charset="0"/>
        <a:ea typeface="+mn-ea"/>
        <a:cs typeface="+mn-cs"/>
      </a:defRPr>
    </a:lvl1pPr>
    <a:lvl2pPr marL="457200" algn="l" rtl="0" eaLnBrk="0" fontAlgn="base" hangingPunct="0">
      <a:spcBef>
        <a:spcPct val="0"/>
      </a:spcBef>
      <a:spcAft>
        <a:spcPct val="0"/>
      </a:spcAft>
      <a:defRPr sz="2400" kern="1200">
        <a:solidFill>
          <a:schemeClr val="tx1"/>
        </a:solidFill>
        <a:latin typeface="Akzidenz-Grotesk BQ Light" pitchFamily="1" charset="0"/>
        <a:ea typeface="+mn-ea"/>
        <a:cs typeface="+mn-cs"/>
      </a:defRPr>
    </a:lvl2pPr>
    <a:lvl3pPr marL="914400" algn="l" rtl="0" eaLnBrk="0" fontAlgn="base" hangingPunct="0">
      <a:spcBef>
        <a:spcPct val="0"/>
      </a:spcBef>
      <a:spcAft>
        <a:spcPct val="0"/>
      </a:spcAft>
      <a:defRPr sz="2400" kern="1200">
        <a:solidFill>
          <a:schemeClr val="tx1"/>
        </a:solidFill>
        <a:latin typeface="Akzidenz-Grotesk BQ Light" pitchFamily="1" charset="0"/>
        <a:ea typeface="+mn-ea"/>
        <a:cs typeface="+mn-cs"/>
      </a:defRPr>
    </a:lvl3pPr>
    <a:lvl4pPr marL="1371600" algn="l" rtl="0" eaLnBrk="0" fontAlgn="base" hangingPunct="0">
      <a:spcBef>
        <a:spcPct val="0"/>
      </a:spcBef>
      <a:spcAft>
        <a:spcPct val="0"/>
      </a:spcAft>
      <a:defRPr sz="2400" kern="1200">
        <a:solidFill>
          <a:schemeClr val="tx1"/>
        </a:solidFill>
        <a:latin typeface="Akzidenz-Grotesk BQ Light" pitchFamily="1" charset="0"/>
        <a:ea typeface="+mn-ea"/>
        <a:cs typeface="+mn-cs"/>
      </a:defRPr>
    </a:lvl4pPr>
    <a:lvl5pPr marL="1828800" algn="l" rtl="0" eaLnBrk="0" fontAlgn="base" hangingPunct="0">
      <a:spcBef>
        <a:spcPct val="0"/>
      </a:spcBef>
      <a:spcAft>
        <a:spcPct val="0"/>
      </a:spcAft>
      <a:defRPr sz="2400" kern="1200">
        <a:solidFill>
          <a:schemeClr val="tx1"/>
        </a:solidFill>
        <a:latin typeface="Akzidenz-Grotesk BQ Light" pitchFamily="1" charset="0"/>
        <a:ea typeface="+mn-ea"/>
        <a:cs typeface="+mn-cs"/>
      </a:defRPr>
    </a:lvl5pPr>
    <a:lvl6pPr marL="2286000" algn="l" defTabSz="457200" rtl="0" eaLnBrk="1" latinLnBrk="0" hangingPunct="1">
      <a:defRPr sz="2400" kern="1200">
        <a:solidFill>
          <a:schemeClr val="tx1"/>
        </a:solidFill>
        <a:latin typeface="Akzidenz-Grotesk BQ Light" pitchFamily="1" charset="0"/>
        <a:ea typeface="+mn-ea"/>
        <a:cs typeface="+mn-cs"/>
      </a:defRPr>
    </a:lvl6pPr>
    <a:lvl7pPr marL="2743200" algn="l" defTabSz="457200" rtl="0" eaLnBrk="1" latinLnBrk="0" hangingPunct="1">
      <a:defRPr sz="2400" kern="1200">
        <a:solidFill>
          <a:schemeClr val="tx1"/>
        </a:solidFill>
        <a:latin typeface="Akzidenz-Grotesk BQ Light" pitchFamily="1" charset="0"/>
        <a:ea typeface="+mn-ea"/>
        <a:cs typeface="+mn-cs"/>
      </a:defRPr>
    </a:lvl7pPr>
    <a:lvl8pPr marL="3200400" algn="l" defTabSz="457200" rtl="0" eaLnBrk="1" latinLnBrk="0" hangingPunct="1">
      <a:defRPr sz="2400" kern="1200">
        <a:solidFill>
          <a:schemeClr val="tx1"/>
        </a:solidFill>
        <a:latin typeface="Akzidenz-Grotesk BQ Light" pitchFamily="1" charset="0"/>
        <a:ea typeface="+mn-ea"/>
        <a:cs typeface="+mn-cs"/>
      </a:defRPr>
    </a:lvl8pPr>
    <a:lvl9pPr marL="3657600" algn="l" defTabSz="457200" rtl="0" eaLnBrk="1" latinLnBrk="0" hangingPunct="1">
      <a:defRPr sz="2400" kern="1200">
        <a:solidFill>
          <a:schemeClr val="tx1"/>
        </a:solidFill>
        <a:latin typeface="Akzidenz-Grotesk BQ Light" pitchFamily="1"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ie Swift"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FFCE13"/>
    <a:srgbClr val="16225D"/>
    <a:srgbClr val="02024D"/>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0" d="100"/>
          <a:sy n="100" d="100"/>
        </p:scale>
        <p:origin x="-128" y="-1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commentAuthors" Target="commentAuthors.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07-30T09:19:25.214" idx="2">
    <p:pos x="10" y="10"/>
    <p:text>It would be helpful to use the same Core Imbalances that Dr. Geyer has introduced :  DISH as all of the ones you have noted here fit in that model
This way we are being more consistent with FAM curriculum</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r>
              <a:rPr lang="en-US" smtClean="0"/>
              <a:t>Mark Pettus MD</a:t>
            </a: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r>
              <a:rPr lang="en-US" smtClean="0"/>
              <a:t>1/26/18</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2D3B7C3-6291-8A40-980A-5E9C7DB9781F}" type="slidenum">
              <a:rPr lang="en-US"/>
              <a:pPr>
                <a:defRPr/>
              </a:pPr>
              <a:t>‹#›</a:t>
            </a:fld>
            <a:endParaRPr lang="en-US"/>
          </a:p>
        </p:txBody>
      </p:sp>
    </p:spTree>
    <p:extLst>
      <p:ext uri="{BB962C8B-B14F-4D97-AF65-F5344CB8AC3E}">
        <p14:creationId xmlns:p14="http://schemas.microsoft.com/office/powerpoint/2010/main" val="3768496499"/>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r>
              <a:rPr lang="en-US" smtClean="0"/>
              <a:t>Mark Pettus MD</a:t>
            </a: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r>
              <a:rPr lang="en-US" smtClean="0"/>
              <a:t>1/26/18</a:t>
            </a: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A892FD3A-07AF-7E4B-945C-82BD0912AC8E}" type="slidenum">
              <a:rPr lang="en-US"/>
              <a:pPr>
                <a:defRPr/>
              </a:pPr>
              <a:t>‹#›</a:t>
            </a:fld>
            <a:endParaRPr lang="en-US"/>
          </a:p>
        </p:txBody>
      </p:sp>
    </p:spTree>
    <p:extLst>
      <p:ext uri="{BB962C8B-B14F-4D97-AF65-F5344CB8AC3E}">
        <p14:creationId xmlns:p14="http://schemas.microsoft.com/office/powerpoint/2010/main" val="206358391"/>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892FD3A-07AF-7E4B-945C-82BD0912AC8E}" type="slidenum">
              <a:rPr lang="en-US" smtClean="0"/>
              <a:pPr>
                <a:defRPr/>
              </a:pPr>
              <a:t>1</a:t>
            </a:fld>
            <a:endParaRPr lang="en-US"/>
          </a:p>
        </p:txBody>
      </p:sp>
      <p:sp>
        <p:nvSpPr>
          <p:cNvPr id="5" name="Date Placeholder 4"/>
          <p:cNvSpPr>
            <a:spLocks noGrp="1"/>
          </p:cNvSpPr>
          <p:nvPr>
            <p:ph type="dt" idx="11"/>
          </p:nvPr>
        </p:nvSpPr>
        <p:spPr/>
        <p:txBody>
          <a:bodyPr/>
          <a:lstStyle/>
          <a:p>
            <a:pPr>
              <a:defRPr/>
            </a:pPr>
            <a:r>
              <a:rPr lang="en-US" smtClean="0"/>
              <a:t>1/26/18</a:t>
            </a:r>
            <a:endParaRPr lang="en-US"/>
          </a:p>
        </p:txBody>
      </p:sp>
      <p:sp>
        <p:nvSpPr>
          <p:cNvPr id="6" name="Header Placeholder 5"/>
          <p:cNvSpPr>
            <a:spLocks noGrp="1"/>
          </p:cNvSpPr>
          <p:nvPr>
            <p:ph type="hdr" sz="quarter" idx="12"/>
          </p:nvPr>
        </p:nvSpPr>
        <p:spPr/>
        <p:txBody>
          <a:bodyPr/>
          <a:lstStyle/>
          <a:p>
            <a:pPr>
              <a:defRPr/>
            </a:pPr>
            <a:r>
              <a:rPr lang="en-US" smtClean="0"/>
              <a:t>Mark Pettus MD</a:t>
            </a:r>
            <a:endParaRPr lang="en-US"/>
          </a:p>
        </p:txBody>
      </p:sp>
    </p:spTree>
    <p:extLst>
      <p:ext uri="{BB962C8B-B14F-4D97-AF65-F5344CB8AC3E}">
        <p14:creationId xmlns:p14="http://schemas.microsoft.com/office/powerpoint/2010/main" val="350326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B978A0-33CB-E843-97DD-1EA7AD5DDE52}" type="slidenum">
              <a:rPr lang="en-US" sz="1200">
                <a:latin typeface="Calibri" charset="0"/>
              </a:rPr>
              <a:pPr eaLnBrk="1" hangingPunct="1"/>
              <a:t>9</a:t>
            </a:fld>
            <a:endParaRPr lang="en-US" sz="1200">
              <a:latin typeface="Calibri" charset="0"/>
            </a:endParaRPr>
          </a:p>
        </p:txBody>
      </p:sp>
      <p:sp>
        <p:nvSpPr>
          <p:cNvPr id="25603"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604"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A8D2EE46-A1B5-984E-AB5C-53A5271A6BD2}" type="slidenum">
              <a:rPr lang="en-US" smtClean="0">
                <a:latin typeface="Times" pitchFamily="-111" charset="0"/>
                <a:ea typeface="ＭＳ Ｐゴシック" pitchFamily="-111" charset="-128"/>
                <a:cs typeface="ＭＳ Ｐゴシック" pitchFamily="-111" charset="-128"/>
              </a:rPr>
              <a:pPr/>
              <a:t>13</a:t>
            </a:fld>
            <a:endParaRPr lang="en-US" smtClean="0">
              <a:latin typeface="Times" pitchFamily="-111" charset="0"/>
              <a:ea typeface="ＭＳ Ｐゴシック" pitchFamily="-111" charset="-128"/>
              <a:cs typeface="ＭＳ Ｐゴシック" pitchFamily="-111" charset="-128"/>
            </a:endParaRPr>
          </a:p>
        </p:txBody>
      </p:sp>
      <p:sp>
        <p:nvSpPr>
          <p:cNvPr id="97283" name="Rectangle 2"/>
          <p:cNvSpPr>
            <a:spLocks noGrp="1" noRot="1" noChangeAspect="1" noChangeArrowheads="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11" charset="0"/>
              <a:ea typeface="ＭＳ Ｐゴシック" pitchFamily="-111" charset="-128"/>
              <a:cs typeface="ＭＳ Ｐゴシック" pitchFamily="-11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a:ln/>
        </p:spPr>
      </p:sp>
      <p:sp>
        <p:nvSpPr>
          <p:cNvPr id="91139" name="Notes Placeholder 2"/>
          <p:cNvSpPr>
            <a:spLocks noGrp="1"/>
          </p:cNvSpPr>
          <p:nvPr>
            <p:ph type="body" idx="1"/>
          </p:nvPr>
        </p:nvSpPr>
        <p:spPr>
          <a:noFill/>
          <a:ln/>
        </p:spPr>
        <p:txBody>
          <a:bodyPr/>
          <a:lstStyle/>
          <a:p>
            <a:pPr eaLnBrk="1" hangingPunct="1">
              <a:lnSpc>
                <a:spcPct val="90000"/>
              </a:lnSpc>
              <a:spcBef>
                <a:spcPct val="0"/>
              </a:spcBef>
            </a:pPr>
            <a:r>
              <a:rPr lang="en-US" smtClean="0">
                <a:latin typeface="Times" pitchFamily="-111" charset="0"/>
                <a:ea typeface="ＭＳ Ｐゴシック" pitchFamily="-111" charset="-128"/>
                <a:cs typeface="ＭＳ Ｐゴシック" pitchFamily="-111" charset="-128"/>
              </a:rPr>
              <a:t>References:(i) Ludvigsson JF, Montgomery SM, Ekbom A, Brandt L, Granath F. Small-intestinal histopathology and mortality risk in celiac disease. JAMA. 2009 Sep 16;302(11):1171-8.(ii) Rubio-Tapia A, Kyle RA, Kaplan EL, Johnson DR, Page W, Erdtmann F, Brantner TL, Kim WR, Phelps TK, Lahr BD, Zinsmeister AR, Melton LJ 3rd, Murray JA. Increased prevalence and mortality in undiagnosed celiac disease. Gastroenterology. 2009 Jul;137(1):88-93(iii) Green PH, Neugut AI, Naiyer AJ, Edwards ZC, Gabinelle S, Chinburapa V. Economic benefits of increased diagnosis of celiac disease in a national managed care population in the United States. J Insur Med. 2008;40(3-4):218-28.(iv) Farrell RJ, Kelly CP. Celiac sprue. N Engl J Med. 2002 Jan 17;346(3):180-8. Review.(v) Sedghizadeh PP, Shuler CF, Allen CM, Beck FM, Kalmar JR. Celiac disease and recurrent aphthous stomatitis: a report and review of the literature. Oral Surg Oral Med Oral Pathol Oral Radiol Endod. 2002;94(4):474-478.(vi) Margutti P, Delunardo F, Ortona E. Autoantibodies associated with psychiatric disorders. Curr Neurovasc Res. 2006 May;3(2):149-57. Review.(vii) Ludvigsson JF, Reutfors J, Osby U, Ekbom A, Montgomery SM. Coeliac disease and risk of mood disorders–a general population-based cohort study. J Affect Disord. 2007 Apr;99(1-3):117-26. Epub 2006 Oct 6.(viii) Ludvigsson JF, Osby U, Ekbom A, Montgomery SM. Coeliac disease and risk of schizophrenia and other psychosis: a general population cohort study. Scand J Gastroenterol. 2007 Feb;42(2):179-85.(ix) Hu WT, Murray JA, Greenaway MC, Parisi JE, Josephs KA. Cognitive impairment and celiac disease. Arch Neurol. 2006 Oct;63(10):1440-6.(x) Bushara KO. Neurologic presentation of celiac disease. Gastroenterology. 2005 Apr;128(4 Suppl 1):S92-7. Review.(xi) Millward C, Ferriter M, Calver S, Connell-Jones G. Gluten- and casein-free diets for autistic spectrum disorder. Cochrane Database Syst Rev. 2004;(2):CD003498. Review.</a:t>
            </a:r>
          </a:p>
        </p:txBody>
      </p:sp>
      <p:sp>
        <p:nvSpPr>
          <p:cNvPr id="91140" name="Slide Number Placeholder 3"/>
          <p:cNvSpPr>
            <a:spLocks noGrp="1"/>
          </p:cNvSpPr>
          <p:nvPr>
            <p:ph type="sldNum" sz="quarter" idx="5"/>
          </p:nvPr>
        </p:nvSpPr>
        <p:spPr>
          <a:noFill/>
        </p:spPr>
        <p:txBody>
          <a:bodyPr/>
          <a:lstStyle/>
          <a:p>
            <a:fld id="{8BBA27C7-FD2A-5740-BC49-B1FD361A4FFC}" type="slidenum">
              <a:rPr lang="en-US" smtClean="0">
                <a:latin typeface="Times" pitchFamily="-111" charset="0"/>
                <a:ea typeface="ＭＳ Ｐゴシック" pitchFamily="-111" charset="-128"/>
                <a:cs typeface="ＭＳ Ｐゴシック" pitchFamily="-111" charset="-128"/>
              </a:rPr>
              <a:pPr/>
              <a:t>25</a:t>
            </a:fld>
            <a:endParaRPr lang="en-US" smtClean="0">
              <a:latin typeface="Times" pitchFamily="-111" charset="0"/>
              <a:ea typeface="ＭＳ Ｐゴシック" pitchFamily="-111" charset="-128"/>
              <a:cs typeface="ＭＳ Ｐゴシック" pitchFamily="-11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302687EC-10D3-DD48-8012-D90721F839F9}" type="slidenum">
              <a:rPr lang="en-US" smtClean="0">
                <a:latin typeface="Times" pitchFamily="-1" charset="0"/>
                <a:ea typeface="ＭＳ Ｐゴシック" pitchFamily="-1" charset="-128"/>
                <a:cs typeface="ＭＳ Ｐゴシック" pitchFamily="-1" charset="-128"/>
              </a:rPr>
              <a:pPr/>
              <a:t>33</a:t>
            </a:fld>
            <a:endParaRPr lang="en-US" smtClean="0">
              <a:latin typeface="Times" pitchFamily="-1" charset="0"/>
              <a:ea typeface="ＭＳ Ｐゴシック" pitchFamily="-1" charset="-128"/>
              <a:cs typeface="ＭＳ Ｐゴシック" pitchFamily="-1" charset="-128"/>
            </a:endParaRPr>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7E4FFA6-ECF4-6541-9673-7EA27805D1FD}" type="slidenum">
              <a:rPr lang="en-US" smtClean="0">
                <a:latin typeface="Times" pitchFamily="-1" charset="0"/>
                <a:ea typeface="ＭＳ Ｐゴシック" pitchFamily="-1" charset="-128"/>
                <a:cs typeface="ＭＳ Ｐゴシック" pitchFamily="-1" charset="-128"/>
              </a:rPr>
              <a:pPr/>
              <a:t>45</a:t>
            </a:fld>
            <a:endParaRPr lang="en-US" smtClean="0">
              <a:latin typeface="Times" pitchFamily="-1" charset="0"/>
              <a:ea typeface="ＭＳ Ｐゴシック" pitchFamily="-1" charset="-128"/>
              <a:cs typeface="ＭＳ Ｐゴシック" pitchFamily="-1" charset="-128"/>
            </a:endParaRPr>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2C18279D-F5D6-E84E-92A0-5D71B5C2146E}" type="slidenum">
              <a:rPr lang="en-US" smtClean="0">
                <a:latin typeface="Times" pitchFamily="-1" charset="0"/>
                <a:ea typeface="ＭＳ Ｐゴシック" pitchFamily="-1" charset="-128"/>
                <a:cs typeface="ＭＳ Ｐゴシック" pitchFamily="-1" charset="-128"/>
              </a:rPr>
              <a:pPr/>
              <a:t>47</a:t>
            </a:fld>
            <a:endParaRPr lang="en-US" smtClean="0">
              <a:latin typeface="Times" pitchFamily="-1" charset="0"/>
              <a:ea typeface="ＭＳ Ｐゴシック" pitchFamily="-1" charset="-128"/>
              <a:cs typeface="ＭＳ Ｐゴシック" pitchFamily="-1" charset="-128"/>
            </a:endParaRPr>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Times New Roman" charset="0"/>
                <a:ea typeface="ＭＳ Ｐゴシック" charset="0"/>
                <a:cs typeface="Times New Roman" charset="0"/>
              </a:rPr>
              <a:t>(Stephanie Senef PhD:  </a:t>
            </a:r>
            <a:r>
              <a:rPr lang="en-US" i="1">
                <a:latin typeface="Times New Roman" charset="0"/>
                <a:ea typeface="ＭＳ Ｐゴシック" charset="0"/>
                <a:cs typeface="Times New Roman" charset="0"/>
              </a:rPr>
              <a:t>Entropy </a:t>
            </a:r>
            <a:r>
              <a:rPr lang="en-US" b="1">
                <a:latin typeface="Times New Roman" charset="0"/>
                <a:ea typeface="ＭＳ Ｐゴシック" charset="0"/>
                <a:cs typeface="Times New Roman" charset="0"/>
              </a:rPr>
              <a:t>2012</a:t>
            </a:r>
            <a:r>
              <a:rPr lang="en-US">
                <a:latin typeface="Times New Roman" charset="0"/>
                <a:ea typeface="ＭＳ Ｐゴシック" charset="0"/>
                <a:cs typeface="Times New Roman" charset="0"/>
              </a:rPr>
              <a:t>, </a:t>
            </a:r>
            <a:r>
              <a:rPr lang="en-US" i="1">
                <a:latin typeface="Times New Roman" charset="0"/>
                <a:ea typeface="ＭＳ Ｐゴシック" charset="0"/>
                <a:cs typeface="Times New Roman" charset="0"/>
              </a:rPr>
              <a:t>14</a:t>
            </a:r>
            <a:r>
              <a:rPr lang="en-US">
                <a:latin typeface="Times New Roman" charset="0"/>
                <a:ea typeface="ＭＳ Ｐゴシック" charset="0"/>
                <a:cs typeface="Times New Roman" charset="0"/>
              </a:rPr>
              <a:t>, 2265-2290; doi:10.3390/e14112265)  GMO</a:t>
            </a:r>
            <a:endParaRPr lang="en-US">
              <a:latin typeface="Calibri" charset="0"/>
              <a:ea typeface="ＭＳ Ｐゴシック" charset="0"/>
              <a:cs typeface="ＭＳ Ｐゴシック" charset="0"/>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53FC12-08ED-184F-AE76-F8FBB454C5EF}" type="slidenum">
              <a:rPr lang="en-US" sz="1200">
                <a:latin typeface="Calibri" charset="0"/>
              </a:rPr>
              <a:pPr eaLnBrk="1" hangingPunct="1"/>
              <a:t>61</a:t>
            </a:fld>
            <a:endParaRPr lang="en-US" sz="1200">
              <a:latin typeface="Calibri" charset="0"/>
            </a:endParaRPr>
          </a:p>
        </p:txBody>
      </p:sp>
      <p:sp>
        <p:nvSpPr>
          <p:cNvPr id="2" name="Date Placeholder 1"/>
          <p:cNvSpPr>
            <a:spLocks noGrp="1"/>
          </p:cNvSpPr>
          <p:nvPr>
            <p:ph type="dt" idx="10"/>
          </p:nvPr>
        </p:nvSpPr>
        <p:spPr/>
        <p:txBody>
          <a:bodyPr/>
          <a:lstStyle/>
          <a:p>
            <a:pPr>
              <a:defRPr/>
            </a:pPr>
            <a:r>
              <a:rPr lang="en-US" smtClean="0"/>
              <a:t>1/26/18</a:t>
            </a:r>
            <a:endParaRPr lang="en-US"/>
          </a:p>
        </p:txBody>
      </p:sp>
      <p:sp>
        <p:nvSpPr>
          <p:cNvPr id="3" name="Header Placeholder 2"/>
          <p:cNvSpPr>
            <a:spLocks noGrp="1"/>
          </p:cNvSpPr>
          <p:nvPr>
            <p:ph type="hdr" sz="quarter" idx="11"/>
          </p:nvPr>
        </p:nvSpPr>
        <p:spPr/>
        <p:txBody>
          <a:bodyPr/>
          <a:lstStyle/>
          <a:p>
            <a:pPr>
              <a:defRPr/>
            </a:pPr>
            <a:r>
              <a:rPr lang="en-US" smtClean="0"/>
              <a:t>Mark Pettus MD</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22098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B765D4AA-D836-8343-8B6E-6FDBDD24F3AE}" type="datetime1">
              <a:rPr lang="en-US" smtClean="0"/>
              <a:t>2/22/18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87E9291-8372-BA4E-A6C2-1D93AF71CC1F}" type="slidenum">
              <a:rPr lang="en-US" smtClean="0"/>
              <a:t>‹#›</a:t>
            </a:fld>
            <a:endParaRPr lang="en-US"/>
          </a:p>
        </p:txBody>
      </p:sp>
    </p:spTree>
    <p:extLst>
      <p:ext uri="{BB962C8B-B14F-4D97-AF65-F5344CB8AC3E}">
        <p14:creationId xmlns:p14="http://schemas.microsoft.com/office/powerpoint/2010/main" val="2020633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8382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09600" y="2209800"/>
            <a:ext cx="77724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iStock_000043534022Large.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459338" y="6248400"/>
            <a:ext cx="1684662" cy="60959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rtl="0" eaLnBrk="0" fontAlgn="base" hangingPunct="0">
        <a:spcBef>
          <a:spcPct val="0"/>
        </a:spcBef>
        <a:spcAft>
          <a:spcPct val="0"/>
        </a:spcAft>
        <a:defRPr sz="2800">
          <a:solidFill>
            <a:schemeClr val="tx1"/>
          </a:solidFill>
          <a:latin typeface="Baskerville"/>
          <a:ea typeface="ＭＳ Ｐゴシック" charset="-128"/>
          <a:cs typeface="Baskerville"/>
        </a:defRPr>
      </a:lvl1pPr>
      <a:lvl2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2pPr>
      <a:lvl3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3pPr>
      <a:lvl4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4pPr>
      <a:lvl5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5pPr>
      <a:lvl6pPr marL="457200" algn="l" rtl="0" fontAlgn="base">
        <a:spcBef>
          <a:spcPct val="0"/>
        </a:spcBef>
        <a:spcAft>
          <a:spcPct val="0"/>
        </a:spcAft>
        <a:defRPr sz="2800">
          <a:solidFill>
            <a:schemeClr val="tx1"/>
          </a:solidFill>
          <a:latin typeface="Akzidenz-Grotesk Std Med" pitchFamily="1" charset="0"/>
        </a:defRPr>
      </a:lvl6pPr>
      <a:lvl7pPr marL="914400" algn="l" rtl="0" fontAlgn="base">
        <a:spcBef>
          <a:spcPct val="0"/>
        </a:spcBef>
        <a:spcAft>
          <a:spcPct val="0"/>
        </a:spcAft>
        <a:defRPr sz="2800">
          <a:solidFill>
            <a:schemeClr val="tx1"/>
          </a:solidFill>
          <a:latin typeface="Akzidenz-Grotesk Std Med" pitchFamily="1" charset="0"/>
        </a:defRPr>
      </a:lvl7pPr>
      <a:lvl8pPr marL="1371600" algn="l" rtl="0" fontAlgn="base">
        <a:spcBef>
          <a:spcPct val="0"/>
        </a:spcBef>
        <a:spcAft>
          <a:spcPct val="0"/>
        </a:spcAft>
        <a:defRPr sz="2800">
          <a:solidFill>
            <a:schemeClr val="tx1"/>
          </a:solidFill>
          <a:latin typeface="Akzidenz-Grotesk Std Med" pitchFamily="1" charset="0"/>
        </a:defRPr>
      </a:lvl8pPr>
      <a:lvl9pPr marL="1828800" algn="l" rtl="0" fontAlgn="base">
        <a:spcBef>
          <a:spcPct val="0"/>
        </a:spcBef>
        <a:spcAft>
          <a:spcPct val="0"/>
        </a:spcAft>
        <a:defRPr sz="2800">
          <a:solidFill>
            <a:schemeClr val="tx1"/>
          </a:solidFill>
          <a:latin typeface="Akzidenz-Grotesk Std Med" pitchFamily="1" charset="0"/>
        </a:defRPr>
      </a:lvl9pPr>
    </p:titleStyle>
    <p:bodyStyle>
      <a:lvl1pPr marL="342900" indent="-342900" algn="l" rtl="0" eaLnBrk="0" fontAlgn="base" hangingPunct="0">
        <a:spcBef>
          <a:spcPct val="20000"/>
        </a:spcBef>
        <a:spcAft>
          <a:spcPct val="0"/>
        </a:spcAft>
        <a:defRPr sz="2400">
          <a:solidFill>
            <a:schemeClr val="tx1"/>
          </a:solidFill>
          <a:latin typeface="Times New Roman"/>
          <a:ea typeface="ＭＳ Ｐゴシック" charset="-128"/>
          <a:cs typeface="Times New Roman"/>
        </a:defRPr>
      </a:lvl1pPr>
      <a:lvl2pPr marL="742950" indent="-28575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2pPr>
      <a:lvl3pPr marL="1143000" indent="-22860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3pPr>
      <a:lvl4pPr marL="1600200" indent="-22860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4pPr>
      <a:lvl5pPr marL="2057400" indent="-22860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8.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xml"/><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tags" Target="../tags/tag3.xml"/><Relationship Id="rId2" Type="http://schemas.openxmlformats.org/officeDocument/2006/relationships/tags" Target="../tags/tag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 Id="rId3" Type="http://schemas.openxmlformats.org/officeDocument/2006/relationships/image" Target="../media/image5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comments" Target="../comments/commen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hyperlink" Target="http://www.survivingmold.com/"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 Id="rId3" Type="http://schemas.openxmlformats.org/officeDocument/2006/relationships/image" Target="../media/image6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g"/><Relationship Id="rId3" Type="http://schemas.openxmlformats.org/officeDocument/2006/relationships/image" Target="../media/image6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jpg"/><Relationship Id="rId1" Type="http://schemas.openxmlformats.org/officeDocument/2006/relationships/slideLayout" Target="../slideLayouts/slideLayout7.xml"/><Relationship Id="rId2" Type="http://schemas.openxmlformats.org/officeDocument/2006/relationships/image" Target="../media/image6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g"/><Relationship Id="rId3" Type="http://schemas.openxmlformats.org/officeDocument/2006/relationships/image" Target="../media/image7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g"/><Relationship Id="rId3" Type="http://schemas.openxmlformats.org/officeDocument/2006/relationships/image" Target="../media/image7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78.jpg"/><Relationship Id="rId5" Type="http://schemas.openxmlformats.org/officeDocument/2006/relationships/image" Target="../media/image79.gif"/><Relationship Id="rId6" Type="http://schemas.openxmlformats.org/officeDocument/2006/relationships/image" Target="../media/image80.jpg"/><Relationship Id="rId1" Type="http://schemas.openxmlformats.org/officeDocument/2006/relationships/slideLayout" Target="../slideLayouts/slideLayout7.xml"/><Relationship Id="rId2" Type="http://schemas.openxmlformats.org/officeDocument/2006/relationships/image" Target="../media/image7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eg"/></Relationships>
</file>

<file path=ppt/slides/_rels/slide59.xml.rels><?xml version="1.0" encoding="UTF-8" standalone="yes"?>
<Relationships xmlns="http://schemas.openxmlformats.org/package/2006/relationships"><Relationship Id="rId3" Type="http://schemas.openxmlformats.org/officeDocument/2006/relationships/image" Target="../media/image85.jpg"/><Relationship Id="rId4" Type="http://schemas.openxmlformats.org/officeDocument/2006/relationships/image" Target="../media/image86.jpg"/><Relationship Id="rId1" Type="http://schemas.openxmlformats.org/officeDocument/2006/relationships/slideLayout" Target="../slideLayouts/slideLayout7.xml"/><Relationship Id="rId2" Type="http://schemas.openxmlformats.org/officeDocument/2006/relationships/image" Target="../media/image8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9.png"/><Relationship Id="rId1" Type="http://schemas.openxmlformats.org/officeDocument/2006/relationships/tags" Target="../tags/tag1.xml"/><Relationship Id="rId2"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TextBox 3"/>
          <p:cNvSpPr txBox="1">
            <a:spLocks noChangeArrowheads="1"/>
          </p:cNvSpPr>
          <p:nvPr/>
        </p:nvSpPr>
        <p:spPr bwMode="auto">
          <a:xfrm>
            <a:off x="0" y="533400"/>
            <a:ext cx="9144000" cy="1077218"/>
          </a:xfrm>
          <a:prstGeom prst="rect">
            <a:avLst/>
          </a:prstGeom>
          <a:noFill/>
          <a:ln w="9525">
            <a:noFill/>
            <a:miter lim="800000"/>
            <a:headEnd/>
            <a:tailEnd/>
          </a:ln>
        </p:spPr>
        <p:txBody>
          <a:bodyPr wrap="square">
            <a:prstTxWarp prst="textNoShape">
              <a:avLst/>
            </a:prstTxWarp>
            <a:spAutoFit/>
          </a:bodyPr>
          <a:lstStyle/>
          <a:p>
            <a:pPr algn="ctr"/>
            <a:r>
              <a:rPr lang="en-US" sz="3200" dirty="0" smtClean="0">
                <a:solidFill>
                  <a:srgbClr val="800000"/>
                </a:solidFill>
                <a:latin typeface="Times New Roman" charset="0"/>
                <a:ea typeface="Times New Roman" charset="0"/>
                <a:cs typeface="Times New Roman" charset="0"/>
              </a:rPr>
              <a:t>Inflammation </a:t>
            </a:r>
            <a:r>
              <a:rPr lang="en-US" sz="3200" dirty="0">
                <a:solidFill>
                  <a:srgbClr val="800000"/>
                </a:solidFill>
                <a:latin typeface="Times New Roman" charset="0"/>
                <a:ea typeface="Times New Roman" charset="0"/>
                <a:cs typeface="Times New Roman" charset="0"/>
              </a:rPr>
              <a:t>and </a:t>
            </a:r>
            <a:r>
              <a:rPr lang="en-US" sz="3200" dirty="0" smtClean="0">
                <a:solidFill>
                  <a:srgbClr val="800000"/>
                </a:solidFill>
                <a:latin typeface="Times New Roman" charset="0"/>
                <a:ea typeface="Times New Roman" charset="0"/>
                <a:cs typeface="Times New Roman" charset="0"/>
              </a:rPr>
              <a:t>Health:</a:t>
            </a:r>
          </a:p>
          <a:p>
            <a:pPr algn="ctr"/>
            <a:r>
              <a:rPr lang="en-US" sz="3200" dirty="0" smtClean="0">
                <a:solidFill>
                  <a:srgbClr val="800000"/>
                </a:solidFill>
                <a:latin typeface="Times New Roman" charset="0"/>
                <a:ea typeface="Times New Roman" charset="0"/>
                <a:cs typeface="Times New Roman" charset="0"/>
              </a:rPr>
              <a:t>Are you playing with fire?</a:t>
            </a:r>
          </a:p>
        </p:txBody>
      </p:sp>
      <p:sp>
        <p:nvSpPr>
          <p:cNvPr id="676869" name="TextBox 7"/>
          <p:cNvSpPr txBox="1">
            <a:spLocks noChangeArrowheads="1"/>
          </p:cNvSpPr>
          <p:nvPr/>
        </p:nvSpPr>
        <p:spPr bwMode="auto">
          <a:xfrm>
            <a:off x="1143000" y="5029200"/>
            <a:ext cx="2209800" cy="385763"/>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676870" name="TextBox 8"/>
          <p:cNvSpPr txBox="1">
            <a:spLocks noChangeArrowheads="1"/>
          </p:cNvSpPr>
          <p:nvPr/>
        </p:nvSpPr>
        <p:spPr bwMode="auto">
          <a:xfrm>
            <a:off x="1143000" y="2362200"/>
            <a:ext cx="1143000" cy="14478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676871" name="TextBox 9"/>
          <p:cNvSpPr txBox="1">
            <a:spLocks noChangeArrowheads="1"/>
          </p:cNvSpPr>
          <p:nvPr/>
        </p:nvSpPr>
        <p:spPr bwMode="auto">
          <a:xfrm>
            <a:off x="4038600" y="2514600"/>
            <a:ext cx="4495800" cy="1969770"/>
          </a:xfrm>
          <a:prstGeom prst="rect">
            <a:avLst/>
          </a:prstGeom>
          <a:noFill/>
          <a:ln w="9525">
            <a:noFill/>
            <a:miter lim="800000"/>
            <a:headEnd/>
            <a:tailEnd/>
          </a:ln>
        </p:spPr>
        <p:txBody>
          <a:bodyPr wrap="square">
            <a:prstTxWarp prst="textNoShape">
              <a:avLst/>
            </a:prstTxWarp>
            <a:spAutoFit/>
          </a:bodyPr>
          <a:lstStyle/>
          <a:p>
            <a:pPr algn="ctr"/>
            <a:r>
              <a:rPr lang="en-US" sz="1800" dirty="0">
                <a:latin typeface="Times New Roman" charset="0"/>
                <a:ea typeface="Times New Roman" charset="0"/>
                <a:cs typeface="Times New Roman" charset="0"/>
              </a:rPr>
              <a:t>Mark Pettus </a:t>
            </a:r>
            <a:r>
              <a:rPr lang="en-US" sz="1800" dirty="0" smtClean="0">
                <a:latin typeface="Times New Roman" charset="0"/>
                <a:ea typeface="Times New Roman" charset="0"/>
                <a:cs typeface="Times New Roman" charset="0"/>
              </a:rPr>
              <a:t>MD</a:t>
            </a:r>
          </a:p>
          <a:p>
            <a:pPr algn="ctr"/>
            <a:endParaRPr lang="en-US" sz="1800" dirty="0" smtClean="0">
              <a:latin typeface="Times New Roman" charset="0"/>
              <a:ea typeface="Times New Roman" charset="0"/>
              <a:cs typeface="Times New Roman" charset="0"/>
            </a:endParaRPr>
          </a:p>
          <a:p>
            <a:pPr algn="ctr"/>
            <a:r>
              <a:rPr lang="en-US" sz="1400" b="1" dirty="0" smtClean="0">
                <a:latin typeface="Times New Roman" charset="0"/>
                <a:ea typeface="Times New Roman" charset="0"/>
                <a:cs typeface="Times New Roman" charset="0"/>
              </a:rPr>
              <a:t>February 22, 2018</a:t>
            </a:r>
          </a:p>
          <a:p>
            <a:pPr algn="ctr"/>
            <a:r>
              <a:rPr lang="en-US" sz="1400" dirty="0" smtClean="0">
                <a:latin typeface="Times New Roman" charset="0"/>
                <a:ea typeface="Times New Roman" charset="0"/>
                <a:cs typeface="Times New Roman" charset="0"/>
              </a:rPr>
              <a:t>Director Medical Education and Population Health</a:t>
            </a:r>
          </a:p>
          <a:p>
            <a:pPr algn="ctr"/>
            <a:r>
              <a:rPr lang="en-US" sz="1400" dirty="0" smtClean="0">
                <a:latin typeface="Times New Roman" charset="0"/>
                <a:ea typeface="Times New Roman" charset="0"/>
                <a:cs typeface="Times New Roman" charset="0"/>
              </a:rPr>
              <a:t>Berkshire Health Systems</a:t>
            </a:r>
          </a:p>
          <a:p>
            <a:pPr algn="ctr"/>
            <a:r>
              <a:rPr lang="en-US" sz="1400" dirty="0" smtClean="0">
                <a:latin typeface="Times New Roman" charset="0"/>
                <a:ea typeface="Times New Roman" charset="0"/>
                <a:cs typeface="Times New Roman" charset="0"/>
              </a:rPr>
              <a:t> Associate Dean of </a:t>
            </a:r>
            <a:r>
              <a:rPr lang="en-US" sz="1400" dirty="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Medical Education</a:t>
            </a:r>
          </a:p>
          <a:p>
            <a:pPr algn="ctr"/>
            <a:r>
              <a:rPr lang="en-US" sz="1400" dirty="0" smtClean="0">
                <a:latin typeface="Times New Roman" charset="0"/>
                <a:ea typeface="Times New Roman" charset="0"/>
                <a:cs typeface="Times New Roman" charset="0"/>
              </a:rPr>
              <a:t>University of Massachusetts Medical School</a:t>
            </a:r>
          </a:p>
          <a:p>
            <a:pPr algn="ctr"/>
            <a:endParaRPr lang="en-US" sz="1600" dirty="0" smtClean="0">
              <a:latin typeface="Times New Roman" charset="0"/>
              <a:ea typeface="Times New Roman" charset="0"/>
              <a:cs typeface="Times New Roman" charset="0"/>
            </a:endParaRPr>
          </a:p>
        </p:txBody>
      </p:sp>
      <p:pic>
        <p:nvPicPr>
          <p:cNvPr id="7" name="Picture 6" descr="Yoga-D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209800"/>
            <a:ext cx="2840182" cy="3124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971800"/>
            <a:ext cx="6934200" cy="1938992"/>
          </a:xfrm>
          <a:prstGeom prst="rect">
            <a:avLst/>
          </a:prstGeom>
          <a:noFill/>
        </p:spPr>
        <p:txBody>
          <a:bodyPr wrap="square" rtlCol="0">
            <a:spAutoFit/>
          </a:bodyPr>
          <a:lstStyle/>
          <a:p>
            <a:pPr algn="ctr"/>
            <a:r>
              <a:rPr lang="en-US" dirty="0" smtClean="0"/>
              <a:t>Inflammation is a highly evolved response of our immune systems that protects us after injury, from pathogens and is essential for survival. A system well-designed for acute events can become maladaptive when chronically turned-on.</a:t>
            </a:r>
            <a:endParaRPr lang="en-US" dirty="0"/>
          </a:p>
        </p:txBody>
      </p:sp>
      <p:pic>
        <p:nvPicPr>
          <p:cNvPr id="3" name="Picture 2" descr="chronic-inflammation-fire-in-the-bell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381000"/>
            <a:ext cx="2895600" cy="2074354"/>
          </a:xfrm>
          <a:prstGeom prst="rect">
            <a:avLst/>
          </a:prstGeom>
        </p:spPr>
      </p:pic>
    </p:spTree>
    <p:extLst>
      <p:ext uri="{BB962C8B-B14F-4D97-AF65-F5344CB8AC3E}">
        <p14:creationId xmlns:p14="http://schemas.microsoft.com/office/powerpoint/2010/main" val="415254031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3"/>
          <p:cNvSpPr>
            <a:spLocks noGrp="1"/>
          </p:cNvSpPr>
          <p:nvPr>
            <p:ph type="title"/>
          </p:nvPr>
        </p:nvSpPr>
        <p:spPr>
          <a:xfrm>
            <a:off x="304800" y="228600"/>
            <a:ext cx="4953000" cy="762000"/>
          </a:xfrm>
        </p:spPr>
        <p:txBody>
          <a:bodyPr/>
          <a:lstStyle/>
          <a:p>
            <a:r>
              <a:rPr lang="en-US" dirty="0">
                <a:solidFill>
                  <a:srgbClr val="800000"/>
                </a:solidFill>
                <a:latin typeface="Times" charset="0"/>
                <a:ea typeface="ＭＳ Ｐゴシック" charset="0"/>
                <a:cs typeface="ＭＳ Ｐゴシック" charset="0"/>
              </a:rPr>
              <a:t>Causes of Inflammation</a:t>
            </a:r>
          </a:p>
        </p:txBody>
      </p:sp>
      <p:sp>
        <p:nvSpPr>
          <p:cNvPr id="8194" name="Content Placeholder 4"/>
          <p:cNvSpPr>
            <a:spLocks noGrp="1"/>
          </p:cNvSpPr>
          <p:nvPr>
            <p:ph idx="1"/>
          </p:nvPr>
        </p:nvSpPr>
        <p:spPr>
          <a:xfrm>
            <a:off x="1219200" y="1371600"/>
            <a:ext cx="6248400" cy="4267200"/>
          </a:xfrm>
        </p:spPr>
        <p:txBody>
          <a:bodyPr/>
          <a:lstStyle/>
          <a:p>
            <a:pPr marL="457200" indent="-457200">
              <a:buFont typeface="Times" charset="0"/>
              <a:buAutoNum type="arabicPeriod"/>
            </a:pPr>
            <a:r>
              <a:rPr lang="en-US" dirty="0">
                <a:latin typeface="Times" charset="0"/>
                <a:ea typeface="ＭＳ Ｐゴシック" charset="0"/>
                <a:cs typeface="ＭＳ Ｐゴシック" charset="0"/>
              </a:rPr>
              <a:t>Poor Diet</a:t>
            </a:r>
          </a:p>
          <a:p>
            <a:pPr marL="457200" indent="-457200">
              <a:buFont typeface="Times" charset="0"/>
              <a:buAutoNum type="arabicPeriod"/>
            </a:pPr>
            <a:r>
              <a:rPr lang="en-US" dirty="0">
                <a:latin typeface="Times" charset="0"/>
                <a:ea typeface="ＭＳ Ｐゴシック" charset="0"/>
                <a:cs typeface="ＭＳ Ｐゴシック" charset="0"/>
              </a:rPr>
              <a:t>Lack of Movement</a:t>
            </a:r>
          </a:p>
          <a:p>
            <a:pPr marL="457200" indent="-457200">
              <a:buFont typeface="Times" charset="0"/>
              <a:buAutoNum type="arabicPeriod"/>
            </a:pPr>
            <a:r>
              <a:rPr lang="en-US" dirty="0">
                <a:latin typeface="Times" charset="0"/>
                <a:ea typeface="ＭＳ Ｐゴシック" charset="0"/>
                <a:cs typeface="ＭＳ Ｐゴシック" charset="0"/>
              </a:rPr>
              <a:t>Allostatic load: Too much stress to manage</a:t>
            </a:r>
          </a:p>
          <a:p>
            <a:pPr marL="457200" indent="-457200">
              <a:buFont typeface="Times" charset="0"/>
              <a:buAutoNum type="arabicPeriod"/>
            </a:pPr>
            <a:r>
              <a:rPr lang="en-US" dirty="0">
                <a:latin typeface="Times" charset="0"/>
                <a:ea typeface="ＭＳ Ｐゴシック" charset="0"/>
                <a:cs typeface="ＭＳ Ｐゴシック" charset="0"/>
              </a:rPr>
              <a:t>Waistline </a:t>
            </a:r>
            <a:r>
              <a:rPr lang="en-US" dirty="0" smtClean="0">
                <a:latin typeface="Times" charset="0"/>
                <a:ea typeface="ＭＳ Ｐゴシック" charset="0"/>
                <a:cs typeface="ＭＳ Ｐゴシック" charset="0"/>
              </a:rPr>
              <a:t>36+” </a:t>
            </a:r>
            <a:r>
              <a:rPr lang="en-US" dirty="0">
                <a:latin typeface="Times" charset="0"/>
                <a:ea typeface="ＭＳ Ｐゴシック" charset="0"/>
                <a:cs typeface="ＭＳ Ｐゴシック" charset="0"/>
              </a:rPr>
              <a:t>in women and </a:t>
            </a:r>
            <a:r>
              <a:rPr lang="en-US" dirty="0" smtClean="0">
                <a:latin typeface="Times" charset="0"/>
                <a:ea typeface="ＭＳ Ｐゴシック" charset="0"/>
                <a:cs typeface="ＭＳ Ｐゴシック" charset="0"/>
              </a:rPr>
              <a:t>40+” </a:t>
            </a:r>
            <a:r>
              <a:rPr lang="en-US" dirty="0">
                <a:latin typeface="Times" charset="0"/>
                <a:ea typeface="ＭＳ Ｐゴシック" charset="0"/>
                <a:cs typeface="ＭＳ Ｐゴシック" charset="0"/>
              </a:rPr>
              <a:t>in men</a:t>
            </a:r>
          </a:p>
          <a:p>
            <a:pPr marL="457200" indent="-457200">
              <a:buFont typeface="Times" charset="0"/>
              <a:buAutoNum type="arabicPeriod"/>
            </a:pPr>
            <a:r>
              <a:rPr lang="en-US" dirty="0">
                <a:latin typeface="Times" charset="0"/>
                <a:ea typeface="ＭＳ Ｐゴシック" charset="0"/>
                <a:cs typeface="ＭＳ Ｐゴシック" charset="0"/>
              </a:rPr>
              <a:t>Imbalanced Gut ecosystem-barrier function</a:t>
            </a:r>
          </a:p>
          <a:p>
            <a:pPr marL="457200" indent="-457200">
              <a:buFont typeface="Times" charset="0"/>
              <a:buAutoNum type="arabicPeriod"/>
            </a:pPr>
            <a:r>
              <a:rPr lang="en-US" dirty="0">
                <a:latin typeface="Times" charset="0"/>
                <a:ea typeface="ＭＳ Ｐゴシック" charset="0"/>
                <a:cs typeface="ＭＳ Ｐゴシック" charset="0"/>
              </a:rPr>
              <a:t>Disrupted sleep (circadian rhythm)</a:t>
            </a:r>
          </a:p>
          <a:p>
            <a:pPr marL="457200" indent="-457200">
              <a:buFont typeface="Times" charset="0"/>
              <a:buAutoNum type="arabicPeriod"/>
            </a:pPr>
            <a:r>
              <a:rPr lang="en-US" dirty="0">
                <a:latin typeface="Times" charset="0"/>
                <a:ea typeface="ＭＳ Ｐゴシック" charset="0"/>
                <a:cs typeface="ＭＳ Ｐゴシック" charset="0"/>
              </a:rPr>
              <a:t>Social </a:t>
            </a:r>
            <a:r>
              <a:rPr lang="en-US" dirty="0" smtClean="0">
                <a:latin typeface="Times" charset="0"/>
                <a:ea typeface="ＭＳ Ｐゴシック" charset="0"/>
                <a:cs typeface="ＭＳ Ｐゴシック" charset="0"/>
              </a:rPr>
              <a:t>isolation</a:t>
            </a:r>
          </a:p>
          <a:p>
            <a:pPr marL="457200" indent="-457200">
              <a:buFont typeface="Times" charset="0"/>
              <a:buAutoNum type="arabicPeriod"/>
            </a:pPr>
            <a:r>
              <a:rPr lang="en-US" dirty="0" smtClean="0">
                <a:latin typeface="Times" charset="0"/>
                <a:ea typeface="ＭＳ Ｐゴシック" charset="0"/>
                <a:cs typeface="ＭＳ Ｐゴシック" charset="0"/>
              </a:rPr>
              <a:t>Environmental </a:t>
            </a:r>
            <a:r>
              <a:rPr lang="en-US" dirty="0" smtClean="0">
                <a:latin typeface="Times" charset="0"/>
                <a:ea typeface="ＭＳ Ｐゴシック" charset="0"/>
                <a:cs typeface="ＭＳ Ｐゴシック" charset="0"/>
              </a:rPr>
              <a:t>toxins e.g. mold, plastics, glyphosate</a:t>
            </a:r>
            <a:endParaRPr lang="en-US" dirty="0" smtClean="0">
              <a:latin typeface="Times" charset="0"/>
              <a:ea typeface="ＭＳ Ｐゴシック" charset="0"/>
              <a:cs typeface="ＭＳ Ｐゴシック" charset="0"/>
            </a:endParaRPr>
          </a:p>
          <a:p>
            <a:pPr marL="457200" indent="-457200">
              <a:buFont typeface="Times" charset="0"/>
              <a:buAutoNum type="arabicPeriod"/>
            </a:pPr>
            <a:r>
              <a:rPr lang="en-US" dirty="0" smtClean="0">
                <a:latin typeface="Times" charset="0"/>
                <a:ea typeface="ＭＳ Ｐゴシック" charset="0"/>
                <a:cs typeface="ＭＳ Ｐゴシック" charset="0"/>
              </a:rPr>
              <a:t>? </a:t>
            </a:r>
            <a:r>
              <a:rPr lang="en-US" dirty="0">
                <a:latin typeface="Times" charset="0"/>
                <a:ea typeface="ＭＳ Ｐゴシック" charset="0"/>
                <a:cs typeface="ＭＳ Ｐゴシック" charset="0"/>
              </a:rPr>
              <a:t>Low vitamin </a:t>
            </a:r>
            <a:r>
              <a:rPr lang="en-US" dirty="0" smtClean="0">
                <a:latin typeface="Times" charset="0"/>
                <a:ea typeface="ＭＳ Ｐゴシック" charset="0"/>
                <a:cs typeface="ＭＳ Ｐゴシック" charset="0"/>
              </a:rPr>
              <a:t>D</a:t>
            </a:r>
          </a:p>
          <a:p>
            <a:pPr marL="457200" indent="-457200">
              <a:buFont typeface="Times" charset="0"/>
              <a:buAutoNum type="arabicPeriod"/>
            </a:pPr>
            <a:r>
              <a:rPr lang="en-US" dirty="0" smtClean="0">
                <a:latin typeface="Times" charset="0"/>
                <a:ea typeface="ＭＳ Ｐゴシック" charset="0"/>
                <a:cs typeface="ＭＳ Ｐゴシック" charset="0"/>
              </a:rPr>
              <a:t>History of Tick-borne illness</a:t>
            </a:r>
            <a:endParaRPr lang="en-US" dirty="0">
              <a:latin typeface="Times" charset="0"/>
              <a:ea typeface="ＭＳ Ｐゴシック" charset="0"/>
              <a:cs typeface="ＭＳ Ｐゴシック" charset="0"/>
            </a:endParaRPr>
          </a:p>
        </p:txBody>
      </p:sp>
      <p:pic>
        <p:nvPicPr>
          <p:cNvPr id="2" name="Picture 1" descr="chronic-inflammation-fire-in-the-bell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228600"/>
            <a:ext cx="2230086" cy="1597592"/>
          </a:xfrm>
          <a:prstGeom prst="rect">
            <a:avLst/>
          </a:prstGeom>
        </p:spPr>
      </p:pic>
    </p:spTree>
    <p:extLst>
      <p:ext uri="{BB962C8B-B14F-4D97-AF65-F5344CB8AC3E}">
        <p14:creationId xmlns:p14="http://schemas.microsoft.com/office/powerpoint/2010/main" val="1651667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9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9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9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62000" y="304800"/>
            <a:ext cx="2292350" cy="1066800"/>
          </a:xfrm>
        </p:spPr>
        <p:txBody>
          <a:bodyPr/>
          <a:lstStyle/>
          <a:p>
            <a:pPr eaLnBrk="1" hangingPunct="1"/>
            <a:r>
              <a:rPr lang="en-US" smtClean="0">
                <a:solidFill>
                  <a:srgbClr val="FF0000"/>
                </a:solidFill>
                <a:latin typeface="Times New Roman" pitchFamily="-1" charset="0"/>
                <a:ea typeface="ＭＳ Ｐゴシック" pitchFamily="-1" charset="-128"/>
              </a:rPr>
              <a:t>Inflammation</a:t>
            </a:r>
          </a:p>
        </p:txBody>
      </p:sp>
      <p:pic>
        <p:nvPicPr>
          <p:cNvPr id="5" name="Picture 4"/>
          <p:cNvPicPr>
            <a:picLocks noChangeAspect="1"/>
          </p:cNvPicPr>
          <p:nvPr/>
        </p:nvPicPr>
        <p:blipFill>
          <a:blip r:embed="rId2"/>
          <a:srcRect/>
          <a:stretch>
            <a:fillRect/>
          </a:stretch>
        </p:blipFill>
        <p:spPr bwMode="auto">
          <a:xfrm>
            <a:off x="4368800" y="304800"/>
            <a:ext cx="4775200" cy="1217613"/>
          </a:xfrm>
          <a:prstGeom prst="rect">
            <a:avLst/>
          </a:prstGeom>
          <a:noFill/>
          <a:ln w="9525">
            <a:noFill/>
            <a:miter lim="800000"/>
            <a:headEnd/>
            <a:tailEnd/>
          </a:ln>
        </p:spPr>
      </p:pic>
      <p:pic>
        <p:nvPicPr>
          <p:cNvPr id="6" name="Picture 5"/>
          <p:cNvPicPr>
            <a:picLocks noChangeAspect="1"/>
          </p:cNvPicPr>
          <p:nvPr/>
        </p:nvPicPr>
        <p:blipFill>
          <a:blip r:embed="rId3"/>
          <a:srcRect/>
          <a:stretch>
            <a:fillRect/>
          </a:stretch>
        </p:blipFill>
        <p:spPr bwMode="auto">
          <a:xfrm>
            <a:off x="0" y="1371600"/>
            <a:ext cx="6362700" cy="1146175"/>
          </a:xfrm>
          <a:prstGeom prst="rect">
            <a:avLst/>
          </a:prstGeom>
          <a:noFill/>
          <a:ln w="9525">
            <a:noFill/>
            <a:miter lim="800000"/>
            <a:headEnd/>
            <a:tailEnd/>
          </a:ln>
        </p:spPr>
      </p:pic>
      <p:pic>
        <p:nvPicPr>
          <p:cNvPr id="7" name="Picture 6"/>
          <p:cNvPicPr>
            <a:picLocks noChangeAspect="1"/>
          </p:cNvPicPr>
          <p:nvPr/>
        </p:nvPicPr>
        <p:blipFill>
          <a:blip r:embed="rId4"/>
          <a:srcRect/>
          <a:stretch>
            <a:fillRect/>
          </a:stretch>
        </p:blipFill>
        <p:spPr bwMode="auto">
          <a:xfrm>
            <a:off x="3054350" y="2362200"/>
            <a:ext cx="6089650" cy="1392238"/>
          </a:xfrm>
          <a:prstGeom prst="rect">
            <a:avLst/>
          </a:prstGeom>
          <a:noFill/>
          <a:ln w="9525">
            <a:noFill/>
            <a:miter lim="800000"/>
            <a:headEnd/>
            <a:tailEnd/>
          </a:ln>
        </p:spPr>
      </p:pic>
      <p:pic>
        <p:nvPicPr>
          <p:cNvPr id="8" name="Picture 7"/>
          <p:cNvPicPr>
            <a:picLocks noChangeAspect="1"/>
          </p:cNvPicPr>
          <p:nvPr/>
        </p:nvPicPr>
        <p:blipFill>
          <a:blip r:embed="rId5"/>
          <a:srcRect/>
          <a:stretch>
            <a:fillRect/>
          </a:stretch>
        </p:blipFill>
        <p:spPr bwMode="auto">
          <a:xfrm>
            <a:off x="0" y="3657600"/>
            <a:ext cx="4114800" cy="1912938"/>
          </a:xfrm>
          <a:prstGeom prst="rect">
            <a:avLst/>
          </a:prstGeom>
          <a:noFill/>
          <a:ln w="9525">
            <a:noFill/>
            <a:miter lim="800000"/>
            <a:headEnd/>
            <a:tailEnd/>
          </a:ln>
        </p:spPr>
      </p:pic>
      <p:pic>
        <p:nvPicPr>
          <p:cNvPr id="9" name="Picture 8"/>
          <p:cNvPicPr>
            <a:picLocks noChangeAspect="1"/>
          </p:cNvPicPr>
          <p:nvPr/>
        </p:nvPicPr>
        <p:blipFill>
          <a:blip r:embed="rId6"/>
          <a:srcRect/>
          <a:stretch>
            <a:fillRect/>
          </a:stretch>
        </p:blipFill>
        <p:spPr bwMode="auto">
          <a:xfrm>
            <a:off x="2362200" y="5411788"/>
            <a:ext cx="6330950" cy="1446212"/>
          </a:xfrm>
          <a:prstGeom prst="rect">
            <a:avLst/>
          </a:prstGeom>
          <a:noFill/>
          <a:ln w="9525">
            <a:noFill/>
            <a:miter lim="800000"/>
            <a:headEnd/>
            <a:tailEnd/>
          </a:ln>
        </p:spPr>
      </p:pic>
      <p:pic>
        <p:nvPicPr>
          <p:cNvPr id="10" name="Picture 9"/>
          <p:cNvPicPr>
            <a:picLocks noChangeAspect="1"/>
          </p:cNvPicPr>
          <p:nvPr/>
        </p:nvPicPr>
        <p:blipFill>
          <a:blip r:embed="rId7"/>
          <a:srcRect/>
          <a:stretch>
            <a:fillRect/>
          </a:stretch>
        </p:blipFill>
        <p:spPr bwMode="auto">
          <a:xfrm>
            <a:off x="5105400" y="4038600"/>
            <a:ext cx="3530600" cy="1181100"/>
          </a:xfrm>
          <a:prstGeom prst="rect">
            <a:avLst/>
          </a:prstGeom>
          <a:noFill/>
          <a:ln w="9525">
            <a:noFill/>
            <a:miter lim="800000"/>
            <a:headEnd/>
            <a:tailEnd/>
          </a:ln>
        </p:spPr>
      </p:pic>
      <p:pic>
        <p:nvPicPr>
          <p:cNvPr id="11" name="Picture 10"/>
          <p:cNvPicPr>
            <a:picLocks noChangeAspect="1"/>
          </p:cNvPicPr>
          <p:nvPr/>
        </p:nvPicPr>
        <p:blipFill>
          <a:blip r:embed="rId8"/>
          <a:srcRect/>
          <a:stretch>
            <a:fillRect/>
          </a:stretch>
        </p:blipFill>
        <p:spPr bwMode="auto">
          <a:xfrm>
            <a:off x="0" y="2438400"/>
            <a:ext cx="3416300" cy="1143000"/>
          </a:xfrm>
          <a:prstGeom prst="rect">
            <a:avLst/>
          </a:prstGeom>
          <a:noFill/>
          <a:ln w="9525">
            <a:noFill/>
            <a:miter lim="800000"/>
            <a:headEnd/>
            <a:tailEnd/>
          </a:ln>
        </p:spPr>
      </p:pic>
    </p:spTree>
    <p:extLst>
      <p:ext uri="{BB962C8B-B14F-4D97-AF65-F5344CB8AC3E}">
        <p14:creationId xmlns:p14="http://schemas.microsoft.com/office/powerpoint/2010/main" val="1713012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Picture 2_pptX"/>
          <p:cNvPicPr>
            <a:picLocks noChangeAspect="1" noChangeArrowheads="1"/>
          </p:cNvPicPr>
          <p:nvPr>
            <p:custDataLst>
              <p:tags r:id="rId1"/>
            </p:custDataLst>
          </p:nvPr>
        </p:nvPicPr>
        <p:blipFill>
          <a:blip r:embed="rId4"/>
          <a:srcRect/>
          <a:stretch>
            <a:fillRect/>
          </a:stretch>
        </p:blipFill>
        <p:spPr bwMode="invGray">
          <a:xfrm>
            <a:off x="533400" y="644525"/>
            <a:ext cx="3873500" cy="5127625"/>
          </a:xfrm>
          <a:prstGeom prst="rect">
            <a:avLst/>
          </a:prstGeom>
          <a:noFill/>
          <a:ln w="9525">
            <a:noFill/>
            <a:miter lim="800000"/>
            <a:headEnd/>
            <a:tailEnd/>
          </a:ln>
        </p:spPr>
      </p:pic>
      <p:sp>
        <p:nvSpPr>
          <p:cNvPr id="96259" name="Text Box 3"/>
          <p:cNvSpPr txBox="1">
            <a:spLocks noChangeArrowheads="1"/>
          </p:cNvSpPr>
          <p:nvPr/>
        </p:nvSpPr>
        <p:spPr bwMode="auto">
          <a:xfrm>
            <a:off x="4800600" y="644525"/>
            <a:ext cx="4343400" cy="4970463"/>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CC0000"/>
                </a:solidFill>
                <a:latin typeface="Times New Roman" pitchFamily="-111" charset="0"/>
                <a:ea typeface="MS PGothic" pitchFamily="34" charset="-128"/>
                <a:cs typeface="MS PGothic" pitchFamily="34" charset="-128"/>
              </a:rPr>
              <a:t>Evidence for increased inflammation in</a:t>
            </a:r>
            <a:r>
              <a:rPr lang="en-US">
                <a:solidFill>
                  <a:srgbClr val="000000"/>
                </a:solidFill>
                <a:latin typeface="Times New Roman" pitchFamily="-111" charset="0"/>
                <a:ea typeface="MS PGothic" pitchFamily="34" charset="-128"/>
                <a:cs typeface="MS PGothic" pitchFamily="34" charset="-128"/>
              </a:rPr>
              <a:t>:</a:t>
            </a:r>
          </a:p>
          <a:p>
            <a:pPr>
              <a:spcBef>
                <a:spcPct val="50000"/>
              </a:spcBef>
            </a:pPr>
            <a:endParaRPr lang="en-US">
              <a:solidFill>
                <a:srgbClr val="CC0000"/>
              </a:solidFill>
              <a:latin typeface="Times New Roman" pitchFamily="-111" charset="0"/>
              <a:ea typeface="MS PGothic" pitchFamily="34" charset="-128"/>
              <a:cs typeface="MS PGothic" pitchFamily="34" charset="-128"/>
            </a:endParaRPr>
          </a:p>
          <a:p>
            <a:pPr>
              <a:spcBef>
                <a:spcPct val="50000"/>
              </a:spcBef>
              <a:buFont typeface="Times" pitchFamily="-111" charset="0"/>
              <a:buChar char="•"/>
            </a:pPr>
            <a:r>
              <a:rPr lang="en-US" sz="2000">
                <a:latin typeface="Times New Roman" pitchFamily="-111" charset="0"/>
                <a:ea typeface="MS PGothic" pitchFamily="34" charset="-128"/>
                <a:cs typeface="MS PGothic" pitchFamily="34" charset="-128"/>
              </a:rPr>
              <a:t> Alzheimer’s disease</a:t>
            </a:r>
          </a:p>
          <a:p>
            <a:pPr>
              <a:spcBef>
                <a:spcPct val="50000"/>
              </a:spcBef>
              <a:buFont typeface="Times" pitchFamily="-111" charset="0"/>
              <a:buChar char="•"/>
            </a:pPr>
            <a:r>
              <a:rPr lang="en-US" sz="2000">
                <a:latin typeface="Times New Roman" pitchFamily="-111" charset="0"/>
                <a:ea typeface="MS PGothic" pitchFamily="34" charset="-128"/>
                <a:cs typeface="MS PGothic" pitchFamily="34" charset="-128"/>
              </a:rPr>
              <a:t> Depression </a:t>
            </a:r>
          </a:p>
          <a:p>
            <a:pPr>
              <a:spcBef>
                <a:spcPct val="50000"/>
              </a:spcBef>
              <a:buFont typeface="Times" pitchFamily="-111" charset="0"/>
              <a:buChar char="•"/>
            </a:pPr>
            <a:r>
              <a:rPr lang="en-US" sz="2000">
                <a:latin typeface="Times New Roman" pitchFamily="-111" charset="0"/>
                <a:ea typeface="MS PGothic" pitchFamily="34" charset="-128"/>
                <a:cs typeface="MS PGothic" pitchFamily="34" charset="-128"/>
              </a:rPr>
              <a:t> Pain</a:t>
            </a:r>
          </a:p>
          <a:p>
            <a:pPr>
              <a:spcBef>
                <a:spcPct val="50000"/>
              </a:spcBef>
              <a:buFont typeface="Times" pitchFamily="-111" charset="0"/>
              <a:buChar char="•"/>
            </a:pPr>
            <a:r>
              <a:rPr lang="en-US" sz="2000">
                <a:latin typeface="Times New Roman" pitchFamily="-111" charset="0"/>
                <a:ea typeface="MS PGothic" pitchFamily="34" charset="-128"/>
                <a:cs typeface="MS PGothic" pitchFamily="34" charset="-128"/>
              </a:rPr>
              <a:t> PD</a:t>
            </a:r>
          </a:p>
          <a:p>
            <a:pPr>
              <a:spcBef>
                <a:spcPct val="50000"/>
              </a:spcBef>
              <a:buFont typeface="Times" pitchFamily="-111" charset="0"/>
              <a:buChar char="•"/>
            </a:pPr>
            <a:r>
              <a:rPr lang="en-US" sz="2000">
                <a:latin typeface="Times New Roman" pitchFamily="-111" charset="0"/>
                <a:ea typeface="MS PGothic" pitchFamily="34" charset="-128"/>
                <a:cs typeface="MS PGothic" pitchFamily="34" charset="-128"/>
              </a:rPr>
              <a:t> MS</a:t>
            </a:r>
          </a:p>
          <a:p>
            <a:pPr>
              <a:spcBef>
                <a:spcPct val="50000"/>
              </a:spcBef>
              <a:buFont typeface="Times" pitchFamily="-111" charset="0"/>
              <a:buChar char="•"/>
            </a:pPr>
            <a:r>
              <a:rPr lang="en-US" sz="2000">
                <a:latin typeface="Times New Roman" pitchFamily="-111" charset="0"/>
                <a:ea typeface="MS PGothic" pitchFamily="34" charset="-128"/>
                <a:cs typeface="MS PGothic" pitchFamily="34" charset="-128"/>
              </a:rPr>
              <a:t> ADD and ADDHD</a:t>
            </a:r>
          </a:p>
          <a:p>
            <a:pPr>
              <a:spcBef>
                <a:spcPct val="50000"/>
              </a:spcBef>
              <a:buFont typeface="Times" pitchFamily="-111" charset="0"/>
              <a:buChar char="•"/>
            </a:pPr>
            <a:r>
              <a:rPr lang="en-US" sz="2000">
                <a:latin typeface="Times New Roman" pitchFamily="-111" charset="0"/>
                <a:ea typeface="MS PGothic" pitchFamily="34" charset="-128"/>
                <a:cs typeface="MS PGothic" pitchFamily="34" charset="-128"/>
              </a:rPr>
              <a:t> Brain fog</a:t>
            </a:r>
          </a:p>
          <a:p>
            <a:pPr>
              <a:spcBef>
                <a:spcPct val="50000"/>
              </a:spcBef>
              <a:buFont typeface="Times" pitchFamily="-111" charset="0"/>
              <a:buChar char="•"/>
            </a:pPr>
            <a:r>
              <a:rPr lang="en-US" sz="2000">
                <a:latin typeface="Times New Roman" pitchFamily="-111" charset="0"/>
                <a:ea typeface="MS PGothic" pitchFamily="34" charset="-128"/>
                <a:cs typeface="MS PGothic" pitchFamily="34" charset="-128"/>
              </a:rPr>
              <a:t> Anxiety and Panic</a:t>
            </a:r>
          </a:p>
          <a:p>
            <a:pPr>
              <a:spcBef>
                <a:spcPct val="50000"/>
              </a:spcBef>
              <a:buFont typeface="Times" pitchFamily="-111" charset="0"/>
              <a:buChar char="•"/>
            </a:pPr>
            <a:r>
              <a:rPr lang="en-US" sz="2000">
                <a:latin typeface="Times New Roman" pitchFamily="-111" charset="0"/>
                <a:ea typeface="MS PGothic" pitchFamily="34" charset="-128"/>
                <a:cs typeface="MS PGothic" pitchFamily="34" charset="-128"/>
              </a:rPr>
              <a:t> Autism spectrum</a:t>
            </a:r>
          </a:p>
        </p:txBody>
      </p:sp>
    </p:spTree>
    <p:extLst>
      <p:ext uri="{BB962C8B-B14F-4D97-AF65-F5344CB8AC3E}">
        <p14:creationId xmlns:p14="http://schemas.microsoft.com/office/powerpoint/2010/main" val="262681333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457200"/>
            <a:ext cx="6705600" cy="1447800"/>
          </a:xfrm>
        </p:spPr>
        <p:txBody>
          <a:bodyPr/>
          <a:lstStyle/>
          <a:p>
            <a:pPr algn="ctr" eaLnBrk="1" hangingPunct="1"/>
            <a:r>
              <a:rPr lang="en-US" sz="2400" dirty="0">
                <a:solidFill>
                  <a:srgbClr val="800000"/>
                </a:solidFill>
                <a:latin typeface="Baskerville" pitchFamily="-111" charset="0"/>
                <a:ea typeface="ＭＳ Ｐゴシック" pitchFamily="-111" charset="-128"/>
                <a:cs typeface="ＭＳ Ｐゴシック" pitchFamily="-111" charset="-128"/>
              </a:rPr>
              <a:t>An Ancient Design For Survival in Modern </a:t>
            </a:r>
            <a:r>
              <a:rPr lang="en-US" sz="2400" dirty="0" smtClean="0">
                <a:solidFill>
                  <a:srgbClr val="800000"/>
                </a:solidFill>
                <a:latin typeface="Baskerville" pitchFamily="-111" charset="0"/>
                <a:ea typeface="ＭＳ Ｐゴシック" pitchFamily="-111" charset="-128"/>
                <a:cs typeface="ＭＳ Ｐゴシック" pitchFamily="-111" charset="-128"/>
              </a:rPr>
              <a:t>Times</a:t>
            </a:r>
            <a:r>
              <a:rPr lang="en-US" dirty="0" smtClean="0">
                <a:latin typeface="Baskerville" pitchFamily="-111" charset="0"/>
                <a:ea typeface="ＭＳ Ｐゴシック" pitchFamily="-111" charset="-128"/>
                <a:cs typeface="ＭＳ Ｐゴシック" pitchFamily="-111" charset="-128"/>
              </a:rPr>
              <a:t/>
            </a:r>
            <a:br>
              <a:rPr lang="en-US" dirty="0" smtClean="0">
                <a:latin typeface="Baskerville" pitchFamily="-111" charset="0"/>
                <a:ea typeface="ＭＳ Ｐゴシック" pitchFamily="-111" charset="-128"/>
                <a:cs typeface="ＭＳ Ｐゴシック" pitchFamily="-111" charset="-128"/>
              </a:rPr>
            </a:br>
            <a:r>
              <a:rPr lang="en-US" sz="2000" dirty="0">
                <a:latin typeface="Baskerville" pitchFamily="-111" charset="0"/>
                <a:ea typeface="ＭＳ Ｐゴシック" pitchFamily="-111" charset="-128"/>
                <a:cs typeface="ＭＳ Ｐゴシック" pitchFamily="-111" charset="-128"/>
              </a:rPr>
              <a:t>…our design has maintained many of the Stone Age imperatives, but life in the fast lane has not.</a:t>
            </a:r>
          </a:p>
        </p:txBody>
      </p:sp>
      <p:sp>
        <p:nvSpPr>
          <p:cNvPr id="26627" name="Rectangle 3"/>
          <p:cNvSpPr>
            <a:spLocks noGrp="1" noChangeArrowheads="1"/>
          </p:cNvSpPr>
          <p:nvPr>
            <p:ph type="body" sz="half" idx="1"/>
          </p:nvPr>
        </p:nvSpPr>
        <p:spPr>
          <a:xfrm>
            <a:off x="533400" y="3276600"/>
            <a:ext cx="3810000" cy="2133600"/>
          </a:xfrm>
        </p:spPr>
        <p:txBody>
          <a:bodyPr/>
          <a:lstStyle/>
          <a:p>
            <a:pPr marL="0" indent="0" eaLnBrk="1" hangingPunct="1">
              <a:buFontTx/>
              <a:buChar char="•"/>
            </a:pPr>
            <a:r>
              <a:rPr lang="en-US" sz="2000" dirty="0" smtClean="0">
                <a:latin typeface="Times New Roman" pitchFamily="-111" charset="0"/>
                <a:ea typeface="ＭＳ Ｐゴシック" pitchFamily="-111" charset="-128"/>
                <a:cs typeface="ＭＳ Ｐゴシック" pitchFamily="-111" charset="-128"/>
              </a:rPr>
              <a:t>Targeted Fight-flight</a:t>
            </a:r>
          </a:p>
          <a:p>
            <a:pPr marL="0" indent="0" eaLnBrk="1" hangingPunct="1">
              <a:buFontTx/>
              <a:buChar char="•"/>
            </a:pPr>
            <a:r>
              <a:rPr lang="en-US" sz="2000" dirty="0" smtClean="0">
                <a:latin typeface="Times New Roman" pitchFamily="-111" charset="0"/>
                <a:ea typeface="ＭＳ Ｐゴシック" pitchFamily="-111" charset="-128"/>
                <a:cs typeface="ＭＳ Ｐゴシック" pitchFamily="-111" charset="-128"/>
              </a:rPr>
              <a:t>Energy conservation</a:t>
            </a:r>
          </a:p>
          <a:p>
            <a:pPr marL="0" indent="0" eaLnBrk="1" hangingPunct="1">
              <a:buFontTx/>
              <a:buChar char="•"/>
            </a:pPr>
            <a:r>
              <a:rPr lang="en-US" sz="2000" dirty="0" smtClean="0">
                <a:latin typeface="Times New Roman" pitchFamily="-111" charset="0"/>
                <a:ea typeface="ＭＳ Ｐゴシック" pitchFamily="-111" charset="-128"/>
                <a:cs typeface="ＭＳ Ｐゴシック" pitchFamily="-111" charset="-128"/>
              </a:rPr>
              <a:t>Immunity</a:t>
            </a:r>
          </a:p>
          <a:p>
            <a:pPr marL="0" indent="0" eaLnBrk="1" hangingPunct="1">
              <a:buFontTx/>
              <a:buChar char="•"/>
            </a:pPr>
            <a:r>
              <a:rPr lang="en-US" sz="2000" dirty="0" smtClean="0">
                <a:latin typeface="Times New Roman" pitchFamily="-111" charset="0"/>
                <a:ea typeface="ＭＳ Ｐゴシック" pitchFamily="-111" charset="-128"/>
                <a:cs typeface="ＭＳ Ｐゴシック" pitchFamily="-111" charset="-128"/>
              </a:rPr>
              <a:t>Promotion of clotting</a:t>
            </a:r>
          </a:p>
        </p:txBody>
      </p:sp>
      <p:sp>
        <p:nvSpPr>
          <p:cNvPr id="26628" name="Rectangle 4"/>
          <p:cNvSpPr>
            <a:spLocks noGrp="1" noChangeArrowheads="1"/>
          </p:cNvSpPr>
          <p:nvPr>
            <p:ph type="body" sz="half" idx="2"/>
          </p:nvPr>
        </p:nvSpPr>
        <p:spPr>
          <a:xfrm>
            <a:off x="4648200" y="3124200"/>
            <a:ext cx="3810000" cy="4114800"/>
          </a:xfrm>
        </p:spPr>
        <p:txBody>
          <a:bodyPr/>
          <a:lstStyle/>
          <a:p>
            <a:pPr marL="0" indent="0" eaLnBrk="1" hangingPunct="1">
              <a:buFontTx/>
              <a:buChar char="•"/>
            </a:pPr>
            <a:r>
              <a:rPr lang="en-US" sz="2000" dirty="0" smtClean="0">
                <a:latin typeface="Times New Roman" pitchFamily="-111" charset="0"/>
                <a:ea typeface="ＭＳ Ｐゴシック" pitchFamily="-111" charset="-128"/>
                <a:cs typeface="ＭＳ Ｐゴシック" pitchFamily="-111" charset="-128"/>
              </a:rPr>
              <a:t>Anxiety, fear, PTSD, depression, all chronic, complex diseases</a:t>
            </a:r>
          </a:p>
          <a:p>
            <a:pPr marL="0" indent="0" eaLnBrk="1" hangingPunct="1">
              <a:buFontTx/>
              <a:buChar char="•"/>
            </a:pPr>
            <a:r>
              <a:rPr lang="en-US" sz="2000" dirty="0" smtClean="0">
                <a:latin typeface="Times New Roman" pitchFamily="-111" charset="0"/>
                <a:ea typeface="ＭＳ Ｐゴシック" pitchFamily="-111" charset="-128"/>
                <a:cs typeface="ＭＳ Ｐゴシック" pitchFamily="-111" charset="-128"/>
              </a:rPr>
              <a:t>Obesity and Metabolic Syndrome</a:t>
            </a:r>
          </a:p>
          <a:p>
            <a:pPr marL="0" indent="0" eaLnBrk="1" hangingPunct="1">
              <a:buFontTx/>
              <a:buChar char="•"/>
            </a:pPr>
            <a:r>
              <a:rPr lang="en-US" sz="2000" dirty="0" smtClean="0">
                <a:latin typeface="Times New Roman" pitchFamily="-111" charset="0"/>
                <a:ea typeface="ＭＳ Ｐゴシック" pitchFamily="-111" charset="-128"/>
                <a:cs typeface="ＭＳ Ｐゴシック" pitchFamily="-111" charset="-128"/>
              </a:rPr>
              <a:t>Autoimmunity and allergy</a:t>
            </a:r>
          </a:p>
          <a:p>
            <a:pPr marL="0" indent="0" eaLnBrk="1" hangingPunct="1">
              <a:buFontTx/>
              <a:buChar char="•"/>
            </a:pPr>
            <a:r>
              <a:rPr lang="en-US" sz="2000" dirty="0" smtClean="0">
                <a:latin typeface="Times New Roman" pitchFamily="-111" charset="0"/>
                <a:ea typeface="ＭＳ Ｐゴシック" pitchFamily="-111" charset="-128"/>
                <a:cs typeface="ＭＳ Ｐゴシック" pitchFamily="-111" charset="-128"/>
              </a:rPr>
              <a:t>Heart attack and stroke</a:t>
            </a:r>
          </a:p>
        </p:txBody>
      </p:sp>
      <p:sp>
        <p:nvSpPr>
          <p:cNvPr id="26629" name="Text Box 5"/>
          <p:cNvSpPr txBox="1">
            <a:spLocks noChangeArrowheads="1"/>
          </p:cNvSpPr>
          <p:nvPr/>
        </p:nvSpPr>
        <p:spPr bwMode="auto">
          <a:xfrm>
            <a:off x="685800" y="2590800"/>
            <a:ext cx="1371600" cy="45720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u="sng" dirty="0">
                <a:solidFill>
                  <a:srgbClr val="800000"/>
                </a:solidFill>
                <a:latin typeface="Times" pitchFamily="-111" charset="0"/>
              </a:rPr>
              <a:t>Then</a:t>
            </a:r>
            <a:endParaRPr lang="en-US" dirty="0">
              <a:solidFill>
                <a:srgbClr val="800000"/>
              </a:solidFill>
              <a:latin typeface="Times" pitchFamily="-111" charset="0"/>
            </a:endParaRPr>
          </a:p>
        </p:txBody>
      </p:sp>
      <p:sp>
        <p:nvSpPr>
          <p:cNvPr id="26630" name="Text Box 6"/>
          <p:cNvSpPr txBox="1">
            <a:spLocks noChangeArrowheads="1"/>
          </p:cNvSpPr>
          <p:nvPr/>
        </p:nvSpPr>
        <p:spPr bwMode="auto">
          <a:xfrm>
            <a:off x="4648200" y="2514600"/>
            <a:ext cx="1219200" cy="45720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u="sng" dirty="0">
                <a:solidFill>
                  <a:srgbClr val="800000"/>
                </a:solidFill>
                <a:latin typeface="Times" pitchFamily="-111" charset="0"/>
              </a:rPr>
              <a:t>Now</a:t>
            </a:r>
            <a:endParaRPr lang="en-US" dirty="0">
              <a:solidFill>
                <a:srgbClr val="800000"/>
              </a:solidFill>
              <a:latin typeface="Times" pitchFamily="-111" charset="0"/>
            </a:endParaRPr>
          </a:p>
        </p:txBody>
      </p:sp>
      <p:pic>
        <p:nvPicPr>
          <p:cNvPr id="7" name="Content Placeholder 3" descr="kswift.tiff"/>
          <p:cNvPicPr>
            <a:picLocks noChangeAspect="1"/>
          </p:cNvPicPr>
          <p:nvPr/>
        </p:nvPicPr>
        <p:blipFill>
          <a:blip r:embed="rId2"/>
          <a:srcRect l="-18114" r="-18114"/>
          <a:stretch>
            <a:fillRect/>
          </a:stretch>
        </p:blipFill>
        <p:spPr bwMode="auto">
          <a:xfrm>
            <a:off x="6715125" y="304800"/>
            <a:ext cx="2428875" cy="1143000"/>
          </a:xfrm>
          <a:prstGeom prst="rect">
            <a:avLst/>
          </a:prstGeom>
          <a:noFill/>
          <a:ln w="9525">
            <a:noFill/>
            <a:miter lim="800000"/>
            <a:headEnd/>
            <a:tailEnd/>
          </a:ln>
        </p:spPr>
      </p:pic>
    </p:spTree>
    <p:extLst>
      <p:ext uri="{BB962C8B-B14F-4D97-AF65-F5344CB8AC3E}">
        <p14:creationId xmlns:p14="http://schemas.microsoft.com/office/powerpoint/2010/main" val="6258691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3"/>
          <p:cNvSpPr>
            <a:spLocks noGrp="1"/>
          </p:cNvSpPr>
          <p:nvPr>
            <p:ph type="title"/>
          </p:nvPr>
        </p:nvSpPr>
        <p:spPr>
          <a:xfrm>
            <a:off x="304800" y="228600"/>
            <a:ext cx="4953000" cy="762000"/>
          </a:xfrm>
        </p:spPr>
        <p:txBody>
          <a:bodyPr/>
          <a:lstStyle/>
          <a:p>
            <a:r>
              <a:rPr lang="en-US" dirty="0">
                <a:solidFill>
                  <a:srgbClr val="800000"/>
                </a:solidFill>
                <a:latin typeface="Times" charset="0"/>
                <a:ea typeface="ＭＳ Ｐゴシック" charset="0"/>
                <a:cs typeface="ＭＳ Ｐゴシック" charset="0"/>
              </a:rPr>
              <a:t>Causes of Inflammation</a:t>
            </a:r>
          </a:p>
        </p:txBody>
      </p:sp>
      <p:sp>
        <p:nvSpPr>
          <p:cNvPr id="8194" name="Content Placeholder 4"/>
          <p:cNvSpPr>
            <a:spLocks noGrp="1"/>
          </p:cNvSpPr>
          <p:nvPr>
            <p:ph idx="1"/>
          </p:nvPr>
        </p:nvSpPr>
        <p:spPr>
          <a:xfrm>
            <a:off x="1219200" y="1371600"/>
            <a:ext cx="6248400" cy="4267200"/>
          </a:xfrm>
        </p:spPr>
        <p:txBody>
          <a:bodyPr/>
          <a:lstStyle/>
          <a:p>
            <a:pPr marL="457200" indent="-457200">
              <a:buFont typeface="Times" charset="0"/>
              <a:buAutoNum type="arabicPeriod"/>
            </a:pPr>
            <a:r>
              <a:rPr lang="en-US" dirty="0">
                <a:latin typeface="Times" charset="0"/>
                <a:ea typeface="ＭＳ Ｐゴシック" charset="0"/>
                <a:cs typeface="ＭＳ Ｐゴシック" charset="0"/>
              </a:rPr>
              <a:t>Poor Diet</a:t>
            </a:r>
          </a:p>
          <a:p>
            <a:pPr marL="457200" indent="-457200">
              <a:buFont typeface="Times" charset="0"/>
              <a:buAutoNum type="arabicPeriod"/>
            </a:pPr>
            <a:r>
              <a:rPr lang="en-US" dirty="0">
                <a:latin typeface="Times" charset="0"/>
                <a:ea typeface="ＭＳ Ｐゴシック" charset="0"/>
                <a:cs typeface="ＭＳ Ｐゴシック" charset="0"/>
              </a:rPr>
              <a:t>Lack of Movement</a:t>
            </a:r>
          </a:p>
          <a:p>
            <a:pPr marL="457200" indent="-457200">
              <a:buFont typeface="Times" charset="0"/>
              <a:buAutoNum type="arabicPeriod"/>
            </a:pPr>
            <a:r>
              <a:rPr lang="en-US" dirty="0">
                <a:latin typeface="Times" charset="0"/>
                <a:ea typeface="ＭＳ Ｐゴシック" charset="0"/>
                <a:cs typeface="ＭＳ Ｐゴシック" charset="0"/>
              </a:rPr>
              <a:t>Allostatic load: Too much stress to manage</a:t>
            </a:r>
          </a:p>
          <a:p>
            <a:pPr marL="457200" indent="-457200">
              <a:buFont typeface="Times" charset="0"/>
              <a:buAutoNum type="arabicPeriod"/>
            </a:pPr>
            <a:r>
              <a:rPr lang="en-US" dirty="0">
                <a:latin typeface="Times" charset="0"/>
                <a:ea typeface="ＭＳ Ｐゴシック" charset="0"/>
                <a:cs typeface="ＭＳ Ｐゴシック" charset="0"/>
              </a:rPr>
              <a:t>Waistline &gt; 35” in women and </a:t>
            </a:r>
            <a:r>
              <a:rPr lang="en-US" dirty="0" smtClean="0">
                <a:latin typeface="Times" charset="0"/>
                <a:ea typeface="ＭＳ Ｐゴシック" charset="0"/>
                <a:cs typeface="ＭＳ Ｐゴシック" charset="0"/>
              </a:rPr>
              <a:t>40+” </a:t>
            </a:r>
            <a:r>
              <a:rPr lang="en-US" dirty="0">
                <a:latin typeface="Times" charset="0"/>
                <a:ea typeface="ＭＳ Ｐゴシック" charset="0"/>
                <a:cs typeface="ＭＳ Ｐゴシック" charset="0"/>
              </a:rPr>
              <a:t>in men</a:t>
            </a:r>
          </a:p>
          <a:p>
            <a:pPr marL="457200" indent="-457200">
              <a:buFont typeface="Times" charset="0"/>
              <a:buAutoNum type="arabicPeriod"/>
            </a:pPr>
            <a:r>
              <a:rPr lang="en-US" dirty="0">
                <a:latin typeface="Times" charset="0"/>
                <a:ea typeface="ＭＳ Ｐゴシック" charset="0"/>
                <a:cs typeface="ＭＳ Ｐゴシック" charset="0"/>
              </a:rPr>
              <a:t>Imbalanced Gut ecosystem-barrier function</a:t>
            </a:r>
          </a:p>
          <a:p>
            <a:pPr marL="457200" indent="-457200">
              <a:buFont typeface="Times" charset="0"/>
              <a:buAutoNum type="arabicPeriod"/>
            </a:pPr>
            <a:r>
              <a:rPr lang="en-US" dirty="0">
                <a:latin typeface="Times" charset="0"/>
                <a:ea typeface="ＭＳ Ｐゴシック" charset="0"/>
                <a:cs typeface="ＭＳ Ｐゴシック" charset="0"/>
              </a:rPr>
              <a:t>Disrupted sleep (circadian rhythm)</a:t>
            </a:r>
          </a:p>
          <a:p>
            <a:pPr marL="457200" indent="-457200">
              <a:buFont typeface="Times" charset="0"/>
              <a:buAutoNum type="arabicPeriod"/>
            </a:pPr>
            <a:r>
              <a:rPr lang="en-US" dirty="0">
                <a:latin typeface="Times" charset="0"/>
                <a:ea typeface="ＭＳ Ｐゴシック" charset="0"/>
                <a:cs typeface="ＭＳ Ｐゴシック" charset="0"/>
              </a:rPr>
              <a:t>Social </a:t>
            </a:r>
            <a:r>
              <a:rPr lang="en-US" dirty="0" smtClean="0">
                <a:latin typeface="Times" charset="0"/>
                <a:ea typeface="ＭＳ Ｐゴシック" charset="0"/>
                <a:cs typeface="ＭＳ Ｐゴシック" charset="0"/>
              </a:rPr>
              <a:t>isolation</a:t>
            </a:r>
          </a:p>
          <a:p>
            <a:pPr marL="457200" indent="-457200">
              <a:buFont typeface="Times" charset="0"/>
              <a:buAutoNum type="arabicPeriod"/>
            </a:pPr>
            <a:r>
              <a:rPr lang="en-US" dirty="0" smtClean="0">
                <a:latin typeface="Times" charset="0"/>
                <a:ea typeface="ＭＳ Ｐゴシック" charset="0"/>
                <a:cs typeface="ＭＳ Ｐゴシック" charset="0"/>
              </a:rPr>
              <a:t>Perpetual conflict</a:t>
            </a:r>
            <a:endParaRPr lang="en-US" dirty="0">
              <a:latin typeface="Times" charset="0"/>
              <a:ea typeface="ＭＳ Ｐゴシック" charset="0"/>
              <a:cs typeface="ＭＳ Ｐゴシック" charset="0"/>
            </a:endParaRPr>
          </a:p>
          <a:p>
            <a:pPr marL="457200" indent="-457200">
              <a:buFont typeface="Times" charset="0"/>
              <a:buAutoNum type="arabicPeriod"/>
            </a:pPr>
            <a:r>
              <a:rPr lang="en-US" dirty="0">
                <a:latin typeface="Times" charset="0"/>
                <a:ea typeface="ＭＳ Ｐゴシック" charset="0"/>
                <a:cs typeface="ＭＳ Ｐゴシック" charset="0"/>
              </a:rPr>
              <a:t>Environmental toxins e.g. BPA, </a:t>
            </a:r>
            <a:r>
              <a:rPr lang="en-US" dirty="0" smtClean="0">
                <a:latin typeface="Times" charset="0"/>
                <a:ea typeface="ＭＳ Ｐゴシック" charset="0"/>
                <a:cs typeface="ＭＳ Ｐゴシック" charset="0"/>
              </a:rPr>
              <a:t>mold</a:t>
            </a:r>
          </a:p>
          <a:p>
            <a:pPr marL="457200" indent="-457200">
              <a:buFont typeface="Times" charset="0"/>
              <a:buAutoNum type="arabicPeriod"/>
            </a:pPr>
            <a:r>
              <a:rPr lang="en-US" dirty="0" smtClean="0">
                <a:latin typeface="Times" charset="0"/>
                <a:ea typeface="ＭＳ Ｐゴシック" charset="0"/>
                <a:cs typeface="ＭＳ Ｐゴシック" charset="0"/>
              </a:rPr>
              <a:t>Inability to forgive</a:t>
            </a:r>
            <a:endParaRPr lang="en-US" dirty="0">
              <a:latin typeface="Times" charset="0"/>
              <a:ea typeface="ＭＳ Ｐゴシック" charset="0"/>
              <a:cs typeface="ＭＳ Ｐゴシック" charset="0"/>
            </a:endParaRPr>
          </a:p>
          <a:p>
            <a:pPr marL="457200" indent="-457200">
              <a:buFont typeface="Times" charset="0"/>
              <a:buAutoNum type="arabicPeriod"/>
            </a:pPr>
            <a:r>
              <a:rPr lang="en-US" dirty="0" smtClean="0">
                <a:latin typeface="Times" charset="0"/>
                <a:ea typeface="ＭＳ Ｐゴシック" charset="0"/>
                <a:cs typeface="ＭＳ Ｐゴシック" charset="0"/>
              </a:rPr>
              <a:t> ? </a:t>
            </a:r>
            <a:r>
              <a:rPr lang="en-US" dirty="0">
                <a:latin typeface="Times" charset="0"/>
                <a:ea typeface="ＭＳ Ｐゴシック" charset="0"/>
                <a:cs typeface="ＭＳ Ｐゴシック" charset="0"/>
              </a:rPr>
              <a:t>Low vitamin D</a:t>
            </a:r>
          </a:p>
        </p:txBody>
      </p:sp>
      <p:pic>
        <p:nvPicPr>
          <p:cNvPr id="2" name="Picture 1" descr="chronic-inflammation-fire-in-the-bell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228600"/>
            <a:ext cx="2230086" cy="1597592"/>
          </a:xfrm>
          <a:prstGeom prst="rect">
            <a:avLst/>
          </a:prstGeom>
        </p:spPr>
      </p:pic>
    </p:spTree>
    <p:extLst>
      <p:ext uri="{BB962C8B-B14F-4D97-AF65-F5344CB8AC3E}">
        <p14:creationId xmlns:p14="http://schemas.microsoft.com/office/powerpoint/2010/main" val="26053874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3"/>
          <p:cNvSpPr txBox="1">
            <a:spLocks noChangeArrowheads="1"/>
          </p:cNvSpPr>
          <p:nvPr/>
        </p:nvSpPr>
        <p:spPr bwMode="auto">
          <a:xfrm>
            <a:off x="1600200" y="4724400"/>
            <a:ext cx="541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3200">
                <a:latin typeface="Times New Roman" charset="0"/>
                <a:cs typeface="Times New Roman" charset="0"/>
              </a:rPr>
              <a:t>Food and Inflammation</a:t>
            </a:r>
          </a:p>
        </p:txBody>
      </p:sp>
      <p:pic>
        <p:nvPicPr>
          <p:cNvPr id="174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59309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6763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cessed-foo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70961"/>
            <a:ext cx="7467600" cy="5903872"/>
          </a:xfrm>
          <a:prstGeom prst="rect">
            <a:avLst/>
          </a:prstGeom>
        </p:spPr>
      </p:pic>
    </p:spTree>
    <p:extLst>
      <p:ext uri="{BB962C8B-B14F-4D97-AF65-F5344CB8AC3E}">
        <p14:creationId xmlns:p14="http://schemas.microsoft.com/office/powerpoint/2010/main" val="36133380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rmany420-4e095ce9e32abfe0941dceb548f87559e3909988-s6-c30.jpg"/>
          <p:cNvPicPr>
            <a:picLocks noChangeAspect="1"/>
          </p:cNvPicPr>
          <p:nvPr/>
        </p:nvPicPr>
        <p:blipFill>
          <a:blip r:embed="rId2"/>
          <a:stretch>
            <a:fillRect/>
          </a:stretch>
        </p:blipFill>
        <p:spPr>
          <a:xfrm>
            <a:off x="476250" y="166688"/>
            <a:ext cx="8667750" cy="5753100"/>
          </a:xfrm>
          <a:prstGeom prst="rect">
            <a:avLst/>
          </a:prstGeom>
        </p:spPr>
      </p:pic>
    </p:spTree>
    <p:extLst>
      <p:ext uri="{BB962C8B-B14F-4D97-AF65-F5344CB8AC3E}">
        <p14:creationId xmlns:p14="http://schemas.microsoft.com/office/powerpoint/2010/main" val="3573476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ngry_planet_what_the_world_eats_part_ii.jpg"/>
          <p:cNvPicPr>
            <a:picLocks noChangeAspect="1"/>
          </p:cNvPicPr>
          <p:nvPr/>
        </p:nvPicPr>
        <p:blipFill>
          <a:blip r:embed="rId2"/>
          <a:stretch>
            <a:fillRect/>
          </a:stretch>
        </p:blipFill>
        <p:spPr>
          <a:xfrm>
            <a:off x="1465263" y="1282700"/>
            <a:ext cx="5334000" cy="3724275"/>
          </a:xfrm>
          <a:prstGeom prst="rect">
            <a:avLst/>
          </a:prstGeom>
        </p:spPr>
      </p:pic>
    </p:spTree>
    <p:extLst>
      <p:ext uri="{BB962C8B-B14F-4D97-AF65-F5344CB8AC3E}">
        <p14:creationId xmlns:p14="http://schemas.microsoft.com/office/powerpoint/2010/main" val="1983835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6"/>
          <p:cNvSpPr>
            <a:spLocks noGrp="1"/>
          </p:cNvSpPr>
          <p:nvPr>
            <p:ph type="title" idx="4294967295"/>
          </p:nvPr>
        </p:nvSpPr>
        <p:spPr>
          <a:xfrm>
            <a:off x="152400" y="533400"/>
            <a:ext cx="6561667" cy="1143000"/>
          </a:xfrm>
        </p:spPr>
        <p:txBody>
          <a:bodyPr>
            <a:normAutofit fontScale="90000"/>
          </a:bodyPr>
          <a:lstStyle/>
          <a:p>
            <a:r>
              <a:rPr lang="en-US" dirty="0" smtClean="0">
                <a:solidFill>
                  <a:srgbClr val="800000"/>
                </a:solidFill>
                <a:latin typeface="Baskerville" charset="0"/>
                <a:ea typeface="ＭＳ Ｐゴシック" charset="0"/>
              </a:rPr>
              <a:t>The Origins of Health</a:t>
            </a:r>
            <a:br>
              <a:rPr lang="en-US" dirty="0" smtClean="0">
                <a:solidFill>
                  <a:srgbClr val="800000"/>
                </a:solidFill>
                <a:latin typeface="Baskerville" charset="0"/>
                <a:ea typeface="ＭＳ Ｐゴシック" charset="0"/>
              </a:rPr>
            </a:br>
            <a:r>
              <a:rPr lang="mr-IN" dirty="0" smtClean="0">
                <a:solidFill>
                  <a:srgbClr val="800000"/>
                </a:solidFill>
                <a:latin typeface="Baskerville" charset="0"/>
                <a:ea typeface="ＭＳ Ｐゴシック" charset="0"/>
              </a:rPr>
              <a:t>…</a:t>
            </a:r>
            <a:r>
              <a:rPr lang="en-US" sz="3600" dirty="0" smtClean="0">
                <a:latin typeface="Baskerville" charset="0"/>
                <a:ea typeface="ＭＳ Ｐゴシック" charset="0"/>
              </a:rPr>
              <a:t>exploring the causes of the causes</a:t>
            </a:r>
            <a:endParaRPr lang="en-US" sz="3600" dirty="0">
              <a:solidFill>
                <a:srgbClr val="800000"/>
              </a:solidFill>
              <a:latin typeface="Baskerville" charset="0"/>
              <a:ea typeface="ＭＳ Ｐゴシック" charset="0"/>
            </a:endParaRPr>
          </a:p>
        </p:txBody>
      </p:sp>
      <p:sp>
        <p:nvSpPr>
          <p:cNvPr id="8" name="Content Placeholder 7"/>
          <p:cNvSpPr>
            <a:spLocks noGrp="1"/>
          </p:cNvSpPr>
          <p:nvPr>
            <p:ph idx="4294967295"/>
          </p:nvPr>
        </p:nvSpPr>
        <p:spPr>
          <a:xfrm>
            <a:off x="152400" y="2503311"/>
            <a:ext cx="8915400" cy="3657600"/>
          </a:xfrm>
        </p:spPr>
        <p:txBody>
          <a:bodyPr>
            <a:normAutofit fontScale="92500"/>
          </a:bodyPr>
          <a:lstStyle/>
          <a:p>
            <a:pPr>
              <a:buFontTx/>
              <a:buChar char="•"/>
            </a:pPr>
            <a:r>
              <a:rPr lang="en-US" dirty="0" smtClean="0">
                <a:latin typeface="Times New Roman" charset="0"/>
                <a:ea typeface="ＭＳ Ｐゴシック" charset="0"/>
              </a:rPr>
              <a:t>Creating Health and Epigenetics: How well do you fit into your genes?</a:t>
            </a:r>
            <a:endParaRPr lang="en-US" dirty="0">
              <a:latin typeface="Times New Roman" charset="0"/>
              <a:ea typeface="ＭＳ Ｐゴシック" charset="0"/>
            </a:endParaRPr>
          </a:p>
          <a:p>
            <a:pPr>
              <a:buFontTx/>
              <a:buChar char="•"/>
            </a:pPr>
            <a:r>
              <a:rPr lang="en-US" dirty="0" smtClean="0">
                <a:latin typeface="Times New Roman" charset="0"/>
                <a:ea typeface="ＭＳ Ｐゴシック" charset="0"/>
              </a:rPr>
              <a:t>Understanding Weight and Metabolism: How do I turn the fat switch off?</a:t>
            </a:r>
            <a:endParaRPr lang="en-US" dirty="0">
              <a:latin typeface="Times New Roman" charset="0"/>
              <a:ea typeface="ＭＳ Ｐゴシック" charset="0"/>
            </a:endParaRPr>
          </a:p>
          <a:p>
            <a:pPr>
              <a:buFontTx/>
              <a:buChar char="•"/>
            </a:pPr>
            <a:r>
              <a:rPr lang="en-US" i="1" dirty="0" smtClean="0">
                <a:solidFill>
                  <a:srgbClr val="800000"/>
                </a:solidFill>
                <a:latin typeface="Times New Roman" charset="0"/>
                <a:ea typeface="ＭＳ Ｐゴシック" charset="0"/>
              </a:rPr>
              <a:t>Inflammation: Are you playing with fire?</a:t>
            </a:r>
            <a:endParaRPr lang="en-US" i="1" dirty="0">
              <a:solidFill>
                <a:srgbClr val="800000"/>
              </a:solidFill>
              <a:latin typeface="Times New Roman" charset="0"/>
              <a:ea typeface="ＭＳ Ｐゴシック" charset="0"/>
            </a:endParaRPr>
          </a:p>
          <a:p>
            <a:pPr>
              <a:buFontTx/>
              <a:buChar char="•"/>
            </a:pPr>
            <a:r>
              <a:rPr lang="en-US" dirty="0">
                <a:latin typeface="Times New Roman" charset="0"/>
                <a:ea typeface="ＭＳ Ｐゴシック" charset="0"/>
              </a:rPr>
              <a:t>Gut-microbiome barrier </a:t>
            </a:r>
            <a:r>
              <a:rPr lang="en-US" dirty="0" smtClean="0">
                <a:latin typeface="Times New Roman" charset="0"/>
                <a:ea typeface="ＭＳ Ｐゴシック" charset="0"/>
              </a:rPr>
              <a:t>function: Do you have the guts for health?</a:t>
            </a:r>
            <a:endParaRPr lang="en-US" dirty="0">
              <a:latin typeface="Times New Roman" charset="0"/>
              <a:ea typeface="ＭＳ Ｐゴシック" charset="0"/>
            </a:endParaRPr>
          </a:p>
          <a:p>
            <a:pPr>
              <a:buFontTx/>
              <a:buChar char="•"/>
            </a:pPr>
            <a:r>
              <a:rPr lang="en-US" dirty="0" smtClean="0">
                <a:latin typeface="Times New Roman" charset="0"/>
                <a:ea typeface="ＭＳ Ｐゴシック" charset="0"/>
              </a:rPr>
              <a:t>Relationship between light and health</a:t>
            </a:r>
            <a:endParaRPr lang="en-US" dirty="0">
              <a:latin typeface="Times New Roman" charset="0"/>
              <a:ea typeface="ＭＳ Ｐゴシック" charset="0"/>
            </a:endParaRPr>
          </a:p>
          <a:p>
            <a:pPr>
              <a:buFontTx/>
              <a:buChar char="•"/>
            </a:pPr>
            <a:r>
              <a:rPr lang="en-US" dirty="0">
                <a:latin typeface="Times New Roman" charset="0"/>
                <a:ea typeface="ＭＳ Ｐゴシック" charset="0"/>
              </a:rPr>
              <a:t>The science of </a:t>
            </a:r>
            <a:r>
              <a:rPr lang="en-US" dirty="0" smtClean="0">
                <a:latin typeface="Times New Roman" charset="0"/>
                <a:ea typeface="ＭＳ Ｐゴシック" charset="0"/>
              </a:rPr>
              <a:t>mind: Neuroplasticity and brain health</a:t>
            </a:r>
            <a:endParaRPr lang="en-US" dirty="0">
              <a:latin typeface="Times New Roman" charset="0"/>
              <a:ea typeface="ＭＳ Ｐゴシック" charset="0"/>
            </a:endParaRPr>
          </a:p>
          <a:p>
            <a:pPr>
              <a:buFontTx/>
              <a:buChar char="•"/>
            </a:pPr>
            <a:r>
              <a:rPr lang="en-US" dirty="0">
                <a:latin typeface="Times New Roman" charset="0"/>
                <a:ea typeface="ＭＳ Ｐゴシック" charset="0"/>
              </a:rPr>
              <a:t>Social connection and health</a:t>
            </a:r>
          </a:p>
          <a:p>
            <a:pPr>
              <a:buFontTx/>
              <a:buChar char="•"/>
            </a:pPr>
            <a:r>
              <a:rPr lang="en-US" dirty="0" smtClean="0">
                <a:latin typeface="Times New Roman" charset="0"/>
                <a:ea typeface="ＭＳ Ｐゴシック" charset="0"/>
              </a:rPr>
              <a:t>Environmental toxins and health</a:t>
            </a:r>
            <a:endParaRPr lang="en-US" dirty="0">
              <a:latin typeface="Times New Roman" charset="0"/>
              <a:ea typeface="ＭＳ Ｐゴシック" charset="0"/>
            </a:endParaRPr>
          </a:p>
        </p:txBody>
      </p:sp>
      <p:pic>
        <p:nvPicPr>
          <p:cNvPr id="4" name="Picture 1" descr="lifestlye_medic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1066" y="184443"/>
            <a:ext cx="1981200" cy="173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1817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linds(horizontal)">
                                      <p:cBhvr>
                                        <p:cTn id="22" dur="500"/>
                                        <p:tgtEl>
                                          <p:spTgt spid="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linds(horizontal)">
                                      <p:cBhvr>
                                        <p:cTn id="27" dur="500"/>
                                        <p:tgtEl>
                                          <p:spTgt spid="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linds(horizontal)">
                                      <p:cBhvr>
                                        <p:cTn id="32" dur="500"/>
                                        <p:tgtEl>
                                          <p:spTgt spid="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blinds(horizontal)">
                                      <p:cBhvr>
                                        <p:cTn id="37" dur="500"/>
                                        <p:tgtEl>
                                          <p:spTgt spid="8">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blinds(horizontal)">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endParaRPr lang="en-US">
              <a:solidFill>
                <a:schemeClr val="bg1"/>
              </a:solidFill>
              <a:latin typeface="Times New Roman" pitchFamily="-111" charset="0"/>
              <a:ea typeface="ＭＳ Ｐゴシック" pitchFamily="-111" charset="-128"/>
            </a:endParaRPr>
          </a:p>
        </p:txBody>
      </p:sp>
      <p:pic>
        <p:nvPicPr>
          <p:cNvPr id="74755" name="Picture 3" descr="nchicken"/>
          <p:cNvPicPr>
            <a:picLocks noGrp="1" noChangeAspect="1" noChangeArrowheads="1"/>
          </p:cNvPicPr>
          <p:nvPr>
            <p:ph idx="1"/>
          </p:nvPr>
        </p:nvPicPr>
        <p:blipFill>
          <a:blip r:embed="rId2"/>
          <a:srcRect/>
          <a:stretch>
            <a:fillRect/>
          </a:stretch>
        </p:blipFill>
        <p:spPr>
          <a:xfrm>
            <a:off x="0" y="0"/>
            <a:ext cx="9144000" cy="6858000"/>
          </a:xfr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descr="192.tiff"/>
          <p:cNvPicPr>
            <a:picLocks noChangeAspect="1"/>
          </p:cNvPicPr>
          <p:nvPr/>
        </p:nvPicPr>
        <p:blipFill>
          <a:blip r:embed="rId2"/>
          <a:srcRect/>
          <a:stretch>
            <a:fillRect/>
          </a:stretch>
        </p:blipFill>
        <p:spPr bwMode="auto">
          <a:xfrm>
            <a:off x="33338" y="292100"/>
            <a:ext cx="8577262" cy="5816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274638"/>
            <a:ext cx="8686800" cy="1143000"/>
          </a:xfrm>
        </p:spPr>
        <p:txBody>
          <a:bodyPr/>
          <a:lstStyle/>
          <a:p>
            <a:pPr algn="ctr"/>
            <a:r>
              <a:rPr lang="en-US" sz="1600" b="1">
                <a:latin typeface="Times" pitchFamily="-1" charset="0"/>
                <a:ea typeface="ＭＳ Ｐゴシック" pitchFamily="-1" charset="-128"/>
              </a:rPr>
              <a:t>CHANGES IN HUMAN DIETS WITH INTENSIFIED AGRICULTURE, COOKING, AND FOOD PROCESSING</a:t>
            </a:r>
            <a:endParaRPr lang="en-US" sz="1600" b="1">
              <a:solidFill>
                <a:srgbClr val="FFFF00"/>
              </a:solidFill>
              <a:latin typeface="Baskerville" pitchFamily="-1" charset="0"/>
              <a:ea typeface="ＭＳ Ｐゴシック" pitchFamily="-1" charset="-128"/>
            </a:endParaRPr>
          </a:p>
        </p:txBody>
      </p:sp>
      <p:sp>
        <p:nvSpPr>
          <p:cNvPr id="31747" name="Rectangle 3"/>
          <p:cNvSpPr>
            <a:spLocks noGrp="1" noChangeArrowheads="1"/>
          </p:cNvSpPr>
          <p:nvPr>
            <p:ph type="body" idx="1"/>
          </p:nvPr>
        </p:nvSpPr>
        <p:spPr>
          <a:xfrm>
            <a:off x="1752600" y="2819400"/>
            <a:ext cx="6248400" cy="3287713"/>
          </a:xfrm>
        </p:spPr>
        <p:txBody>
          <a:bodyPr/>
          <a:lstStyle/>
          <a:p>
            <a:pPr marL="609600" indent="-609600">
              <a:lnSpc>
                <a:spcPct val="125000"/>
              </a:lnSpc>
              <a:buFontTx/>
              <a:buChar char="•"/>
            </a:pPr>
            <a:r>
              <a:rPr lang="en-US" sz="1800" b="1" dirty="0">
                <a:latin typeface="Times New Roman" pitchFamily="-1" charset="0"/>
                <a:ea typeface="ＭＳ Ｐゴシック" pitchFamily="-1" charset="-128"/>
              </a:rPr>
              <a:t>Glycemic </a:t>
            </a:r>
            <a:r>
              <a:rPr lang="en-US" sz="1800" b="1" dirty="0" smtClean="0">
                <a:latin typeface="Times New Roman" pitchFamily="-1" charset="0"/>
                <a:ea typeface="ＭＳ Ｐゴシック" pitchFamily="-1" charset="-128"/>
              </a:rPr>
              <a:t>Load: More sugar, fructose, flour</a:t>
            </a:r>
            <a:endParaRPr lang="en-US" sz="1800" b="1" dirty="0">
              <a:latin typeface="Times New Roman" pitchFamily="-1" charset="0"/>
              <a:ea typeface="ＭＳ Ｐゴシック" pitchFamily="-1" charset="-128"/>
            </a:endParaRPr>
          </a:p>
          <a:p>
            <a:pPr marL="609600" indent="-609600">
              <a:lnSpc>
                <a:spcPct val="125000"/>
              </a:lnSpc>
              <a:buFontTx/>
              <a:buChar char="•"/>
            </a:pPr>
            <a:r>
              <a:rPr lang="en-US" sz="1800" b="1" dirty="0">
                <a:latin typeface="Times New Roman" pitchFamily="-1" charset="0"/>
                <a:ea typeface="ＭＳ Ｐゴシック" pitchFamily="-1" charset="-128"/>
              </a:rPr>
              <a:t>Fatty Acid </a:t>
            </a:r>
            <a:r>
              <a:rPr lang="en-US" sz="1800" b="1" dirty="0" smtClean="0">
                <a:latin typeface="Times New Roman" pitchFamily="-1" charset="0"/>
                <a:ea typeface="ＭＳ Ｐゴシック" pitchFamily="-1" charset="-128"/>
              </a:rPr>
              <a:t>Composition: Omega 3/6 ratio</a:t>
            </a:r>
            <a:endParaRPr lang="en-US" sz="1800" b="1" dirty="0">
              <a:latin typeface="Times New Roman" pitchFamily="-1" charset="0"/>
              <a:ea typeface="ＭＳ Ｐゴシック" pitchFamily="-1" charset="-128"/>
            </a:endParaRPr>
          </a:p>
          <a:p>
            <a:pPr marL="609600" indent="-609600">
              <a:lnSpc>
                <a:spcPct val="125000"/>
              </a:lnSpc>
              <a:buFontTx/>
              <a:buChar char="•"/>
            </a:pPr>
            <a:r>
              <a:rPr lang="en-US" sz="1800" b="1" dirty="0">
                <a:latin typeface="Times New Roman" pitchFamily="-1" charset="0"/>
                <a:ea typeface="ＭＳ Ｐゴシック" pitchFamily="-1" charset="-128"/>
              </a:rPr>
              <a:t>Macronutrient </a:t>
            </a:r>
            <a:r>
              <a:rPr lang="en-US" sz="1800" b="1" dirty="0" smtClean="0">
                <a:latin typeface="Times New Roman" pitchFamily="-1" charset="0"/>
                <a:ea typeface="ＭＳ Ｐゴシック" pitchFamily="-1" charset="-128"/>
              </a:rPr>
              <a:t>Composition</a:t>
            </a:r>
            <a:endParaRPr lang="en-US" sz="1800" b="1" dirty="0">
              <a:latin typeface="Times New Roman" pitchFamily="-1" charset="0"/>
              <a:ea typeface="ＭＳ Ｐゴシック" pitchFamily="-1" charset="-128"/>
            </a:endParaRPr>
          </a:p>
          <a:p>
            <a:pPr marL="609600" indent="-609600">
              <a:lnSpc>
                <a:spcPct val="125000"/>
              </a:lnSpc>
              <a:buFontTx/>
              <a:buChar char="•"/>
            </a:pPr>
            <a:r>
              <a:rPr lang="en-US" sz="1800" b="1" dirty="0">
                <a:latin typeface="Times New Roman" pitchFamily="-1" charset="0"/>
                <a:ea typeface="ＭＳ Ｐゴシック" pitchFamily="-1" charset="-128"/>
              </a:rPr>
              <a:t>Micronutrient </a:t>
            </a:r>
            <a:r>
              <a:rPr lang="en-US" sz="1800" b="1" dirty="0" smtClean="0">
                <a:latin typeface="Times New Roman" pitchFamily="-1" charset="0"/>
                <a:ea typeface="ＭＳ Ｐゴシック" pitchFamily="-1" charset="-128"/>
              </a:rPr>
              <a:t>Density: Processed foods remove</a:t>
            </a:r>
            <a:endParaRPr lang="en-US" sz="1800" b="1" dirty="0">
              <a:latin typeface="Times New Roman" pitchFamily="-1" charset="0"/>
              <a:ea typeface="ＭＳ Ｐゴシック" pitchFamily="-1" charset="-128"/>
            </a:endParaRPr>
          </a:p>
          <a:p>
            <a:pPr marL="609600" indent="-609600">
              <a:lnSpc>
                <a:spcPct val="125000"/>
              </a:lnSpc>
              <a:buFontTx/>
              <a:buChar char="•"/>
            </a:pPr>
            <a:r>
              <a:rPr lang="en-US" sz="1800" b="1" dirty="0" smtClean="0">
                <a:latin typeface="Times New Roman" pitchFamily="-1" charset="0"/>
                <a:ea typeface="ＭＳ Ｐゴシック" pitchFamily="-1" charset="-128"/>
              </a:rPr>
              <a:t>Sodium</a:t>
            </a:r>
            <a:r>
              <a:rPr lang="en-US" sz="1800" b="1" dirty="0">
                <a:latin typeface="Times New Roman" pitchFamily="-1" charset="0"/>
                <a:ea typeface="ＭＳ Ｐゴシック" pitchFamily="-1" charset="-128"/>
              </a:rPr>
              <a:t>-Potassium </a:t>
            </a:r>
            <a:r>
              <a:rPr lang="en-US" sz="1800" b="1" dirty="0" smtClean="0">
                <a:latin typeface="Times New Roman" pitchFamily="-1" charset="0"/>
                <a:ea typeface="ＭＳ Ｐゴシック" pitchFamily="-1" charset="-128"/>
              </a:rPr>
              <a:t>Ratio: Much too high</a:t>
            </a:r>
            <a:endParaRPr lang="en-US" sz="1800" b="1" dirty="0">
              <a:latin typeface="Times New Roman" pitchFamily="-1" charset="0"/>
              <a:ea typeface="ＭＳ Ｐゴシック" pitchFamily="-1" charset="-128"/>
            </a:endParaRPr>
          </a:p>
          <a:p>
            <a:pPr marL="609600" indent="-609600">
              <a:lnSpc>
                <a:spcPct val="125000"/>
              </a:lnSpc>
              <a:buFontTx/>
              <a:buChar char="•"/>
            </a:pPr>
            <a:r>
              <a:rPr lang="en-US" sz="1800" b="1" dirty="0">
                <a:latin typeface="Times New Roman" pitchFamily="-1" charset="0"/>
                <a:ea typeface="ＭＳ Ｐゴシック" pitchFamily="-1" charset="-128"/>
              </a:rPr>
              <a:t>Fiber </a:t>
            </a:r>
            <a:r>
              <a:rPr lang="en-US" sz="1800" b="1" dirty="0" smtClean="0">
                <a:latin typeface="Times New Roman" pitchFamily="-1" charset="0"/>
                <a:ea typeface="ＭＳ Ｐゴシック" pitchFamily="-1" charset="-128"/>
              </a:rPr>
              <a:t>Content: very low- gut microbiome</a:t>
            </a:r>
            <a:endParaRPr lang="en-US" sz="1800" b="1" dirty="0">
              <a:latin typeface="Times New Roman" pitchFamily="-1" charset="0"/>
              <a:ea typeface="ＭＳ Ｐゴシック" pitchFamily="-1" charset="-128"/>
            </a:endParaRPr>
          </a:p>
        </p:txBody>
      </p:sp>
      <p:pic>
        <p:nvPicPr>
          <p:cNvPr id="31748" name="Picture 4"/>
          <p:cNvPicPr>
            <a:picLocks noChangeAspect="1" noChangeArrowheads="1"/>
          </p:cNvPicPr>
          <p:nvPr/>
        </p:nvPicPr>
        <p:blipFill>
          <a:blip r:embed="rId2"/>
          <a:srcRect/>
          <a:stretch>
            <a:fillRect/>
          </a:stretch>
        </p:blipFill>
        <p:spPr bwMode="auto">
          <a:xfrm>
            <a:off x="609600" y="1219200"/>
            <a:ext cx="1612900" cy="1295400"/>
          </a:xfrm>
          <a:prstGeom prst="rect">
            <a:avLst/>
          </a:prstGeom>
          <a:noFill/>
          <a:ln w="9525">
            <a:noFill/>
            <a:miter lim="800000"/>
            <a:headEnd/>
            <a:tailEnd/>
          </a:ln>
        </p:spPr>
      </p:pic>
      <p:pic>
        <p:nvPicPr>
          <p:cNvPr id="31749" name="Picture 5"/>
          <p:cNvPicPr>
            <a:picLocks noChangeAspect="1" noChangeArrowheads="1"/>
          </p:cNvPicPr>
          <p:nvPr/>
        </p:nvPicPr>
        <p:blipFill>
          <a:blip r:embed="rId3"/>
          <a:srcRect/>
          <a:stretch>
            <a:fillRect/>
          </a:stretch>
        </p:blipFill>
        <p:spPr bwMode="auto">
          <a:xfrm>
            <a:off x="2362200" y="1066800"/>
            <a:ext cx="1181100" cy="1574800"/>
          </a:xfrm>
          <a:prstGeom prst="rect">
            <a:avLst/>
          </a:prstGeom>
          <a:noFill/>
          <a:ln w="9525">
            <a:noFill/>
            <a:miter lim="800000"/>
            <a:headEnd/>
            <a:tailEnd/>
          </a:ln>
        </p:spPr>
      </p:pic>
      <p:pic>
        <p:nvPicPr>
          <p:cNvPr id="31750" name="Picture 6"/>
          <p:cNvPicPr>
            <a:picLocks noChangeAspect="1" noChangeArrowheads="1"/>
          </p:cNvPicPr>
          <p:nvPr/>
        </p:nvPicPr>
        <p:blipFill>
          <a:blip r:embed="rId4"/>
          <a:srcRect/>
          <a:stretch>
            <a:fillRect/>
          </a:stretch>
        </p:blipFill>
        <p:spPr bwMode="auto">
          <a:xfrm>
            <a:off x="3429000" y="1371600"/>
            <a:ext cx="1473200" cy="1092200"/>
          </a:xfrm>
          <a:prstGeom prst="rect">
            <a:avLst/>
          </a:prstGeom>
          <a:noFill/>
          <a:ln w="9525">
            <a:noFill/>
            <a:miter lim="800000"/>
            <a:headEnd/>
            <a:tailEnd/>
          </a:ln>
        </p:spPr>
      </p:pic>
      <p:pic>
        <p:nvPicPr>
          <p:cNvPr id="31751" name="Picture 7"/>
          <p:cNvPicPr>
            <a:picLocks noChangeAspect="1" noChangeArrowheads="1"/>
          </p:cNvPicPr>
          <p:nvPr/>
        </p:nvPicPr>
        <p:blipFill>
          <a:blip r:embed="rId5"/>
          <a:srcRect/>
          <a:stretch>
            <a:fillRect/>
          </a:stretch>
        </p:blipFill>
        <p:spPr bwMode="auto">
          <a:xfrm>
            <a:off x="5105400" y="1295400"/>
            <a:ext cx="1460500" cy="1384300"/>
          </a:xfrm>
          <a:prstGeom prst="rect">
            <a:avLst/>
          </a:prstGeom>
          <a:noFill/>
          <a:ln w="9525">
            <a:noFill/>
            <a:miter lim="800000"/>
            <a:headEnd/>
            <a:tailEnd/>
          </a:ln>
        </p:spPr>
      </p:pic>
      <p:pic>
        <p:nvPicPr>
          <p:cNvPr id="31752" name="Picture 8"/>
          <p:cNvPicPr>
            <a:picLocks noChangeAspect="1" noChangeArrowheads="1"/>
          </p:cNvPicPr>
          <p:nvPr/>
        </p:nvPicPr>
        <p:blipFill>
          <a:blip r:embed="rId6"/>
          <a:srcRect/>
          <a:stretch>
            <a:fillRect/>
          </a:stretch>
        </p:blipFill>
        <p:spPr bwMode="auto">
          <a:xfrm>
            <a:off x="6553200" y="914400"/>
            <a:ext cx="1727200" cy="1803400"/>
          </a:xfrm>
          <a:prstGeom prst="rect">
            <a:avLst/>
          </a:prstGeom>
          <a:noFill/>
          <a:ln w="9525">
            <a:noFill/>
            <a:miter lim="800000"/>
            <a:headEnd/>
            <a:tailEnd/>
          </a:ln>
        </p:spPr>
      </p:pic>
    </p:spTree>
    <p:extLst>
      <p:ext uri="{BB962C8B-B14F-4D97-AF65-F5344CB8AC3E}">
        <p14:creationId xmlns:p14="http://schemas.microsoft.com/office/powerpoint/2010/main" val="12491630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0" y="0"/>
            <a:ext cx="9144000" cy="523220"/>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2800" dirty="0">
                <a:solidFill>
                  <a:srgbClr val="800000"/>
                </a:solidFill>
                <a:latin typeface="Times" pitchFamily="-111" charset="0"/>
              </a:rPr>
              <a:t>Different carbohydrates produce unique genomic responses!</a:t>
            </a:r>
          </a:p>
        </p:txBody>
      </p:sp>
      <p:sp>
        <p:nvSpPr>
          <p:cNvPr id="89091" name="Text Box 3"/>
          <p:cNvSpPr txBox="1">
            <a:spLocks noChangeArrowheads="1"/>
          </p:cNvSpPr>
          <p:nvPr/>
        </p:nvSpPr>
        <p:spPr bwMode="auto">
          <a:xfrm>
            <a:off x="914400" y="3048000"/>
            <a:ext cx="7543800" cy="3323987"/>
          </a:xfrm>
          <a:prstGeom prst="rect">
            <a:avLst/>
          </a:prstGeom>
          <a:noFill/>
          <a:ln w="9525">
            <a:noFill/>
            <a:miter lim="800000"/>
            <a:headEnd/>
            <a:tailEnd/>
          </a:ln>
        </p:spPr>
        <p:txBody>
          <a:bodyPr>
            <a:prstTxWarp prst="textNoShape">
              <a:avLst/>
            </a:prstTxWarp>
            <a:spAutoFit/>
          </a:bodyPr>
          <a:lstStyle/>
          <a:p>
            <a:pPr>
              <a:spcBef>
                <a:spcPct val="50000"/>
              </a:spcBef>
            </a:pPr>
            <a:r>
              <a:rPr lang="en-US" i="1" u="sng" dirty="0">
                <a:solidFill>
                  <a:srgbClr val="800000"/>
                </a:solidFill>
                <a:latin typeface="Times" pitchFamily="-111" charset="0"/>
              </a:rPr>
              <a:t>High Glycemic Carbs                    Low Glycemic Carbs</a:t>
            </a:r>
          </a:p>
          <a:p>
            <a:pPr>
              <a:spcBef>
                <a:spcPct val="50000"/>
              </a:spcBef>
            </a:pPr>
            <a:r>
              <a:rPr lang="en-US" dirty="0">
                <a:solidFill>
                  <a:srgbClr val="161616"/>
                </a:solidFill>
                <a:latin typeface="Times" pitchFamily="-111" charset="0"/>
              </a:rPr>
              <a:t>62 genes regulating                         Same genes turned off;</a:t>
            </a:r>
          </a:p>
          <a:p>
            <a:pPr>
              <a:spcBef>
                <a:spcPct val="50000"/>
              </a:spcBef>
            </a:pPr>
            <a:r>
              <a:rPr lang="en-US" dirty="0">
                <a:solidFill>
                  <a:srgbClr val="161616"/>
                </a:solidFill>
                <a:latin typeface="Times" pitchFamily="-111" charset="0"/>
              </a:rPr>
              <a:t>Inflammation, stress,                       Genes regulating same insulin signaling                              production turned off.  gene responses activated</a:t>
            </a:r>
            <a:r>
              <a:rPr lang="en-US" dirty="0" smtClean="0">
                <a:solidFill>
                  <a:srgbClr val="161616"/>
                </a:solidFill>
                <a:latin typeface="Times" pitchFamily="-111" charset="0"/>
              </a:rPr>
              <a:t>.</a:t>
            </a:r>
          </a:p>
          <a:p>
            <a:pPr>
              <a:spcBef>
                <a:spcPct val="50000"/>
              </a:spcBef>
            </a:pPr>
            <a:endParaRPr lang="en-US" dirty="0">
              <a:solidFill>
                <a:srgbClr val="161616"/>
              </a:solidFill>
              <a:latin typeface="Times" pitchFamily="-111" charset="0"/>
            </a:endParaRPr>
          </a:p>
          <a:p>
            <a:pPr>
              <a:spcBef>
                <a:spcPct val="50000"/>
              </a:spcBef>
            </a:pPr>
            <a:r>
              <a:rPr lang="en-US" sz="2000" i="1" dirty="0" err="1">
                <a:solidFill>
                  <a:srgbClr val="161616"/>
                </a:solidFill>
                <a:latin typeface="Times" pitchFamily="-111" charset="0"/>
              </a:rPr>
              <a:t>Kalle</a:t>
            </a:r>
            <a:r>
              <a:rPr lang="en-US" sz="2000" i="1" dirty="0">
                <a:solidFill>
                  <a:srgbClr val="161616"/>
                </a:solidFill>
                <a:latin typeface="Times" pitchFamily="-111" charset="0"/>
              </a:rPr>
              <a:t> et al. Am J Clin Nutr;2007:851:1417-27</a:t>
            </a:r>
          </a:p>
        </p:txBody>
      </p:sp>
      <p:pic>
        <p:nvPicPr>
          <p:cNvPr id="89092" name="Picture 4"/>
          <p:cNvPicPr>
            <a:picLocks noChangeAspect="1" noChangeArrowheads="1"/>
          </p:cNvPicPr>
          <p:nvPr/>
        </p:nvPicPr>
        <p:blipFill>
          <a:blip r:embed="rId2"/>
          <a:srcRect/>
          <a:stretch>
            <a:fillRect/>
          </a:stretch>
        </p:blipFill>
        <p:spPr bwMode="auto">
          <a:xfrm>
            <a:off x="5105400" y="914400"/>
            <a:ext cx="2971800" cy="2012950"/>
          </a:xfrm>
          <a:prstGeom prst="rect">
            <a:avLst/>
          </a:prstGeom>
          <a:noFill/>
          <a:ln w="9525">
            <a:noFill/>
            <a:miter lim="800000"/>
            <a:headEnd/>
            <a:tailEnd/>
          </a:ln>
        </p:spPr>
      </p:pic>
      <p:pic>
        <p:nvPicPr>
          <p:cNvPr id="89093" name="Picture 5"/>
          <p:cNvPicPr>
            <a:picLocks noChangeAspect="1" noChangeArrowheads="1"/>
          </p:cNvPicPr>
          <p:nvPr/>
        </p:nvPicPr>
        <p:blipFill>
          <a:blip r:embed="rId3"/>
          <a:srcRect/>
          <a:stretch>
            <a:fillRect/>
          </a:stretch>
        </p:blipFill>
        <p:spPr bwMode="auto">
          <a:xfrm>
            <a:off x="838200" y="1066800"/>
            <a:ext cx="2540000" cy="1905000"/>
          </a:xfrm>
          <a:prstGeom prst="rect">
            <a:avLst/>
          </a:prstGeom>
          <a:noFill/>
          <a:ln w="9525">
            <a:noFill/>
            <a:miter lim="800000"/>
            <a:headEnd/>
            <a:tailEnd/>
          </a:ln>
        </p:spPr>
      </p:pic>
    </p:spTree>
    <p:extLst>
      <p:ext uri="{BB962C8B-B14F-4D97-AF65-F5344CB8AC3E}">
        <p14:creationId xmlns:p14="http://schemas.microsoft.com/office/powerpoint/2010/main" val="3892138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0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8473"/>
            <a:ext cx="3378200" cy="707886"/>
          </a:xfrm>
          <a:prstGeom prst="rect">
            <a:avLst/>
          </a:prstGeom>
          <a:noFill/>
        </p:spPr>
        <p:txBody>
          <a:bodyPr wrap="square" rtlCol="0">
            <a:spAutoFit/>
          </a:bodyPr>
          <a:lstStyle/>
          <a:p>
            <a:pPr algn="ctr"/>
            <a:r>
              <a:rPr lang="en-US" sz="2000" dirty="0" smtClean="0">
                <a:solidFill>
                  <a:srgbClr val="800000"/>
                </a:solidFill>
              </a:rPr>
              <a:t>Sugar, Fructose and Carbohydrate-Dense Grains</a:t>
            </a:r>
            <a:endParaRPr lang="en-US" sz="2000" dirty="0">
              <a:solidFill>
                <a:srgbClr val="800000"/>
              </a:solidFill>
            </a:endParaRPr>
          </a:p>
        </p:txBody>
      </p:sp>
      <p:sp>
        <p:nvSpPr>
          <p:cNvPr id="4" name="Oval 3"/>
          <p:cNvSpPr/>
          <p:nvPr/>
        </p:nvSpPr>
        <p:spPr>
          <a:xfrm>
            <a:off x="3581400" y="2456814"/>
            <a:ext cx="2438400" cy="2089786"/>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Oral and Gut </a:t>
            </a:r>
          </a:p>
          <a:p>
            <a:pPr algn="ctr"/>
            <a:r>
              <a:rPr lang="en-US" sz="2000" dirty="0" smtClean="0"/>
              <a:t>Microbiome</a:t>
            </a:r>
            <a:endParaRPr lang="en-US" sz="2000" dirty="0"/>
          </a:p>
        </p:txBody>
      </p:sp>
      <p:sp>
        <p:nvSpPr>
          <p:cNvPr id="5" name="Curved Left Arrow 4"/>
          <p:cNvSpPr/>
          <p:nvPr/>
        </p:nvSpPr>
        <p:spPr>
          <a:xfrm>
            <a:off x="2819400" y="2628900"/>
            <a:ext cx="762000" cy="1803400"/>
          </a:xfrm>
          <a:prstGeom prst="curvedLef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381000" y="4191000"/>
            <a:ext cx="3517901" cy="2246769"/>
          </a:xfrm>
          <a:prstGeom prst="rect">
            <a:avLst/>
          </a:prstGeom>
          <a:noFill/>
        </p:spPr>
        <p:txBody>
          <a:bodyPr wrap="square" rtlCol="0">
            <a:spAutoFit/>
          </a:bodyPr>
          <a:lstStyle/>
          <a:p>
            <a:r>
              <a:rPr lang="en-US" sz="2000" dirty="0" smtClean="0"/>
              <a:t>Inflammation</a:t>
            </a:r>
          </a:p>
          <a:p>
            <a:r>
              <a:rPr lang="en-US" sz="2000" dirty="0" smtClean="0"/>
              <a:t>Altered neurotransmitters</a:t>
            </a:r>
          </a:p>
          <a:p>
            <a:r>
              <a:rPr lang="en-US" sz="2000" dirty="0" smtClean="0"/>
              <a:t>Insulin Resistance</a:t>
            </a:r>
          </a:p>
          <a:p>
            <a:r>
              <a:rPr lang="en-US" sz="2000" dirty="0" smtClean="0"/>
              <a:t>Weight and Metabolism</a:t>
            </a:r>
          </a:p>
          <a:p>
            <a:r>
              <a:rPr lang="en-US" sz="2000" dirty="0" smtClean="0"/>
              <a:t>Mitochondria-Oxidative stress</a:t>
            </a:r>
          </a:p>
          <a:p>
            <a:r>
              <a:rPr lang="en-US" sz="2000" dirty="0" smtClean="0"/>
              <a:t>HPA axis </a:t>
            </a:r>
            <a:r>
              <a:rPr lang="mr-IN" sz="2000" dirty="0" smtClean="0"/>
              <a:t>–</a:t>
            </a:r>
            <a:r>
              <a:rPr lang="en-US" sz="2000" dirty="0" smtClean="0"/>
              <a:t>Stress Response</a:t>
            </a:r>
            <a:endParaRPr lang="en-US" sz="2000" dirty="0"/>
          </a:p>
        </p:txBody>
      </p:sp>
      <p:sp>
        <p:nvSpPr>
          <p:cNvPr id="7" name="TextBox 6"/>
          <p:cNvSpPr txBox="1"/>
          <p:nvPr/>
        </p:nvSpPr>
        <p:spPr>
          <a:xfrm>
            <a:off x="5360555" y="228600"/>
            <a:ext cx="3771900" cy="400110"/>
          </a:xfrm>
          <a:prstGeom prst="rect">
            <a:avLst/>
          </a:prstGeom>
          <a:noFill/>
        </p:spPr>
        <p:txBody>
          <a:bodyPr wrap="square" rtlCol="0">
            <a:spAutoFit/>
          </a:bodyPr>
          <a:lstStyle/>
          <a:p>
            <a:r>
              <a:rPr lang="en-US" sz="2000" dirty="0" smtClean="0">
                <a:solidFill>
                  <a:srgbClr val="800000"/>
                </a:solidFill>
              </a:rPr>
              <a:t>High-Quality Plant-Based Carbs</a:t>
            </a:r>
            <a:endParaRPr lang="en-US" sz="2000" dirty="0">
              <a:solidFill>
                <a:srgbClr val="800000"/>
              </a:solidFill>
            </a:endParaRPr>
          </a:p>
        </p:txBody>
      </p:sp>
      <p:pic>
        <p:nvPicPr>
          <p:cNvPr id="8" name="Picture 7" descr="Vegetabl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0857" y="1090830"/>
            <a:ext cx="1365983" cy="1365983"/>
          </a:xfrm>
          <a:prstGeom prst="rect">
            <a:avLst/>
          </a:prstGeom>
        </p:spPr>
      </p:pic>
      <p:pic>
        <p:nvPicPr>
          <p:cNvPr id="9" name="Picture 8" descr="landscape-1445904648-g-onions-garlic-1456611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1193799"/>
            <a:ext cx="1930400" cy="965200"/>
          </a:xfrm>
          <a:prstGeom prst="rect">
            <a:avLst/>
          </a:prstGeom>
        </p:spPr>
      </p:pic>
      <p:sp>
        <p:nvSpPr>
          <p:cNvPr id="10" name="Curved Right Arrow 9"/>
          <p:cNvSpPr/>
          <p:nvPr/>
        </p:nvSpPr>
        <p:spPr>
          <a:xfrm>
            <a:off x="6019800" y="2628900"/>
            <a:ext cx="777040" cy="1803400"/>
          </a:xfrm>
          <a:prstGeom prst="curvedRigh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6796840" y="3955870"/>
            <a:ext cx="2347160" cy="1938992"/>
          </a:xfrm>
          <a:prstGeom prst="rect">
            <a:avLst/>
          </a:prstGeom>
          <a:noFill/>
        </p:spPr>
        <p:txBody>
          <a:bodyPr wrap="square" rtlCol="0">
            <a:spAutoFit/>
          </a:bodyPr>
          <a:lstStyle/>
          <a:p>
            <a:r>
              <a:rPr lang="en-US" dirty="0" smtClean="0"/>
              <a:t>Protection from:</a:t>
            </a:r>
          </a:p>
          <a:p>
            <a:r>
              <a:rPr lang="en-US" dirty="0"/>
              <a:t> </a:t>
            </a:r>
            <a:r>
              <a:rPr lang="en-US" dirty="0" smtClean="0"/>
              <a:t>Inflammation</a:t>
            </a:r>
          </a:p>
          <a:p>
            <a:r>
              <a:rPr lang="en-US" dirty="0"/>
              <a:t> </a:t>
            </a:r>
            <a:r>
              <a:rPr lang="en-US" dirty="0" smtClean="0"/>
              <a:t>Diabetes</a:t>
            </a:r>
          </a:p>
          <a:p>
            <a:r>
              <a:rPr lang="en-US" dirty="0"/>
              <a:t> </a:t>
            </a:r>
            <a:r>
              <a:rPr lang="en-US" dirty="0" smtClean="0"/>
              <a:t>Cancer</a:t>
            </a:r>
          </a:p>
          <a:p>
            <a:r>
              <a:rPr lang="en-US" dirty="0"/>
              <a:t> </a:t>
            </a:r>
            <a:r>
              <a:rPr lang="en-US" dirty="0" smtClean="0"/>
              <a:t>Obesity</a:t>
            </a:r>
            <a:endParaRPr lang="en-US" dirty="0"/>
          </a:p>
        </p:txBody>
      </p:sp>
      <p:pic>
        <p:nvPicPr>
          <p:cNvPr id="12" name="Picture 11"/>
          <p:cNvPicPr>
            <a:picLocks noChangeAspect="1"/>
          </p:cNvPicPr>
          <p:nvPr/>
        </p:nvPicPr>
        <p:blipFill>
          <a:blip r:embed="rId4"/>
          <a:stretch>
            <a:fillRect/>
          </a:stretch>
        </p:blipFill>
        <p:spPr>
          <a:xfrm>
            <a:off x="381000" y="762000"/>
            <a:ext cx="2362200" cy="3034947"/>
          </a:xfrm>
          <a:prstGeom prst="rect">
            <a:avLst/>
          </a:prstGeom>
        </p:spPr>
      </p:pic>
    </p:spTree>
    <p:extLst>
      <p:ext uri="{BB962C8B-B14F-4D97-AF65-F5344CB8AC3E}">
        <p14:creationId xmlns:p14="http://schemas.microsoft.com/office/powerpoint/2010/main" val="1099348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P spid="10"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tech_villi[1].PNG                                              0001894BMacintosh HD                   C0FFAB30:"/>
          <p:cNvPicPr>
            <a:picLocks noChangeAspect="1" noChangeArrowheads="1"/>
          </p:cNvPicPr>
          <p:nvPr/>
        </p:nvPicPr>
        <p:blipFill>
          <a:blip r:embed="rId3"/>
          <a:srcRect/>
          <a:stretch>
            <a:fillRect/>
          </a:stretch>
        </p:blipFill>
        <p:spPr bwMode="auto">
          <a:xfrm>
            <a:off x="4038600" y="1219200"/>
            <a:ext cx="3586162" cy="2420937"/>
          </a:xfrm>
          <a:prstGeom prst="rect">
            <a:avLst/>
          </a:prstGeom>
          <a:noFill/>
          <a:ln w="9525">
            <a:noFill/>
            <a:miter lim="800000"/>
            <a:headEnd/>
            <a:tailEnd/>
          </a:ln>
        </p:spPr>
      </p:pic>
      <p:pic>
        <p:nvPicPr>
          <p:cNvPr id="6" name="Picture 5" descr="gluten 2.tiff"/>
          <p:cNvPicPr>
            <a:picLocks noChangeAspect="1"/>
          </p:cNvPicPr>
          <p:nvPr/>
        </p:nvPicPr>
        <p:blipFill>
          <a:blip r:embed="rId4"/>
          <a:srcRect/>
          <a:stretch>
            <a:fillRect/>
          </a:stretch>
        </p:blipFill>
        <p:spPr bwMode="auto">
          <a:xfrm>
            <a:off x="304800" y="1295400"/>
            <a:ext cx="2590800" cy="2345189"/>
          </a:xfrm>
          <a:prstGeom prst="rect">
            <a:avLst/>
          </a:prstGeom>
          <a:noFill/>
          <a:ln w="9525">
            <a:noFill/>
            <a:miter lim="800000"/>
            <a:headEnd/>
            <a:tailEnd/>
          </a:ln>
        </p:spPr>
      </p:pic>
      <p:sp>
        <p:nvSpPr>
          <p:cNvPr id="90117" name="TextBox 6"/>
          <p:cNvSpPr txBox="1">
            <a:spLocks noChangeArrowheads="1"/>
          </p:cNvSpPr>
          <p:nvPr/>
        </p:nvSpPr>
        <p:spPr bwMode="auto">
          <a:xfrm>
            <a:off x="317500" y="546100"/>
            <a:ext cx="4851400" cy="523875"/>
          </a:xfrm>
          <a:prstGeom prst="rect">
            <a:avLst/>
          </a:prstGeom>
          <a:noFill/>
          <a:ln w="9525">
            <a:noFill/>
            <a:miter lim="800000"/>
            <a:headEnd/>
            <a:tailEnd/>
          </a:ln>
        </p:spPr>
        <p:txBody>
          <a:bodyPr>
            <a:prstTxWarp prst="textNoShape">
              <a:avLst/>
            </a:prstTxWarp>
            <a:spAutoFit/>
          </a:bodyPr>
          <a:lstStyle/>
          <a:p>
            <a:r>
              <a:rPr lang="en-US" sz="2800" dirty="0">
                <a:solidFill>
                  <a:srgbClr val="800000"/>
                </a:solidFill>
                <a:latin typeface="Times New Roman" pitchFamily="-111" charset="0"/>
                <a:ea typeface="Times New Roman" pitchFamily="-111" charset="0"/>
                <a:cs typeface="Times New Roman" pitchFamily="-111" charset="0"/>
              </a:rPr>
              <a:t>Wheat: </a:t>
            </a:r>
            <a:r>
              <a:rPr lang="en-US" sz="2800" dirty="0" smtClean="0">
                <a:solidFill>
                  <a:srgbClr val="800000"/>
                </a:solidFill>
                <a:latin typeface="Times New Roman" pitchFamily="-111" charset="0"/>
                <a:ea typeface="Times New Roman" pitchFamily="-111" charset="0"/>
                <a:cs typeface="Times New Roman" pitchFamily="-111" charset="0"/>
              </a:rPr>
              <a:t>Health Considerations</a:t>
            </a:r>
            <a:endParaRPr lang="en-US" sz="2800" dirty="0">
              <a:solidFill>
                <a:srgbClr val="800000"/>
              </a:solidFill>
              <a:latin typeface="Times New Roman" pitchFamily="-111" charset="0"/>
              <a:ea typeface="Times New Roman" pitchFamily="-111" charset="0"/>
              <a:cs typeface="Times New Roman" pitchFamily="-111" charset="0"/>
            </a:endParaRPr>
          </a:p>
        </p:txBody>
      </p:sp>
      <p:sp>
        <p:nvSpPr>
          <p:cNvPr id="2" name="TextBox 1"/>
          <p:cNvSpPr txBox="1"/>
          <p:nvPr/>
        </p:nvSpPr>
        <p:spPr>
          <a:xfrm>
            <a:off x="990600" y="4038600"/>
            <a:ext cx="8001000" cy="2677656"/>
          </a:xfrm>
          <a:prstGeom prst="rect">
            <a:avLst/>
          </a:prstGeom>
          <a:noFill/>
        </p:spPr>
        <p:txBody>
          <a:bodyPr wrap="square" rtlCol="0">
            <a:spAutoFit/>
          </a:bodyPr>
          <a:lstStyle/>
          <a:p>
            <a:r>
              <a:rPr lang="en-US" dirty="0" smtClean="0">
                <a:solidFill>
                  <a:srgbClr val="800000"/>
                </a:solidFill>
              </a:rPr>
              <a:t>Modern cultivars:</a:t>
            </a:r>
          </a:p>
          <a:p>
            <a:pPr marL="342900" indent="-342900">
              <a:buFont typeface="Arial"/>
              <a:buChar char="•"/>
            </a:pPr>
            <a:r>
              <a:rPr lang="en-US" dirty="0" smtClean="0">
                <a:solidFill>
                  <a:srgbClr val="000000"/>
                </a:solidFill>
              </a:rPr>
              <a:t>High-Glycemic amylopectin</a:t>
            </a:r>
          </a:p>
          <a:p>
            <a:pPr marL="342900" indent="-342900">
              <a:buFont typeface="Arial"/>
              <a:buChar char="•"/>
            </a:pPr>
            <a:r>
              <a:rPr lang="en-US" dirty="0" smtClean="0">
                <a:solidFill>
                  <a:srgbClr val="000000"/>
                </a:solidFill>
              </a:rPr>
              <a:t>Changes in </a:t>
            </a:r>
            <a:r>
              <a:rPr lang="en-US" dirty="0" err="1" smtClean="0">
                <a:solidFill>
                  <a:srgbClr val="000000"/>
                </a:solidFill>
              </a:rPr>
              <a:t>Gliadin</a:t>
            </a:r>
            <a:endParaRPr lang="en-US" dirty="0" smtClean="0">
              <a:solidFill>
                <a:srgbClr val="000000"/>
              </a:solidFill>
            </a:endParaRPr>
          </a:p>
          <a:p>
            <a:pPr marL="342900" indent="-342900">
              <a:buFont typeface="Arial"/>
              <a:buChar char="•"/>
            </a:pPr>
            <a:r>
              <a:rPr lang="en-US" dirty="0" smtClean="0">
                <a:solidFill>
                  <a:srgbClr val="000000"/>
                </a:solidFill>
              </a:rPr>
              <a:t>Anti-nutrients e.g. lectins wheat germ agglutinin (WGA)</a:t>
            </a:r>
          </a:p>
          <a:p>
            <a:pPr marL="342900" indent="-342900">
              <a:buFont typeface="Arial"/>
              <a:buChar char="•"/>
            </a:pPr>
            <a:r>
              <a:rPr lang="en-US" dirty="0" smtClean="0">
                <a:solidFill>
                  <a:srgbClr val="000000"/>
                </a:solidFill>
              </a:rPr>
              <a:t>Glyphosate “Round Up” browning </a:t>
            </a:r>
            <a:r>
              <a:rPr lang="mr-IN" dirty="0" smtClean="0">
                <a:solidFill>
                  <a:srgbClr val="000000"/>
                </a:solidFill>
              </a:rPr>
              <a:t>–</a:t>
            </a:r>
            <a:r>
              <a:rPr lang="en-US" dirty="0" smtClean="0">
                <a:solidFill>
                  <a:srgbClr val="000000"/>
                </a:solidFill>
              </a:rPr>
              <a:t> </a:t>
            </a:r>
            <a:r>
              <a:rPr lang="en-US" dirty="0" err="1" smtClean="0">
                <a:solidFill>
                  <a:srgbClr val="000000"/>
                </a:solidFill>
              </a:rPr>
              <a:t>dessication</a:t>
            </a:r>
            <a:endParaRPr lang="en-US" dirty="0" smtClean="0">
              <a:solidFill>
                <a:srgbClr val="000000"/>
              </a:solidFill>
            </a:endParaRPr>
          </a:p>
          <a:p>
            <a:pPr marL="342900" indent="-342900">
              <a:buFont typeface="Arial"/>
              <a:buChar char="•"/>
            </a:pPr>
            <a:r>
              <a:rPr lang="en-US" dirty="0" smtClean="0">
                <a:solidFill>
                  <a:srgbClr val="000000"/>
                </a:solidFill>
              </a:rPr>
              <a:t>Effects on microbiome</a:t>
            </a:r>
          </a:p>
          <a:p>
            <a:pPr marL="342900" indent="-342900">
              <a:buFont typeface="Arial"/>
              <a:buChar char="•"/>
            </a:pPr>
            <a:r>
              <a:rPr lang="en-US" dirty="0" smtClean="0">
                <a:solidFill>
                  <a:srgbClr val="000000"/>
                </a:solidFill>
              </a:rPr>
              <a:t>Deception of “whole grain” labeling</a:t>
            </a:r>
            <a:endParaRPr lang="en-US" dirty="0">
              <a:solidFill>
                <a:srgbClr val="000000"/>
              </a:solidFill>
            </a:endParaRPr>
          </a:p>
        </p:txBody>
      </p:sp>
    </p:spTree>
    <p:extLst>
      <p:ext uri="{BB962C8B-B14F-4D97-AF65-F5344CB8AC3E}">
        <p14:creationId xmlns:p14="http://schemas.microsoft.com/office/powerpoint/2010/main" val="3335678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107"/>
                                        </p:tgtEl>
                                        <p:attrNameLst>
                                          <p:attrName>style.visibility</p:attrName>
                                        </p:attrNameLst>
                                      </p:cBhvr>
                                      <p:to>
                                        <p:strVal val="visible"/>
                                      </p:to>
                                    </p:set>
                                    <p:animEffect transition="in" filter="fade">
                                      <p:cBhvr>
                                        <p:cTn id="15" dur="10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lyphosates-and-gluten-the-perfect-stor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81000"/>
            <a:ext cx="5943600" cy="5943600"/>
          </a:xfrm>
          <a:prstGeom prst="rect">
            <a:avLst/>
          </a:prstGeom>
        </p:spPr>
      </p:pic>
    </p:spTree>
    <p:extLst>
      <p:ext uri="{BB962C8B-B14F-4D97-AF65-F5344CB8AC3E}">
        <p14:creationId xmlns:p14="http://schemas.microsoft.com/office/powerpoint/2010/main" val="3657129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3.tiff"/>
          <p:cNvPicPr>
            <a:picLocks noChangeAspect="1"/>
          </p:cNvPicPr>
          <p:nvPr/>
        </p:nvPicPr>
        <p:blipFill>
          <a:blip r:embed="rId2"/>
          <a:stretch>
            <a:fillRect/>
          </a:stretch>
        </p:blipFill>
        <p:spPr>
          <a:xfrm>
            <a:off x="609600" y="152400"/>
            <a:ext cx="7823200" cy="5600700"/>
          </a:xfrm>
          <a:prstGeom prst="rect">
            <a:avLst/>
          </a:prstGeom>
        </p:spPr>
      </p:pic>
      <p:sp>
        <p:nvSpPr>
          <p:cNvPr id="3" name="TextBox 3"/>
          <p:cNvSpPr txBox="1">
            <a:spLocks noChangeArrowheads="1"/>
          </p:cNvSpPr>
          <p:nvPr/>
        </p:nvSpPr>
        <p:spPr bwMode="auto">
          <a:xfrm>
            <a:off x="457200" y="6172200"/>
            <a:ext cx="5562600" cy="400110"/>
          </a:xfrm>
          <a:prstGeom prst="rect">
            <a:avLst/>
          </a:prstGeom>
          <a:noFill/>
          <a:ln w="9525">
            <a:noFill/>
            <a:miter lim="800000"/>
            <a:headEnd/>
            <a:tailEnd/>
          </a:ln>
        </p:spPr>
        <p:txBody>
          <a:bodyPr wrap="square">
            <a:prstTxWarp prst="textNoShape">
              <a:avLst/>
            </a:prstTxWarp>
            <a:spAutoFit/>
          </a:bodyPr>
          <a:lstStyle/>
          <a:p>
            <a:pPr>
              <a:defRPr/>
            </a:pPr>
            <a:r>
              <a:rPr lang="en-US" sz="2000" dirty="0">
                <a:solidFill>
                  <a:srgbClr val="161616"/>
                </a:solidFill>
                <a:latin typeface="+mn-lt"/>
              </a:rPr>
              <a:t>Courtesy </a:t>
            </a:r>
            <a:r>
              <a:rPr lang="en-US" sz="2000" dirty="0" smtClean="0">
                <a:solidFill>
                  <a:srgbClr val="161616"/>
                </a:solidFill>
                <a:latin typeface="+mn-lt"/>
              </a:rPr>
              <a:t>Thomas O’Bryan DC, CCN</a:t>
            </a:r>
            <a:endParaRPr lang="en-US" sz="2000" dirty="0">
              <a:solidFill>
                <a:srgbClr val="161616"/>
              </a:solidFill>
              <a:latin typeface="+mn-lt"/>
            </a:endParaRPr>
          </a:p>
        </p:txBody>
      </p:sp>
    </p:spTree>
    <p:extLst>
      <p:ext uri="{BB962C8B-B14F-4D97-AF65-F5344CB8AC3E}">
        <p14:creationId xmlns:p14="http://schemas.microsoft.com/office/powerpoint/2010/main" val="14305229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wheat1.tiff"/>
          <p:cNvPicPr>
            <a:picLocks noChangeAspect="1"/>
          </p:cNvPicPr>
          <p:nvPr/>
        </p:nvPicPr>
        <p:blipFill>
          <a:blip r:embed="rId2"/>
          <a:srcRect/>
          <a:stretch>
            <a:fillRect/>
          </a:stretch>
        </p:blipFill>
        <p:spPr bwMode="auto">
          <a:xfrm>
            <a:off x="1011238" y="946150"/>
            <a:ext cx="7315200" cy="4432300"/>
          </a:xfrm>
          <a:prstGeom prst="rect">
            <a:avLst/>
          </a:prstGeom>
          <a:noFill/>
          <a:ln w="9525">
            <a:noFill/>
            <a:miter lim="800000"/>
            <a:headEnd/>
            <a:tailEnd/>
          </a:ln>
        </p:spPr>
      </p:pic>
      <p:sp>
        <p:nvSpPr>
          <p:cNvPr id="91139" name="TextBox 3"/>
          <p:cNvSpPr txBox="1">
            <a:spLocks noChangeArrowheads="1"/>
          </p:cNvSpPr>
          <p:nvPr/>
        </p:nvSpPr>
        <p:spPr bwMode="auto">
          <a:xfrm>
            <a:off x="457200" y="6172200"/>
            <a:ext cx="5562600" cy="400110"/>
          </a:xfrm>
          <a:prstGeom prst="rect">
            <a:avLst/>
          </a:prstGeom>
          <a:noFill/>
          <a:ln w="9525">
            <a:noFill/>
            <a:miter lim="800000"/>
            <a:headEnd/>
            <a:tailEnd/>
          </a:ln>
        </p:spPr>
        <p:txBody>
          <a:bodyPr wrap="square">
            <a:prstTxWarp prst="textNoShape">
              <a:avLst/>
            </a:prstTxWarp>
            <a:spAutoFit/>
          </a:bodyPr>
          <a:lstStyle/>
          <a:p>
            <a:pPr>
              <a:defRPr/>
            </a:pPr>
            <a:r>
              <a:rPr lang="en-US" sz="2000" dirty="0">
                <a:solidFill>
                  <a:srgbClr val="161616"/>
                </a:solidFill>
                <a:latin typeface="+mn-lt"/>
              </a:rPr>
              <a:t>Courtesy </a:t>
            </a:r>
            <a:r>
              <a:rPr lang="en-US" sz="2000" dirty="0" smtClean="0">
                <a:solidFill>
                  <a:srgbClr val="161616"/>
                </a:solidFill>
                <a:latin typeface="+mn-lt"/>
              </a:rPr>
              <a:t>Thomas O’Bryan DC, CCN</a:t>
            </a:r>
            <a:endParaRPr lang="en-US" sz="2000" dirty="0">
              <a:solidFill>
                <a:srgbClr val="161616"/>
              </a:solidFill>
              <a:latin typeface="+mn-lt"/>
            </a:endParaRPr>
          </a:p>
        </p:txBody>
      </p:sp>
    </p:spTree>
    <p:extLst>
      <p:ext uri="{BB962C8B-B14F-4D97-AF65-F5344CB8AC3E}">
        <p14:creationId xmlns:p14="http://schemas.microsoft.com/office/powerpoint/2010/main" val="114658224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p:cNvPicPr>
          <p:nvPr/>
        </p:nvPicPr>
        <p:blipFill>
          <a:blip r:embed="rId2"/>
          <a:srcRect/>
          <a:stretch>
            <a:fillRect/>
          </a:stretch>
        </p:blipFill>
        <p:spPr bwMode="auto">
          <a:xfrm>
            <a:off x="977900" y="1047750"/>
            <a:ext cx="7188200" cy="4762500"/>
          </a:xfrm>
          <a:prstGeom prst="rect">
            <a:avLst/>
          </a:prstGeom>
          <a:noFill/>
          <a:ln w="9525">
            <a:noFill/>
            <a:miter lim="800000"/>
            <a:headEnd/>
            <a:tailEnd/>
          </a:ln>
        </p:spPr>
      </p:pic>
      <p:sp>
        <p:nvSpPr>
          <p:cNvPr id="3" name="TextBox 3"/>
          <p:cNvSpPr txBox="1">
            <a:spLocks noChangeArrowheads="1"/>
          </p:cNvSpPr>
          <p:nvPr/>
        </p:nvSpPr>
        <p:spPr bwMode="auto">
          <a:xfrm>
            <a:off x="457200" y="6172200"/>
            <a:ext cx="5562600" cy="400110"/>
          </a:xfrm>
          <a:prstGeom prst="rect">
            <a:avLst/>
          </a:prstGeom>
          <a:noFill/>
          <a:ln w="9525">
            <a:noFill/>
            <a:miter lim="800000"/>
            <a:headEnd/>
            <a:tailEnd/>
          </a:ln>
        </p:spPr>
        <p:txBody>
          <a:bodyPr wrap="square">
            <a:prstTxWarp prst="textNoShape">
              <a:avLst/>
            </a:prstTxWarp>
            <a:spAutoFit/>
          </a:bodyPr>
          <a:lstStyle/>
          <a:p>
            <a:pPr>
              <a:defRPr/>
            </a:pPr>
            <a:r>
              <a:rPr lang="en-US" sz="2000" dirty="0">
                <a:solidFill>
                  <a:srgbClr val="161616"/>
                </a:solidFill>
                <a:latin typeface="+mn-lt"/>
              </a:rPr>
              <a:t>Courtesy </a:t>
            </a:r>
            <a:r>
              <a:rPr lang="en-US" sz="2000" dirty="0" smtClean="0">
                <a:solidFill>
                  <a:srgbClr val="161616"/>
                </a:solidFill>
                <a:latin typeface="+mn-lt"/>
              </a:rPr>
              <a:t>Thomas O’Bryan DC, CCN</a:t>
            </a:r>
            <a:endParaRPr lang="en-US" sz="2000" dirty="0">
              <a:solidFill>
                <a:srgbClr val="161616"/>
              </a:solidFill>
              <a:latin typeface="+mn-lt"/>
            </a:endParaRPr>
          </a:p>
        </p:txBody>
      </p:sp>
    </p:spTree>
    <p:extLst>
      <p:ext uri="{BB962C8B-B14F-4D97-AF65-F5344CB8AC3E}">
        <p14:creationId xmlns:p14="http://schemas.microsoft.com/office/powerpoint/2010/main" val="36151647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V-AG867_RIDLEY_D_2012051118451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018521"/>
            <a:ext cx="5924330" cy="393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600200" y="5257800"/>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dirty="0" smtClean="0">
                <a:solidFill>
                  <a:srgbClr val="161616"/>
                </a:solidFill>
                <a:latin typeface="Times New Roman" charset="0"/>
                <a:cs typeface="Times New Roman" charset="0"/>
              </a:rPr>
              <a:t>We do not have to be prisoners of our DNA!</a:t>
            </a:r>
            <a:endParaRPr lang="en-US" dirty="0">
              <a:solidFill>
                <a:srgbClr val="161616"/>
              </a:solidFill>
              <a:latin typeface="Times New Roman" charset="0"/>
              <a:cs typeface="Times New Roman" charset="0"/>
            </a:endParaRPr>
          </a:p>
        </p:txBody>
      </p:sp>
    </p:spTree>
    <p:extLst>
      <p:ext uri="{BB962C8B-B14F-4D97-AF65-F5344CB8AC3E}">
        <p14:creationId xmlns:p14="http://schemas.microsoft.com/office/powerpoint/2010/main" val="1647732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wheat4.tiff"/>
          <p:cNvPicPr>
            <a:picLocks noChangeAspect="1"/>
          </p:cNvPicPr>
          <p:nvPr/>
        </p:nvPicPr>
        <p:blipFill>
          <a:blip r:embed="rId2"/>
          <a:srcRect/>
          <a:stretch>
            <a:fillRect/>
          </a:stretch>
        </p:blipFill>
        <p:spPr bwMode="auto">
          <a:xfrm>
            <a:off x="947738" y="866775"/>
            <a:ext cx="7416800" cy="4749800"/>
          </a:xfrm>
          <a:prstGeom prst="rect">
            <a:avLst/>
          </a:prstGeom>
          <a:noFill/>
          <a:ln w="9525">
            <a:noFill/>
            <a:miter lim="800000"/>
            <a:headEnd/>
            <a:tailEnd/>
          </a:ln>
        </p:spPr>
      </p:pic>
      <p:sp>
        <p:nvSpPr>
          <p:cNvPr id="3" name="TextBox 3"/>
          <p:cNvSpPr txBox="1">
            <a:spLocks noChangeArrowheads="1"/>
          </p:cNvSpPr>
          <p:nvPr/>
        </p:nvSpPr>
        <p:spPr bwMode="auto">
          <a:xfrm>
            <a:off x="457200" y="6172200"/>
            <a:ext cx="5562600" cy="400110"/>
          </a:xfrm>
          <a:prstGeom prst="rect">
            <a:avLst/>
          </a:prstGeom>
          <a:noFill/>
          <a:ln w="9525">
            <a:noFill/>
            <a:miter lim="800000"/>
            <a:headEnd/>
            <a:tailEnd/>
          </a:ln>
        </p:spPr>
        <p:txBody>
          <a:bodyPr wrap="square">
            <a:prstTxWarp prst="textNoShape">
              <a:avLst/>
            </a:prstTxWarp>
            <a:spAutoFit/>
          </a:bodyPr>
          <a:lstStyle/>
          <a:p>
            <a:pPr>
              <a:defRPr/>
            </a:pPr>
            <a:r>
              <a:rPr lang="en-US" sz="2000" dirty="0">
                <a:solidFill>
                  <a:srgbClr val="161616"/>
                </a:solidFill>
                <a:latin typeface="+mn-lt"/>
              </a:rPr>
              <a:t>Courtesy </a:t>
            </a:r>
            <a:r>
              <a:rPr lang="en-US" sz="2000" dirty="0" smtClean="0">
                <a:solidFill>
                  <a:srgbClr val="161616"/>
                </a:solidFill>
                <a:latin typeface="+mn-lt"/>
              </a:rPr>
              <a:t>Thomas O’Bryan DC, CCN</a:t>
            </a:r>
            <a:endParaRPr lang="en-US" sz="2000" dirty="0">
              <a:solidFill>
                <a:srgbClr val="161616"/>
              </a:solidFill>
              <a:latin typeface="+mn-lt"/>
            </a:endParaRPr>
          </a:p>
        </p:txBody>
      </p:sp>
    </p:spTree>
    <p:extLst>
      <p:ext uri="{BB962C8B-B14F-4D97-AF65-F5344CB8AC3E}">
        <p14:creationId xmlns:p14="http://schemas.microsoft.com/office/powerpoint/2010/main" val="337016446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tiff"/>
          <p:cNvPicPr>
            <a:picLocks noChangeAspect="1"/>
          </p:cNvPicPr>
          <p:nvPr/>
        </p:nvPicPr>
        <p:blipFill>
          <a:blip r:embed="rId2"/>
          <a:stretch>
            <a:fillRect/>
          </a:stretch>
        </p:blipFill>
        <p:spPr>
          <a:xfrm>
            <a:off x="698646" y="329638"/>
            <a:ext cx="7886700" cy="5778500"/>
          </a:xfrm>
          <a:prstGeom prst="rect">
            <a:avLst/>
          </a:prstGeom>
        </p:spPr>
      </p:pic>
      <p:sp>
        <p:nvSpPr>
          <p:cNvPr id="3" name="TextBox 3"/>
          <p:cNvSpPr txBox="1">
            <a:spLocks noChangeArrowheads="1"/>
          </p:cNvSpPr>
          <p:nvPr/>
        </p:nvSpPr>
        <p:spPr bwMode="auto">
          <a:xfrm>
            <a:off x="457200" y="6324600"/>
            <a:ext cx="5562600" cy="400110"/>
          </a:xfrm>
          <a:prstGeom prst="rect">
            <a:avLst/>
          </a:prstGeom>
          <a:noFill/>
          <a:ln w="9525">
            <a:noFill/>
            <a:miter lim="800000"/>
            <a:headEnd/>
            <a:tailEnd/>
          </a:ln>
        </p:spPr>
        <p:txBody>
          <a:bodyPr wrap="square">
            <a:prstTxWarp prst="textNoShape">
              <a:avLst/>
            </a:prstTxWarp>
            <a:spAutoFit/>
          </a:bodyPr>
          <a:lstStyle/>
          <a:p>
            <a:pPr>
              <a:defRPr/>
            </a:pPr>
            <a:r>
              <a:rPr lang="en-US" sz="2000" dirty="0">
                <a:solidFill>
                  <a:srgbClr val="161616"/>
                </a:solidFill>
                <a:latin typeface="+mn-lt"/>
              </a:rPr>
              <a:t>Courtesy </a:t>
            </a:r>
            <a:r>
              <a:rPr lang="en-US" sz="2000" dirty="0" smtClean="0">
                <a:solidFill>
                  <a:srgbClr val="161616"/>
                </a:solidFill>
                <a:latin typeface="+mn-lt"/>
              </a:rPr>
              <a:t>Thomas O’Bryan DC, CCN</a:t>
            </a:r>
            <a:endParaRPr lang="en-US" sz="2000" dirty="0">
              <a:solidFill>
                <a:srgbClr val="161616"/>
              </a:solidFill>
              <a:latin typeface="+mn-lt"/>
            </a:endParaRPr>
          </a:p>
        </p:txBody>
      </p:sp>
    </p:spTree>
    <p:extLst>
      <p:ext uri="{BB962C8B-B14F-4D97-AF65-F5344CB8AC3E}">
        <p14:creationId xmlns:p14="http://schemas.microsoft.com/office/powerpoint/2010/main" val="59660124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p:cNvPicPr>
          <p:nvPr/>
        </p:nvPicPr>
        <p:blipFill>
          <a:blip r:embed="rId2"/>
          <a:srcRect/>
          <a:stretch>
            <a:fillRect/>
          </a:stretch>
        </p:blipFill>
        <p:spPr bwMode="auto">
          <a:xfrm>
            <a:off x="381000" y="609600"/>
            <a:ext cx="4572000" cy="4572000"/>
          </a:xfrm>
          <a:prstGeom prst="rect">
            <a:avLst/>
          </a:prstGeom>
          <a:noFill/>
          <a:ln w="9525">
            <a:noFill/>
            <a:miter lim="800000"/>
            <a:headEnd/>
            <a:tailEnd/>
          </a:ln>
        </p:spPr>
      </p:pic>
      <p:pic>
        <p:nvPicPr>
          <p:cNvPr id="98307" name="Picture 3"/>
          <p:cNvPicPr>
            <a:picLocks noChangeAspect="1"/>
          </p:cNvPicPr>
          <p:nvPr/>
        </p:nvPicPr>
        <p:blipFill>
          <a:blip r:embed="rId3"/>
          <a:srcRect/>
          <a:stretch>
            <a:fillRect/>
          </a:stretch>
        </p:blipFill>
        <p:spPr bwMode="auto">
          <a:xfrm>
            <a:off x="4419600" y="609600"/>
            <a:ext cx="4486275" cy="4714875"/>
          </a:xfrm>
          <a:prstGeom prst="rect">
            <a:avLst/>
          </a:prstGeom>
          <a:noFill/>
          <a:ln w="9525">
            <a:noFill/>
            <a:miter lim="800000"/>
            <a:headEnd/>
            <a:tailEnd/>
          </a:ln>
        </p:spPr>
      </p:pic>
    </p:spTree>
    <p:extLst>
      <p:ext uri="{BB962C8B-B14F-4D97-AF65-F5344CB8AC3E}">
        <p14:creationId xmlns:p14="http://schemas.microsoft.com/office/powerpoint/2010/main" val="299322805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Picture 2_pptX"/>
          <p:cNvPicPr>
            <a:picLocks noChangeAspect="1" noChangeArrowheads="1"/>
          </p:cNvPicPr>
          <p:nvPr>
            <p:custDataLst>
              <p:tags r:id="rId1"/>
            </p:custDataLst>
          </p:nvPr>
        </p:nvPicPr>
        <p:blipFill>
          <a:blip r:embed="rId5"/>
          <a:srcRect/>
          <a:stretch>
            <a:fillRect/>
          </a:stretch>
        </p:blipFill>
        <p:spPr bwMode="invGray">
          <a:xfrm>
            <a:off x="4184650" y="222250"/>
            <a:ext cx="4605338" cy="5913438"/>
          </a:xfrm>
          <a:prstGeom prst="rect">
            <a:avLst/>
          </a:prstGeom>
          <a:noFill/>
          <a:ln w="9525">
            <a:noFill/>
            <a:miter lim="800000"/>
            <a:headEnd/>
            <a:tailEnd/>
          </a:ln>
        </p:spPr>
      </p:pic>
      <p:pic>
        <p:nvPicPr>
          <p:cNvPr id="236547" name="Picture 3" descr="Picture 3_pptX"/>
          <p:cNvPicPr>
            <a:picLocks noChangeAspect="1" noChangeArrowheads="1"/>
          </p:cNvPicPr>
          <p:nvPr>
            <p:custDataLst>
              <p:tags r:id="rId2"/>
            </p:custDataLst>
          </p:nvPr>
        </p:nvPicPr>
        <p:blipFill>
          <a:blip r:embed="rId6"/>
          <a:srcRect/>
          <a:stretch>
            <a:fillRect/>
          </a:stretch>
        </p:blipFill>
        <p:spPr bwMode="invGray">
          <a:xfrm>
            <a:off x="823913" y="849313"/>
            <a:ext cx="2743200" cy="3452812"/>
          </a:xfrm>
          <a:prstGeom prst="rect">
            <a:avLst/>
          </a:prstGeom>
          <a:noFill/>
          <a:ln w="9525">
            <a:noFill/>
            <a:miter lim="800000"/>
            <a:headEnd/>
            <a:tailEnd/>
          </a:ln>
        </p:spPr>
      </p:pic>
      <p:sp>
        <p:nvSpPr>
          <p:cNvPr id="35844" name="Text Box 4"/>
          <p:cNvSpPr txBox="1">
            <a:spLocks noChangeArrowheads="1"/>
          </p:cNvSpPr>
          <p:nvPr/>
        </p:nvSpPr>
        <p:spPr bwMode="auto">
          <a:xfrm>
            <a:off x="609600" y="4343400"/>
            <a:ext cx="3411538" cy="1552575"/>
          </a:xfrm>
          <a:prstGeom prst="rect">
            <a:avLst/>
          </a:prstGeom>
          <a:noFill/>
          <a:ln w="9525">
            <a:noFill/>
            <a:miter lim="800000"/>
            <a:headEnd/>
            <a:tailEnd/>
          </a:ln>
        </p:spPr>
        <p:txBody>
          <a:bodyPr>
            <a:prstTxWarp prst="textNoShape">
              <a:avLst/>
            </a:prstTxWarp>
            <a:spAutoFit/>
          </a:bodyPr>
          <a:lstStyle/>
          <a:p>
            <a:pPr>
              <a:spcBef>
                <a:spcPct val="50000"/>
              </a:spcBef>
            </a:pPr>
            <a:r>
              <a:rPr lang="en-US" b="1" i="1">
                <a:ea typeface="MS PGothic" pitchFamily="34" charset="-128"/>
                <a:cs typeface="MS PGothic" pitchFamily="34" charset="-128"/>
              </a:rPr>
              <a:t>Ideal:</a:t>
            </a:r>
            <a:endParaRPr lang="en-US">
              <a:ea typeface="MS PGothic" pitchFamily="34" charset="-128"/>
              <a:cs typeface="MS PGothic" pitchFamily="34" charset="-128"/>
            </a:endParaRPr>
          </a:p>
          <a:p>
            <a:pPr>
              <a:spcBef>
                <a:spcPct val="50000"/>
              </a:spcBef>
            </a:pPr>
            <a:r>
              <a:rPr lang="en-US">
                <a:ea typeface="MS PGothic" pitchFamily="34" charset="-128"/>
                <a:cs typeface="MS PGothic" pitchFamily="34" charset="-128"/>
              </a:rPr>
              <a:t>BMI &lt; 25</a:t>
            </a:r>
          </a:p>
          <a:p>
            <a:pPr>
              <a:spcBef>
                <a:spcPct val="50000"/>
              </a:spcBef>
            </a:pPr>
            <a:r>
              <a:rPr lang="en-US">
                <a:ea typeface="MS PGothic" pitchFamily="34" charset="-128"/>
                <a:cs typeface="MS PGothic" pitchFamily="34" charset="-128"/>
              </a:rPr>
              <a:t>%Body fat &lt; 25-30%</a:t>
            </a:r>
            <a:endParaRPr lang="en-US">
              <a:solidFill>
                <a:schemeClr val="bg1"/>
              </a:solidFill>
              <a:ea typeface="MS PGothic" pitchFamily="34" charset="-128"/>
              <a:cs typeface="MS PGothic" pitchFamily="34" charset="-128"/>
            </a:endParaRPr>
          </a:p>
        </p:txBody>
      </p:sp>
      <p:sp>
        <p:nvSpPr>
          <p:cNvPr id="35845" name="TextBox 4"/>
          <p:cNvSpPr txBox="1">
            <a:spLocks noChangeArrowheads="1"/>
          </p:cNvSpPr>
          <p:nvPr/>
        </p:nvSpPr>
        <p:spPr bwMode="auto">
          <a:xfrm>
            <a:off x="6653213" y="6211888"/>
            <a:ext cx="2740025" cy="646112"/>
          </a:xfrm>
          <a:prstGeom prst="rect">
            <a:avLst/>
          </a:prstGeom>
          <a:noFill/>
          <a:ln w="9525">
            <a:noFill/>
            <a:miter lim="800000"/>
            <a:headEnd/>
            <a:tailEnd/>
          </a:ln>
        </p:spPr>
        <p:txBody>
          <a:bodyPr>
            <a:prstTxWarp prst="textNoShape">
              <a:avLst/>
            </a:prstTxWarp>
            <a:spAutoFit/>
          </a:bodyPr>
          <a:lstStyle/>
          <a:p>
            <a:r>
              <a:rPr lang="en-US">
                <a:solidFill>
                  <a:srgbClr val="CC0000"/>
                </a:solidFill>
                <a:latin typeface="Times" pitchFamily="-1" charset="0"/>
              </a:rPr>
              <a:t>Origins of </a:t>
            </a:r>
            <a:r>
              <a:rPr lang="en-US">
                <a:latin typeface="Times" pitchFamily="-1" charset="0"/>
              </a:rPr>
              <a:t>Health</a:t>
            </a:r>
          </a:p>
          <a:p>
            <a:endParaRPr lang="en-US"/>
          </a:p>
        </p:txBody>
      </p:sp>
    </p:spTree>
    <p:extLst>
      <p:ext uri="{BB962C8B-B14F-4D97-AF65-F5344CB8AC3E}">
        <p14:creationId xmlns:p14="http://schemas.microsoft.com/office/powerpoint/2010/main" val="347191384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36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p:txBody>
          <a:bodyPr/>
          <a:lstStyle/>
          <a:p>
            <a:endParaRPr lang="en-US">
              <a:latin typeface="Baskerville" pitchFamily="-1" charset="0"/>
              <a:ea typeface="ＭＳ Ｐゴシック" pitchFamily="-1" charset="-128"/>
            </a:endParaRPr>
          </a:p>
        </p:txBody>
      </p:sp>
      <p:sp>
        <p:nvSpPr>
          <p:cNvPr id="37891" name="Rectangle 2"/>
          <p:cNvSpPr>
            <a:spLocks noGrp="1" noChangeArrowheads="1"/>
          </p:cNvSpPr>
          <p:nvPr>
            <p:ph type="body" idx="1"/>
          </p:nvPr>
        </p:nvSpPr>
        <p:spPr/>
        <p:txBody>
          <a:bodyPr/>
          <a:lstStyle/>
          <a:p>
            <a:pPr marL="469900">
              <a:buFontTx/>
              <a:buBlip>
                <a:blip r:embed="rId2"/>
              </a:buBlip>
            </a:pPr>
            <a:endParaRPr lang="en-US">
              <a:latin typeface="Times New Roman" pitchFamily="-1" charset="0"/>
              <a:ea typeface="ＭＳ Ｐゴシック" pitchFamily="-1" charset="-128"/>
            </a:endParaRPr>
          </a:p>
        </p:txBody>
      </p:sp>
      <p:pic>
        <p:nvPicPr>
          <p:cNvPr id="37892" name="Picture 3"/>
          <p:cNvPicPr>
            <a:picLocks noChangeAspect="1" noChangeArrowheads="1"/>
          </p:cNvPicPr>
          <p:nvPr/>
        </p:nvPicPr>
        <p:blipFill>
          <a:blip r:embed="rId3"/>
          <a:srcRect/>
          <a:stretch>
            <a:fillRect/>
          </a:stretch>
        </p:blipFill>
        <p:spPr bwMode="auto">
          <a:xfrm>
            <a:off x="438150" y="0"/>
            <a:ext cx="8242300" cy="6096000"/>
          </a:xfrm>
          <a:prstGeom prst="rect">
            <a:avLst/>
          </a:prstGeom>
          <a:noFill/>
          <a:ln w="12700">
            <a:noFill/>
            <a:miter lim="800000"/>
            <a:headEnd/>
            <a:tailEnd/>
          </a:ln>
        </p:spPr>
      </p:pic>
    </p:spTree>
    <p:extLst>
      <p:ext uri="{BB962C8B-B14F-4D97-AF65-F5344CB8AC3E}">
        <p14:creationId xmlns:p14="http://schemas.microsoft.com/office/powerpoint/2010/main" val="29309998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p:txBody>
          <a:bodyPr/>
          <a:lstStyle/>
          <a:p>
            <a:endParaRPr lang="en-US">
              <a:latin typeface="Baskerville" pitchFamily="-1" charset="0"/>
              <a:ea typeface="ＭＳ Ｐゴシック" pitchFamily="-1" charset="-128"/>
            </a:endParaRPr>
          </a:p>
        </p:txBody>
      </p:sp>
      <p:sp>
        <p:nvSpPr>
          <p:cNvPr id="38915" name="Rectangle 2"/>
          <p:cNvSpPr>
            <a:spLocks noGrp="1" noChangeArrowheads="1"/>
          </p:cNvSpPr>
          <p:nvPr>
            <p:ph type="body" idx="1"/>
          </p:nvPr>
        </p:nvSpPr>
        <p:spPr/>
        <p:txBody>
          <a:bodyPr/>
          <a:lstStyle/>
          <a:p>
            <a:pPr marL="469900">
              <a:buFontTx/>
              <a:buBlip>
                <a:blip r:embed="rId2"/>
              </a:buBlip>
            </a:pPr>
            <a:endParaRPr lang="en-US">
              <a:latin typeface="Times New Roman" pitchFamily="-1" charset="0"/>
              <a:ea typeface="ＭＳ Ｐゴシック" pitchFamily="-1" charset="-128"/>
            </a:endParaRPr>
          </a:p>
        </p:txBody>
      </p:sp>
      <p:pic>
        <p:nvPicPr>
          <p:cNvPr id="38916" name="Picture 3"/>
          <p:cNvPicPr>
            <a:picLocks noChangeAspect="1" noChangeArrowheads="1"/>
          </p:cNvPicPr>
          <p:nvPr/>
        </p:nvPicPr>
        <p:blipFill>
          <a:blip r:embed="rId3"/>
          <a:srcRect/>
          <a:stretch>
            <a:fillRect/>
          </a:stretch>
        </p:blipFill>
        <p:spPr bwMode="auto">
          <a:xfrm>
            <a:off x="304800" y="0"/>
            <a:ext cx="8626475" cy="6330950"/>
          </a:xfrm>
          <a:prstGeom prst="rect">
            <a:avLst/>
          </a:prstGeom>
          <a:noFill/>
          <a:ln w="12700">
            <a:noFill/>
            <a:miter lim="800000"/>
            <a:headEnd/>
            <a:tailEnd/>
          </a:ln>
        </p:spPr>
      </p:pic>
    </p:spTree>
    <p:extLst>
      <p:ext uri="{BB962C8B-B14F-4D97-AF65-F5344CB8AC3E}">
        <p14:creationId xmlns:p14="http://schemas.microsoft.com/office/powerpoint/2010/main" val="14383816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ailability-vegetable-oil-and-fis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726"/>
            <a:ext cx="9144000" cy="6027506"/>
          </a:xfrm>
          <a:prstGeom prst="rect">
            <a:avLst/>
          </a:prstGeom>
        </p:spPr>
      </p:pic>
      <p:pic>
        <p:nvPicPr>
          <p:cNvPr id="3" name="Picture 2" descr="Where-we-get-our-Omega-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533400"/>
            <a:ext cx="2971800" cy="2912364"/>
          </a:xfrm>
          <a:prstGeom prst="rect">
            <a:avLst/>
          </a:prstGeom>
        </p:spPr>
      </p:pic>
    </p:spTree>
    <p:extLst>
      <p:ext uri="{BB962C8B-B14F-4D97-AF65-F5344CB8AC3E}">
        <p14:creationId xmlns:p14="http://schemas.microsoft.com/office/powerpoint/2010/main" val="753327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64" y="274638"/>
            <a:ext cx="5640707" cy="1143000"/>
          </a:xfrm>
        </p:spPr>
        <p:txBody>
          <a:bodyPr>
            <a:normAutofit/>
          </a:bodyPr>
          <a:lstStyle/>
          <a:p>
            <a:r>
              <a:rPr lang="en-US" dirty="0" smtClean="0">
                <a:solidFill>
                  <a:srgbClr val="800000"/>
                </a:solidFill>
              </a:rPr>
              <a:t>More quality fat sources</a:t>
            </a:r>
            <a:endParaRPr lang="en-US" dirty="0">
              <a:solidFill>
                <a:srgbClr val="800000"/>
              </a:solidFill>
            </a:endParaRPr>
          </a:p>
        </p:txBody>
      </p:sp>
      <p:sp>
        <p:nvSpPr>
          <p:cNvPr id="3" name="Content Placeholder 2"/>
          <p:cNvSpPr>
            <a:spLocks noGrp="1"/>
          </p:cNvSpPr>
          <p:nvPr>
            <p:ph idx="1"/>
          </p:nvPr>
        </p:nvSpPr>
        <p:spPr>
          <a:xfrm>
            <a:off x="304800" y="1752600"/>
            <a:ext cx="3936039" cy="4191000"/>
          </a:xfrm>
        </p:spPr>
        <p:txBody>
          <a:bodyPr>
            <a:normAutofit fontScale="92500" lnSpcReduction="20000"/>
          </a:bodyPr>
          <a:lstStyle/>
          <a:p>
            <a:r>
              <a:rPr lang="en-US" dirty="0" smtClean="0"/>
              <a:t>Pasture-raised eggs</a:t>
            </a:r>
          </a:p>
          <a:p>
            <a:r>
              <a:rPr lang="en-US" dirty="0" smtClean="0"/>
              <a:t>Fatty fish e.g. salmon, sardines, anchovies, </a:t>
            </a:r>
            <a:r>
              <a:rPr lang="en-US" dirty="0" err="1" smtClean="0"/>
              <a:t>mackeral</a:t>
            </a:r>
            <a:r>
              <a:rPr lang="en-US" dirty="0" smtClean="0"/>
              <a:t>, trout</a:t>
            </a:r>
          </a:p>
          <a:p>
            <a:r>
              <a:rPr lang="en-US" dirty="0" smtClean="0"/>
              <a:t>Ghee</a:t>
            </a:r>
          </a:p>
          <a:p>
            <a:r>
              <a:rPr lang="en-US" dirty="0" smtClean="0"/>
              <a:t>Grass-fed butter</a:t>
            </a:r>
          </a:p>
          <a:p>
            <a:r>
              <a:rPr lang="en-US" dirty="0" smtClean="0"/>
              <a:t>Whole fat dairy, yogurt</a:t>
            </a:r>
          </a:p>
          <a:p>
            <a:r>
              <a:rPr lang="en-US" dirty="0" smtClean="0"/>
              <a:t>Extra virgin olive oil</a:t>
            </a:r>
          </a:p>
          <a:p>
            <a:r>
              <a:rPr lang="en-US" dirty="0" smtClean="0"/>
              <a:t>Extra virgin coconut oil</a:t>
            </a:r>
          </a:p>
          <a:p>
            <a:r>
              <a:rPr lang="en-US" dirty="0" smtClean="0"/>
              <a:t>Avocados, olives</a:t>
            </a:r>
          </a:p>
          <a:p>
            <a:r>
              <a:rPr lang="en-US" dirty="0" smtClean="0"/>
              <a:t>Nuts - almonds, macadamia, walnuts</a:t>
            </a:r>
          </a:p>
          <a:p>
            <a:r>
              <a:rPr lang="en-US" dirty="0" smtClean="0"/>
              <a:t>Pasture-raised and uncured meats</a:t>
            </a:r>
            <a:endParaRPr lang="en-US" dirty="0"/>
          </a:p>
        </p:txBody>
      </p:sp>
      <p:pic>
        <p:nvPicPr>
          <p:cNvPr id="4" name="Picture 3"/>
          <p:cNvPicPr>
            <a:picLocks noChangeAspect="1"/>
          </p:cNvPicPr>
          <p:nvPr/>
        </p:nvPicPr>
        <p:blipFill>
          <a:blip r:embed="rId2"/>
          <a:stretch>
            <a:fillRect/>
          </a:stretch>
        </p:blipFill>
        <p:spPr>
          <a:xfrm>
            <a:off x="4419600" y="3352800"/>
            <a:ext cx="4454697" cy="2378278"/>
          </a:xfrm>
          <a:prstGeom prst="rect">
            <a:avLst/>
          </a:prstGeom>
        </p:spPr>
      </p:pic>
      <p:pic>
        <p:nvPicPr>
          <p:cNvPr id="5" name="Picture 4" descr="Gh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685800"/>
            <a:ext cx="2971800" cy="2229243"/>
          </a:xfrm>
          <a:prstGeom prst="rect">
            <a:avLst/>
          </a:prstGeom>
        </p:spPr>
      </p:pic>
    </p:spTree>
    <p:extLst>
      <p:ext uri="{BB962C8B-B14F-4D97-AF65-F5344CB8AC3E}">
        <p14:creationId xmlns:p14="http://schemas.microsoft.com/office/powerpoint/2010/main" val="27044783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533400"/>
          </a:xfrm>
        </p:spPr>
        <p:txBody>
          <a:bodyPr/>
          <a:lstStyle/>
          <a:p>
            <a:pPr eaLnBrk="1" hangingPunct="1"/>
            <a:r>
              <a:rPr lang="en-US" dirty="0">
                <a:solidFill>
                  <a:srgbClr val="800000"/>
                </a:solidFill>
                <a:latin typeface="Times New Roman" charset="0"/>
                <a:ea typeface="ＭＳ Ｐゴシック" charset="0"/>
              </a:rPr>
              <a:t>When the barrier breaks down, disease risk increases</a:t>
            </a:r>
          </a:p>
        </p:txBody>
      </p:sp>
      <p:sp>
        <p:nvSpPr>
          <p:cNvPr id="145411" name="Rectangle 3"/>
          <p:cNvSpPr>
            <a:spLocks noGrp="1" noChangeArrowheads="1"/>
          </p:cNvSpPr>
          <p:nvPr>
            <p:ph type="body" idx="1"/>
          </p:nvPr>
        </p:nvSpPr>
        <p:spPr>
          <a:xfrm>
            <a:off x="533400" y="3835400"/>
            <a:ext cx="7772400" cy="2362200"/>
          </a:xfrm>
        </p:spPr>
        <p:txBody>
          <a:bodyPr>
            <a:normAutofit/>
          </a:bodyPr>
          <a:lstStyle/>
          <a:p>
            <a:pPr eaLnBrk="1" hangingPunct="1">
              <a:lnSpc>
                <a:spcPct val="90000"/>
              </a:lnSpc>
              <a:buFont typeface="Wingdings" charset="0"/>
              <a:buChar char="§"/>
            </a:pPr>
            <a:r>
              <a:rPr lang="en-US" dirty="0">
                <a:latin typeface="Times New Roman" charset="0"/>
                <a:ea typeface="ＭＳ Ｐゴシック" charset="0"/>
              </a:rPr>
              <a:t>Small intestine surface area could cover a doubles tennis court</a:t>
            </a:r>
          </a:p>
          <a:p>
            <a:pPr eaLnBrk="1" hangingPunct="1">
              <a:lnSpc>
                <a:spcPct val="90000"/>
              </a:lnSpc>
              <a:buFont typeface="Wingdings" charset="0"/>
              <a:buChar char="§"/>
            </a:pPr>
            <a:r>
              <a:rPr lang="en-US" dirty="0">
                <a:latin typeface="Times New Roman" charset="0"/>
                <a:ea typeface="ＭＳ Ｐゴシック" charset="0"/>
              </a:rPr>
              <a:t>It is only 1 cell layer thick</a:t>
            </a:r>
          </a:p>
          <a:p>
            <a:pPr eaLnBrk="1" hangingPunct="1">
              <a:lnSpc>
                <a:spcPct val="90000"/>
              </a:lnSpc>
              <a:buFont typeface="Wingdings" charset="0"/>
              <a:buChar char="§"/>
            </a:pPr>
            <a:r>
              <a:rPr lang="en-US" dirty="0">
                <a:latin typeface="Times New Roman" charset="0"/>
                <a:ea typeface="ＭＳ Ｐゴシック" charset="0"/>
              </a:rPr>
              <a:t>Damage can lead to increased permeability of toxins, referred to as </a:t>
            </a:r>
            <a:r>
              <a:rPr lang="ja-JP" altLang="en-US" dirty="0">
                <a:latin typeface="Times New Roman" charset="0"/>
                <a:ea typeface="ＭＳ Ｐゴシック" charset="0"/>
              </a:rPr>
              <a:t>“</a:t>
            </a:r>
            <a:r>
              <a:rPr lang="en-US" dirty="0">
                <a:latin typeface="Times New Roman" charset="0"/>
                <a:ea typeface="ＭＳ Ｐゴシック" charset="0"/>
              </a:rPr>
              <a:t>leaky gut</a:t>
            </a:r>
            <a:r>
              <a:rPr lang="ja-JP" altLang="en-US" dirty="0" smtClean="0">
                <a:latin typeface="Times New Roman" charset="0"/>
                <a:ea typeface="ＭＳ Ｐゴシック" charset="0"/>
              </a:rPr>
              <a:t>”</a:t>
            </a:r>
            <a:r>
              <a:rPr lang="en-US" altLang="ja-JP" dirty="0" smtClean="0">
                <a:latin typeface="Times New Roman" charset="0"/>
                <a:ea typeface="ＭＳ Ｐゴシック" charset="0"/>
              </a:rPr>
              <a:t> that fuels inflammation</a:t>
            </a:r>
            <a:endParaRPr lang="en-US" dirty="0">
              <a:latin typeface="Times New Roman" charset="0"/>
              <a:ea typeface="ＭＳ Ｐゴシック" charset="0"/>
            </a:endParaRPr>
          </a:p>
        </p:txBody>
      </p:sp>
      <p:pic>
        <p:nvPicPr>
          <p:cNvPr id="614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39800"/>
            <a:ext cx="5029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32381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Box 2"/>
          <p:cNvSpPr txBox="1">
            <a:spLocks noChangeArrowheads="1"/>
          </p:cNvSpPr>
          <p:nvPr/>
        </p:nvSpPr>
        <p:spPr bwMode="auto">
          <a:xfrm>
            <a:off x="4876800" y="914400"/>
            <a:ext cx="4100513"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solidFill>
                  <a:srgbClr val="800000"/>
                </a:solidFill>
                <a:latin typeface="Times New Roman" charset="0"/>
                <a:cs typeface="Times New Roman" charset="0"/>
              </a:rPr>
              <a:t>Intestinal Permeability</a:t>
            </a:r>
          </a:p>
          <a:p>
            <a:pPr algn="ctr"/>
            <a:r>
              <a:rPr lang="en-US">
                <a:solidFill>
                  <a:srgbClr val="800000"/>
                </a:solidFill>
                <a:latin typeface="Times New Roman" charset="0"/>
                <a:cs typeface="Times New Roman" charset="0"/>
              </a:rPr>
              <a:t>Uncontrolled Trafficking of Molecules</a:t>
            </a:r>
          </a:p>
          <a:p>
            <a:pPr algn="ctr"/>
            <a:endParaRPr lang="en-US" sz="2800">
              <a:solidFill>
                <a:srgbClr val="FF0000"/>
              </a:solidFill>
              <a:latin typeface="Times New Roman" charset="0"/>
              <a:cs typeface="Times New Roman" charset="0"/>
            </a:endParaRPr>
          </a:p>
          <a:p>
            <a:pPr>
              <a:buFont typeface="Arial" charset="0"/>
              <a:buChar char="•"/>
            </a:pPr>
            <a:r>
              <a:rPr lang="en-US">
                <a:latin typeface="Times New Roman" charset="0"/>
                <a:cs typeface="Times New Roman" charset="0"/>
              </a:rPr>
              <a:t> Food sensitivites</a:t>
            </a:r>
          </a:p>
          <a:p>
            <a:pPr>
              <a:buFont typeface="Arial" charset="0"/>
              <a:buChar char="•"/>
            </a:pPr>
            <a:r>
              <a:rPr lang="en-US">
                <a:latin typeface="Times New Roman" charset="0"/>
                <a:cs typeface="Times New Roman" charset="0"/>
              </a:rPr>
              <a:t> Lectins</a:t>
            </a:r>
          </a:p>
          <a:p>
            <a:pPr>
              <a:buFont typeface="Arial" charset="0"/>
              <a:buChar char="•"/>
            </a:pPr>
            <a:r>
              <a:rPr lang="en-US">
                <a:latin typeface="Times New Roman" charset="0"/>
                <a:cs typeface="Times New Roman" charset="0"/>
              </a:rPr>
              <a:t> Dysbiosis</a:t>
            </a:r>
          </a:p>
          <a:p>
            <a:pPr>
              <a:buFont typeface="Arial" charset="0"/>
              <a:buChar char="•"/>
            </a:pPr>
            <a:r>
              <a:rPr lang="en-US">
                <a:latin typeface="Times New Roman" charset="0"/>
                <a:cs typeface="Times New Roman" charset="0"/>
              </a:rPr>
              <a:t> SIBO</a:t>
            </a:r>
          </a:p>
          <a:p>
            <a:pPr>
              <a:buFont typeface="Arial" charset="0"/>
              <a:buChar char="•"/>
            </a:pPr>
            <a:r>
              <a:rPr lang="en-US">
                <a:latin typeface="Times New Roman" charset="0"/>
                <a:cs typeface="Times New Roman" charset="0"/>
              </a:rPr>
              <a:t> Acid suppression</a:t>
            </a:r>
          </a:p>
          <a:p>
            <a:pPr>
              <a:buFont typeface="Arial" charset="0"/>
              <a:buChar char="•"/>
            </a:pPr>
            <a:r>
              <a:rPr lang="en-US">
                <a:latin typeface="Times New Roman" charset="0"/>
                <a:cs typeface="Times New Roman" charset="0"/>
              </a:rPr>
              <a:t> Stress response</a:t>
            </a:r>
          </a:p>
          <a:p>
            <a:pPr>
              <a:buFont typeface="Arial" charset="0"/>
              <a:buChar char="•"/>
            </a:pPr>
            <a:r>
              <a:rPr lang="en-US">
                <a:latin typeface="Times New Roman" charset="0"/>
                <a:cs typeface="Times New Roman" charset="0"/>
              </a:rPr>
              <a:t> Environmental toxins</a:t>
            </a:r>
          </a:p>
          <a:p>
            <a:pPr>
              <a:buFont typeface="Arial" charset="0"/>
              <a:buChar char="•"/>
            </a:pPr>
            <a:r>
              <a:rPr lang="en-US">
                <a:latin typeface="Times New Roman" charset="0"/>
                <a:cs typeface="Times New Roman" charset="0"/>
              </a:rPr>
              <a:t> Medications e.g. NSAIDs</a:t>
            </a:r>
          </a:p>
        </p:txBody>
      </p:sp>
      <p:pic>
        <p:nvPicPr>
          <p:cNvPr id="133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38100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3786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3548063"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3505200" y="4572000"/>
            <a:ext cx="563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1800" b="1" u="sng" dirty="0">
                <a:solidFill>
                  <a:srgbClr val="161616"/>
                </a:solidFill>
                <a:latin typeface="Times New Roman" charset="0"/>
                <a:cs typeface="Times New Roman" charset="0"/>
              </a:rPr>
              <a:t>Root Causes (what are their origins)</a:t>
            </a:r>
          </a:p>
          <a:p>
            <a:pPr algn="ctr"/>
            <a:r>
              <a:rPr lang="en-US" sz="1800" i="1" dirty="0" smtClean="0">
                <a:solidFill>
                  <a:srgbClr val="800000"/>
                </a:solidFill>
                <a:latin typeface="Times New Roman" charset="0"/>
                <a:cs typeface="Times New Roman" charset="0"/>
              </a:rPr>
              <a:t>Microbiome-Gene</a:t>
            </a:r>
            <a:r>
              <a:rPr lang="en-US" sz="1800" i="1" dirty="0">
                <a:solidFill>
                  <a:srgbClr val="800000"/>
                </a:solidFill>
                <a:latin typeface="Times New Roman" charset="0"/>
                <a:cs typeface="Times New Roman" charset="0"/>
              </a:rPr>
              <a:t>-</a:t>
            </a:r>
            <a:r>
              <a:rPr lang="en-US" sz="1800" i="1" dirty="0" err="1">
                <a:solidFill>
                  <a:srgbClr val="800000"/>
                </a:solidFill>
                <a:latin typeface="Times New Roman" charset="0"/>
                <a:cs typeface="Times New Roman" charset="0"/>
              </a:rPr>
              <a:t>Epigenome</a:t>
            </a:r>
            <a:r>
              <a:rPr lang="en-US" sz="1800" i="1" dirty="0">
                <a:solidFill>
                  <a:srgbClr val="800000"/>
                </a:solidFill>
                <a:latin typeface="Times New Roman" charset="0"/>
                <a:cs typeface="Times New Roman" charset="0"/>
              </a:rPr>
              <a:t>-Environment</a:t>
            </a:r>
          </a:p>
          <a:p>
            <a:pPr algn="ctr"/>
            <a:r>
              <a:rPr lang="en-US" sz="1600" dirty="0">
                <a:solidFill>
                  <a:srgbClr val="161616"/>
                </a:solidFill>
                <a:latin typeface="Times New Roman" charset="0"/>
                <a:cs typeface="Times New Roman" charset="0"/>
              </a:rPr>
              <a:t>Nutrition   Movement   Stress Response  Environmental toxins   Sleep   Social Connection  Trauma   Conflict Management   Mindfulness   Spirituality-Meaning in Work, Love, Play</a:t>
            </a:r>
          </a:p>
        </p:txBody>
      </p:sp>
      <p:cxnSp>
        <p:nvCxnSpPr>
          <p:cNvPr id="6" name="Straight Arrow Connector 5"/>
          <p:cNvCxnSpPr/>
          <p:nvPr/>
        </p:nvCxnSpPr>
        <p:spPr>
          <a:xfrm flipH="1">
            <a:off x="2819400" y="4800600"/>
            <a:ext cx="15240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797" name="TextBox 10"/>
          <p:cNvSpPr txBox="1">
            <a:spLocks noChangeArrowheads="1"/>
          </p:cNvSpPr>
          <p:nvPr/>
        </p:nvSpPr>
        <p:spPr bwMode="auto">
          <a:xfrm>
            <a:off x="3505200" y="2209800"/>
            <a:ext cx="5181600" cy="1661993"/>
          </a:xfrm>
          <a:prstGeom prst="rect">
            <a:avLst/>
          </a:prstGeom>
          <a:noFill/>
          <a:ln w="9525">
            <a:noFill/>
            <a:miter lim="800000"/>
            <a:headEnd/>
            <a:tailEnd/>
          </a:ln>
        </p:spPr>
        <p:txBody>
          <a:bodyPr wrap="square">
            <a:spAutoFit/>
          </a:bodyPr>
          <a:lstStyle/>
          <a:p>
            <a:pPr algn="ctr">
              <a:defRPr/>
            </a:pPr>
            <a:r>
              <a:rPr lang="en-US" sz="1800" b="1" u="sng" dirty="0" smtClean="0">
                <a:solidFill>
                  <a:srgbClr val="161616"/>
                </a:solidFill>
                <a:latin typeface="Times New Roman" pitchFamily="-111" charset="0"/>
                <a:ea typeface="Times New Roman" pitchFamily="-111" charset="0"/>
                <a:cs typeface="Times New Roman" pitchFamily="-111" charset="0"/>
              </a:rPr>
              <a:t>   Core </a:t>
            </a:r>
            <a:r>
              <a:rPr lang="en-US" sz="1800" b="1" u="sng" dirty="0">
                <a:solidFill>
                  <a:srgbClr val="161616"/>
                </a:solidFill>
                <a:latin typeface="Times New Roman" pitchFamily="-111" charset="0"/>
                <a:ea typeface="Times New Roman" pitchFamily="-111" charset="0"/>
                <a:cs typeface="Times New Roman" pitchFamily="-111" charset="0"/>
              </a:rPr>
              <a:t>Metabolic Imbalances (what drives them</a:t>
            </a:r>
            <a:r>
              <a:rPr lang="en-US" sz="1800" b="1" u="sng" dirty="0" smtClean="0">
                <a:solidFill>
                  <a:srgbClr val="161616"/>
                </a:solidFill>
                <a:latin typeface="Times New Roman" pitchFamily="-111" charset="0"/>
                <a:ea typeface="Times New Roman" pitchFamily="-111" charset="0"/>
                <a:cs typeface="Times New Roman" pitchFamily="-111" charset="0"/>
              </a:rPr>
              <a:t>)</a:t>
            </a:r>
            <a:endParaRPr lang="en-US" sz="1600" i="1" dirty="0">
              <a:latin typeface="Times New Roman" pitchFamily="-111" charset="0"/>
              <a:ea typeface="Times New Roman" pitchFamily="-111" charset="0"/>
              <a:cs typeface="Times New Roman" pitchFamily="-111" charset="0"/>
            </a:endParaRPr>
          </a:p>
          <a:p>
            <a:pPr>
              <a:defRPr/>
            </a:pPr>
            <a:r>
              <a:rPr lang="en-US" sz="1600" b="1" dirty="0">
                <a:solidFill>
                  <a:srgbClr val="FF0000"/>
                </a:solidFill>
                <a:latin typeface="Times New Roman" pitchFamily="-111" charset="0"/>
                <a:ea typeface="Times New Roman" pitchFamily="-111" charset="0"/>
                <a:cs typeface="Times New Roman" pitchFamily="-111" charset="0"/>
              </a:rPr>
              <a:t>                     </a:t>
            </a:r>
            <a:r>
              <a:rPr lang="en-US" sz="1600" b="1" dirty="0" smtClean="0">
                <a:solidFill>
                  <a:srgbClr val="FF0000"/>
                </a:solidFill>
                <a:latin typeface="Times New Roman" pitchFamily="-111" charset="0"/>
                <a:ea typeface="Times New Roman" pitchFamily="-111" charset="0"/>
                <a:cs typeface="Times New Roman" pitchFamily="-111" charset="0"/>
              </a:rPr>
              <a:t>             </a:t>
            </a:r>
            <a:r>
              <a:rPr lang="en-US" sz="1600" b="1" dirty="0" smtClean="0">
                <a:solidFill>
                  <a:srgbClr val="800000"/>
                </a:solidFill>
                <a:latin typeface="Times New Roman" pitchFamily="-111" charset="0"/>
                <a:ea typeface="Times New Roman" pitchFamily="-111" charset="0"/>
                <a:cs typeface="Times New Roman" pitchFamily="-111" charset="0"/>
              </a:rPr>
              <a:t> </a:t>
            </a:r>
            <a:r>
              <a:rPr lang="en-US" sz="2000" i="1" dirty="0" smtClean="0">
                <a:solidFill>
                  <a:srgbClr val="800000"/>
                </a:solidFill>
                <a:latin typeface="Times New Roman" pitchFamily="-111" charset="0"/>
                <a:ea typeface="Times New Roman" pitchFamily="-111" charset="0"/>
                <a:cs typeface="Times New Roman" pitchFamily="-111" charset="0"/>
              </a:rPr>
              <a:t>Inflammation </a:t>
            </a:r>
            <a:endParaRPr lang="en-US" sz="2000" i="1" dirty="0">
              <a:solidFill>
                <a:srgbClr val="800000"/>
              </a:solidFill>
              <a:latin typeface="Times New Roman" pitchFamily="-111" charset="0"/>
              <a:ea typeface="Times New Roman" pitchFamily="-111" charset="0"/>
              <a:cs typeface="Times New Roman" pitchFamily="-111" charset="0"/>
            </a:endParaRPr>
          </a:p>
          <a:p>
            <a:pPr>
              <a:defRPr/>
            </a:pPr>
            <a:r>
              <a:rPr lang="en-US" sz="1600" b="1" i="1" dirty="0">
                <a:solidFill>
                  <a:srgbClr val="800000"/>
                </a:solidFill>
                <a:latin typeface="Times New Roman" pitchFamily="-111" charset="0"/>
                <a:ea typeface="Times New Roman" pitchFamily="-111" charset="0"/>
                <a:cs typeface="Times New Roman" pitchFamily="-111" charset="0"/>
              </a:rPr>
              <a:t>                          </a:t>
            </a:r>
            <a:r>
              <a:rPr lang="en-US" sz="1600" b="1" dirty="0">
                <a:latin typeface="Times New Roman" pitchFamily="-111" charset="0"/>
                <a:ea typeface="Times New Roman" pitchFamily="-111" charset="0"/>
                <a:cs typeface="Times New Roman" pitchFamily="-111" charset="0"/>
              </a:rPr>
              <a:t> </a:t>
            </a:r>
            <a:r>
              <a:rPr lang="en-US" sz="1600" dirty="0" smtClean="0">
                <a:latin typeface="Times New Roman" pitchFamily="-111" charset="0"/>
                <a:ea typeface="Times New Roman" pitchFamily="-111" charset="0"/>
                <a:cs typeface="Times New Roman" pitchFamily="-111" charset="0"/>
              </a:rPr>
              <a:t>Stress </a:t>
            </a:r>
            <a:r>
              <a:rPr lang="en-US" sz="1600" dirty="0">
                <a:latin typeface="Times New Roman" pitchFamily="-111" charset="0"/>
                <a:ea typeface="Times New Roman" pitchFamily="-111" charset="0"/>
                <a:cs typeface="Times New Roman" pitchFamily="-111" charset="0"/>
              </a:rPr>
              <a:t>HPA Axis (fight-flight</a:t>
            </a:r>
            <a:r>
              <a:rPr lang="en-US" sz="1600" dirty="0" smtClean="0">
                <a:latin typeface="Times New Roman" pitchFamily="-111" charset="0"/>
                <a:ea typeface="Times New Roman" pitchFamily="-111" charset="0"/>
                <a:cs typeface="Times New Roman" pitchFamily="-111" charset="0"/>
              </a:rPr>
              <a:t>)</a:t>
            </a:r>
          </a:p>
          <a:p>
            <a:pPr algn="ctr">
              <a:defRPr/>
            </a:pPr>
            <a:r>
              <a:rPr lang="en-US" sz="1600" dirty="0">
                <a:latin typeface="Times New Roman" pitchFamily="-111" charset="0"/>
                <a:ea typeface="Times New Roman" pitchFamily="-111" charset="0"/>
                <a:cs typeface="Times New Roman" pitchFamily="-111" charset="0"/>
              </a:rPr>
              <a:t>Gut Barrier Function</a:t>
            </a:r>
            <a:endParaRPr lang="en-US" sz="1600" dirty="0">
              <a:solidFill>
                <a:srgbClr val="800000"/>
              </a:solidFill>
              <a:latin typeface="Times New Roman" pitchFamily="-111" charset="0"/>
              <a:ea typeface="Times New Roman" pitchFamily="-111" charset="0"/>
              <a:cs typeface="Times New Roman" pitchFamily="-111" charset="0"/>
            </a:endParaRPr>
          </a:p>
          <a:p>
            <a:pPr>
              <a:defRPr/>
            </a:pPr>
            <a:r>
              <a:rPr lang="en-US" sz="1600" dirty="0">
                <a:solidFill>
                  <a:srgbClr val="161616"/>
                </a:solidFill>
                <a:latin typeface="Times New Roman" pitchFamily="-111" charset="0"/>
                <a:ea typeface="Times New Roman" pitchFamily="-111" charset="0"/>
                <a:cs typeface="Times New Roman" pitchFamily="-111" charset="0"/>
              </a:rPr>
              <a:t>                            </a:t>
            </a:r>
            <a:r>
              <a:rPr lang="en-US" sz="1600" b="1" dirty="0">
                <a:solidFill>
                  <a:srgbClr val="FF1A1F"/>
                </a:solidFill>
                <a:latin typeface="Times New Roman" pitchFamily="-111" charset="0"/>
                <a:ea typeface="Times New Roman" pitchFamily="-111" charset="0"/>
                <a:cs typeface="Times New Roman" pitchFamily="-111" charset="0"/>
              </a:rPr>
              <a:t> </a:t>
            </a:r>
            <a:r>
              <a:rPr lang="en-US" sz="1600" b="1" dirty="0" smtClean="0">
                <a:solidFill>
                  <a:srgbClr val="FF1A1F"/>
                </a:solidFill>
                <a:latin typeface="Times New Roman" pitchFamily="-111" charset="0"/>
                <a:ea typeface="Times New Roman" pitchFamily="-111" charset="0"/>
                <a:cs typeface="Times New Roman" pitchFamily="-111" charset="0"/>
              </a:rPr>
              <a:t> </a:t>
            </a:r>
            <a:r>
              <a:rPr lang="en-US" sz="1600" dirty="0" smtClean="0">
                <a:latin typeface="Times New Roman" pitchFamily="-111" charset="0"/>
                <a:ea typeface="Times New Roman" pitchFamily="-111" charset="0"/>
                <a:cs typeface="Times New Roman" pitchFamily="-111" charset="0"/>
              </a:rPr>
              <a:t>Mitochondria-Bioenergetics</a:t>
            </a:r>
          </a:p>
          <a:p>
            <a:pPr>
              <a:defRPr/>
            </a:pPr>
            <a:r>
              <a:rPr lang="en-US" sz="1600" dirty="0">
                <a:solidFill>
                  <a:srgbClr val="161616"/>
                </a:solidFill>
                <a:latin typeface="Times New Roman" pitchFamily="-111" charset="0"/>
                <a:ea typeface="Times New Roman" pitchFamily="-111" charset="0"/>
                <a:cs typeface="Times New Roman" pitchFamily="-111" charset="0"/>
              </a:rPr>
              <a:t> </a:t>
            </a:r>
            <a:r>
              <a:rPr lang="en-US" sz="1600" dirty="0" smtClean="0">
                <a:solidFill>
                  <a:srgbClr val="161616"/>
                </a:solidFill>
                <a:latin typeface="Times New Roman" pitchFamily="-111" charset="0"/>
                <a:ea typeface="Times New Roman" pitchFamily="-111" charset="0"/>
                <a:cs typeface="Times New Roman" pitchFamily="-111" charset="0"/>
              </a:rPr>
              <a:t>                                     Detoxification</a:t>
            </a:r>
            <a:endParaRPr lang="en-US" sz="1600" dirty="0">
              <a:solidFill>
                <a:srgbClr val="161616"/>
              </a:solidFill>
              <a:latin typeface="Times New Roman" pitchFamily="-111" charset="0"/>
              <a:ea typeface="Times New Roman" pitchFamily="-111" charset="0"/>
              <a:cs typeface="Times New Roman" pitchFamily="-111" charset="0"/>
            </a:endParaRPr>
          </a:p>
        </p:txBody>
      </p:sp>
      <p:sp>
        <p:nvSpPr>
          <p:cNvPr id="33798" name="TextBox 11"/>
          <p:cNvSpPr txBox="1">
            <a:spLocks noChangeArrowheads="1"/>
          </p:cNvSpPr>
          <p:nvPr/>
        </p:nvSpPr>
        <p:spPr bwMode="auto">
          <a:xfrm>
            <a:off x="3657600" y="0"/>
            <a:ext cx="5207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1800" b="1" u="sng">
                <a:solidFill>
                  <a:srgbClr val="161616"/>
                </a:solidFill>
                <a:latin typeface="Times New Roman" charset="0"/>
                <a:cs typeface="Times New Roman" charset="0"/>
              </a:rPr>
              <a:t>Disease (how things appear)</a:t>
            </a:r>
          </a:p>
          <a:p>
            <a:pPr algn="ctr"/>
            <a:r>
              <a:rPr lang="en-US" sz="1600">
                <a:solidFill>
                  <a:srgbClr val="161616"/>
                </a:solidFill>
                <a:latin typeface="Times New Roman" charset="0"/>
                <a:cs typeface="Times New Roman" charset="0"/>
              </a:rPr>
              <a:t>Pre-diabetes, Diabetes, Obesity, Metabolic Syndrome, Heart Disease, Stroke, Depression, Autoimmunity, Alzheimer</a:t>
            </a:r>
            <a:r>
              <a:rPr lang="ja-JP" altLang="en-US" sz="1600">
                <a:solidFill>
                  <a:srgbClr val="161616"/>
                </a:solidFill>
                <a:latin typeface="Times New Roman" charset="0"/>
                <a:cs typeface="Times New Roman" charset="0"/>
              </a:rPr>
              <a:t>’</a:t>
            </a:r>
            <a:r>
              <a:rPr lang="en-US" altLang="ja-JP" sz="1600">
                <a:solidFill>
                  <a:srgbClr val="161616"/>
                </a:solidFill>
                <a:latin typeface="Times New Roman" charset="0"/>
                <a:cs typeface="Times New Roman" charset="0"/>
              </a:rPr>
              <a:t>s, Cancer, Fibromyalgia, Chronic fatigue</a:t>
            </a:r>
          </a:p>
          <a:p>
            <a:pPr algn="ctr"/>
            <a:r>
              <a:rPr lang="en-US" sz="1600">
                <a:solidFill>
                  <a:srgbClr val="161616"/>
                </a:solidFill>
                <a:latin typeface="Times New Roman" charset="0"/>
                <a:cs typeface="Times New Roman" charset="0"/>
              </a:rPr>
              <a:t>ADDHD, GAD, PTSD, Autism spectrum</a:t>
            </a:r>
          </a:p>
        </p:txBody>
      </p:sp>
      <p:cxnSp>
        <p:nvCxnSpPr>
          <p:cNvPr id="21" name="Straight Arrow Connector 20"/>
          <p:cNvCxnSpPr/>
          <p:nvPr/>
        </p:nvCxnSpPr>
        <p:spPr>
          <a:xfrm rot="10800000" flipV="1">
            <a:off x="1905000" y="685800"/>
            <a:ext cx="1828800" cy="1066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Up-Down Arrow 12"/>
          <p:cNvSpPr/>
          <p:nvPr/>
        </p:nvSpPr>
        <p:spPr bwMode="auto">
          <a:xfrm>
            <a:off x="6096000" y="3810000"/>
            <a:ext cx="152400" cy="838200"/>
          </a:xfrm>
          <a:prstGeom prst="upDownArrow">
            <a:avLst/>
          </a:prstGeom>
          <a:solidFill>
            <a:schemeClr val="accent4">
              <a:lumMod val="1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kzidenz-Grotesk BQ Light" pitchFamily="1" charset="0"/>
              <a:ea typeface="+mn-ea"/>
              <a:cs typeface="+mn-cs"/>
            </a:endParaRPr>
          </a:p>
        </p:txBody>
      </p:sp>
      <p:sp>
        <p:nvSpPr>
          <p:cNvPr id="15" name="Up-Down Arrow 14"/>
          <p:cNvSpPr/>
          <p:nvPr/>
        </p:nvSpPr>
        <p:spPr bwMode="auto">
          <a:xfrm>
            <a:off x="6019800" y="1371600"/>
            <a:ext cx="152400" cy="838200"/>
          </a:xfrm>
          <a:prstGeom prst="upDownArrow">
            <a:avLst/>
          </a:prstGeom>
          <a:solidFill>
            <a:schemeClr val="accent4">
              <a:lumMod val="1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kzidenz-Grotesk BQ Light" pitchFamily="1" charset="0"/>
              <a:ea typeface="+mn-ea"/>
              <a:cs typeface="+mn-cs"/>
            </a:endParaRPr>
          </a:p>
        </p:txBody>
      </p:sp>
      <p:sp>
        <p:nvSpPr>
          <p:cNvPr id="16393" name="TextBox 1"/>
          <p:cNvSpPr txBox="1">
            <a:spLocks noChangeArrowheads="1"/>
          </p:cNvSpPr>
          <p:nvPr/>
        </p:nvSpPr>
        <p:spPr bwMode="auto">
          <a:xfrm>
            <a:off x="11113" y="30163"/>
            <a:ext cx="320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dirty="0">
                <a:solidFill>
                  <a:srgbClr val="800000"/>
                </a:solidFill>
                <a:latin typeface="Times New Roman" charset="0"/>
                <a:cs typeface="Times New Roman" charset="0"/>
              </a:rPr>
              <a:t>Long-Latency Diseases</a:t>
            </a:r>
          </a:p>
        </p:txBody>
      </p:sp>
    </p:spTree>
    <p:extLst>
      <p:ext uri="{BB962C8B-B14F-4D97-AF65-F5344CB8AC3E}">
        <p14:creationId xmlns:p14="http://schemas.microsoft.com/office/powerpoint/2010/main" val="516994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7" grpId="0"/>
      <p:bldP spid="33798" grpId="0"/>
      <p:bldP spid="13"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762000"/>
            <a:ext cx="8077200" cy="707886"/>
          </a:xfrm>
          <a:prstGeom prst="rect">
            <a:avLst/>
          </a:prstGeom>
          <a:noFill/>
        </p:spPr>
        <p:txBody>
          <a:bodyPr wrap="square" rtlCol="0">
            <a:spAutoFit/>
          </a:bodyPr>
          <a:lstStyle/>
          <a:p>
            <a:pPr algn="ctr"/>
            <a:r>
              <a:rPr lang="en-US" sz="4000" dirty="0" smtClean="0">
                <a:solidFill>
                  <a:srgbClr val="800000"/>
                </a:solidFill>
              </a:rPr>
              <a:t>Mold - </a:t>
            </a:r>
            <a:r>
              <a:rPr lang="en-US" sz="4000" dirty="0" err="1" smtClean="0">
                <a:solidFill>
                  <a:srgbClr val="800000"/>
                </a:solidFill>
              </a:rPr>
              <a:t>Biotoxins</a:t>
            </a:r>
            <a:endParaRPr lang="en-US" sz="4000" dirty="0">
              <a:solidFill>
                <a:srgbClr val="800000"/>
              </a:solidFill>
            </a:endParaRPr>
          </a:p>
        </p:txBody>
      </p:sp>
      <p:pic>
        <p:nvPicPr>
          <p:cNvPr id="4" name="Picture 3" descr="iStock_000021560797_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438400"/>
            <a:ext cx="3189881" cy="2122830"/>
          </a:xfrm>
          <a:prstGeom prst="rect">
            <a:avLst/>
          </a:prstGeom>
        </p:spPr>
      </p:pic>
      <p:sp>
        <p:nvSpPr>
          <p:cNvPr id="5" name="TextBox 4"/>
          <p:cNvSpPr txBox="1"/>
          <p:nvPr/>
        </p:nvSpPr>
        <p:spPr>
          <a:xfrm>
            <a:off x="4114800" y="2133600"/>
            <a:ext cx="4800600" cy="3108544"/>
          </a:xfrm>
          <a:prstGeom prst="rect">
            <a:avLst/>
          </a:prstGeom>
          <a:noFill/>
        </p:spPr>
        <p:txBody>
          <a:bodyPr wrap="square" rtlCol="0">
            <a:spAutoFit/>
          </a:bodyPr>
          <a:lstStyle/>
          <a:p>
            <a:pPr algn="ctr"/>
            <a:r>
              <a:rPr lang="en-US" sz="2800" u="sng" dirty="0" smtClean="0">
                <a:solidFill>
                  <a:srgbClr val="800000"/>
                </a:solidFill>
              </a:rPr>
              <a:t>Mold Exposure Risk</a:t>
            </a:r>
          </a:p>
          <a:p>
            <a:pPr marL="457200" indent="-457200">
              <a:buFont typeface="Arial"/>
              <a:buChar char="•"/>
            </a:pPr>
            <a:r>
              <a:rPr lang="en-US" dirty="0" smtClean="0">
                <a:solidFill>
                  <a:srgbClr val="000000"/>
                </a:solidFill>
              </a:rPr>
              <a:t>25 % people with genetic </a:t>
            </a:r>
            <a:r>
              <a:rPr lang="en-US" dirty="0" err="1" smtClean="0">
                <a:solidFill>
                  <a:srgbClr val="000000"/>
                </a:solidFill>
              </a:rPr>
              <a:t>susceptability</a:t>
            </a:r>
            <a:endParaRPr lang="en-US" dirty="0" smtClean="0">
              <a:solidFill>
                <a:srgbClr val="000000"/>
              </a:solidFill>
            </a:endParaRPr>
          </a:p>
          <a:p>
            <a:pPr marL="457200" indent="-457200">
              <a:buFont typeface="Arial"/>
              <a:buChar char="•"/>
            </a:pPr>
            <a:r>
              <a:rPr lang="en-US" dirty="0" smtClean="0">
                <a:solidFill>
                  <a:srgbClr val="000000"/>
                </a:solidFill>
              </a:rPr>
              <a:t>2-3% at high risk for illness</a:t>
            </a:r>
          </a:p>
          <a:p>
            <a:pPr marL="457200" indent="-457200">
              <a:buFont typeface="Arial"/>
              <a:buChar char="•"/>
            </a:pPr>
            <a:r>
              <a:rPr lang="en-US" dirty="0" smtClean="0">
                <a:solidFill>
                  <a:srgbClr val="000000"/>
                </a:solidFill>
              </a:rPr>
              <a:t>50% homes and office buildings with water damage</a:t>
            </a:r>
          </a:p>
          <a:p>
            <a:pPr marL="457200" indent="-457200">
              <a:buFont typeface="Arial"/>
              <a:buChar char="•"/>
            </a:pPr>
            <a:r>
              <a:rPr lang="en-US" dirty="0" smtClean="0">
                <a:solidFill>
                  <a:srgbClr val="000000"/>
                </a:solidFill>
              </a:rPr>
              <a:t>An overlooked cause of chronic systemic inflammation</a:t>
            </a:r>
            <a:endParaRPr lang="en-US" dirty="0">
              <a:solidFill>
                <a:srgbClr val="000000"/>
              </a:solidFill>
            </a:endParaRPr>
          </a:p>
        </p:txBody>
      </p:sp>
    </p:spTree>
    <p:extLst>
      <p:ext uri="{BB962C8B-B14F-4D97-AF65-F5344CB8AC3E}">
        <p14:creationId xmlns:p14="http://schemas.microsoft.com/office/powerpoint/2010/main" val="998631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ld-toxicity-a-chronic-inflammatory-response-syndrome-8-6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21" y="0"/>
            <a:ext cx="8102600" cy="6261100"/>
          </a:xfrm>
          <a:prstGeom prst="rect">
            <a:avLst/>
          </a:prstGeom>
        </p:spPr>
      </p:pic>
    </p:spTree>
    <p:extLst>
      <p:ext uri="{BB962C8B-B14F-4D97-AF65-F5344CB8AC3E}">
        <p14:creationId xmlns:p14="http://schemas.microsoft.com/office/powerpoint/2010/main" val="2446817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ld-toxicity-a-chronic-inflammatory-response-syndrome-11-6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64" y="0"/>
            <a:ext cx="8102600" cy="6261100"/>
          </a:xfrm>
          <a:prstGeom prst="rect">
            <a:avLst/>
          </a:prstGeom>
        </p:spPr>
      </p:pic>
    </p:spTree>
    <p:extLst>
      <p:ext uri="{BB962C8B-B14F-4D97-AF65-F5344CB8AC3E}">
        <p14:creationId xmlns:p14="http://schemas.microsoft.com/office/powerpoint/2010/main" val="233150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37"/>
            <a:ext cx="9144000" cy="5427842"/>
          </a:xfrm>
          <a:prstGeom prst="rect">
            <a:avLst/>
          </a:prstGeom>
        </p:spPr>
      </p:pic>
      <p:sp>
        <p:nvSpPr>
          <p:cNvPr id="3" name="TextBox 2"/>
          <p:cNvSpPr txBox="1"/>
          <p:nvPr/>
        </p:nvSpPr>
        <p:spPr>
          <a:xfrm>
            <a:off x="1143000" y="5638800"/>
            <a:ext cx="6629400" cy="830997"/>
          </a:xfrm>
          <a:prstGeom prst="rect">
            <a:avLst/>
          </a:prstGeom>
          <a:noFill/>
        </p:spPr>
        <p:txBody>
          <a:bodyPr wrap="square" rtlCol="0">
            <a:spAutoFit/>
          </a:bodyPr>
          <a:lstStyle/>
          <a:p>
            <a:r>
              <a:rPr lang="en-US" dirty="0">
                <a:hlinkClick r:id="rId3"/>
              </a:rPr>
              <a:t>http://www.survivingmold.com</a:t>
            </a:r>
            <a:r>
              <a:rPr lang="en-US" dirty="0" smtClean="0">
                <a:hlinkClick r:id="rId3"/>
              </a:rPr>
              <a:t>/</a:t>
            </a:r>
            <a:endParaRPr lang="en-US" dirty="0" smtClean="0"/>
          </a:p>
          <a:p>
            <a:r>
              <a:rPr lang="en-US" dirty="0" smtClean="0"/>
              <a:t>Dr. Ritchie Shoemaker</a:t>
            </a:r>
            <a:endParaRPr lang="en-US" dirty="0"/>
          </a:p>
        </p:txBody>
      </p:sp>
    </p:spTree>
    <p:extLst>
      <p:ext uri="{BB962C8B-B14F-4D97-AF65-F5344CB8AC3E}">
        <p14:creationId xmlns:p14="http://schemas.microsoft.com/office/powerpoint/2010/main" val="2341185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ld-Lyme-1-1024x76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5839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52400" y="457200"/>
            <a:ext cx="6400800" cy="1066800"/>
          </a:xfrm>
        </p:spPr>
        <p:txBody>
          <a:bodyPr/>
          <a:lstStyle/>
          <a:p>
            <a:pPr eaLnBrk="1" hangingPunct="1"/>
            <a:r>
              <a:rPr lang="en-US" dirty="0" err="1" smtClean="0">
                <a:solidFill>
                  <a:srgbClr val="800000"/>
                </a:solidFill>
                <a:latin typeface="Times New Roman" pitchFamily="-1" charset="0"/>
                <a:ea typeface="ＭＳ Ｐゴシック" pitchFamily="-1" charset="-128"/>
              </a:rPr>
              <a:t>hsC</a:t>
            </a:r>
            <a:r>
              <a:rPr lang="en-US" dirty="0" smtClean="0">
                <a:solidFill>
                  <a:srgbClr val="800000"/>
                </a:solidFill>
                <a:latin typeface="Times New Roman" pitchFamily="-1" charset="0"/>
                <a:ea typeface="ＭＳ Ｐゴシック" pitchFamily="-1" charset="-128"/>
              </a:rPr>
              <a:t>-REACTIVE PROTEIN</a:t>
            </a:r>
          </a:p>
        </p:txBody>
      </p:sp>
      <p:sp>
        <p:nvSpPr>
          <p:cNvPr id="69635" name="Rectangle 3"/>
          <p:cNvSpPr>
            <a:spLocks noGrp="1" noChangeArrowheads="1"/>
          </p:cNvSpPr>
          <p:nvPr>
            <p:ph type="body" idx="1"/>
          </p:nvPr>
        </p:nvSpPr>
        <p:spPr>
          <a:xfrm>
            <a:off x="381000" y="1752600"/>
            <a:ext cx="7924800" cy="4191000"/>
          </a:xfrm>
        </p:spPr>
        <p:txBody>
          <a:bodyPr/>
          <a:lstStyle/>
          <a:p>
            <a:pPr eaLnBrk="1" hangingPunct="1">
              <a:lnSpc>
                <a:spcPct val="80000"/>
              </a:lnSpc>
              <a:buFontTx/>
              <a:buChar char="•"/>
            </a:pPr>
            <a:r>
              <a:rPr lang="en-US" dirty="0" smtClean="0">
                <a:latin typeface="Times New Roman" pitchFamily="-1" charset="0"/>
                <a:ea typeface="ＭＳ Ｐゴシック" pitchFamily="-1" charset="-128"/>
              </a:rPr>
              <a:t>Detects hidden inflammation though says nothing of the </a:t>
            </a:r>
            <a:r>
              <a:rPr lang="en-US" dirty="0" err="1" smtClean="0">
                <a:latin typeface="Times New Roman" pitchFamily="-1" charset="0"/>
                <a:ea typeface="ＭＳ Ｐゴシック" pitchFamily="-1" charset="-128"/>
              </a:rPr>
              <a:t>source(s</a:t>
            </a:r>
            <a:r>
              <a:rPr lang="en-US" dirty="0" smtClean="0">
                <a:latin typeface="Times New Roman" pitchFamily="-1" charset="0"/>
                <a:ea typeface="ＭＳ Ｐゴシック" pitchFamily="-1" charset="-128"/>
              </a:rPr>
              <a:t>)</a:t>
            </a:r>
          </a:p>
          <a:p>
            <a:pPr eaLnBrk="1" hangingPunct="1">
              <a:lnSpc>
                <a:spcPct val="80000"/>
              </a:lnSpc>
              <a:buFontTx/>
              <a:buChar char="•"/>
            </a:pPr>
            <a:r>
              <a:rPr lang="en-US" dirty="0" smtClean="0">
                <a:latin typeface="Times New Roman" pitchFamily="-1" charset="0"/>
                <a:ea typeface="ＭＳ Ｐゴシック" pitchFamily="-1" charset="-128"/>
              </a:rPr>
              <a:t>Inflammation is connected to every modern disease not just obvious ones such as asthma, arthritis, or infections</a:t>
            </a:r>
          </a:p>
          <a:p>
            <a:pPr eaLnBrk="1" hangingPunct="1">
              <a:lnSpc>
                <a:spcPct val="80000"/>
              </a:lnSpc>
              <a:buFontTx/>
              <a:buChar char="•"/>
            </a:pPr>
            <a:r>
              <a:rPr lang="en-US" dirty="0" smtClean="0">
                <a:latin typeface="Times New Roman" pitchFamily="-1" charset="0"/>
                <a:ea typeface="ＭＳ Ｐゴシック" pitchFamily="-1" charset="-128"/>
              </a:rPr>
              <a:t>It is associated with heart disease, cancer, dementia, diabetes, obesity, and more.</a:t>
            </a:r>
          </a:p>
          <a:p>
            <a:pPr eaLnBrk="1" hangingPunct="1">
              <a:lnSpc>
                <a:spcPct val="80000"/>
              </a:lnSpc>
              <a:buFontTx/>
              <a:buChar char="•"/>
            </a:pPr>
            <a:r>
              <a:rPr lang="en-US" dirty="0" smtClean="0">
                <a:latin typeface="Times New Roman" pitchFamily="-1" charset="0"/>
                <a:ea typeface="ＭＳ Ｐゴシック" pitchFamily="-1" charset="-128"/>
              </a:rPr>
              <a:t>There is a “range” of normal (ideal &lt; 1)</a:t>
            </a:r>
          </a:p>
          <a:p>
            <a:pPr eaLnBrk="1" hangingPunct="1">
              <a:lnSpc>
                <a:spcPct val="80000"/>
              </a:lnSpc>
              <a:buFontTx/>
              <a:buChar char="•"/>
            </a:pPr>
            <a:r>
              <a:rPr lang="en-US" dirty="0" smtClean="0">
                <a:latin typeface="Times New Roman" pitchFamily="-1" charset="0"/>
                <a:ea typeface="ＭＳ Ｐゴシック" pitchFamily="-1" charset="-128"/>
              </a:rPr>
              <a:t>CV risk factor stratification </a:t>
            </a:r>
          </a:p>
          <a:p>
            <a:pPr eaLnBrk="1" hangingPunct="1">
              <a:lnSpc>
                <a:spcPct val="80000"/>
              </a:lnSpc>
              <a:buFontTx/>
              <a:buChar char="•"/>
            </a:pPr>
            <a:r>
              <a:rPr lang="en-US" dirty="0" smtClean="0">
                <a:latin typeface="Times New Roman" pitchFamily="-1" charset="0"/>
                <a:ea typeface="ＭＳ Ｐゴシック" pitchFamily="-1" charset="-128"/>
              </a:rPr>
              <a:t>Useful to monitor as a biomarker of inflammation in response to lifestyle changes so tracking over time is most helpful</a:t>
            </a:r>
          </a:p>
          <a:p>
            <a:pPr eaLnBrk="1" hangingPunct="1">
              <a:lnSpc>
                <a:spcPct val="80000"/>
              </a:lnSpc>
              <a:buFontTx/>
              <a:buChar char="•"/>
            </a:pPr>
            <a:endParaRPr lang="en-US" dirty="0" smtClean="0">
              <a:latin typeface="Times New Roman" pitchFamily="-1" charset="0"/>
              <a:ea typeface="ＭＳ Ｐゴシック" pitchFamily="-1" charset="-128"/>
            </a:endParaRPr>
          </a:p>
        </p:txBody>
      </p:sp>
      <p:pic>
        <p:nvPicPr>
          <p:cNvPr id="2" name="Picture 1" descr="Blood-tests-resul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152400"/>
            <a:ext cx="2059219" cy="1371600"/>
          </a:xfrm>
          <a:prstGeom prst="rect">
            <a:avLst/>
          </a:prstGeom>
        </p:spPr>
      </p:pic>
    </p:spTree>
    <p:extLst>
      <p:ext uri="{BB962C8B-B14F-4D97-AF65-F5344CB8AC3E}">
        <p14:creationId xmlns:p14="http://schemas.microsoft.com/office/powerpoint/2010/main" val="37132748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19197"/>
          </a:xfrm>
          <a:prstGeom prst="rect">
            <a:avLst/>
          </a:prstGeom>
        </p:spPr>
      </p:pic>
      <p:pic>
        <p:nvPicPr>
          <p:cNvPr id="4" name="Picture 3" descr="AdobeStock_77967351-edit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105982"/>
            <a:ext cx="7924800" cy="5755386"/>
          </a:xfrm>
          <a:prstGeom prst="rect">
            <a:avLst/>
          </a:prstGeom>
        </p:spPr>
      </p:pic>
    </p:spTree>
    <p:extLst>
      <p:ext uri="{BB962C8B-B14F-4D97-AF65-F5344CB8AC3E}">
        <p14:creationId xmlns:p14="http://schemas.microsoft.com/office/powerpoint/2010/main" val="379230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62000" y="533400"/>
            <a:ext cx="6400800" cy="1066800"/>
          </a:xfrm>
        </p:spPr>
        <p:txBody>
          <a:bodyPr/>
          <a:lstStyle/>
          <a:p>
            <a:pPr eaLnBrk="1" hangingPunct="1"/>
            <a:r>
              <a:rPr lang="en-US" dirty="0" smtClean="0">
                <a:solidFill>
                  <a:srgbClr val="800000"/>
                </a:solidFill>
                <a:latin typeface="Times New Roman" pitchFamily="-1" charset="0"/>
                <a:ea typeface="ＭＳ Ｐゴシック" pitchFamily="-1" charset="-128"/>
              </a:rPr>
              <a:t>How Do You Treat Inflammation?</a:t>
            </a:r>
          </a:p>
        </p:txBody>
      </p:sp>
      <p:sp>
        <p:nvSpPr>
          <p:cNvPr id="51203" name="Rectangle 3"/>
          <p:cNvSpPr>
            <a:spLocks noGrp="1" noChangeArrowheads="1"/>
          </p:cNvSpPr>
          <p:nvPr>
            <p:ph type="body" idx="1"/>
          </p:nvPr>
        </p:nvSpPr>
        <p:spPr>
          <a:xfrm>
            <a:off x="609600" y="2743200"/>
            <a:ext cx="8305800" cy="3657600"/>
          </a:xfrm>
        </p:spPr>
        <p:txBody>
          <a:bodyPr/>
          <a:lstStyle/>
          <a:p>
            <a:pPr eaLnBrk="1" hangingPunct="1">
              <a:buFontTx/>
              <a:buChar char="•"/>
            </a:pPr>
            <a:r>
              <a:rPr lang="en-US" sz="2000" dirty="0" smtClean="0">
                <a:latin typeface="Times New Roman" pitchFamily="-1" charset="0"/>
                <a:ea typeface="ＭＳ Ｐゴシック" pitchFamily="-1" charset="-128"/>
              </a:rPr>
              <a:t>Eat whole foods—plant-based diet with a low GL (glycemic load) and high PI (</a:t>
            </a:r>
            <a:r>
              <a:rPr lang="en-US" sz="2000" dirty="0" err="1" smtClean="0">
                <a:latin typeface="Times New Roman" pitchFamily="-1" charset="0"/>
                <a:ea typeface="ＭＳ Ｐゴシック" pitchFamily="-1" charset="-128"/>
              </a:rPr>
              <a:t>phytonutrient</a:t>
            </a:r>
            <a:r>
              <a:rPr lang="en-US" sz="2000" dirty="0" smtClean="0">
                <a:latin typeface="Times New Roman" pitchFamily="-1" charset="0"/>
                <a:ea typeface="ＭＳ Ｐゴシック" pitchFamily="-1" charset="-128"/>
              </a:rPr>
              <a:t> index)</a:t>
            </a:r>
          </a:p>
          <a:p>
            <a:pPr eaLnBrk="1" hangingPunct="1">
              <a:buFontTx/>
              <a:buChar char="•"/>
            </a:pPr>
            <a:r>
              <a:rPr lang="en-US" sz="2000" dirty="0" smtClean="0">
                <a:latin typeface="Times New Roman" pitchFamily="-1" charset="0"/>
                <a:ea typeface="ＭＳ Ｐゴシック" pitchFamily="-1" charset="-128"/>
              </a:rPr>
              <a:t>Stop inflammatory foods: processed, refined foods with sugar, HFCS, flour and trans fats; feedlot animal sources e.g. red meat, poultry, dairy</a:t>
            </a:r>
          </a:p>
          <a:p>
            <a:pPr eaLnBrk="1" hangingPunct="1">
              <a:buFontTx/>
              <a:buChar char="•"/>
            </a:pPr>
            <a:r>
              <a:rPr lang="en-US" sz="2000" dirty="0" smtClean="0">
                <a:latin typeface="Times New Roman" pitchFamily="-1" charset="0"/>
                <a:ea typeface="ＭＳ Ｐゴシック" pitchFamily="-1" charset="-128"/>
              </a:rPr>
              <a:t>Get an oil change—anti-inflammatory fats such as omega-3 fats from small fish like sardines, sable, herring, and wild salmon, and monounsaturated fats such as avocadoes, nuts, and olive oil.</a:t>
            </a:r>
          </a:p>
          <a:p>
            <a:pPr eaLnBrk="1" hangingPunct="1">
              <a:buFontTx/>
              <a:buChar char="•"/>
            </a:pPr>
            <a:r>
              <a:rPr lang="en-US" sz="2000" dirty="0" smtClean="0">
                <a:latin typeface="Times New Roman" pitchFamily="-1" charset="0"/>
                <a:ea typeface="ＭＳ Ｐゴシック" pitchFamily="-1" charset="-128"/>
              </a:rPr>
              <a:t>Consider an elimination trial e.g. grains, gluten, </a:t>
            </a:r>
            <a:r>
              <a:rPr lang="en-US" sz="2000" dirty="0" smtClean="0">
                <a:latin typeface="Times New Roman" pitchFamily="-1" charset="0"/>
                <a:ea typeface="ＭＳ Ｐゴシック" pitchFamily="-1" charset="-128"/>
              </a:rPr>
              <a:t>dairy</a:t>
            </a:r>
          </a:p>
          <a:p>
            <a:pPr eaLnBrk="1" hangingPunct="1">
              <a:buFontTx/>
              <a:buChar char="•"/>
            </a:pPr>
            <a:r>
              <a:rPr lang="en-US" sz="2000" dirty="0" smtClean="0">
                <a:latin typeface="Times New Roman" pitchFamily="-1" charset="0"/>
                <a:ea typeface="ＭＳ Ｐゴシック" pitchFamily="-1" charset="-128"/>
              </a:rPr>
              <a:t>Red wine</a:t>
            </a:r>
            <a:endParaRPr lang="en-US" sz="2000" dirty="0" smtClean="0">
              <a:latin typeface="Times New Roman" pitchFamily="-1" charset="0"/>
              <a:ea typeface="ＭＳ Ｐゴシック" pitchFamily="-1" charset="-128"/>
            </a:endParaRPr>
          </a:p>
          <a:p>
            <a:pPr eaLnBrk="1" hangingPunct="1">
              <a:buFontTx/>
              <a:buChar char="•"/>
            </a:pPr>
            <a:r>
              <a:rPr lang="en-US" sz="2000" dirty="0" smtClean="0">
                <a:latin typeface="Times New Roman" pitchFamily="-1" charset="0"/>
                <a:ea typeface="ＭＳ Ｐゴシック" pitchFamily="-1" charset="-128"/>
              </a:rPr>
              <a:t>Fiber is essential! 2 cups greens/veggies per day</a:t>
            </a:r>
          </a:p>
        </p:txBody>
      </p:sp>
      <p:sp>
        <p:nvSpPr>
          <p:cNvPr id="51204" name="AutoShape 4"/>
          <p:cNvSpPr>
            <a:spLocks noChangeArrowheads="1"/>
          </p:cNvSpPr>
          <p:nvPr/>
        </p:nvSpPr>
        <p:spPr bwMode="auto">
          <a:xfrm>
            <a:off x="790575" y="1638300"/>
            <a:ext cx="8001000" cy="914400"/>
          </a:xfrm>
          <a:prstGeom prst="roundRect">
            <a:avLst>
              <a:gd name="adj" fmla="val 16667"/>
            </a:avLst>
          </a:prstGeom>
          <a:gradFill rotWithShape="1">
            <a:gsLst>
              <a:gs pos="0">
                <a:schemeClr val="bg1">
                  <a:alpha val="32999"/>
                </a:schemeClr>
              </a:gs>
              <a:gs pos="100000">
                <a:schemeClr val="accent1">
                  <a:alpha val="60001"/>
                </a:schemeClr>
              </a:gs>
            </a:gsLst>
            <a:lin ang="5400000" scaled="1"/>
          </a:gradFill>
          <a:ln w="9525">
            <a:solidFill>
              <a:schemeClr val="tx1"/>
            </a:solidFill>
            <a:round/>
            <a:headEnd/>
            <a:tailEnd/>
          </a:ln>
        </p:spPr>
        <p:txBody>
          <a:bodyPr wrap="none" anchor="ctr">
            <a:prstTxWarp prst="textNoShape">
              <a:avLst/>
            </a:prstTxWarp>
          </a:bodyPr>
          <a:lstStyle/>
          <a:p>
            <a:endParaRPr lang="en-US">
              <a:latin typeface="Calibri" pitchFamily="-1" charset="0"/>
            </a:endParaRPr>
          </a:p>
        </p:txBody>
      </p:sp>
      <p:sp>
        <p:nvSpPr>
          <p:cNvPr id="51205" name="Rectangle 5"/>
          <p:cNvSpPr>
            <a:spLocks noChangeArrowheads="1"/>
          </p:cNvSpPr>
          <p:nvPr/>
        </p:nvSpPr>
        <p:spPr bwMode="auto">
          <a:xfrm>
            <a:off x="876300" y="1676400"/>
            <a:ext cx="8267700" cy="914400"/>
          </a:xfrm>
          <a:prstGeom prst="rect">
            <a:avLst/>
          </a:prstGeom>
          <a:noFill/>
          <a:ln w="9525">
            <a:noFill/>
            <a:miter lim="800000"/>
            <a:headEnd/>
            <a:tailEnd/>
          </a:ln>
        </p:spPr>
        <p:txBody>
          <a:bodyPr anchor="ctr">
            <a:prstTxWarp prst="textNoShape">
              <a:avLst/>
            </a:prstTxWarp>
          </a:bodyPr>
          <a:lstStyle/>
          <a:p>
            <a:pPr>
              <a:lnSpc>
                <a:spcPct val="110000"/>
              </a:lnSpc>
              <a:spcBef>
                <a:spcPct val="30000"/>
              </a:spcBef>
              <a:buSzPct val="135000"/>
            </a:pPr>
            <a:r>
              <a:rPr lang="en-US">
                <a:latin typeface="Akzidenz-Grotesk Std Med" pitchFamily="1" charset="0"/>
              </a:rPr>
              <a:t>“Eat food. Not too much. Mostly plants.”    </a:t>
            </a:r>
            <a:br>
              <a:rPr lang="en-US">
                <a:latin typeface="Akzidenz-Grotesk Std Med" pitchFamily="1" charset="0"/>
              </a:rPr>
            </a:br>
            <a:r>
              <a:rPr lang="en-US">
                <a:latin typeface="Akzidenz-Grotesk Std Med" pitchFamily="1" charset="0"/>
              </a:rPr>
              <a:t> </a:t>
            </a:r>
            <a:r>
              <a:rPr lang="en-US" b="1"/>
              <a:t>~ Michael Pollan</a:t>
            </a:r>
            <a:endParaRPr lang="en-US" b="1">
              <a:ea typeface="MS PGothic" pitchFamily="34" charset="-128"/>
              <a:cs typeface="MS PGothic" pitchFamily="34" charset="-128"/>
            </a:endParaRPr>
          </a:p>
        </p:txBody>
      </p:sp>
    </p:spTree>
    <p:extLst>
      <p:ext uri="{BB962C8B-B14F-4D97-AF65-F5344CB8AC3E}">
        <p14:creationId xmlns:p14="http://schemas.microsoft.com/office/powerpoint/2010/main" val="37310978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spices-inflammation-f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4800600"/>
          </a:xfrm>
          <a:prstGeom prst="rect">
            <a:avLst/>
          </a:prstGeom>
        </p:spPr>
      </p:pic>
      <p:sp>
        <p:nvSpPr>
          <p:cNvPr id="5" name="TextBox 4"/>
          <p:cNvSpPr txBox="1"/>
          <p:nvPr/>
        </p:nvSpPr>
        <p:spPr>
          <a:xfrm>
            <a:off x="0" y="228600"/>
            <a:ext cx="9144000" cy="584776"/>
          </a:xfrm>
          <a:prstGeom prst="rect">
            <a:avLst/>
          </a:prstGeom>
          <a:noFill/>
        </p:spPr>
        <p:txBody>
          <a:bodyPr wrap="square" rtlCol="0">
            <a:spAutoFit/>
          </a:bodyPr>
          <a:lstStyle/>
          <a:p>
            <a:pPr algn="ctr"/>
            <a:r>
              <a:rPr lang="en-US" sz="3200" dirty="0" smtClean="0">
                <a:solidFill>
                  <a:srgbClr val="800000"/>
                </a:solidFill>
              </a:rPr>
              <a:t>Anti-Inflammatory Spices</a:t>
            </a:r>
            <a:endParaRPr lang="en-US" sz="3200" dirty="0">
              <a:solidFill>
                <a:srgbClr val="800000"/>
              </a:solidFill>
            </a:endParaRPr>
          </a:p>
        </p:txBody>
      </p:sp>
    </p:spTree>
    <p:extLst>
      <p:ext uri="{BB962C8B-B14F-4D97-AF65-F5344CB8AC3E}">
        <p14:creationId xmlns:p14="http://schemas.microsoft.com/office/powerpoint/2010/main" val="57728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1723204_Large-300x2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62000"/>
            <a:ext cx="3810000" cy="2552700"/>
          </a:xfrm>
          <a:prstGeom prst="rect">
            <a:avLst/>
          </a:prstGeom>
        </p:spPr>
      </p:pic>
      <p:sp>
        <p:nvSpPr>
          <p:cNvPr id="5" name="TextBox 4"/>
          <p:cNvSpPr txBox="1"/>
          <p:nvPr/>
        </p:nvSpPr>
        <p:spPr>
          <a:xfrm>
            <a:off x="4800600" y="1295400"/>
            <a:ext cx="2819400" cy="584776"/>
          </a:xfrm>
          <a:prstGeom prst="rect">
            <a:avLst/>
          </a:prstGeom>
          <a:noFill/>
        </p:spPr>
        <p:txBody>
          <a:bodyPr wrap="square" rtlCol="0">
            <a:spAutoFit/>
          </a:bodyPr>
          <a:lstStyle/>
          <a:p>
            <a:r>
              <a:rPr lang="en-US" sz="3200" dirty="0" smtClean="0"/>
              <a:t>Turmeric</a:t>
            </a:r>
            <a:endParaRPr lang="en-US" sz="3200" dirty="0"/>
          </a:p>
        </p:txBody>
      </p:sp>
      <p:pic>
        <p:nvPicPr>
          <p:cNvPr id="6" name="Picture 5" descr="iStock_000013398712_XXXLarge-300x2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578650"/>
            <a:ext cx="3657600" cy="2438400"/>
          </a:xfrm>
          <a:prstGeom prst="rect">
            <a:avLst/>
          </a:prstGeom>
        </p:spPr>
      </p:pic>
      <p:sp>
        <p:nvSpPr>
          <p:cNvPr id="7" name="TextBox 6"/>
          <p:cNvSpPr txBox="1"/>
          <p:nvPr/>
        </p:nvSpPr>
        <p:spPr>
          <a:xfrm>
            <a:off x="4953000" y="4267200"/>
            <a:ext cx="2819400" cy="584776"/>
          </a:xfrm>
          <a:prstGeom prst="rect">
            <a:avLst/>
          </a:prstGeom>
          <a:noFill/>
        </p:spPr>
        <p:txBody>
          <a:bodyPr wrap="square" rtlCol="0">
            <a:spAutoFit/>
          </a:bodyPr>
          <a:lstStyle/>
          <a:p>
            <a:r>
              <a:rPr lang="en-US" sz="3200" dirty="0" smtClean="0"/>
              <a:t>Ginger</a:t>
            </a:r>
            <a:endParaRPr lang="en-US" sz="3200" dirty="0"/>
          </a:p>
        </p:txBody>
      </p:sp>
    </p:spTree>
    <p:extLst>
      <p:ext uri="{BB962C8B-B14F-4D97-AF65-F5344CB8AC3E}">
        <p14:creationId xmlns:p14="http://schemas.microsoft.com/office/powerpoint/2010/main" val="2321696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descr="kswift.tiff"/>
          <p:cNvPicPr>
            <a:picLocks noGrp="1" noChangeAspect="1"/>
          </p:cNvPicPr>
          <p:nvPr>
            <p:ph idx="4294967295"/>
          </p:nvPr>
        </p:nvPicPr>
        <p:blipFill>
          <a:blip r:embed="rId2"/>
          <a:srcRect l="-18114" r="-18114"/>
          <a:stretch>
            <a:fillRect/>
          </a:stretch>
        </p:blipFill>
        <p:spPr>
          <a:xfrm>
            <a:off x="533400" y="609600"/>
            <a:ext cx="7772400" cy="3657600"/>
          </a:xfrm>
        </p:spPr>
      </p:pic>
      <p:sp>
        <p:nvSpPr>
          <p:cNvPr id="23555" name="TextBox 2"/>
          <p:cNvSpPr txBox="1">
            <a:spLocks noChangeArrowheads="1"/>
          </p:cNvSpPr>
          <p:nvPr/>
        </p:nvSpPr>
        <p:spPr bwMode="auto">
          <a:xfrm>
            <a:off x="609600" y="4648200"/>
            <a:ext cx="8077200" cy="461665"/>
          </a:xfrm>
          <a:prstGeom prst="rect">
            <a:avLst/>
          </a:prstGeom>
          <a:noFill/>
          <a:ln w="9525">
            <a:noFill/>
            <a:miter lim="800000"/>
            <a:headEnd/>
            <a:tailEnd/>
          </a:ln>
        </p:spPr>
        <p:txBody>
          <a:bodyPr wrap="square">
            <a:prstTxWarp prst="textNoShape">
              <a:avLst/>
            </a:prstTxWarp>
            <a:spAutoFit/>
          </a:bodyPr>
          <a:lstStyle/>
          <a:p>
            <a:pPr algn="ctr"/>
            <a:r>
              <a:rPr lang="en-US" dirty="0" smtClean="0">
                <a:latin typeface="Times New Roman" pitchFamily="-108" charset="0"/>
                <a:ea typeface="Times New Roman" pitchFamily="-108" charset="0"/>
                <a:cs typeface="Times New Roman" pitchFamily="-108" charset="0"/>
              </a:rPr>
              <a:t>Health </a:t>
            </a:r>
            <a:r>
              <a:rPr lang="en-US" dirty="0">
                <a:latin typeface="Times New Roman" pitchFamily="-108" charset="0"/>
                <a:ea typeface="Times New Roman" pitchFamily="-108" charset="0"/>
                <a:cs typeface="Times New Roman" pitchFamily="-108" charset="0"/>
              </a:rPr>
              <a:t>as a byproduct of gene-</a:t>
            </a:r>
            <a:r>
              <a:rPr lang="en-US" dirty="0" smtClean="0">
                <a:latin typeface="Times New Roman" pitchFamily="-108" charset="0"/>
                <a:ea typeface="Times New Roman" pitchFamily="-108" charset="0"/>
                <a:cs typeface="Times New Roman" pitchFamily="-108" charset="0"/>
              </a:rPr>
              <a:t>environment </a:t>
            </a:r>
            <a:r>
              <a:rPr lang="en-US" dirty="0">
                <a:latin typeface="Times New Roman" pitchFamily="-108" charset="0"/>
                <a:ea typeface="Times New Roman" pitchFamily="-108" charset="0"/>
                <a:cs typeface="Times New Roman" pitchFamily="-108" charset="0"/>
              </a:rPr>
              <a:t>compatibility</a:t>
            </a:r>
          </a:p>
        </p:txBody>
      </p:sp>
    </p:spTree>
    <p:extLst>
      <p:ext uri="{BB962C8B-B14F-4D97-AF65-F5344CB8AC3E}">
        <p14:creationId xmlns:p14="http://schemas.microsoft.com/office/powerpoint/2010/main" val="3581788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07420799_Large-300x2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3440094" cy="2362200"/>
          </a:xfrm>
          <a:prstGeom prst="rect">
            <a:avLst/>
          </a:prstGeom>
        </p:spPr>
      </p:pic>
      <p:sp>
        <p:nvSpPr>
          <p:cNvPr id="3" name="TextBox 2"/>
          <p:cNvSpPr txBox="1"/>
          <p:nvPr/>
        </p:nvSpPr>
        <p:spPr>
          <a:xfrm>
            <a:off x="4724400" y="914400"/>
            <a:ext cx="3581400" cy="584776"/>
          </a:xfrm>
          <a:prstGeom prst="rect">
            <a:avLst/>
          </a:prstGeom>
          <a:noFill/>
        </p:spPr>
        <p:txBody>
          <a:bodyPr wrap="square" rtlCol="0">
            <a:spAutoFit/>
          </a:bodyPr>
          <a:lstStyle/>
          <a:p>
            <a:r>
              <a:rPr lang="en-US" sz="3200" dirty="0" smtClean="0"/>
              <a:t>Cloves</a:t>
            </a:r>
            <a:endParaRPr lang="en-US" sz="3200" dirty="0"/>
          </a:p>
        </p:txBody>
      </p:sp>
      <p:pic>
        <p:nvPicPr>
          <p:cNvPr id="4" name="Picture 3" descr="iStock_000015521476_XXXLarge-200x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590800"/>
            <a:ext cx="1422400" cy="2133600"/>
          </a:xfrm>
          <a:prstGeom prst="rect">
            <a:avLst/>
          </a:prstGeom>
        </p:spPr>
      </p:pic>
      <p:sp>
        <p:nvSpPr>
          <p:cNvPr id="5" name="TextBox 4"/>
          <p:cNvSpPr txBox="1"/>
          <p:nvPr/>
        </p:nvSpPr>
        <p:spPr>
          <a:xfrm>
            <a:off x="4724400" y="2819400"/>
            <a:ext cx="2895600" cy="584776"/>
          </a:xfrm>
          <a:prstGeom prst="rect">
            <a:avLst/>
          </a:prstGeom>
          <a:noFill/>
        </p:spPr>
        <p:txBody>
          <a:bodyPr wrap="square" rtlCol="0">
            <a:spAutoFit/>
          </a:bodyPr>
          <a:lstStyle/>
          <a:p>
            <a:r>
              <a:rPr lang="en-US" sz="3200" dirty="0" smtClean="0"/>
              <a:t>Sage</a:t>
            </a:r>
            <a:endParaRPr lang="en-US" sz="3200" dirty="0"/>
          </a:p>
        </p:txBody>
      </p:sp>
      <p:pic>
        <p:nvPicPr>
          <p:cNvPr id="6" name="Picture 5" descr="Cayenne-Pepper-Dosage-For-Weight-Lo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4953000"/>
            <a:ext cx="2489200" cy="1600200"/>
          </a:xfrm>
          <a:prstGeom prst="rect">
            <a:avLst/>
          </a:prstGeom>
        </p:spPr>
      </p:pic>
      <p:sp>
        <p:nvSpPr>
          <p:cNvPr id="7" name="TextBox 6"/>
          <p:cNvSpPr txBox="1"/>
          <p:nvPr/>
        </p:nvSpPr>
        <p:spPr>
          <a:xfrm>
            <a:off x="4724400" y="4953000"/>
            <a:ext cx="3276600" cy="461665"/>
          </a:xfrm>
          <a:prstGeom prst="rect">
            <a:avLst/>
          </a:prstGeom>
          <a:noFill/>
        </p:spPr>
        <p:txBody>
          <a:bodyPr wrap="square" rtlCol="0">
            <a:spAutoFit/>
          </a:bodyPr>
          <a:lstStyle/>
          <a:p>
            <a:r>
              <a:rPr lang="en-US" dirty="0" smtClean="0"/>
              <a:t>Cayenne Pepper</a:t>
            </a:r>
            <a:endParaRPr lang="en-US" dirty="0"/>
          </a:p>
        </p:txBody>
      </p:sp>
    </p:spTree>
    <p:extLst>
      <p:ext uri="{BB962C8B-B14F-4D97-AF65-F5344CB8AC3E}">
        <p14:creationId xmlns:p14="http://schemas.microsoft.com/office/powerpoint/2010/main" val="190938412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16007521_Large-254x3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533400"/>
            <a:ext cx="2774188" cy="3276600"/>
          </a:xfrm>
          <a:prstGeom prst="rect">
            <a:avLst/>
          </a:prstGeom>
        </p:spPr>
      </p:pic>
      <p:sp>
        <p:nvSpPr>
          <p:cNvPr id="3" name="TextBox 2"/>
          <p:cNvSpPr txBox="1"/>
          <p:nvPr/>
        </p:nvSpPr>
        <p:spPr>
          <a:xfrm>
            <a:off x="3886200" y="1447800"/>
            <a:ext cx="4267200" cy="584776"/>
          </a:xfrm>
          <a:prstGeom prst="rect">
            <a:avLst/>
          </a:prstGeom>
          <a:noFill/>
        </p:spPr>
        <p:txBody>
          <a:bodyPr wrap="square" rtlCol="0">
            <a:spAutoFit/>
          </a:bodyPr>
          <a:lstStyle/>
          <a:p>
            <a:r>
              <a:rPr lang="en-US" sz="3200" dirty="0" smtClean="0"/>
              <a:t>Rosemary</a:t>
            </a:r>
            <a:endParaRPr lang="en-US" sz="3200" dirty="0"/>
          </a:p>
        </p:txBody>
      </p:sp>
      <p:pic>
        <p:nvPicPr>
          <p:cNvPr id="4" name="Picture 3" descr="iStock_000015542076_Double-300x2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810000"/>
            <a:ext cx="3370764" cy="2561781"/>
          </a:xfrm>
          <a:prstGeom prst="rect">
            <a:avLst/>
          </a:prstGeom>
        </p:spPr>
      </p:pic>
      <p:sp>
        <p:nvSpPr>
          <p:cNvPr id="5" name="TextBox 4"/>
          <p:cNvSpPr txBox="1"/>
          <p:nvPr/>
        </p:nvSpPr>
        <p:spPr>
          <a:xfrm>
            <a:off x="4114800" y="4495800"/>
            <a:ext cx="4495800" cy="584776"/>
          </a:xfrm>
          <a:prstGeom prst="rect">
            <a:avLst/>
          </a:prstGeom>
          <a:noFill/>
        </p:spPr>
        <p:txBody>
          <a:bodyPr wrap="square" rtlCol="0">
            <a:spAutoFit/>
          </a:bodyPr>
          <a:lstStyle/>
          <a:p>
            <a:r>
              <a:rPr lang="en-US" sz="3200" dirty="0" smtClean="0"/>
              <a:t>Cinnamon</a:t>
            </a:r>
            <a:endParaRPr lang="en-US" sz="3200" dirty="0"/>
          </a:p>
        </p:txBody>
      </p:sp>
    </p:spTree>
    <p:extLst>
      <p:ext uri="{BB962C8B-B14F-4D97-AF65-F5344CB8AC3E}">
        <p14:creationId xmlns:p14="http://schemas.microsoft.com/office/powerpoint/2010/main" val="40297126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31731"/>
            <a:ext cx="4724400" cy="2654512"/>
          </a:xfrm>
          <a:prstGeom prst="rect">
            <a:avLst/>
          </a:prstGeom>
        </p:spPr>
      </p:pic>
      <p:pic>
        <p:nvPicPr>
          <p:cNvPr id="3" name="Picture 2"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581399"/>
            <a:ext cx="3822700" cy="2863335"/>
          </a:xfrm>
          <a:prstGeom prst="rect">
            <a:avLst/>
          </a:prstGeom>
        </p:spPr>
      </p:pic>
      <p:sp>
        <p:nvSpPr>
          <p:cNvPr id="4" name="TextBox 3"/>
          <p:cNvSpPr txBox="1"/>
          <p:nvPr/>
        </p:nvSpPr>
        <p:spPr>
          <a:xfrm>
            <a:off x="6248400" y="1066800"/>
            <a:ext cx="2743200" cy="584776"/>
          </a:xfrm>
          <a:prstGeom prst="rect">
            <a:avLst/>
          </a:prstGeom>
          <a:noFill/>
        </p:spPr>
        <p:txBody>
          <a:bodyPr wrap="square" rtlCol="0">
            <a:spAutoFit/>
          </a:bodyPr>
          <a:lstStyle/>
          <a:p>
            <a:r>
              <a:rPr lang="en-US" sz="3200" dirty="0" smtClean="0"/>
              <a:t>Coffee</a:t>
            </a:r>
            <a:endParaRPr lang="en-US" sz="3200" dirty="0"/>
          </a:p>
        </p:txBody>
      </p:sp>
      <p:sp>
        <p:nvSpPr>
          <p:cNvPr id="5" name="TextBox 4"/>
          <p:cNvSpPr txBox="1"/>
          <p:nvPr/>
        </p:nvSpPr>
        <p:spPr>
          <a:xfrm>
            <a:off x="5334000" y="4114800"/>
            <a:ext cx="3657600" cy="584776"/>
          </a:xfrm>
          <a:prstGeom prst="rect">
            <a:avLst/>
          </a:prstGeom>
          <a:noFill/>
        </p:spPr>
        <p:txBody>
          <a:bodyPr wrap="square" rtlCol="0">
            <a:spAutoFit/>
          </a:bodyPr>
          <a:lstStyle/>
          <a:p>
            <a:r>
              <a:rPr lang="en-US" sz="3200" dirty="0" smtClean="0"/>
              <a:t>Green tea- </a:t>
            </a:r>
            <a:r>
              <a:rPr lang="en-US" sz="3200" dirty="0" err="1" smtClean="0"/>
              <a:t>Matcha</a:t>
            </a:r>
            <a:endParaRPr lang="en-US" sz="3200" dirty="0"/>
          </a:p>
        </p:txBody>
      </p:sp>
    </p:spTree>
    <p:extLst>
      <p:ext uri="{BB962C8B-B14F-4D97-AF65-F5344CB8AC3E}">
        <p14:creationId xmlns:p14="http://schemas.microsoft.com/office/powerpoint/2010/main" val="2237192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610600" cy="1015663"/>
          </a:xfrm>
          <a:prstGeom prst="rect">
            <a:avLst/>
          </a:prstGeom>
          <a:noFill/>
        </p:spPr>
        <p:txBody>
          <a:bodyPr wrap="square" rtlCol="0">
            <a:spAutoFit/>
          </a:bodyPr>
          <a:lstStyle/>
          <a:p>
            <a:r>
              <a:rPr lang="en-US" sz="3200" dirty="0" smtClean="0">
                <a:solidFill>
                  <a:srgbClr val="800000"/>
                </a:solidFill>
              </a:rPr>
              <a:t>Quality High-Fiber Foods (Prebiotics)</a:t>
            </a:r>
          </a:p>
          <a:p>
            <a:r>
              <a:rPr lang="mr-IN" sz="2800" dirty="0" smtClean="0">
                <a:solidFill>
                  <a:srgbClr val="000000"/>
                </a:solidFill>
              </a:rPr>
              <a:t>…</a:t>
            </a:r>
            <a:r>
              <a:rPr lang="en-US" sz="2800" dirty="0" smtClean="0">
                <a:solidFill>
                  <a:srgbClr val="000000"/>
                </a:solidFill>
              </a:rPr>
              <a:t>p</a:t>
            </a:r>
            <a:r>
              <a:rPr lang="en-US" sz="2800" dirty="0" smtClean="0"/>
              <a:t>roduce an “anti-inflammatory” gut microbiome</a:t>
            </a:r>
            <a:endParaRPr lang="en-US" sz="2800" dirty="0">
              <a:solidFill>
                <a:srgbClr val="800000"/>
              </a:solidFill>
            </a:endParaRPr>
          </a:p>
        </p:txBody>
      </p:sp>
      <p:pic>
        <p:nvPicPr>
          <p:cNvPr id="3" name="Picture 2" descr="Prebiotic-Foo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47800"/>
            <a:ext cx="7543800" cy="4714875"/>
          </a:xfrm>
          <a:prstGeom prst="rect">
            <a:avLst/>
          </a:prstGeom>
        </p:spPr>
      </p:pic>
    </p:spTree>
    <p:extLst>
      <p:ext uri="{BB962C8B-B14F-4D97-AF65-F5344CB8AC3E}">
        <p14:creationId xmlns:p14="http://schemas.microsoft.com/office/powerpoint/2010/main" val="292547613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nn-prebiotic-foods-e14450889333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216"/>
            <a:ext cx="9144000" cy="6808784"/>
          </a:xfrm>
          <a:prstGeom prst="rect">
            <a:avLst/>
          </a:prstGeom>
        </p:spPr>
      </p:pic>
    </p:spTree>
    <p:extLst>
      <p:ext uri="{BB962C8B-B14F-4D97-AF65-F5344CB8AC3E}">
        <p14:creationId xmlns:p14="http://schemas.microsoft.com/office/powerpoint/2010/main" val="32784744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Box 3"/>
          <p:cNvSpPr txBox="1">
            <a:spLocks noChangeArrowheads="1"/>
          </p:cNvSpPr>
          <p:nvPr/>
        </p:nvSpPr>
        <p:spPr bwMode="auto">
          <a:xfrm>
            <a:off x="685800" y="304800"/>
            <a:ext cx="752694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smtClean="0">
                <a:solidFill>
                  <a:srgbClr val="800000"/>
                </a:solidFill>
                <a:latin typeface="Times New Roman" charset="0"/>
                <a:cs typeface="Times New Roman" charset="0"/>
              </a:rPr>
              <a:t>Stress Reduction and Inflammation</a:t>
            </a:r>
            <a:endParaRPr lang="en-US" sz="3200" dirty="0">
              <a:solidFill>
                <a:srgbClr val="800000"/>
              </a:solidFill>
              <a:latin typeface="Times New Roman" charset="0"/>
              <a:cs typeface="Times New Roman" charset="0"/>
            </a:endParaRPr>
          </a:p>
        </p:txBody>
      </p:sp>
      <p:sp>
        <p:nvSpPr>
          <p:cNvPr id="82946" name="TextBox 4"/>
          <p:cNvSpPr txBox="1">
            <a:spLocks noChangeArrowheads="1"/>
          </p:cNvSpPr>
          <p:nvPr/>
        </p:nvSpPr>
        <p:spPr bwMode="auto">
          <a:xfrm>
            <a:off x="0" y="3657600"/>
            <a:ext cx="914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eaLnBrk="1" hangingPunct="1">
              <a:buFont typeface="Arial"/>
              <a:buChar char="•"/>
            </a:pPr>
            <a:r>
              <a:rPr lang="en-US" dirty="0" smtClean="0">
                <a:latin typeface="Times New Roman" charset="0"/>
                <a:cs typeface="Times New Roman" charset="0"/>
              </a:rPr>
              <a:t>Several randomized controlled trials demonstrating alterations in gene expression of inflammation markers e.g. </a:t>
            </a:r>
            <a:r>
              <a:rPr lang="en-US" dirty="0" err="1" smtClean="0">
                <a:latin typeface="Times New Roman" charset="0"/>
                <a:cs typeface="Times New Roman" charset="0"/>
              </a:rPr>
              <a:t>NFkB</a:t>
            </a:r>
            <a:r>
              <a:rPr lang="en-US" dirty="0" smtClean="0">
                <a:latin typeface="Times New Roman" charset="0"/>
                <a:cs typeface="Times New Roman" charset="0"/>
              </a:rPr>
              <a:t>, IL-6, and C-reactive protein with meditation compared to controls (Benson et al)</a:t>
            </a:r>
            <a:endParaRPr lang="en-US" dirty="0">
              <a:latin typeface="Times New Roman" charset="0"/>
              <a:cs typeface="Times New Roman" charset="0"/>
            </a:endParaRPr>
          </a:p>
          <a:p>
            <a:pPr eaLnBrk="1" hangingPunct="1">
              <a:buFont typeface="Arial" charset="0"/>
              <a:buChar char="•"/>
            </a:pPr>
            <a:r>
              <a:rPr lang="en-US" dirty="0">
                <a:latin typeface="Times New Roman" charset="0"/>
                <a:cs typeface="Times New Roman" charset="0"/>
              </a:rPr>
              <a:t> </a:t>
            </a:r>
            <a:r>
              <a:rPr lang="en-US" dirty="0" smtClean="0">
                <a:latin typeface="Times New Roman" charset="0"/>
                <a:cs typeface="Times New Roman" charset="0"/>
              </a:rPr>
              <a:t>   Increased expression of telomerase and maintenance</a:t>
            </a:r>
          </a:p>
          <a:p>
            <a:pPr eaLnBrk="1" hangingPunct="1"/>
            <a:r>
              <a:rPr lang="en-US" dirty="0">
                <a:latin typeface="Times New Roman" charset="0"/>
                <a:cs typeface="Times New Roman" charset="0"/>
              </a:rPr>
              <a:t> </a:t>
            </a:r>
            <a:r>
              <a:rPr lang="en-US" dirty="0" smtClean="0">
                <a:latin typeface="Times New Roman" charset="0"/>
                <a:cs typeface="Times New Roman" charset="0"/>
              </a:rPr>
              <a:t>    of telomere length (Blackburn and </a:t>
            </a:r>
            <a:r>
              <a:rPr lang="en-US" dirty="0" err="1" smtClean="0">
                <a:latin typeface="Times New Roman" charset="0"/>
                <a:cs typeface="Times New Roman" charset="0"/>
              </a:rPr>
              <a:t>Ornish</a:t>
            </a:r>
            <a:r>
              <a:rPr lang="en-US" dirty="0" smtClean="0">
                <a:latin typeface="Times New Roman" charset="0"/>
                <a:cs typeface="Times New Roman" charset="0"/>
              </a:rPr>
              <a:t>)</a:t>
            </a:r>
            <a:endParaRPr lang="en-US" dirty="0">
              <a:latin typeface="Times New Roman" charset="0"/>
              <a:cs typeface="Times New Roman" charset="0"/>
            </a:endParaRPr>
          </a:p>
          <a:p>
            <a:pPr marL="457200" indent="-457200" eaLnBrk="1" hangingPunct="1">
              <a:buFont typeface="Arial"/>
              <a:buChar char="•"/>
            </a:pPr>
            <a:r>
              <a:rPr lang="en-US" dirty="0" smtClean="0">
                <a:latin typeface="Times New Roman" charset="0"/>
                <a:cs typeface="Times New Roman" charset="0"/>
              </a:rPr>
              <a:t>Treatment </a:t>
            </a:r>
            <a:r>
              <a:rPr lang="en-US" dirty="0">
                <a:latin typeface="Times New Roman" charset="0"/>
                <a:cs typeface="Times New Roman" charset="0"/>
              </a:rPr>
              <a:t>group scored better on emotional </a:t>
            </a:r>
            <a:r>
              <a:rPr lang="en-US" dirty="0" smtClean="0">
                <a:latin typeface="Times New Roman" charset="0"/>
                <a:cs typeface="Times New Roman" charset="0"/>
              </a:rPr>
              <a:t>wellness, resiliency</a:t>
            </a:r>
            <a:endParaRPr lang="en-US" dirty="0">
              <a:latin typeface="Times New Roman" charset="0"/>
              <a:cs typeface="Times New Roman" charset="0"/>
            </a:endParaRPr>
          </a:p>
        </p:txBody>
      </p:sp>
      <p:pic>
        <p:nvPicPr>
          <p:cNvPr id="3" name="Picture 2" descr="pg37-nd2015-rockwe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47800"/>
            <a:ext cx="1316412" cy="1761067"/>
          </a:xfrm>
          <a:prstGeom prst="rect">
            <a:avLst/>
          </a:prstGeom>
        </p:spPr>
      </p:pic>
      <p:pic>
        <p:nvPicPr>
          <p:cNvPr id="4" name="Picture 3" descr="meditation_ThinkstockPhotos-505023182_squa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47800"/>
            <a:ext cx="1676400" cy="1676400"/>
          </a:xfrm>
          <a:prstGeom prst="rect">
            <a:avLst/>
          </a:prstGeom>
        </p:spPr>
      </p:pic>
      <p:pic>
        <p:nvPicPr>
          <p:cNvPr id="5" name="Picture 4" descr="iStock_000009647177XSm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1447800"/>
            <a:ext cx="2424545" cy="1600200"/>
          </a:xfrm>
          <a:prstGeom prst="rect">
            <a:avLst/>
          </a:prstGeom>
        </p:spPr>
      </p:pic>
      <p:pic>
        <p:nvPicPr>
          <p:cNvPr id="6" name="Picture 5" descr="relaxation-breathing.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1524000"/>
            <a:ext cx="1548939" cy="1548939"/>
          </a:xfrm>
          <a:prstGeom prst="rect">
            <a:avLst/>
          </a:prstGeom>
        </p:spPr>
      </p:pic>
      <p:pic>
        <p:nvPicPr>
          <p:cNvPr id="7" name="Picture 6" descr="kiss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6912" y="1524000"/>
            <a:ext cx="1752599" cy="1447800"/>
          </a:xfrm>
          <a:prstGeom prst="rect">
            <a:avLst/>
          </a:prstGeom>
        </p:spPr>
      </p:pic>
    </p:spTree>
    <p:extLst>
      <p:ext uri="{BB962C8B-B14F-4D97-AF65-F5344CB8AC3E}">
        <p14:creationId xmlns:p14="http://schemas.microsoft.com/office/powerpoint/2010/main" val="2857169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2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5384800" cy="1143000"/>
          </a:xfrm>
        </p:spPr>
        <p:txBody>
          <a:bodyPr>
            <a:normAutofit fontScale="90000"/>
          </a:bodyPr>
          <a:lstStyle/>
          <a:p>
            <a:pPr algn="l"/>
            <a:r>
              <a:rPr lang="en-US" sz="3600" dirty="0" smtClean="0">
                <a:solidFill>
                  <a:srgbClr val="800000"/>
                </a:solidFill>
                <a:latin typeface="Times New Roman"/>
                <a:cs typeface="Times New Roman"/>
              </a:rPr>
              <a:t>Time-Restricted Eating (TRE)</a:t>
            </a:r>
            <a:endParaRPr lang="en-US" sz="3600" dirty="0">
              <a:solidFill>
                <a:srgbClr val="800000"/>
              </a:solidFill>
              <a:latin typeface="Times New Roman"/>
              <a:cs typeface="Times New Roman"/>
            </a:endParaRPr>
          </a:p>
        </p:txBody>
      </p:sp>
      <p:sp>
        <p:nvSpPr>
          <p:cNvPr id="3" name="Content Placeholder 2"/>
          <p:cNvSpPr>
            <a:spLocks noGrp="1"/>
          </p:cNvSpPr>
          <p:nvPr>
            <p:ph idx="1"/>
          </p:nvPr>
        </p:nvSpPr>
        <p:spPr>
          <a:xfrm>
            <a:off x="457200" y="2128343"/>
            <a:ext cx="8229600" cy="4525963"/>
          </a:xfrm>
        </p:spPr>
        <p:txBody>
          <a:bodyPr>
            <a:normAutofit/>
          </a:bodyPr>
          <a:lstStyle/>
          <a:p>
            <a:pPr>
              <a:buFont typeface="Arial"/>
              <a:buChar char="•"/>
            </a:pPr>
            <a:r>
              <a:rPr lang="en-US" sz="2400" dirty="0" smtClean="0"/>
              <a:t>Time restricted feeding e.g. consume all food within 10-hour </a:t>
            </a:r>
          </a:p>
          <a:p>
            <a:pPr>
              <a:buFont typeface="Arial"/>
              <a:buChar char="•"/>
            </a:pPr>
            <a:r>
              <a:rPr lang="en-US" sz="2400" dirty="0" smtClean="0"/>
              <a:t>Decreases in body weight and visceral fat</a:t>
            </a:r>
          </a:p>
          <a:p>
            <a:pPr>
              <a:buFont typeface="Arial"/>
              <a:buChar char="•"/>
            </a:pPr>
            <a:r>
              <a:rPr lang="en-US" sz="2400" dirty="0" smtClean="0"/>
              <a:t>Significant reductions in breast cancer recurrence and improved prognosis (</a:t>
            </a:r>
            <a:r>
              <a:rPr lang="en-US" sz="2400" dirty="0"/>
              <a:t>P</a:t>
            </a:r>
            <a:r>
              <a:rPr lang="en-US" sz="2400" dirty="0" smtClean="0"/>
              <a:t>atterson et al. UCSD)</a:t>
            </a:r>
          </a:p>
          <a:p>
            <a:pPr>
              <a:buFont typeface="Arial"/>
              <a:buChar char="•"/>
            </a:pPr>
            <a:r>
              <a:rPr lang="en-US" sz="2400" dirty="0" smtClean="0"/>
              <a:t>Improved cardiovascular disease risk profile</a:t>
            </a:r>
          </a:p>
          <a:p>
            <a:pPr>
              <a:buFont typeface="Arial"/>
              <a:buChar char="•"/>
            </a:pPr>
            <a:r>
              <a:rPr lang="en-US" sz="2400" dirty="0" smtClean="0"/>
              <a:t>Decreased inflammation (</a:t>
            </a:r>
            <a:r>
              <a:rPr lang="it-IT" sz="2400" dirty="0" err="1" smtClean="0"/>
              <a:t>Biogerontology</a:t>
            </a:r>
            <a:r>
              <a:rPr lang="it-IT" sz="2400" dirty="0" smtClean="0"/>
              <a:t>. 2015 Dec;16(6):775-88</a:t>
            </a:r>
            <a:r>
              <a:rPr lang="is-IS" sz="2400" dirty="0" smtClean="0"/>
              <a:t>)</a:t>
            </a:r>
            <a:endParaRPr lang="en-US" sz="2400" dirty="0" smtClean="0"/>
          </a:p>
          <a:p>
            <a:pPr>
              <a:buFont typeface="Arial"/>
              <a:buChar char="•"/>
            </a:pPr>
            <a:r>
              <a:rPr lang="en-US" sz="2400" dirty="0" smtClean="0"/>
              <a:t>Decreased </a:t>
            </a:r>
            <a:r>
              <a:rPr lang="en-US" sz="2400" dirty="0" err="1" smtClean="0"/>
              <a:t>neuroinflammation</a:t>
            </a:r>
            <a:r>
              <a:rPr lang="en-US" sz="2400" dirty="0" smtClean="0"/>
              <a:t> (</a:t>
            </a:r>
            <a:r>
              <a:rPr lang="sk-SK" sz="2400" dirty="0" smtClean="0"/>
              <a:t>Neurobiol Aging. 2015 May;36(5):1914-23)</a:t>
            </a:r>
          </a:p>
          <a:p>
            <a:pPr>
              <a:buFont typeface="Arial"/>
              <a:buChar char="•"/>
            </a:pPr>
            <a:r>
              <a:rPr lang="sk-SK" sz="2400" dirty="0" smtClean="0"/>
              <a:t>Autophagy (</a:t>
            </a:r>
            <a:r>
              <a:rPr lang="fi-FI" sz="2400" dirty="0" err="1" smtClean="0"/>
              <a:t>Autophagy</a:t>
            </a:r>
            <a:r>
              <a:rPr lang="fi-FI" sz="2400" dirty="0" smtClean="0"/>
              <a:t>, 2014;10:11, 1879-1882)</a:t>
            </a:r>
            <a:endParaRPr lang="sk-SK" sz="2400" dirty="0" smtClean="0"/>
          </a:p>
          <a:p>
            <a:pPr marL="457200" indent="-457200">
              <a:buFont typeface="Arial"/>
              <a:buChar char="•"/>
            </a:pPr>
            <a:endParaRPr lang="en-US" sz="2800" dirty="0" smtClean="0"/>
          </a:p>
          <a:p>
            <a:endParaRPr lang="en-US" sz="2800" dirty="0" smtClean="0"/>
          </a:p>
          <a:p>
            <a:endParaRPr lang="en-US" sz="2800" dirty="0" smtClean="0"/>
          </a:p>
          <a:p>
            <a:endParaRPr lang="en-US" sz="2800" dirty="0"/>
          </a:p>
        </p:txBody>
      </p:sp>
      <p:pic>
        <p:nvPicPr>
          <p:cNvPr id="4" name="Picture 3" descr="de1219_445370bd0288459a94e4bd1c5491f1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6515" y="125749"/>
            <a:ext cx="1572693" cy="1760477"/>
          </a:xfrm>
          <a:prstGeom prst="rect">
            <a:avLst/>
          </a:prstGeom>
        </p:spPr>
      </p:pic>
    </p:spTree>
    <p:extLst>
      <p:ext uri="{BB962C8B-B14F-4D97-AF65-F5344CB8AC3E}">
        <p14:creationId xmlns:p14="http://schemas.microsoft.com/office/powerpoint/2010/main" val="197211530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una-bath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300" y="203200"/>
            <a:ext cx="5753100" cy="3829039"/>
          </a:xfrm>
          <a:prstGeom prst="rect">
            <a:avLst/>
          </a:prstGeom>
        </p:spPr>
      </p:pic>
      <p:sp>
        <p:nvSpPr>
          <p:cNvPr id="5" name="TextBox 4"/>
          <p:cNvSpPr txBox="1"/>
          <p:nvPr/>
        </p:nvSpPr>
        <p:spPr>
          <a:xfrm>
            <a:off x="1511300" y="4330700"/>
            <a:ext cx="7239000" cy="2123658"/>
          </a:xfrm>
          <a:prstGeom prst="rect">
            <a:avLst/>
          </a:prstGeom>
          <a:noFill/>
        </p:spPr>
        <p:txBody>
          <a:bodyPr wrap="square" rtlCol="0">
            <a:spAutoFit/>
          </a:bodyPr>
          <a:lstStyle/>
          <a:p>
            <a:pPr algn="ctr"/>
            <a:r>
              <a:rPr lang="en-US" sz="2800" dirty="0" smtClean="0">
                <a:solidFill>
                  <a:srgbClr val="800000"/>
                </a:solidFill>
              </a:rPr>
              <a:t>Saunas</a:t>
            </a:r>
          </a:p>
          <a:p>
            <a:pPr marL="457200" indent="-457200">
              <a:buFont typeface="Arial"/>
              <a:buChar char="•"/>
            </a:pPr>
            <a:r>
              <a:rPr lang="en-US" sz="2000" dirty="0" smtClean="0">
                <a:solidFill>
                  <a:srgbClr val="000000"/>
                </a:solidFill>
              </a:rPr>
              <a:t>Really good for health promotion and disease prevention</a:t>
            </a:r>
          </a:p>
          <a:p>
            <a:pPr marL="457200" indent="-457200">
              <a:buFont typeface="Arial"/>
              <a:buChar char="•"/>
            </a:pPr>
            <a:r>
              <a:rPr lang="en-US" sz="2000" dirty="0" smtClean="0">
                <a:solidFill>
                  <a:srgbClr val="000000"/>
                </a:solidFill>
              </a:rPr>
              <a:t>30” minutes 3-4x/week</a:t>
            </a:r>
          </a:p>
          <a:p>
            <a:pPr marL="457200" indent="-457200">
              <a:buFont typeface="Arial"/>
              <a:buChar char="•"/>
            </a:pPr>
            <a:r>
              <a:rPr lang="en-US" sz="2000" dirty="0" smtClean="0">
                <a:solidFill>
                  <a:srgbClr val="000000"/>
                </a:solidFill>
              </a:rPr>
              <a:t>Steam or infrared</a:t>
            </a:r>
          </a:p>
          <a:p>
            <a:pPr marL="457200" indent="-457200">
              <a:buFont typeface="Arial"/>
              <a:buChar char="•"/>
            </a:pPr>
            <a:r>
              <a:rPr lang="en-US" sz="2000" dirty="0" smtClean="0">
                <a:solidFill>
                  <a:srgbClr val="000000"/>
                </a:solidFill>
              </a:rPr>
              <a:t>Stimulates our bodies defense mechanisms</a:t>
            </a:r>
          </a:p>
          <a:p>
            <a:pPr marL="457200" indent="-457200">
              <a:buFont typeface="Arial"/>
              <a:buChar char="•"/>
            </a:pPr>
            <a:endParaRPr lang="en-US" sz="2400" dirty="0">
              <a:solidFill>
                <a:srgbClr val="000000"/>
              </a:solidFill>
            </a:endParaRPr>
          </a:p>
        </p:txBody>
      </p:sp>
    </p:spTree>
    <p:extLst>
      <p:ext uri="{BB962C8B-B14F-4D97-AF65-F5344CB8AC3E}">
        <p14:creationId xmlns:p14="http://schemas.microsoft.com/office/powerpoint/2010/main" val="31567920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95800" y="698500"/>
            <a:ext cx="4495800" cy="5078313"/>
          </a:xfrm>
          <a:prstGeom prst="rect">
            <a:avLst/>
          </a:prstGeom>
          <a:noFill/>
        </p:spPr>
        <p:txBody>
          <a:bodyPr wrap="square">
            <a:spAutoFit/>
          </a:bodyPr>
          <a:lstStyle/>
          <a:p>
            <a:pPr algn="ctr">
              <a:defRPr/>
            </a:pPr>
            <a:r>
              <a:rPr lang="en-US" sz="2400" dirty="0">
                <a:solidFill>
                  <a:srgbClr val="800000"/>
                </a:solidFill>
                <a:latin typeface="Times New Roman"/>
                <a:cs typeface="Times New Roman"/>
              </a:rPr>
              <a:t>Disrupted Sleep</a:t>
            </a:r>
          </a:p>
          <a:p>
            <a:pPr algn="ctr">
              <a:defRPr/>
            </a:pPr>
            <a:r>
              <a:rPr lang="en-US" sz="2400" dirty="0">
                <a:solidFill>
                  <a:srgbClr val="800000"/>
                </a:solidFill>
                <a:latin typeface="Times New Roman"/>
                <a:cs typeface="Times New Roman"/>
              </a:rPr>
              <a:t>Loss of entrainment</a:t>
            </a:r>
          </a:p>
          <a:p>
            <a:pPr>
              <a:defRPr/>
            </a:pPr>
            <a:endParaRPr lang="en-US" b="1" dirty="0">
              <a:latin typeface="Times New Roman"/>
              <a:cs typeface="Times New Roman"/>
            </a:endParaRPr>
          </a:p>
          <a:p>
            <a:pPr marL="285750" indent="-285750">
              <a:buFont typeface="Arial"/>
              <a:buChar char="•"/>
              <a:defRPr/>
            </a:pPr>
            <a:r>
              <a:rPr lang="en-US" sz="2000" dirty="0">
                <a:latin typeface="Times New Roman"/>
                <a:cs typeface="Times New Roman"/>
              </a:rPr>
              <a:t>15% Americans experience chronic insomnia</a:t>
            </a:r>
          </a:p>
          <a:p>
            <a:pPr marL="285750" indent="-285750">
              <a:buFont typeface="Arial"/>
              <a:buChar char="•"/>
              <a:defRPr/>
            </a:pPr>
            <a:r>
              <a:rPr lang="en-US" sz="2000" dirty="0">
                <a:latin typeface="Times New Roman"/>
                <a:cs typeface="Times New Roman"/>
              </a:rPr>
              <a:t>1 out of 3 has sleep disruption on one or more nights each week </a:t>
            </a:r>
          </a:p>
          <a:p>
            <a:pPr marL="285750" indent="-285750">
              <a:buFont typeface="Arial"/>
              <a:buChar char="•"/>
              <a:defRPr/>
            </a:pPr>
            <a:r>
              <a:rPr lang="en-US" sz="2000" dirty="0">
                <a:latin typeface="Times New Roman"/>
                <a:cs typeface="Times New Roman"/>
              </a:rPr>
              <a:t>Major risk factor for many chronic complex </a:t>
            </a:r>
            <a:r>
              <a:rPr lang="en-US" sz="2000" dirty="0" smtClean="0">
                <a:latin typeface="Times New Roman"/>
                <a:cs typeface="Times New Roman"/>
              </a:rPr>
              <a:t>diseases including obesity</a:t>
            </a:r>
            <a:endParaRPr lang="en-US" sz="2000" dirty="0">
              <a:latin typeface="Times New Roman"/>
              <a:cs typeface="Times New Roman"/>
            </a:endParaRPr>
          </a:p>
          <a:p>
            <a:pPr marL="285750" indent="-285750">
              <a:buFont typeface="Arial"/>
              <a:buChar char="•"/>
              <a:defRPr/>
            </a:pPr>
            <a:r>
              <a:rPr lang="en-US" sz="2000" dirty="0">
                <a:latin typeface="Times New Roman"/>
                <a:cs typeface="Times New Roman"/>
              </a:rPr>
              <a:t>Neuro-endocrine-immune disruption</a:t>
            </a:r>
          </a:p>
          <a:p>
            <a:pPr marL="285750" indent="-285750">
              <a:buFont typeface="Arial"/>
              <a:buChar char="•"/>
              <a:defRPr/>
            </a:pPr>
            <a:r>
              <a:rPr lang="en-US" sz="2000" dirty="0" smtClean="0">
                <a:latin typeface="Times New Roman"/>
                <a:cs typeface="Times New Roman"/>
              </a:rPr>
              <a:t>Obstructive </a:t>
            </a:r>
            <a:r>
              <a:rPr lang="en-US" sz="2000" dirty="0">
                <a:latin typeface="Times New Roman"/>
                <a:cs typeface="Times New Roman"/>
              </a:rPr>
              <a:t>sleep </a:t>
            </a:r>
            <a:r>
              <a:rPr lang="en-US" sz="2000" dirty="0" smtClean="0">
                <a:latin typeface="Times New Roman"/>
                <a:cs typeface="Times New Roman"/>
              </a:rPr>
              <a:t>apnea </a:t>
            </a:r>
            <a:r>
              <a:rPr lang="en-US" sz="2000" dirty="0" err="1" smtClean="0">
                <a:latin typeface="Times New Roman"/>
                <a:cs typeface="Times New Roman"/>
              </a:rPr>
              <a:t>underdiagnosed</a:t>
            </a:r>
            <a:r>
              <a:rPr lang="en-US" sz="2000" dirty="0" smtClean="0">
                <a:latin typeface="Times New Roman"/>
                <a:cs typeface="Times New Roman"/>
              </a:rPr>
              <a:t> (neck </a:t>
            </a:r>
            <a:r>
              <a:rPr lang="en-US" sz="2000" dirty="0" err="1" smtClean="0">
                <a:latin typeface="Times New Roman"/>
                <a:cs typeface="Times New Roman"/>
              </a:rPr>
              <a:t>circumfrence</a:t>
            </a:r>
            <a:r>
              <a:rPr lang="en-US" sz="2000" dirty="0" smtClean="0">
                <a:latin typeface="Times New Roman"/>
                <a:cs typeface="Times New Roman"/>
              </a:rPr>
              <a:t> 16+” in women and 17+” in men)</a:t>
            </a:r>
          </a:p>
          <a:p>
            <a:pPr marL="285750" indent="-285750">
              <a:buFont typeface="Arial"/>
              <a:buChar char="•"/>
              <a:defRPr/>
            </a:pPr>
            <a:r>
              <a:rPr lang="en-US" sz="2000" dirty="0">
                <a:latin typeface="Times New Roman"/>
                <a:cs typeface="Times New Roman"/>
              </a:rPr>
              <a:t>Sleep hygiene</a:t>
            </a:r>
          </a:p>
          <a:p>
            <a:pPr>
              <a:defRPr/>
            </a:pPr>
            <a:endParaRPr lang="en-US" sz="2000" dirty="0">
              <a:latin typeface="Times New Roman"/>
              <a:cs typeface="Times New Roman"/>
            </a:endParaRPr>
          </a:p>
          <a:p>
            <a:pPr>
              <a:defRPr/>
            </a:pPr>
            <a:endParaRPr lang="en-US" dirty="0">
              <a:latin typeface="Times New Roman"/>
              <a:cs typeface="Times New Roman"/>
            </a:endParaRPr>
          </a:p>
        </p:txBody>
      </p:sp>
      <p:pic>
        <p:nvPicPr>
          <p:cNvPr id="56322" name="Picture 1" descr="insomnia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40036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73111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tamind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28600"/>
            <a:ext cx="3487471" cy="2327723"/>
          </a:xfrm>
          <a:prstGeom prst="rect">
            <a:avLst/>
          </a:prstGeom>
        </p:spPr>
      </p:pic>
      <p:sp>
        <p:nvSpPr>
          <p:cNvPr id="3" name="TextBox 2"/>
          <p:cNvSpPr txBox="1"/>
          <p:nvPr/>
        </p:nvSpPr>
        <p:spPr>
          <a:xfrm>
            <a:off x="2362200" y="3124200"/>
            <a:ext cx="4267200" cy="2862322"/>
          </a:xfrm>
          <a:prstGeom prst="rect">
            <a:avLst/>
          </a:prstGeom>
          <a:noFill/>
        </p:spPr>
        <p:txBody>
          <a:bodyPr wrap="square" rtlCol="0">
            <a:spAutoFit/>
          </a:bodyPr>
          <a:lstStyle/>
          <a:p>
            <a:pPr marL="285750" indent="-285750">
              <a:buFont typeface="Arial"/>
              <a:buChar char="•"/>
            </a:pPr>
            <a:r>
              <a:rPr lang="en-US" sz="2000" dirty="0" smtClean="0"/>
              <a:t>Many epidemiologic studies associate low vitamin D levels with most chronic, complex diseases including cancer.</a:t>
            </a:r>
          </a:p>
          <a:p>
            <a:pPr marL="285750" indent="-285750">
              <a:buFont typeface="Arial"/>
              <a:buChar char="•"/>
            </a:pPr>
            <a:r>
              <a:rPr lang="en-US" sz="2000" dirty="0" smtClean="0"/>
              <a:t>Sunlight is the ultimate source</a:t>
            </a:r>
          </a:p>
          <a:p>
            <a:pPr marL="285750" indent="-285750">
              <a:buFont typeface="Arial"/>
              <a:buChar char="•"/>
            </a:pPr>
            <a:r>
              <a:rPr lang="en-US" sz="2000" dirty="0" smtClean="0"/>
              <a:t>Studies suggest a desirable blood level of at least 30 - 50 </a:t>
            </a:r>
            <a:r>
              <a:rPr lang="en-US" sz="2000" dirty="0" err="1" smtClean="0"/>
              <a:t>ng</a:t>
            </a:r>
            <a:r>
              <a:rPr lang="en-US" sz="2000" dirty="0" smtClean="0"/>
              <a:t>/ml</a:t>
            </a:r>
          </a:p>
          <a:p>
            <a:pPr marL="285750" indent="-285750">
              <a:buFont typeface="Arial"/>
              <a:buChar char="•"/>
            </a:pPr>
            <a:r>
              <a:rPr lang="en-US" sz="2000" dirty="0" smtClean="0"/>
              <a:t>? Sunlight vs. supplement</a:t>
            </a:r>
            <a:endParaRPr lang="en-US" sz="2000" dirty="0"/>
          </a:p>
        </p:txBody>
      </p:sp>
      <p:pic>
        <p:nvPicPr>
          <p:cNvPr id="4" name="Picture 3" descr="41CLUUlgeH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362200"/>
            <a:ext cx="2021397" cy="3622576"/>
          </a:xfrm>
          <a:prstGeom prst="rect">
            <a:avLst/>
          </a:prstGeom>
        </p:spPr>
      </p:pic>
      <p:pic>
        <p:nvPicPr>
          <p:cNvPr id="5" name="Picture 4" descr="61rd8mRgVyL._SL1500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790" y="2590800"/>
            <a:ext cx="2460210" cy="3225800"/>
          </a:xfrm>
          <a:prstGeom prst="rect">
            <a:avLst/>
          </a:prstGeom>
        </p:spPr>
      </p:pic>
    </p:spTree>
    <p:extLst>
      <p:ext uri="{BB962C8B-B14F-4D97-AF65-F5344CB8AC3E}">
        <p14:creationId xmlns:p14="http://schemas.microsoft.com/office/powerpoint/2010/main" val="1259842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56" y="370220"/>
            <a:ext cx="8349235" cy="5456067"/>
          </a:xfrm>
          <a:prstGeom prst="rect">
            <a:avLst/>
          </a:prstGeom>
        </p:spPr>
      </p:pic>
    </p:spTree>
    <p:extLst>
      <p:ext uri="{BB962C8B-B14F-4D97-AF65-F5344CB8AC3E}">
        <p14:creationId xmlns:p14="http://schemas.microsoft.com/office/powerpoint/2010/main" val="29904437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90525" y="290513"/>
            <a:ext cx="6400800" cy="1066800"/>
          </a:xfrm>
        </p:spPr>
        <p:txBody>
          <a:bodyPr/>
          <a:lstStyle/>
          <a:p>
            <a:pPr eaLnBrk="1" hangingPunct="1"/>
            <a:r>
              <a:rPr lang="en-US" dirty="0" smtClean="0">
                <a:solidFill>
                  <a:srgbClr val="800000"/>
                </a:solidFill>
                <a:latin typeface="Times New Roman" pitchFamily="-1" charset="0"/>
                <a:ea typeface="ＭＳ Ｐゴシック" pitchFamily="-1" charset="-128"/>
                <a:cs typeface="ＭＳ Ｐゴシック" pitchFamily="-1" charset="-128"/>
              </a:rPr>
              <a:t>Activity and Movement</a:t>
            </a:r>
          </a:p>
        </p:txBody>
      </p:sp>
      <p:sp>
        <p:nvSpPr>
          <p:cNvPr id="76803" name="Rectangle 3"/>
          <p:cNvSpPr>
            <a:spLocks noGrp="1" noChangeArrowheads="1"/>
          </p:cNvSpPr>
          <p:nvPr>
            <p:ph type="body" idx="1"/>
          </p:nvPr>
        </p:nvSpPr>
        <p:spPr>
          <a:xfrm>
            <a:off x="304800" y="2057400"/>
            <a:ext cx="8305800" cy="4572000"/>
          </a:xfrm>
        </p:spPr>
        <p:txBody>
          <a:bodyPr/>
          <a:lstStyle/>
          <a:p>
            <a:pPr eaLnBrk="1" hangingPunct="1">
              <a:buFontTx/>
              <a:buChar char="•"/>
            </a:pPr>
            <a:r>
              <a:rPr lang="en-US" dirty="0" smtClean="0">
                <a:latin typeface="Times New Roman" pitchFamily="-1" charset="0"/>
                <a:ea typeface="ＭＳ Ｐゴシック" pitchFamily="-1" charset="-128"/>
                <a:cs typeface="ＭＳ Ｐゴシック" pitchFamily="-1" charset="-128"/>
              </a:rPr>
              <a:t>Motion is the lotion</a:t>
            </a:r>
          </a:p>
          <a:p>
            <a:pPr eaLnBrk="1" hangingPunct="1">
              <a:buFontTx/>
              <a:buChar char="•"/>
            </a:pPr>
            <a:r>
              <a:rPr lang="en-US" dirty="0" smtClean="0">
                <a:latin typeface="Times New Roman" pitchFamily="-1" charset="0"/>
                <a:ea typeface="ＭＳ Ｐゴシック" pitchFamily="-1" charset="-128"/>
                <a:cs typeface="ＭＳ Ｐゴシック" pitchFamily="-1" charset="-128"/>
              </a:rPr>
              <a:t>Aerobic, resistance, dance</a:t>
            </a:r>
          </a:p>
          <a:p>
            <a:pPr eaLnBrk="1" hangingPunct="1">
              <a:buFontTx/>
              <a:buChar char="•"/>
            </a:pPr>
            <a:r>
              <a:rPr lang="en-US" dirty="0" smtClean="0">
                <a:latin typeface="Times New Roman" pitchFamily="-1" charset="0"/>
                <a:ea typeface="ＭＳ Ｐゴシック" pitchFamily="-1" charset="-128"/>
                <a:cs typeface="ＭＳ Ｐゴシック" pitchFamily="-1" charset="-128"/>
              </a:rPr>
              <a:t>Muscle as a metabolic engine</a:t>
            </a:r>
          </a:p>
          <a:p>
            <a:pPr eaLnBrk="1" hangingPunct="1">
              <a:buFontTx/>
              <a:buChar char="•"/>
            </a:pPr>
            <a:r>
              <a:rPr lang="en-US" dirty="0" err="1" smtClean="0">
                <a:latin typeface="Times New Roman" pitchFamily="-1" charset="0"/>
                <a:ea typeface="ＭＳ Ｐゴシック" pitchFamily="-1" charset="-128"/>
                <a:cs typeface="ＭＳ Ｐゴシック" pitchFamily="-1" charset="-128"/>
                <a:sym typeface="Symbol" pitchFamily="-1" charset="2"/>
              </a:rPr>
              <a:t></a:t>
            </a:r>
            <a:r>
              <a:rPr lang="en-US" dirty="0" smtClean="0">
                <a:latin typeface="Times New Roman" pitchFamily="-1" charset="0"/>
                <a:ea typeface="ＭＳ Ｐゴシック" pitchFamily="-1" charset="-128"/>
                <a:cs typeface="ＭＳ Ｐゴシック" pitchFamily="-1" charset="-128"/>
                <a:sym typeface="Symbol" pitchFamily="-1" charset="2"/>
              </a:rPr>
              <a:t> insulin resistance, </a:t>
            </a:r>
            <a:r>
              <a:rPr lang="en-US" dirty="0" err="1" smtClean="0">
                <a:latin typeface="Times New Roman" pitchFamily="-1" charset="0"/>
                <a:ea typeface="ＭＳ Ｐゴシック" pitchFamily="-1" charset="-128"/>
                <a:cs typeface="ＭＳ Ｐゴシック" pitchFamily="-1" charset="-128"/>
                <a:sym typeface="Symbol" pitchFamily="-1" charset="2"/>
              </a:rPr>
              <a:t></a:t>
            </a:r>
            <a:r>
              <a:rPr lang="en-US" dirty="0" smtClean="0">
                <a:latin typeface="Times New Roman" pitchFamily="-1" charset="0"/>
                <a:ea typeface="ＭＳ Ｐゴシック" pitchFamily="-1" charset="-128"/>
                <a:cs typeface="ＭＳ Ｐゴシック" pitchFamily="-1" charset="-128"/>
                <a:sym typeface="Symbol" pitchFamily="-1" charset="2"/>
              </a:rPr>
              <a:t> cortisol, </a:t>
            </a:r>
            <a:r>
              <a:rPr lang="en-US" dirty="0" err="1" smtClean="0">
                <a:latin typeface="Times New Roman" pitchFamily="-1" charset="0"/>
                <a:ea typeface="ＭＳ Ｐゴシック" pitchFamily="-1" charset="-128"/>
                <a:cs typeface="ＭＳ Ｐゴシック" pitchFamily="-1" charset="-128"/>
                <a:sym typeface="Symbol" pitchFamily="-1" charset="2"/>
              </a:rPr>
              <a:t>endorphins</a:t>
            </a:r>
            <a:r>
              <a:rPr lang="en-US" dirty="0" smtClean="0">
                <a:latin typeface="Times New Roman" pitchFamily="-1" charset="0"/>
                <a:ea typeface="ＭＳ Ｐゴシック" pitchFamily="-1" charset="-128"/>
                <a:cs typeface="ＭＳ Ｐゴシック" pitchFamily="-1" charset="-128"/>
                <a:sym typeface="Symbol" pitchFamily="-1" charset="2"/>
              </a:rPr>
              <a:t> and dopamine</a:t>
            </a:r>
          </a:p>
          <a:p>
            <a:pPr eaLnBrk="1" hangingPunct="1">
              <a:buFontTx/>
              <a:buChar char="•"/>
            </a:pPr>
            <a:r>
              <a:rPr lang="en-US" dirty="0" smtClean="0">
                <a:latin typeface="Times New Roman" pitchFamily="-1" charset="0"/>
                <a:ea typeface="ＭＳ Ｐゴシック" pitchFamily="-1" charset="-128"/>
                <a:cs typeface="ＭＳ Ｐゴシック" pitchFamily="-1" charset="-128"/>
                <a:sym typeface="Symbol" pitchFamily="-1" charset="2"/>
              </a:rPr>
              <a:t>Enhanced strength, resilience, balance, concentration, mood</a:t>
            </a:r>
          </a:p>
          <a:p>
            <a:pPr eaLnBrk="1" hangingPunct="1">
              <a:buFontTx/>
              <a:buChar char="•"/>
            </a:pPr>
            <a:r>
              <a:rPr lang="en-US" dirty="0" smtClean="0">
                <a:latin typeface="Times New Roman" pitchFamily="-1" charset="0"/>
                <a:ea typeface="ＭＳ Ｐゴシック" pitchFamily="-1" charset="-128"/>
                <a:cs typeface="ＭＳ Ｐゴシック" pitchFamily="-1" charset="-128"/>
                <a:sym typeface="Symbol" pitchFamily="-1" charset="2"/>
              </a:rPr>
              <a:t>Decreased cardiovascular, diabetes, cancer risk</a:t>
            </a:r>
          </a:p>
          <a:p>
            <a:pPr eaLnBrk="1" hangingPunct="1">
              <a:buFontTx/>
              <a:buChar char="•"/>
            </a:pPr>
            <a:r>
              <a:rPr lang="en-US" dirty="0" smtClean="0">
                <a:latin typeface="Times New Roman" pitchFamily="-1" charset="0"/>
                <a:ea typeface="ＭＳ Ｐゴシック" pitchFamily="-1" charset="-128"/>
                <a:cs typeface="ＭＳ Ｐゴシック" pitchFamily="-1" charset="-128"/>
                <a:sym typeface="Symbol" pitchFamily="-1" charset="2"/>
              </a:rPr>
              <a:t>Longevity and quality of life profoundly enhanced</a:t>
            </a:r>
            <a:endParaRPr lang="en-US" dirty="0" smtClean="0">
              <a:latin typeface="Times New Roman" pitchFamily="-1" charset="0"/>
              <a:ea typeface="ＭＳ Ｐゴシック" pitchFamily="-1" charset="-128"/>
              <a:cs typeface="ＭＳ Ｐゴシック" pitchFamily="-1" charset="-128"/>
            </a:endParaRPr>
          </a:p>
        </p:txBody>
      </p:sp>
      <p:pic>
        <p:nvPicPr>
          <p:cNvPr id="76804" name="Picture 3"/>
          <p:cNvPicPr>
            <a:picLocks noChangeAspect="1"/>
          </p:cNvPicPr>
          <p:nvPr/>
        </p:nvPicPr>
        <p:blipFill>
          <a:blip r:embed="rId2"/>
          <a:srcRect/>
          <a:stretch>
            <a:fillRect/>
          </a:stretch>
        </p:blipFill>
        <p:spPr bwMode="auto">
          <a:xfrm>
            <a:off x="4495800" y="381000"/>
            <a:ext cx="4006850" cy="2660650"/>
          </a:xfrm>
          <a:prstGeom prst="rect">
            <a:avLst/>
          </a:prstGeom>
          <a:noFill/>
          <a:ln w="9525">
            <a:noFill/>
            <a:miter lim="800000"/>
            <a:headEnd/>
            <a:tailEnd/>
          </a:ln>
        </p:spPr>
      </p:pic>
    </p:spTree>
    <p:extLst>
      <p:ext uri="{BB962C8B-B14F-4D97-AF65-F5344CB8AC3E}">
        <p14:creationId xmlns:p14="http://schemas.microsoft.com/office/powerpoint/2010/main" val="80180635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Box 1"/>
          <p:cNvSpPr txBox="1">
            <a:spLocks noChangeArrowheads="1"/>
          </p:cNvSpPr>
          <p:nvPr/>
        </p:nvSpPr>
        <p:spPr bwMode="auto">
          <a:xfrm>
            <a:off x="190500" y="622300"/>
            <a:ext cx="5981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smtClean="0">
                <a:solidFill>
                  <a:srgbClr val="800000"/>
                </a:solidFill>
                <a:latin typeface="Times New Roman" charset="0"/>
                <a:cs typeface="Times New Roman" charset="0"/>
              </a:rPr>
              <a:t>An Anti-Inflammatory Lifestyle Script</a:t>
            </a:r>
            <a:endParaRPr lang="en-US" sz="2800" dirty="0">
              <a:solidFill>
                <a:srgbClr val="800000"/>
              </a:solidFill>
              <a:latin typeface="Times New Roman" charset="0"/>
              <a:cs typeface="Times New Roman" charset="0"/>
            </a:endParaRPr>
          </a:p>
        </p:txBody>
      </p:sp>
      <p:sp>
        <p:nvSpPr>
          <p:cNvPr id="94211" name="TextBox 3"/>
          <p:cNvSpPr txBox="1">
            <a:spLocks noChangeArrowheads="1"/>
          </p:cNvSpPr>
          <p:nvPr/>
        </p:nvSpPr>
        <p:spPr bwMode="auto">
          <a:xfrm>
            <a:off x="18319" y="1981200"/>
            <a:ext cx="89535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dirty="0">
                <a:latin typeface="Times New Roman" charset="0"/>
                <a:cs typeface="Times New Roman" charset="0"/>
              </a:rPr>
              <a:t>Whole foods with reductions in sugar, refined grain-based flour, acellular carbohydrate dense foods</a:t>
            </a:r>
          </a:p>
          <a:p>
            <a:pPr eaLnBrk="1" hangingPunct="1">
              <a:buFont typeface="Arial" charset="0"/>
              <a:buChar char="•"/>
            </a:pPr>
            <a:r>
              <a:rPr lang="en-US" sz="2000" dirty="0">
                <a:latin typeface="Times New Roman" charset="0"/>
              </a:rPr>
              <a:t>More healthy fats e.g. </a:t>
            </a:r>
            <a:r>
              <a:rPr lang="en-US" sz="2000" dirty="0" smtClean="0">
                <a:latin typeface="Times New Roman" charset="0"/>
              </a:rPr>
              <a:t>ghee, olive </a:t>
            </a:r>
            <a:r>
              <a:rPr lang="en-US" sz="2000" dirty="0">
                <a:latin typeface="Times New Roman" charset="0"/>
              </a:rPr>
              <a:t>oil, coconut oil,  nuts, avocados, butter, fatty fish, eggs (yolks are best)</a:t>
            </a:r>
          </a:p>
          <a:p>
            <a:pPr eaLnBrk="1" hangingPunct="1">
              <a:buFont typeface="Arial" charset="0"/>
              <a:buChar char="•"/>
            </a:pPr>
            <a:r>
              <a:rPr lang="en-US" sz="2000" dirty="0">
                <a:latin typeface="Times New Roman" charset="0"/>
                <a:cs typeface="Times New Roman" charset="0"/>
              </a:rPr>
              <a:t>Plant-based </a:t>
            </a:r>
            <a:r>
              <a:rPr lang="en-US" sz="2000" dirty="0" smtClean="0">
                <a:latin typeface="Times New Roman" charset="0"/>
                <a:cs typeface="Times New Roman" charset="0"/>
              </a:rPr>
              <a:t>fermentable fiber </a:t>
            </a:r>
            <a:r>
              <a:rPr lang="en-US" sz="2000" dirty="0">
                <a:latin typeface="Times New Roman" charset="0"/>
                <a:cs typeface="Times New Roman" charset="0"/>
              </a:rPr>
              <a:t>for the </a:t>
            </a:r>
            <a:r>
              <a:rPr lang="en-US" sz="2000" dirty="0" smtClean="0">
                <a:latin typeface="Times New Roman" charset="0"/>
                <a:cs typeface="Times New Roman" charset="0"/>
              </a:rPr>
              <a:t>microbiome and nutrient density</a:t>
            </a:r>
            <a:endParaRPr lang="en-US" sz="2000" dirty="0">
              <a:latin typeface="Times New Roman" charset="0"/>
              <a:cs typeface="Times New Roman" charset="0"/>
            </a:endParaRPr>
          </a:p>
          <a:p>
            <a:pPr eaLnBrk="1" hangingPunct="1">
              <a:buFont typeface="Arial" charset="0"/>
              <a:buChar char="•"/>
            </a:pPr>
            <a:r>
              <a:rPr lang="en-US" sz="2000" dirty="0">
                <a:latin typeface="Times New Roman" charset="0"/>
                <a:cs typeface="Times New Roman" charset="0"/>
              </a:rPr>
              <a:t>Cruciferous, allium, berries great for detoxification</a:t>
            </a:r>
          </a:p>
          <a:p>
            <a:pPr eaLnBrk="1" hangingPunct="1">
              <a:buFont typeface="Arial" charset="0"/>
              <a:buChar char="•"/>
            </a:pPr>
            <a:r>
              <a:rPr lang="en-US" sz="2000" dirty="0">
                <a:latin typeface="Times New Roman" charset="0"/>
                <a:cs typeface="Times New Roman" charset="0"/>
              </a:rPr>
              <a:t>Elimination trial e.g. gluten, </a:t>
            </a:r>
            <a:r>
              <a:rPr lang="en-US" sz="2000" dirty="0" smtClean="0">
                <a:latin typeface="Times New Roman" charset="0"/>
                <a:cs typeface="Times New Roman" charset="0"/>
              </a:rPr>
              <a:t>refined grains</a:t>
            </a:r>
            <a:r>
              <a:rPr lang="en-US" sz="2000" dirty="0">
                <a:latin typeface="Times New Roman" charset="0"/>
                <a:cs typeface="Times New Roman" charset="0"/>
              </a:rPr>
              <a:t>, </a:t>
            </a:r>
            <a:r>
              <a:rPr lang="en-US" sz="2000" dirty="0" smtClean="0">
                <a:latin typeface="Times New Roman" charset="0"/>
                <a:cs typeface="Times New Roman" charset="0"/>
              </a:rPr>
              <a:t>sugar, casein</a:t>
            </a:r>
          </a:p>
          <a:p>
            <a:pPr eaLnBrk="1" hangingPunct="1">
              <a:buFont typeface="Arial" charset="0"/>
              <a:buChar char="•"/>
            </a:pPr>
            <a:r>
              <a:rPr lang="en-US" sz="2000" dirty="0" smtClean="0">
                <a:latin typeface="Times New Roman" charset="0"/>
                <a:cs typeface="Times New Roman" charset="0"/>
              </a:rPr>
              <a:t>Intermittent fasting or time-restricted feeding</a:t>
            </a:r>
            <a:endParaRPr lang="en-US" sz="2000" dirty="0">
              <a:latin typeface="Times New Roman" charset="0"/>
              <a:cs typeface="Times New Roman" charset="0"/>
            </a:endParaRPr>
          </a:p>
          <a:p>
            <a:pPr eaLnBrk="1" hangingPunct="1">
              <a:buFont typeface="Arial" charset="0"/>
              <a:buChar char="•"/>
            </a:pPr>
            <a:r>
              <a:rPr lang="en-US" sz="2000" dirty="0" smtClean="0">
                <a:latin typeface="Times New Roman" charset="0"/>
                <a:cs typeface="Times New Roman" charset="0"/>
              </a:rPr>
              <a:t>Liberal </a:t>
            </a:r>
            <a:r>
              <a:rPr lang="en-US" sz="2000" dirty="0">
                <a:latin typeface="Times New Roman" charset="0"/>
                <a:cs typeface="Times New Roman" charset="0"/>
              </a:rPr>
              <a:t>outdoor, full-spectrum light </a:t>
            </a:r>
            <a:r>
              <a:rPr lang="en-US" sz="2000" dirty="0" smtClean="0">
                <a:latin typeface="Times New Roman" charset="0"/>
                <a:cs typeface="Times New Roman" charset="0"/>
              </a:rPr>
              <a:t>exposure</a:t>
            </a:r>
          </a:p>
          <a:p>
            <a:pPr eaLnBrk="1" hangingPunct="1">
              <a:buFont typeface="Arial" charset="0"/>
              <a:buChar char="•"/>
            </a:pPr>
            <a:r>
              <a:rPr lang="en-US" sz="2000" dirty="0" smtClean="0">
                <a:latin typeface="Times New Roman" charset="0"/>
                <a:cs typeface="Times New Roman" charset="0"/>
              </a:rPr>
              <a:t>Sauna</a:t>
            </a:r>
            <a:endParaRPr lang="en-US" sz="2000" dirty="0">
              <a:latin typeface="Times New Roman" charset="0"/>
              <a:cs typeface="Times New Roman" charset="0"/>
            </a:endParaRPr>
          </a:p>
          <a:p>
            <a:pPr eaLnBrk="1" hangingPunct="1">
              <a:buFont typeface="Arial" charset="0"/>
              <a:buChar char="•"/>
            </a:pPr>
            <a:r>
              <a:rPr lang="en-US" sz="2000" dirty="0">
                <a:latin typeface="Times New Roman" charset="0"/>
                <a:cs typeface="Times New Roman" charset="0"/>
              </a:rPr>
              <a:t>Motion is the lotion!</a:t>
            </a:r>
          </a:p>
          <a:p>
            <a:pPr eaLnBrk="1" hangingPunct="1">
              <a:buFont typeface="Arial" charset="0"/>
              <a:buChar char="•"/>
            </a:pPr>
            <a:r>
              <a:rPr lang="en-US" sz="2000" dirty="0">
                <a:latin typeface="Times New Roman" charset="0"/>
              </a:rPr>
              <a:t>Stress management e.g. yoga, tai chi, music, breath, meditation</a:t>
            </a:r>
          </a:p>
          <a:p>
            <a:pPr eaLnBrk="1" hangingPunct="1">
              <a:buFont typeface="Arial" charset="0"/>
              <a:buChar char="•"/>
            </a:pPr>
            <a:r>
              <a:rPr lang="en-US" sz="2000" dirty="0" smtClean="0">
                <a:latin typeface="Times New Roman" charset="0"/>
                <a:cs typeface="Times New Roman" charset="0"/>
              </a:rPr>
              <a:t>Connection with others: we are born to bond </a:t>
            </a:r>
            <a:r>
              <a:rPr lang="en-US" sz="2000" dirty="0" smtClean="0">
                <a:latin typeface="Times New Roman" charset="0"/>
                <a:cs typeface="Times New Roman" charset="0"/>
              </a:rPr>
              <a:t>!</a:t>
            </a:r>
          </a:p>
          <a:p>
            <a:pPr eaLnBrk="1" hangingPunct="1">
              <a:buFont typeface="Arial" charset="0"/>
              <a:buChar char="•"/>
            </a:pPr>
            <a:r>
              <a:rPr lang="en-US" sz="2000" dirty="0" smtClean="0">
                <a:latin typeface="Times New Roman" charset="0"/>
                <a:cs typeface="Times New Roman" charset="0"/>
              </a:rPr>
              <a:t>Consider evaluation for mold in environment</a:t>
            </a:r>
            <a:endParaRPr lang="en-US" sz="2000" dirty="0">
              <a:latin typeface="Times New Roman" charset="0"/>
              <a:cs typeface="Times New Roman" charset="0"/>
            </a:endParaRPr>
          </a:p>
        </p:txBody>
      </p:sp>
      <p:pic>
        <p:nvPicPr>
          <p:cNvPr id="5" name="Picture 4" descr="Yoga-D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152400"/>
            <a:ext cx="1392382" cy="1531620"/>
          </a:xfrm>
          <a:prstGeom prst="rect">
            <a:avLst/>
          </a:prstGeom>
        </p:spPr>
      </p:pic>
    </p:spTree>
    <p:extLst>
      <p:ext uri="{BB962C8B-B14F-4D97-AF65-F5344CB8AC3E}">
        <p14:creationId xmlns:p14="http://schemas.microsoft.com/office/powerpoint/2010/main" val="150668877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descr="balance.jpg"/>
          <p:cNvPicPr>
            <a:picLocks noChangeAspect="1"/>
          </p:cNvPicPr>
          <p:nvPr/>
        </p:nvPicPr>
        <p:blipFill>
          <a:blip r:embed="rId2"/>
          <a:srcRect/>
          <a:stretch>
            <a:fillRect/>
          </a:stretch>
        </p:blipFill>
        <p:spPr bwMode="auto">
          <a:xfrm>
            <a:off x="217488" y="255588"/>
            <a:ext cx="8526462" cy="5675312"/>
          </a:xfrm>
          <a:prstGeom prst="rect">
            <a:avLst/>
          </a:prstGeom>
          <a:noFill/>
          <a:ln w="9525">
            <a:noFill/>
            <a:miter lim="800000"/>
            <a:headEnd/>
            <a:tailEnd/>
          </a:ln>
        </p:spPr>
      </p:pic>
      <p:sp>
        <p:nvSpPr>
          <p:cNvPr id="95235" name="TextBox 2"/>
          <p:cNvSpPr txBox="1">
            <a:spLocks noChangeArrowheads="1"/>
          </p:cNvSpPr>
          <p:nvPr/>
        </p:nvSpPr>
        <p:spPr bwMode="auto">
          <a:xfrm>
            <a:off x="630238" y="1617663"/>
            <a:ext cx="3255962" cy="522287"/>
          </a:xfrm>
          <a:prstGeom prst="rect">
            <a:avLst/>
          </a:prstGeom>
          <a:noFill/>
          <a:ln w="9525">
            <a:noFill/>
            <a:miter lim="800000"/>
            <a:headEnd/>
            <a:tailEnd/>
          </a:ln>
        </p:spPr>
        <p:txBody>
          <a:bodyPr>
            <a:prstTxWarp prst="textNoShape">
              <a:avLst/>
            </a:prstTxWarp>
            <a:spAutoFit/>
          </a:bodyPr>
          <a:lstStyle/>
          <a:p>
            <a:pPr algn="ctr"/>
            <a:r>
              <a:rPr lang="en-US" sz="2800">
                <a:latin typeface="Times New Roman" pitchFamily="-84" charset="0"/>
                <a:ea typeface="Times New Roman" pitchFamily="-84" charset="0"/>
                <a:cs typeface="Times New Roman" pitchFamily="-84" charset="0"/>
              </a:rPr>
              <a:t>Thank you.</a:t>
            </a:r>
          </a:p>
        </p:txBody>
      </p:sp>
    </p:spTree>
    <p:extLst>
      <p:ext uri="{BB962C8B-B14F-4D97-AF65-F5344CB8AC3E}">
        <p14:creationId xmlns:p14="http://schemas.microsoft.com/office/powerpoint/2010/main" val="361881337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526338"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2"/>
          <p:cNvSpPr txBox="1">
            <a:spLocks noChangeArrowheads="1"/>
          </p:cNvSpPr>
          <p:nvPr/>
        </p:nvSpPr>
        <p:spPr bwMode="auto">
          <a:xfrm>
            <a:off x="7050088" y="6413500"/>
            <a:ext cx="20939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CC0000"/>
                </a:solidFill>
                <a:latin typeface="Times" charset="0"/>
              </a:rPr>
              <a:t>Origins of </a:t>
            </a:r>
            <a:r>
              <a:rPr lang="en-US" sz="1800">
                <a:latin typeface="Times" charset="0"/>
              </a:rPr>
              <a:t>Health</a:t>
            </a:r>
          </a:p>
          <a:p>
            <a:pPr eaLnBrk="1" hangingPunct="1"/>
            <a:endParaRPr lang="en-US" sz="1800"/>
          </a:p>
        </p:txBody>
      </p:sp>
    </p:spTree>
    <p:extLst>
      <p:ext uri="{BB962C8B-B14F-4D97-AF65-F5344CB8AC3E}">
        <p14:creationId xmlns:p14="http://schemas.microsoft.com/office/powerpoint/2010/main" val="23283416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57200"/>
            <a:ext cx="6400800" cy="1143000"/>
          </a:xfrm>
        </p:spPr>
        <p:txBody>
          <a:bodyPr>
            <a:normAutofit/>
          </a:bodyPr>
          <a:lstStyle/>
          <a:p>
            <a:pPr algn="ctr"/>
            <a:r>
              <a:rPr lang="en-US" dirty="0">
                <a:solidFill>
                  <a:srgbClr val="800000"/>
                </a:solidFill>
              </a:rPr>
              <a:t>M</a:t>
            </a:r>
            <a:r>
              <a:rPr lang="en-US" dirty="0" smtClean="0">
                <a:solidFill>
                  <a:srgbClr val="800000"/>
                </a:solidFill>
              </a:rPr>
              <a:t>ost interesting and meaningful attributes of any food</a:t>
            </a:r>
            <a:endParaRPr lang="en-US" dirty="0">
              <a:solidFill>
                <a:srgbClr val="800000"/>
              </a:solidFill>
            </a:endParaRPr>
          </a:p>
        </p:txBody>
      </p:sp>
      <p:sp>
        <p:nvSpPr>
          <p:cNvPr id="3" name="Content Placeholder 2"/>
          <p:cNvSpPr>
            <a:spLocks noGrp="1"/>
          </p:cNvSpPr>
          <p:nvPr>
            <p:ph idx="1"/>
          </p:nvPr>
        </p:nvSpPr>
        <p:spPr>
          <a:xfrm>
            <a:off x="1524000" y="2362200"/>
            <a:ext cx="5943600" cy="3124200"/>
          </a:xfrm>
        </p:spPr>
        <p:txBody>
          <a:bodyPr>
            <a:normAutofit/>
          </a:bodyPr>
          <a:lstStyle/>
          <a:p>
            <a:pPr>
              <a:buFont typeface="Arial"/>
              <a:buChar char="•"/>
            </a:pPr>
            <a:r>
              <a:rPr lang="en-US" dirty="0" smtClean="0"/>
              <a:t>Nutrient density</a:t>
            </a:r>
          </a:p>
          <a:p>
            <a:pPr>
              <a:buFont typeface="Arial"/>
              <a:buChar char="•"/>
            </a:pPr>
            <a:r>
              <a:rPr lang="en-US" dirty="0" smtClean="0"/>
              <a:t>Impact on glucose and insulin</a:t>
            </a:r>
          </a:p>
          <a:p>
            <a:pPr>
              <a:buFont typeface="Arial"/>
              <a:buChar char="•"/>
            </a:pPr>
            <a:r>
              <a:rPr lang="en-US" dirty="0" smtClean="0"/>
              <a:t>Impact on the gut microbiome</a:t>
            </a:r>
          </a:p>
          <a:p>
            <a:pPr>
              <a:buFont typeface="Arial"/>
              <a:buChar char="•"/>
            </a:pPr>
            <a:r>
              <a:rPr lang="en-US" dirty="0"/>
              <a:t>Macronutrient </a:t>
            </a:r>
            <a:r>
              <a:rPr lang="en-US" dirty="0" smtClean="0"/>
              <a:t>quality</a:t>
            </a:r>
          </a:p>
          <a:p>
            <a:pPr>
              <a:buFont typeface="Arial"/>
              <a:buChar char="•"/>
            </a:pPr>
            <a:r>
              <a:rPr lang="en-US" dirty="0"/>
              <a:t>Phytonutrient </a:t>
            </a:r>
            <a:r>
              <a:rPr lang="en-US" dirty="0" smtClean="0"/>
              <a:t>complexity</a:t>
            </a:r>
          </a:p>
          <a:p>
            <a:pPr>
              <a:buFont typeface="Arial"/>
              <a:buChar char="•"/>
            </a:pPr>
            <a:r>
              <a:rPr lang="en-US" dirty="0" smtClean="0"/>
              <a:t>Impact on our immune system</a:t>
            </a:r>
            <a:endParaRPr lang="en-US" dirty="0"/>
          </a:p>
        </p:txBody>
      </p:sp>
    </p:spTree>
    <p:extLst>
      <p:ext uri="{BB962C8B-B14F-4D97-AF65-F5344CB8AC3E}">
        <p14:creationId xmlns:p14="http://schemas.microsoft.com/office/powerpoint/2010/main" val="3873848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sz="half" idx="4294967295"/>
          </p:nvPr>
        </p:nvSpPr>
        <p:spPr>
          <a:xfrm>
            <a:off x="4114800" y="2590800"/>
            <a:ext cx="4648200" cy="1403350"/>
          </a:xfrm>
        </p:spPr>
        <p:txBody>
          <a:bodyPr/>
          <a:lstStyle/>
          <a:p>
            <a:pPr marL="0" indent="0" algn="ctr" eaLnBrk="1" hangingPunct="1">
              <a:buFont typeface="Arial" charset="0"/>
              <a:buNone/>
            </a:pPr>
            <a:r>
              <a:rPr lang="ja-JP" altLang="en-US">
                <a:latin typeface="Times New Roman" charset="0"/>
                <a:ea typeface="ＭＳ Ｐゴシック" charset="0"/>
              </a:rPr>
              <a:t>“</a:t>
            </a:r>
            <a:r>
              <a:rPr lang="en-US">
                <a:latin typeface="Times New Roman" charset="0"/>
                <a:ea typeface="ＭＳ Ｐゴシック" charset="0"/>
              </a:rPr>
              <a:t>The Cause of Everything?</a:t>
            </a:r>
            <a:r>
              <a:rPr lang="ja-JP" altLang="en-US">
                <a:latin typeface="Times New Roman" charset="0"/>
                <a:ea typeface="ＭＳ Ｐゴシック" charset="0"/>
              </a:rPr>
              <a:t>”</a:t>
            </a:r>
            <a:endParaRPr lang="en-US">
              <a:latin typeface="Times New Roman" charset="0"/>
              <a:ea typeface="ＭＳ Ｐゴシック" charset="0"/>
            </a:endParaRPr>
          </a:p>
        </p:txBody>
      </p:sp>
      <p:pic>
        <p:nvPicPr>
          <p:cNvPr id="24580" name="Picture 4" descr="Picture 4_ppt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invGray">
          <a:xfrm>
            <a:off x="762000" y="914400"/>
            <a:ext cx="30988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3" name="Text Box 5"/>
          <p:cNvSpPr txBox="1">
            <a:spLocks noChangeArrowheads="1"/>
          </p:cNvSpPr>
          <p:nvPr/>
        </p:nvSpPr>
        <p:spPr bwMode="auto">
          <a:xfrm>
            <a:off x="4810125" y="35052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dirty="0">
                <a:solidFill>
                  <a:srgbClr val="800000"/>
                </a:solidFill>
                <a:latin typeface="Calibri" charset="0"/>
              </a:rPr>
              <a:t>“</a:t>
            </a:r>
            <a:r>
              <a:rPr lang="en-US" dirty="0" err="1">
                <a:solidFill>
                  <a:srgbClr val="800000"/>
                </a:solidFill>
                <a:latin typeface="Calibri" charset="0"/>
              </a:rPr>
              <a:t>Inflammaging</a:t>
            </a:r>
            <a:r>
              <a:rPr lang="ja-JP" altLang="en-US" dirty="0">
                <a:solidFill>
                  <a:srgbClr val="800000"/>
                </a:solidFill>
                <a:latin typeface="Calibri" charset="0"/>
              </a:rPr>
              <a:t>”</a:t>
            </a:r>
            <a:endParaRPr lang="en-US" dirty="0">
              <a:solidFill>
                <a:srgbClr val="800000"/>
              </a:solidFill>
              <a:latin typeface="Calibri" charset="0"/>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89228719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7333"/>
                                        </p:tgtEl>
                                        <p:attrNameLst>
                                          <p:attrName>style.visibility</p:attrName>
                                        </p:attrNameLst>
                                      </p:cBhvr>
                                      <p:to>
                                        <p:strVal val="visible"/>
                                      </p:to>
                                    </p:set>
                                    <p:animEffect transition="in" filter="dissolve">
                                      <p:cBhvr>
                                        <p:cTn id="7" dur="500"/>
                                        <p:tgtEl>
                                          <p:spTgt spid="227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3"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PTXSS_ORIGINAL" val="32772,Picture 4,271,Slide16"/>
  <p:tag name="PPTXSS_SETTINGS" val="986895,8,8,200,50,3,True,False"/>
</p:tagLst>
</file>

<file path=ppt/tags/tag2.xml><?xml version="1.0" encoding="utf-8"?>
<p:tagLst xmlns:a="http://schemas.openxmlformats.org/drawingml/2006/main" xmlns:r="http://schemas.openxmlformats.org/officeDocument/2006/relationships" xmlns:p="http://schemas.openxmlformats.org/presentationml/2006/main">
  <p:tag name="PPTXSS_ORIGINAL" val="38914,Picture 2,274,Slide19"/>
  <p:tag name="PPTXSS_SETTINGS" val="986895,8,8,200,50,3,True,False"/>
</p:tagLst>
</file>

<file path=ppt/tags/tag3.xml><?xml version="1.0" encoding="utf-8"?>
<p:tagLst xmlns:a="http://schemas.openxmlformats.org/drawingml/2006/main" xmlns:r="http://schemas.openxmlformats.org/officeDocument/2006/relationships" xmlns:p="http://schemas.openxmlformats.org/presentationml/2006/main">
  <p:tag name="PPTXSS_ORIGINAL" val="47106,Picture 2,278,Slide23"/>
  <p:tag name="PPTXSS_SETTINGS" val="986895,8,8,200,50,3,True,False"/>
</p:tagLst>
</file>

<file path=ppt/tags/tag4.xml><?xml version="1.0" encoding="utf-8"?>
<p:tagLst xmlns:a="http://schemas.openxmlformats.org/drawingml/2006/main" xmlns:r="http://schemas.openxmlformats.org/officeDocument/2006/relationships" xmlns:p="http://schemas.openxmlformats.org/presentationml/2006/main">
  <p:tag name="PPTXSS_ORIGINAL" val="47107,Picture 3,278,Slide23"/>
  <p:tag name="PPTXSS_SETTINGS" val="986895,8,8,200,50,3,True,False"/>
</p:tagLst>
</file>

<file path=ppt/theme/theme1.xml><?xml version="1.0" encoding="utf-8"?>
<a:theme xmlns:a="http://schemas.openxmlformats.org/drawingml/2006/main" name="Kripalu_template">
  <a:themeElements>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ripalu_template">
      <a:majorFont>
        <a:latin typeface="Akzidenz-Grotesk Std Med"/>
        <a:ea typeface=""/>
        <a:cs typeface=""/>
      </a:majorFont>
      <a:minorFont>
        <a:latin typeface="Akzidenz-Grotesk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kzidenz-Grotesk BQ Light"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kzidenz-Grotesk BQ Light" pitchFamily="1" charset="0"/>
          </a:defRPr>
        </a:defPPr>
      </a:lstStyle>
    </a:lnDef>
  </a:objectDefaults>
  <a:extraClrSchemeLst>
    <a:extraClrScheme>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ripalu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ripalu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ripalu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ripalu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ripalu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ripalu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ripalu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ripalu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ripalu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ripalu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ripalu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HD:Users:macuser:Desktop:KripaluPowerPoints:Kripalu_template.pot</Template>
  <TotalTime>19394</TotalTime>
  <Words>2231</Words>
  <Application>Microsoft Macintosh PowerPoint</Application>
  <PresentationFormat>On-screen Show (4:3)</PresentationFormat>
  <Paragraphs>266</Paragraphs>
  <Slides>62</Slides>
  <Notes>8</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Kripalu_template</vt:lpstr>
      <vt:lpstr>PowerPoint Presentation</vt:lpstr>
      <vt:lpstr>The Origins of Health …exploring the causes of the causes</vt:lpstr>
      <vt:lpstr>PowerPoint Presentation</vt:lpstr>
      <vt:lpstr>PowerPoint Presentation</vt:lpstr>
      <vt:lpstr>PowerPoint Presentation</vt:lpstr>
      <vt:lpstr>PowerPoint Presentation</vt:lpstr>
      <vt:lpstr>PowerPoint Presentation</vt:lpstr>
      <vt:lpstr>Most interesting and meaningful attributes of any food</vt:lpstr>
      <vt:lpstr>PowerPoint Presentation</vt:lpstr>
      <vt:lpstr>PowerPoint Presentation</vt:lpstr>
      <vt:lpstr>Causes of Inflammation</vt:lpstr>
      <vt:lpstr>Inflammation</vt:lpstr>
      <vt:lpstr>PowerPoint Presentation</vt:lpstr>
      <vt:lpstr>An Ancient Design For Survival in Modern Times …our design has maintained many of the Stone Age imperatives, but life in the fast lane has not.</vt:lpstr>
      <vt:lpstr>Causes of Inflammation</vt:lpstr>
      <vt:lpstr>PowerPoint Presentation</vt:lpstr>
      <vt:lpstr>PowerPoint Presentation</vt:lpstr>
      <vt:lpstr>PowerPoint Presentation</vt:lpstr>
      <vt:lpstr>PowerPoint Presentation</vt:lpstr>
      <vt:lpstr>PowerPoint Presentation</vt:lpstr>
      <vt:lpstr>PowerPoint Presentation</vt:lpstr>
      <vt:lpstr>CHANGES IN HUMAN DIETS WITH INTENSIFIED AGRICULTURE, COOKING, AND FOOD PROCESSING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quality fat sources</vt:lpstr>
      <vt:lpstr>When the barrier breaks down, disease risk increases</vt:lpstr>
      <vt:lpstr>PowerPoint Presentation</vt:lpstr>
      <vt:lpstr>PowerPoint Presentation</vt:lpstr>
      <vt:lpstr>PowerPoint Presentation</vt:lpstr>
      <vt:lpstr>PowerPoint Presentation</vt:lpstr>
      <vt:lpstr>PowerPoint Presentation</vt:lpstr>
      <vt:lpstr>PowerPoint Presentation</vt:lpstr>
      <vt:lpstr>hsC-REACTIVE PROTEIN</vt:lpstr>
      <vt:lpstr>PowerPoint Presentation</vt:lpstr>
      <vt:lpstr>How Do You Treat Inflammation?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Time-Restricted Eating (TRE)</vt:lpstr>
      <vt:lpstr>PowerPoint Presentation</vt:lpstr>
      <vt:lpstr>PowerPoint Presentation</vt:lpstr>
      <vt:lpstr>PowerPoint Presentation</vt:lpstr>
      <vt:lpstr>Activity and Movement</vt:lpstr>
      <vt:lpstr>PowerPoint Presentation</vt:lpstr>
      <vt:lpstr>PowerPoint Presentation</vt:lpstr>
    </vt:vector>
  </TitlesOfParts>
  <Company>뿿짠뿿쥀Ґ탐Ȱ珬뿿_xdac8_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Mark Pettus</dc:creator>
  <cp:lastModifiedBy>Mark Pettus</cp:lastModifiedBy>
  <cp:revision>246</cp:revision>
  <cp:lastPrinted>2018-01-02T17:28:31Z</cp:lastPrinted>
  <dcterms:created xsi:type="dcterms:W3CDTF">2013-11-09T12:08:17Z</dcterms:created>
  <dcterms:modified xsi:type="dcterms:W3CDTF">2018-02-22T14:17:01Z</dcterms:modified>
</cp:coreProperties>
</file>