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8"/>
  </p:notesMasterIdLst>
  <p:sldIdLst>
    <p:sldId id="256" r:id="rId2"/>
    <p:sldId id="350" r:id="rId3"/>
    <p:sldId id="351" r:id="rId4"/>
    <p:sldId id="352" r:id="rId5"/>
    <p:sldId id="280" r:id="rId6"/>
    <p:sldId id="257" r:id="rId7"/>
    <p:sldId id="258" r:id="rId8"/>
    <p:sldId id="290" r:id="rId9"/>
    <p:sldId id="349" r:id="rId10"/>
    <p:sldId id="327" r:id="rId11"/>
    <p:sldId id="295" r:id="rId12"/>
    <p:sldId id="309" r:id="rId13"/>
    <p:sldId id="291" r:id="rId14"/>
    <p:sldId id="292" r:id="rId15"/>
    <p:sldId id="293" r:id="rId16"/>
    <p:sldId id="294" r:id="rId17"/>
    <p:sldId id="334" r:id="rId18"/>
    <p:sldId id="330" r:id="rId19"/>
    <p:sldId id="283" r:id="rId20"/>
    <p:sldId id="288" r:id="rId21"/>
    <p:sldId id="282" r:id="rId22"/>
    <p:sldId id="259" r:id="rId23"/>
    <p:sldId id="260" r:id="rId24"/>
    <p:sldId id="261" r:id="rId25"/>
    <p:sldId id="262" r:id="rId26"/>
    <p:sldId id="263" r:id="rId27"/>
    <p:sldId id="264" r:id="rId28"/>
    <p:sldId id="308" r:id="rId29"/>
    <p:sldId id="300" r:id="rId30"/>
    <p:sldId id="301" r:id="rId31"/>
    <p:sldId id="302" r:id="rId32"/>
    <p:sldId id="303" r:id="rId33"/>
    <p:sldId id="304" r:id="rId34"/>
    <p:sldId id="305" r:id="rId35"/>
    <p:sldId id="296" r:id="rId36"/>
    <p:sldId id="307" r:id="rId37"/>
    <p:sldId id="306" r:id="rId38"/>
    <p:sldId id="265" r:id="rId39"/>
    <p:sldId id="266" r:id="rId40"/>
    <p:sldId id="267" r:id="rId41"/>
    <p:sldId id="329" r:id="rId42"/>
    <p:sldId id="268" r:id="rId43"/>
    <p:sldId id="269" r:id="rId44"/>
    <p:sldId id="270" r:id="rId45"/>
    <p:sldId id="298" r:id="rId46"/>
    <p:sldId id="335" r:id="rId47"/>
    <p:sldId id="333" r:id="rId48"/>
    <p:sldId id="332" r:id="rId49"/>
    <p:sldId id="331" r:id="rId50"/>
    <p:sldId id="299" r:id="rId51"/>
    <p:sldId id="297" r:id="rId52"/>
    <p:sldId id="271" r:id="rId53"/>
    <p:sldId id="272" r:id="rId54"/>
    <p:sldId id="273" r:id="rId55"/>
    <p:sldId id="274" r:id="rId56"/>
    <p:sldId id="275" r:id="rId57"/>
    <p:sldId id="276" r:id="rId58"/>
    <p:sldId id="277" r:id="rId59"/>
    <p:sldId id="278" r:id="rId60"/>
    <p:sldId id="279" r:id="rId61"/>
    <p:sldId id="281" r:id="rId62"/>
    <p:sldId id="284" r:id="rId63"/>
    <p:sldId id="285" r:id="rId64"/>
    <p:sldId id="286" r:id="rId65"/>
    <p:sldId id="287" r:id="rId66"/>
    <p:sldId id="289" r:id="rId67"/>
    <p:sldId id="320" r:id="rId68"/>
    <p:sldId id="310" r:id="rId69"/>
    <p:sldId id="311" r:id="rId70"/>
    <p:sldId id="312" r:id="rId71"/>
    <p:sldId id="313" r:id="rId72"/>
    <p:sldId id="314" r:id="rId73"/>
    <p:sldId id="315" r:id="rId74"/>
    <p:sldId id="326" r:id="rId75"/>
    <p:sldId id="325" r:id="rId76"/>
    <p:sldId id="321" r:id="rId77"/>
    <p:sldId id="324" r:id="rId78"/>
    <p:sldId id="323" r:id="rId79"/>
    <p:sldId id="322" r:id="rId80"/>
    <p:sldId id="316" r:id="rId81"/>
    <p:sldId id="317" r:id="rId82"/>
    <p:sldId id="319" r:id="rId83"/>
    <p:sldId id="318" r:id="rId84"/>
    <p:sldId id="336" r:id="rId85"/>
    <p:sldId id="337" r:id="rId86"/>
    <p:sldId id="338" r:id="rId87"/>
    <p:sldId id="339" r:id="rId88"/>
    <p:sldId id="340" r:id="rId89"/>
    <p:sldId id="341" r:id="rId90"/>
    <p:sldId id="342" r:id="rId91"/>
    <p:sldId id="343" r:id="rId92"/>
    <p:sldId id="344" r:id="rId93"/>
    <p:sldId id="345" r:id="rId94"/>
    <p:sldId id="346" r:id="rId95"/>
    <p:sldId id="348" r:id="rId96"/>
    <p:sldId id="347"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9" d="100"/>
          <a:sy n="109" d="100"/>
        </p:scale>
        <p:origin x="-47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percentStacked"/>
        <c:varyColors val="0"/>
        <c:ser>
          <c:idx val="0"/>
          <c:order val="0"/>
          <c:tx>
            <c:strRef>
              <c:f>Sheet1!$B$1</c:f>
              <c:strCache>
                <c:ptCount val="1"/>
                <c:pt idx="0">
                  <c:v>Carb</c:v>
                </c:pt>
              </c:strCache>
            </c:strRef>
          </c:tx>
          <c:invertIfNegative val="0"/>
          <c:cat>
            <c:strRef>
              <c:f>Sheet1!$A$2:$A$3</c:f>
              <c:strCache>
                <c:ptCount val="2"/>
                <c:pt idx="0">
                  <c:v>SAD</c:v>
                </c:pt>
                <c:pt idx="1">
                  <c:v>LCHF</c:v>
                </c:pt>
              </c:strCache>
            </c:strRef>
          </c:cat>
          <c:val>
            <c:numRef>
              <c:f>Sheet1!$B$2:$B$3</c:f>
              <c:numCache>
                <c:formatCode>General</c:formatCode>
                <c:ptCount val="2"/>
                <c:pt idx="0">
                  <c:v>55.0</c:v>
                </c:pt>
                <c:pt idx="1">
                  <c:v>10.0</c:v>
                </c:pt>
              </c:numCache>
            </c:numRef>
          </c:val>
        </c:ser>
        <c:ser>
          <c:idx val="1"/>
          <c:order val="1"/>
          <c:tx>
            <c:strRef>
              <c:f>Sheet1!$C$1</c:f>
              <c:strCache>
                <c:ptCount val="1"/>
                <c:pt idx="0">
                  <c:v>Fat</c:v>
                </c:pt>
              </c:strCache>
            </c:strRef>
          </c:tx>
          <c:invertIfNegative val="0"/>
          <c:cat>
            <c:strRef>
              <c:f>Sheet1!$A$2:$A$3</c:f>
              <c:strCache>
                <c:ptCount val="2"/>
                <c:pt idx="0">
                  <c:v>SAD</c:v>
                </c:pt>
                <c:pt idx="1">
                  <c:v>LCHF</c:v>
                </c:pt>
              </c:strCache>
            </c:strRef>
          </c:cat>
          <c:val>
            <c:numRef>
              <c:f>Sheet1!$C$2:$C$3</c:f>
              <c:numCache>
                <c:formatCode>General</c:formatCode>
                <c:ptCount val="2"/>
                <c:pt idx="0">
                  <c:v>30.0</c:v>
                </c:pt>
                <c:pt idx="1">
                  <c:v>75.0</c:v>
                </c:pt>
              </c:numCache>
            </c:numRef>
          </c:val>
        </c:ser>
        <c:ser>
          <c:idx val="2"/>
          <c:order val="2"/>
          <c:tx>
            <c:strRef>
              <c:f>Sheet1!$D$1</c:f>
              <c:strCache>
                <c:ptCount val="1"/>
                <c:pt idx="0">
                  <c:v>Protein</c:v>
                </c:pt>
              </c:strCache>
            </c:strRef>
          </c:tx>
          <c:invertIfNegative val="0"/>
          <c:cat>
            <c:strRef>
              <c:f>Sheet1!$A$2:$A$3</c:f>
              <c:strCache>
                <c:ptCount val="2"/>
                <c:pt idx="0">
                  <c:v>SAD</c:v>
                </c:pt>
                <c:pt idx="1">
                  <c:v>LCHF</c:v>
                </c:pt>
              </c:strCache>
            </c:strRef>
          </c:cat>
          <c:val>
            <c:numRef>
              <c:f>Sheet1!$D$2:$D$3</c:f>
              <c:numCache>
                <c:formatCode>General</c:formatCode>
                <c:ptCount val="2"/>
                <c:pt idx="0">
                  <c:v>15.0</c:v>
                </c:pt>
                <c:pt idx="1">
                  <c:v>15.0</c:v>
                </c:pt>
              </c:numCache>
            </c:numRef>
          </c:val>
        </c:ser>
        <c:dLbls>
          <c:showLegendKey val="0"/>
          <c:showVal val="0"/>
          <c:showCatName val="0"/>
          <c:showSerName val="0"/>
          <c:showPercent val="0"/>
          <c:showBubbleSize val="0"/>
        </c:dLbls>
        <c:gapWidth val="150"/>
        <c:overlap val="100"/>
        <c:axId val="2141689800"/>
        <c:axId val="2141331672"/>
      </c:barChart>
      <c:catAx>
        <c:axId val="2141689800"/>
        <c:scaling>
          <c:orientation val="minMax"/>
        </c:scaling>
        <c:delete val="1"/>
        <c:axPos val="b"/>
        <c:numFmt formatCode="General" sourceLinked="1"/>
        <c:majorTickMark val="out"/>
        <c:minorTickMark val="none"/>
        <c:tickLblPos val="nextTo"/>
        <c:crossAx val="2141331672"/>
        <c:crosses val="autoZero"/>
        <c:auto val="1"/>
        <c:lblAlgn val="ctr"/>
        <c:lblOffset val="100"/>
        <c:noMultiLvlLbl val="0"/>
      </c:catAx>
      <c:valAx>
        <c:axId val="2141331672"/>
        <c:scaling>
          <c:orientation val="minMax"/>
        </c:scaling>
        <c:delete val="0"/>
        <c:axPos val="l"/>
        <c:majorGridlines/>
        <c:numFmt formatCode="0%" sourceLinked="1"/>
        <c:majorTickMark val="out"/>
        <c:minorTickMark val="none"/>
        <c:tickLblPos val="nextTo"/>
        <c:crossAx val="214168980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0.25346</cdr:x>
      <cdr:y>0.29529</cdr:y>
    </cdr:from>
    <cdr:to>
      <cdr:x>0.35404</cdr:x>
      <cdr:y>0.37221</cdr:y>
    </cdr:to>
    <cdr:sp macro="" textlink="">
      <cdr:nvSpPr>
        <cdr:cNvPr id="2" name="TextBox 1"/>
        <cdr:cNvSpPr txBox="1"/>
      </cdr:nvSpPr>
      <cdr:spPr>
        <a:xfrm xmlns:a="http://schemas.openxmlformats.org/drawingml/2006/main">
          <a:off x="1398135" y="1467148"/>
          <a:ext cx="554835" cy="3821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smtClean="0"/>
            <a:t>30%</a:t>
          </a:r>
          <a:endParaRPr lang="en-US" sz="1600" b="1" dirty="0"/>
        </a:p>
      </cdr:txBody>
    </cdr:sp>
  </cdr:relSizeAnchor>
  <cdr:relSizeAnchor xmlns:cdr="http://schemas.openxmlformats.org/drawingml/2006/chartDrawing">
    <cdr:from>
      <cdr:x>0.54626</cdr:x>
      <cdr:y>0.86104</cdr:y>
    </cdr:from>
    <cdr:to>
      <cdr:x>0.67143</cdr:x>
      <cdr:y>0.93548</cdr:y>
    </cdr:to>
    <cdr:sp macro="" textlink="">
      <cdr:nvSpPr>
        <cdr:cNvPr id="3" name="TextBox 2"/>
        <cdr:cNvSpPr txBox="1"/>
      </cdr:nvSpPr>
      <cdr:spPr>
        <a:xfrm xmlns:a="http://schemas.openxmlformats.org/drawingml/2006/main">
          <a:off x="3013323" y="4278158"/>
          <a:ext cx="690462" cy="3698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smtClean="0"/>
            <a:t>10%</a:t>
          </a:r>
          <a:endParaRPr lang="en-US" sz="1600" b="1" dirty="0"/>
        </a:p>
      </cdr:txBody>
    </cdr:sp>
  </cdr:relSizeAnchor>
  <cdr:relSizeAnchor xmlns:cdr="http://schemas.openxmlformats.org/drawingml/2006/chartDrawing">
    <cdr:from>
      <cdr:x>0.54877</cdr:x>
      <cdr:y>0.47673</cdr:y>
    </cdr:from>
    <cdr:to>
      <cdr:x>0.67394</cdr:x>
      <cdr:y>0.55117</cdr:y>
    </cdr:to>
    <cdr:sp macro="" textlink="">
      <cdr:nvSpPr>
        <cdr:cNvPr id="4" name="TextBox 3"/>
        <cdr:cNvSpPr txBox="1"/>
      </cdr:nvSpPr>
      <cdr:spPr>
        <a:xfrm xmlns:a="http://schemas.openxmlformats.org/drawingml/2006/main">
          <a:off x="3027134" y="2368648"/>
          <a:ext cx="690462" cy="3698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smtClean="0"/>
            <a:t>75%</a:t>
          </a:r>
          <a:endParaRPr lang="en-US" sz="1600" b="1" dirty="0"/>
        </a:p>
      </cdr:txBody>
    </cdr:sp>
  </cdr:relSizeAnchor>
  <cdr:relSizeAnchor xmlns:cdr="http://schemas.openxmlformats.org/drawingml/2006/chartDrawing">
    <cdr:from>
      <cdr:x>0.5485</cdr:x>
      <cdr:y>0.07692</cdr:y>
    </cdr:from>
    <cdr:to>
      <cdr:x>0.55679</cdr:x>
      <cdr:y>0.08612</cdr:y>
    </cdr:to>
    <cdr:sp macro="" textlink="">
      <cdr:nvSpPr>
        <cdr:cNvPr id="5" name="TextBox 4"/>
        <cdr:cNvSpPr txBox="1"/>
      </cdr:nvSpPr>
      <cdr:spPr>
        <a:xfrm xmlns:a="http://schemas.openxmlformats.org/drawingml/2006/main">
          <a:off x="3025652" y="382197"/>
          <a:ext cx="45719"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0.55297</cdr:x>
      <cdr:y>0.07692</cdr:y>
    </cdr:from>
    <cdr:to>
      <cdr:x>0.66696</cdr:x>
      <cdr:y>0.16863</cdr:y>
    </cdr:to>
    <cdr:sp macro="" textlink="">
      <cdr:nvSpPr>
        <cdr:cNvPr id="6" name="TextBox 5"/>
        <cdr:cNvSpPr txBox="1"/>
      </cdr:nvSpPr>
      <cdr:spPr>
        <a:xfrm xmlns:a="http://schemas.openxmlformats.org/drawingml/2006/main">
          <a:off x="3050312" y="382197"/>
          <a:ext cx="628814" cy="4556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smtClean="0"/>
            <a:t>15%</a:t>
          </a:r>
          <a:endParaRPr lang="en-US" sz="16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FCB7B8-A70E-2B43-B312-C205AEB827A2}" type="datetimeFigureOut">
              <a:rPr lang="en-US" smtClean="0"/>
              <a:t>10/23/16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52353C-336B-AB42-9FC9-57A81FB899B4}" type="slidenum">
              <a:rPr lang="en-US" smtClean="0"/>
              <a:t>‹#›</a:t>
            </a:fld>
            <a:endParaRPr lang="en-US"/>
          </a:p>
        </p:txBody>
      </p:sp>
    </p:spTree>
    <p:extLst>
      <p:ext uri="{BB962C8B-B14F-4D97-AF65-F5344CB8AC3E}">
        <p14:creationId xmlns:p14="http://schemas.microsoft.com/office/powerpoint/2010/main" val="6979410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7C6E53-A55B-934B-B12B-D88D039BF6A6}" type="slidenum">
              <a:rPr lang="en-US"/>
              <a:pPr>
                <a:defRPr/>
              </a:pPr>
              <a:t>26</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pPr>
              <a:defRPr/>
            </a:pPr>
            <a:r>
              <a:rPr lang="en-US" dirty="0" smtClean="0"/>
              <a:t>women in the upper third for insulin level were more than twice as likely to develop breast cancer compared with women in bottom third for insulin level 2009 Intl Journal of cancer</a:t>
            </a:r>
          </a:p>
          <a:p>
            <a:pPr>
              <a:defRPr/>
            </a:pPr>
            <a:r>
              <a:rPr lang="en-US" dirty="0" smtClean="0"/>
              <a:t>JNCI 1999  &gt;5000 colon cancer </a:t>
            </a:r>
            <a:r>
              <a:rPr lang="en-US" dirty="0" err="1" smtClean="0"/>
              <a:t>assoc</a:t>
            </a:r>
            <a:r>
              <a:rPr lang="en-US" dirty="0" smtClean="0"/>
              <a:t> w/ elevations in fasting and post prandial BS and insulin levels</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smtClean="0"/>
              <a:t>TEE differed by approximately 300 kcal/d between these low fat and low carb diets, an effect corresponding with the amount of energy typically expended in 1 hour of moderate-intensity physical activity.</a:t>
            </a:r>
            <a:endParaRPr lang="en-US" dirty="0">
              <a:latin typeface="Calibri" charset="0"/>
            </a:endParaRPr>
          </a:p>
        </p:txBody>
      </p:sp>
    </p:spTree>
    <p:extLst>
      <p:ext uri="{BB962C8B-B14F-4D97-AF65-F5344CB8AC3E}">
        <p14:creationId xmlns:p14="http://schemas.microsoft.com/office/powerpoint/2010/main" val="2260252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883" indent="-285724" eaLnBrk="0" hangingPunct="0">
              <a:defRPr>
                <a:solidFill>
                  <a:schemeClr val="tx1"/>
                </a:solidFill>
                <a:latin typeface="Arial" charset="0"/>
                <a:ea typeface="ＭＳ Ｐゴシック" charset="0"/>
              </a:defRPr>
            </a:lvl2pPr>
            <a:lvl3pPr marL="1142898" indent="-228580" eaLnBrk="0" hangingPunct="0">
              <a:defRPr>
                <a:solidFill>
                  <a:schemeClr val="tx1"/>
                </a:solidFill>
                <a:latin typeface="Arial" charset="0"/>
                <a:ea typeface="ＭＳ Ｐゴシック" charset="0"/>
              </a:defRPr>
            </a:lvl3pPr>
            <a:lvl4pPr marL="1600057" indent="-228580" eaLnBrk="0" hangingPunct="0">
              <a:defRPr>
                <a:solidFill>
                  <a:schemeClr val="tx1"/>
                </a:solidFill>
                <a:latin typeface="Arial" charset="0"/>
                <a:ea typeface="ＭＳ Ｐゴシック" charset="0"/>
              </a:defRPr>
            </a:lvl4pPr>
            <a:lvl5pPr marL="2057217" indent="-228580" eaLnBrk="0" hangingPunct="0">
              <a:defRPr>
                <a:solidFill>
                  <a:schemeClr val="tx1"/>
                </a:solidFill>
                <a:latin typeface="Arial" charset="0"/>
                <a:ea typeface="ＭＳ Ｐゴシック" charset="0"/>
              </a:defRPr>
            </a:lvl5pPr>
            <a:lvl6pPr marL="2514376" indent="-228580" eaLnBrk="0" fontAlgn="base" hangingPunct="0">
              <a:spcBef>
                <a:spcPct val="0"/>
              </a:spcBef>
              <a:spcAft>
                <a:spcPct val="0"/>
              </a:spcAft>
              <a:defRPr>
                <a:solidFill>
                  <a:schemeClr val="tx1"/>
                </a:solidFill>
                <a:latin typeface="Arial" charset="0"/>
                <a:ea typeface="ＭＳ Ｐゴシック" charset="0"/>
              </a:defRPr>
            </a:lvl6pPr>
            <a:lvl7pPr marL="2971535" indent="-228580" eaLnBrk="0" fontAlgn="base" hangingPunct="0">
              <a:spcBef>
                <a:spcPct val="0"/>
              </a:spcBef>
              <a:spcAft>
                <a:spcPct val="0"/>
              </a:spcAft>
              <a:defRPr>
                <a:solidFill>
                  <a:schemeClr val="tx1"/>
                </a:solidFill>
                <a:latin typeface="Arial" charset="0"/>
                <a:ea typeface="ＭＳ Ｐゴシック" charset="0"/>
              </a:defRPr>
            </a:lvl7pPr>
            <a:lvl8pPr marL="3428695" indent="-228580" eaLnBrk="0" fontAlgn="base" hangingPunct="0">
              <a:spcBef>
                <a:spcPct val="0"/>
              </a:spcBef>
              <a:spcAft>
                <a:spcPct val="0"/>
              </a:spcAft>
              <a:defRPr>
                <a:solidFill>
                  <a:schemeClr val="tx1"/>
                </a:solidFill>
                <a:latin typeface="Arial" charset="0"/>
                <a:ea typeface="ＭＳ Ｐゴシック" charset="0"/>
              </a:defRPr>
            </a:lvl8pPr>
            <a:lvl9pPr marL="3885854" indent="-22858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6ABC5F46-2DD2-CE4A-B484-0CD1E003278B}" type="slidenum">
              <a:rPr lang="en-US" smtClean="0"/>
              <a:pPr eaLnBrk="1" hangingPunct="1">
                <a:defRPr/>
              </a:pPr>
              <a:t>63</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883" indent="-285724" eaLnBrk="0" hangingPunct="0">
              <a:defRPr>
                <a:solidFill>
                  <a:schemeClr val="tx1"/>
                </a:solidFill>
                <a:latin typeface="Arial" charset="0"/>
                <a:ea typeface="ＭＳ Ｐゴシック" charset="0"/>
              </a:defRPr>
            </a:lvl2pPr>
            <a:lvl3pPr marL="1142898" indent="-228580" eaLnBrk="0" hangingPunct="0">
              <a:defRPr>
                <a:solidFill>
                  <a:schemeClr val="tx1"/>
                </a:solidFill>
                <a:latin typeface="Arial" charset="0"/>
                <a:ea typeface="ＭＳ Ｐゴシック" charset="0"/>
              </a:defRPr>
            </a:lvl3pPr>
            <a:lvl4pPr marL="1600057" indent="-228580" eaLnBrk="0" hangingPunct="0">
              <a:defRPr>
                <a:solidFill>
                  <a:schemeClr val="tx1"/>
                </a:solidFill>
                <a:latin typeface="Arial" charset="0"/>
                <a:ea typeface="ＭＳ Ｐゴシック" charset="0"/>
              </a:defRPr>
            </a:lvl4pPr>
            <a:lvl5pPr marL="2057217" indent="-228580" eaLnBrk="0" hangingPunct="0">
              <a:defRPr>
                <a:solidFill>
                  <a:schemeClr val="tx1"/>
                </a:solidFill>
                <a:latin typeface="Arial" charset="0"/>
                <a:ea typeface="ＭＳ Ｐゴシック" charset="0"/>
              </a:defRPr>
            </a:lvl5pPr>
            <a:lvl6pPr marL="2514376" indent="-228580" eaLnBrk="0" fontAlgn="base" hangingPunct="0">
              <a:spcBef>
                <a:spcPct val="0"/>
              </a:spcBef>
              <a:spcAft>
                <a:spcPct val="0"/>
              </a:spcAft>
              <a:defRPr>
                <a:solidFill>
                  <a:schemeClr val="tx1"/>
                </a:solidFill>
                <a:latin typeface="Arial" charset="0"/>
                <a:ea typeface="ＭＳ Ｐゴシック" charset="0"/>
              </a:defRPr>
            </a:lvl6pPr>
            <a:lvl7pPr marL="2971535" indent="-228580" eaLnBrk="0" fontAlgn="base" hangingPunct="0">
              <a:spcBef>
                <a:spcPct val="0"/>
              </a:spcBef>
              <a:spcAft>
                <a:spcPct val="0"/>
              </a:spcAft>
              <a:defRPr>
                <a:solidFill>
                  <a:schemeClr val="tx1"/>
                </a:solidFill>
                <a:latin typeface="Arial" charset="0"/>
                <a:ea typeface="ＭＳ Ｐゴシック" charset="0"/>
              </a:defRPr>
            </a:lvl7pPr>
            <a:lvl8pPr marL="3428695" indent="-228580" eaLnBrk="0" fontAlgn="base" hangingPunct="0">
              <a:spcBef>
                <a:spcPct val="0"/>
              </a:spcBef>
              <a:spcAft>
                <a:spcPct val="0"/>
              </a:spcAft>
              <a:defRPr>
                <a:solidFill>
                  <a:schemeClr val="tx1"/>
                </a:solidFill>
                <a:latin typeface="Arial" charset="0"/>
                <a:ea typeface="ＭＳ Ｐゴシック" charset="0"/>
              </a:defRPr>
            </a:lvl8pPr>
            <a:lvl9pPr marL="3885854" indent="-22858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994D485D-13E2-584E-BEAA-1D33F5B104A6}" type="slidenum">
              <a:rPr lang="en-US" smtClean="0"/>
              <a:pPr eaLnBrk="1" hangingPunct="1">
                <a:defRPr/>
              </a:pPr>
              <a:t>68</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883" indent="-285724" eaLnBrk="0" hangingPunct="0">
              <a:defRPr>
                <a:solidFill>
                  <a:schemeClr val="tx1"/>
                </a:solidFill>
                <a:latin typeface="Arial" charset="0"/>
                <a:ea typeface="ＭＳ Ｐゴシック" charset="0"/>
              </a:defRPr>
            </a:lvl2pPr>
            <a:lvl3pPr marL="1142898" indent="-228580" eaLnBrk="0" hangingPunct="0">
              <a:defRPr>
                <a:solidFill>
                  <a:schemeClr val="tx1"/>
                </a:solidFill>
                <a:latin typeface="Arial" charset="0"/>
                <a:ea typeface="ＭＳ Ｐゴシック" charset="0"/>
              </a:defRPr>
            </a:lvl3pPr>
            <a:lvl4pPr marL="1600057" indent="-228580" eaLnBrk="0" hangingPunct="0">
              <a:defRPr>
                <a:solidFill>
                  <a:schemeClr val="tx1"/>
                </a:solidFill>
                <a:latin typeface="Arial" charset="0"/>
                <a:ea typeface="ＭＳ Ｐゴシック" charset="0"/>
              </a:defRPr>
            </a:lvl4pPr>
            <a:lvl5pPr marL="2057217" indent="-228580" eaLnBrk="0" hangingPunct="0">
              <a:defRPr>
                <a:solidFill>
                  <a:schemeClr val="tx1"/>
                </a:solidFill>
                <a:latin typeface="Arial" charset="0"/>
                <a:ea typeface="ＭＳ Ｐゴシック" charset="0"/>
              </a:defRPr>
            </a:lvl5pPr>
            <a:lvl6pPr marL="2514376" indent="-228580" eaLnBrk="0" fontAlgn="base" hangingPunct="0">
              <a:spcBef>
                <a:spcPct val="0"/>
              </a:spcBef>
              <a:spcAft>
                <a:spcPct val="0"/>
              </a:spcAft>
              <a:defRPr>
                <a:solidFill>
                  <a:schemeClr val="tx1"/>
                </a:solidFill>
                <a:latin typeface="Arial" charset="0"/>
                <a:ea typeface="ＭＳ Ｐゴシック" charset="0"/>
              </a:defRPr>
            </a:lvl6pPr>
            <a:lvl7pPr marL="2971535" indent="-228580" eaLnBrk="0" fontAlgn="base" hangingPunct="0">
              <a:spcBef>
                <a:spcPct val="0"/>
              </a:spcBef>
              <a:spcAft>
                <a:spcPct val="0"/>
              </a:spcAft>
              <a:defRPr>
                <a:solidFill>
                  <a:schemeClr val="tx1"/>
                </a:solidFill>
                <a:latin typeface="Arial" charset="0"/>
                <a:ea typeface="ＭＳ Ｐゴシック" charset="0"/>
              </a:defRPr>
            </a:lvl7pPr>
            <a:lvl8pPr marL="3428695" indent="-228580" eaLnBrk="0" fontAlgn="base" hangingPunct="0">
              <a:spcBef>
                <a:spcPct val="0"/>
              </a:spcBef>
              <a:spcAft>
                <a:spcPct val="0"/>
              </a:spcAft>
              <a:defRPr>
                <a:solidFill>
                  <a:schemeClr val="tx1"/>
                </a:solidFill>
                <a:latin typeface="Arial" charset="0"/>
                <a:ea typeface="ＭＳ Ｐゴシック" charset="0"/>
              </a:defRPr>
            </a:lvl8pPr>
            <a:lvl9pPr marL="3885854" indent="-22858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6ABC5F46-2DD2-CE4A-B484-0CD1E003278B}" type="slidenum">
              <a:rPr lang="en-US" smtClean="0"/>
              <a:pPr eaLnBrk="1" hangingPunct="1">
                <a:defRPr/>
              </a:pPr>
              <a:t>69</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3DB0C-00E7-3F46-BE35-16B8F269E19D}" type="datetimeFigureOut">
              <a:rPr lang="en-US" smtClean="0"/>
              <a:t>10/23/16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E9291-8372-BA4E-A6C2-1D93AF71CC1F}" type="slidenum">
              <a:rPr lang="en-US" smtClean="0"/>
              <a:t>‹#›</a:t>
            </a:fld>
            <a:endParaRPr lang="en-US"/>
          </a:p>
        </p:txBody>
      </p:sp>
    </p:spTree>
    <p:extLst>
      <p:ext uri="{BB962C8B-B14F-4D97-AF65-F5344CB8AC3E}">
        <p14:creationId xmlns:p14="http://schemas.microsoft.com/office/powerpoint/2010/main" val="2133199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3DB0C-00E7-3F46-BE35-16B8F269E19D}" type="datetimeFigureOut">
              <a:rPr lang="en-US" smtClean="0"/>
              <a:t>10/23/16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E9291-8372-BA4E-A6C2-1D93AF71CC1F}" type="slidenum">
              <a:rPr lang="en-US" smtClean="0"/>
              <a:t>‹#›</a:t>
            </a:fld>
            <a:endParaRPr lang="en-US"/>
          </a:p>
        </p:txBody>
      </p:sp>
    </p:spTree>
    <p:extLst>
      <p:ext uri="{BB962C8B-B14F-4D97-AF65-F5344CB8AC3E}">
        <p14:creationId xmlns:p14="http://schemas.microsoft.com/office/powerpoint/2010/main" val="3870176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3DB0C-00E7-3F46-BE35-16B8F269E19D}" type="datetimeFigureOut">
              <a:rPr lang="en-US" smtClean="0"/>
              <a:t>10/23/16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E9291-8372-BA4E-A6C2-1D93AF71CC1F}" type="slidenum">
              <a:rPr lang="en-US" smtClean="0"/>
              <a:t>‹#›</a:t>
            </a:fld>
            <a:endParaRPr lang="en-US"/>
          </a:p>
        </p:txBody>
      </p:sp>
    </p:spTree>
    <p:extLst>
      <p:ext uri="{BB962C8B-B14F-4D97-AF65-F5344CB8AC3E}">
        <p14:creationId xmlns:p14="http://schemas.microsoft.com/office/powerpoint/2010/main" val="1466943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3DB0C-00E7-3F46-BE35-16B8F269E19D}" type="datetimeFigureOut">
              <a:rPr lang="en-US" smtClean="0"/>
              <a:t>10/23/16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E9291-8372-BA4E-A6C2-1D93AF71CC1F}" type="slidenum">
              <a:rPr lang="en-US" smtClean="0"/>
              <a:t>‹#›</a:t>
            </a:fld>
            <a:endParaRPr lang="en-US"/>
          </a:p>
        </p:txBody>
      </p:sp>
    </p:spTree>
    <p:extLst>
      <p:ext uri="{BB962C8B-B14F-4D97-AF65-F5344CB8AC3E}">
        <p14:creationId xmlns:p14="http://schemas.microsoft.com/office/powerpoint/2010/main" val="2172220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3DB0C-00E7-3F46-BE35-16B8F269E19D}" type="datetimeFigureOut">
              <a:rPr lang="en-US" smtClean="0"/>
              <a:t>10/23/16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E9291-8372-BA4E-A6C2-1D93AF71CC1F}" type="slidenum">
              <a:rPr lang="en-US" smtClean="0"/>
              <a:t>‹#›</a:t>
            </a:fld>
            <a:endParaRPr lang="en-US"/>
          </a:p>
        </p:txBody>
      </p:sp>
    </p:spTree>
    <p:extLst>
      <p:ext uri="{BB962C8B-B14F-4D97-AF65-F5344CB8AC3E}">
        <p14:creationId xmlns:p14="http://schemas.microsoft.com/office/powerpoint/2010/main" val="3619576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3DB0C-00E7-3F46-BE35-16B8F269E19D}" type="datetimeFigureOut">
              <a:rPr lang="en-US" smtClean="0"/>
              <a:t>10/23/16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E9291-8372-BA4E-A6C2-1D93AF71CC1F}" type="slidenum">
              <a:rPr lang="en-US" smtClean="0"/>
              <a:t>‹#›</a:t>
            </a:fld>
            <a:endParaRPr lang="en-US"/>
          </a:p>
        </p:txBody>
      </p:sp>
    </p:spTree>
    <p:extLst>
      <p:ext uri="{BB962C8B-B14F-4D97-AF65-F5344CB8AC3E}">
        <p14:creationId xmlns:p14="http://schemas.microsoft.com/office/powerpoint/2010/main" val="2707340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3DB0C-00E7-3F46-BE35-16B8F269E19D}" type="datetimeFigureOut">
              <a:rPr lang="en-US" smtClean="0"/>
              <a:t>10/23/16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7E9291-8372-BA4E-A6C2-1D93AF71CC1F}" type="slidenum">
              <a:rPr lang="en-US" smtClean="0"/>
              <a:t>‹#›</a:t>
            </a:fld>
            <a:endParaRPr lang="en-US"/>
          </a:p>
        </p:txBody>
      </p:sp>
    </p:spTree>
    <p:extLst>
      <p:ext uri="{BB962C8B-B14F-4D97-AF65-F5344CB8AC3E}">
        <p14:creationId xmlns:p14="http://schemas.microsoft.com/office/powerpoint/2010/main" val="358201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3DB0C-00E7-3F46-BE35-16B8F269E19D}" type="datetimeFigureOut">
              <a:rPr lang="en-US" smtClean="0"/>
              <a:t>10/23/16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7E9291-8372-BA4E-A6C2-1D93AF71CC1F}" type="slidenum">
              <a:rPr lang="en-US" smtClean="0"/>
              <a:t>‹#›</a:t>
            </a:fld>
            <a:endParaRPr lang="en-US"/>
          </a:p>
        </p:txBody>
      </p:sp>
    </p:spTree>
    <p:extLst>
      <p:ext uri="{BB962C8B-B14F-4D97-AF65-F5344CB8AC3E}">
        <p14:creationId xmlns:p14="http://schemas.microsoft.com/office/powerpoint/2010/main" val="175452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3DB0C-00E7-3F46-BE35-16B8F269E19D}" type="datetimeFigureOut">
              <a:rPr lang="en-US" smtClean="0"/>
              <a:t>10/23/16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7E9291-8372-BA4E-A6C2-1D93AF71CC1F}" type="slidenum">
              <a:rPr lang="en-US" smtClean="0"/>
              <a:t>‹#›</a:t>
            </a:fld>
            <a:endParaRPr lang="en-US"/>
          </a:p>
        </p:txBody>
      </p:sp>
    </p:spTree>
    <p:extLst>
      <p:ext uri="{BB962C8B-B14F-4D97-AF65-F5344CB8AC3E}">
        <p14:creationId xmlns:p14="http://schemas.microsoft.com/office/powerpoint/2010/main" val="3963361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3DB0C-00E7-3F46-BE35-16B8F269E19D}" type="datetimeFigureOut">
              <a:rPr lang="en-US" smtClean="0"/>
              <a:t>10/23/16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E9291-8372-BA4E-A6C2-1D93AF71CC1F}" type="slidenum">
              <a:rPr lang="en-US" smtClean="0"/>
              <a:t>‹#›</a:t>
            </a:fld>
            <a:endParaRPr lang="en-US"/>
          </a:p>
        </p:txBody>
      </p:sp>
    </p:spTree>
    <p:extLst>
      <p:ext uri="{BB962C8B-B14F-4D97-AF65-F5344CB8AC3E}">
        <p14:creationId xmlns:p14="http://schemas.microsoft.com/office/powerpoint/2010/main" val="4223486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3DB0C-00E7-3F46-BE35-16B8F269E19D}" type="datetimeFigureOut">
              <a:rPr lang="en-US" smtClean="0"/>
              <a:t>10/23/16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E9291-8372-BA4E-A6C2-1D93AF71CC1F}" type="slidenum">
              <a:rPr lang="en-US" smtClean="0"/>
              <a:t>‹#›</a:t>
            </a:fld>
            <a:endParaRPr lang="en-US"/>
          </a:p>
        </p:txBody>
      </p:sp>
    </p:spTree>
    <p:extLst>
      <p:ext uri="{BB962C8B-B14F-4D97-AF65-F5344CB8AC3E}">
        <p14:creationId xmlns:p14="http://schemas.microsoft.com/office/powerpoint/2010/main" val="10333950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3DB0C-00E7-3F46-BE35-16B8F269E19D}" type="datetimeFigureOut">
              <a:rPr lang="en-US" smtClean="0"/>
              <a:t>10/23/16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E9291-8372-BA4E-A6C2-1D93AF71CC1F}" type="slidenum">
              <a:rPr lang="en-US" smtClean="0"/>
              <a:t>‹#›</a:t>
            </a:fld>
            <a:endParaRPr lang="en-US"/>
          </a:p>
        </p:txBody>
      </p:sp>
    </p:spTree>
    <p:extLst>
      <p:ext uri="{BB962C8B-B14F-4D97-AF65-F5344CB8AC3E}">
        <p14:creationId xmlns:p14="http://schemas.microsoft.com/office/powerpoint/2010/main" val="2135080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tiff"/><Relationship Id="rId3" Type="http://schemas.openxmlformats.org/officeDocument/2006/relationships/image" Target="../media/image29.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g"/><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 Id="rId3" Type="http://schemas.openxmlformats.org/officeDocument/2006/relationships/image" Target="../media/image5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 Id="rId3" Type="http://schemas.openxmlformats.org/officeDocument/2006/relationships/image" Target="../media/image6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tif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tif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tif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tif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tif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tif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tif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tif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tif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tif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tif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tif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tif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32421" y="2999196"/>
            <a:ext cx="4206415" cy="1938992"/>
          </a:xfrm>
          <a:prstGeom prst="rect">
            <a:avLst/>
          </a:prstGeom>
          <a:noFill/>
        </p:spPr>
        <p:txBody>
          <a:bodyPr wrap="square" rtlCol="0">
            <a:spAutoFit/>
          </a:bodyPr>
          <a:lstStyle/>
          <a:p>
            <a:pPr algn="ctr"/>
            <a:r>
              <a:rPr lang="en-US" sz="2800" dirty="0" smtClean="0"/>
              <a:t>A New Atkins Metabolic Transformation</a:t>
            </a:r>
          </a:p>
          <a:p>
            <a:pPr algn="ctr"/>
            <a:endParaRPr lang="en-US" sz="1600" dirty="0"/>
          </a:p>
          <a:p>
            <a:pPr algn="ctr"/>
            <a:r>
              <a:rPr lang="en-US" sz="2400" dirty="0" smtClean="0">
                <a:solidFill>
                  <a:srgbClr val="800000"/>
                </a:solidFill>
              </a:rPr>
              <a:t>Inflammation, </a:t>
            </a:r>
            <a:r>
              <a:rPr lang="en-US" sz="2400" dirty="0">
                <a:solidFill>
                  <a:srgbClr val="800000"/>
                </a:solidFill>
              </a:rPr>
              <a:t>I</a:t>
            </a:r>
            <a:r>
              <a:rPr lang="en-US" sz="2400" dirty="0" smtClean="0">
                <a:solidFill>
                  <a:srgbClr val="800000"/>
                </a:solidFill>
              </a:rPr>
              <a:t>nsulin Resistance, Metabolism and Life</a:t>
            </a:r>
            <a:endParaRPr lang="en-US" sz="2400" dirty="0">
              <a:solidFill>
                <a:srgbClr val="800000"/>
              </a:solidFill>
            </a:endParaRPr>
          </a:p>
        </p:txBody>
      </p:sp>
      <p:sp>
        <p:nvSpPr>
          <p:cNvPr id="6" name="TextBox 5"/>
          <p:cNvSpPr txBox="1"/>
          <p:nvPr/>
        </p:nvSpPr>
        <p:spPr>
          <a:xfrm>
            <a:off x="3536417" y="5464262"/>
            <a:ext cx="2598423" cy="923330"/>
          </a:xfrm>
          <a:prstGeom prst="rect">
            <a:avLst/>
          </a:prstGeom>
          <a:noFill/>
        </p:spPr>
        <p:txBody>
          <a:bodyPr wrap="square" rtlCol="0">
            <a:spAutoFit/>
          </a:bodyPr>
          <a:lstStyle/>
          <a:p>
            <a:pPr algn="ctr"/>
            <a:r>
              <a:rPr lang="en-US" dirty="0" smtClean="0"/>
              <a:t>Mark Pettus</a:t>
            </a:r>
          </a:p>
          <a:p>
            <a:pPr algn="ctr"/>
            <a:endParaRPr lang="en-US" dirty="0"/>
          </a:p>
          <a:p>
            <a:pPr algn="ctr"/>
            <a:r>
              <a:rPr lang="en-US" dirty="0" smtClean="0"/>
              <a:t>October 25, 2016</a:t>
            </a:r>
            <a:endParaRPr lang="en-US" dirty="0"/>
          </a:p>
        </p:txBody>
      </p:sp>
      <p:pic>
        <p:nvPicPr>
          <p:cNvPr id="7" name="Picture 6"/>
          <p:cNvPicPr>
            <a:picLocks noChangeAspect="1"/>
          </p:cNvPicPr>
          <p:nvPr/>
        </p:nvPicPr>
        <p:blipFill>
          <a:blip r:embed="rId2"/>
          <a:stretch>
            <a:fillRect/>
          </a:stretch>
        </p:blipFill>
        <p:spPr>
          <a:xfrm>
            <a:off x="2854769" y="357971"/>
            <a:ext cx="3845200" cy="2307120"/>
          </a:xfrm>
          <a:prstGeom prst="rect">
            <a:avLst/>
          </a:prstGeom>
        </p:spPr>
      </p:pic>
    </p:spTree>
    <p:extLst>
      <p:ext uri="{BB962C8B-B14F-4D97-AF65-F5344CB8AC3E}">
        <p14:creationId xmlns:p14="http://schemas.microsoft.com/office/powerpoint/2010/main" val="39779813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56" y="370220"/>
            <a:ext cx="8349235" cy="5456067"/>
          </a:xfrm>
          <a:prstGeom prst="rect">
            <a:avLst/>
          </a:prstGeom>
        </p:spPr>
      </p:pic>
    </p:spTree>
    <p:extLst>
      <p:ext uri="{BB962C8B-B14F-4D97-AF65-F5344CB8AC3E}">
        <p14:creationId xmlns:p14="http://schemas.microsoft.com/office/powerpoint/2010/main" val="2913972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17" y="451556"/>
            <a:ext cx="8191500" cy="5842000"/>
          </a:xfrm>
          <a:prstGeom prst="rect">
            <a:avLst/>
          </a:prstGeom>
        </p:spPr>
      </p:pic>
    </p:spTree>
    <p:extLst>
      <p:ext uri="{BB962C8B-B14F-4D97-AF65-F5344CB8AC3E}">
        <p14:creationId xmlns:p14="http://schemas.microsoft.com/office/powerpoint/2010/main" val="37922798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52" y="241688"/>
            <a:ext cx="7137400" cy="5549900"/>
          </a:xfrm>
          <a:prstGeom prst="rect">
            <a:avLst/>
          </a:prstGeom>
        </p:spPr>
      </p:pic>
    </p:spTree>
    <p:extLst>
      <p:ext uri="{BB962C8B-B14F-4D97-AF65-F5344CB8AC3E}">
        <p14:creationId xmlns:p14="http://schemas.microsoft.com/office/powerpoint/2010/main" val="3634752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457200"/>
            <a:ext cx="7772400" cy="1143000"/>
          </a:xfrm>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defRPr/>
            </a:pPr>
            <a:r>
              <a:rPr lang="en-US" sz="3200" dirty="0" smtClean="0">
                <a:solidFill>
                  <a:srgbClr val="800000"/>
                </a:solidFill>
                <a:latin typeface="Times New Roman"/>
                <a:ea typeface="+mj-ea"/>
                <a:cs typeface="Times New Roman"/>
              </a:rPr>
              <a:t>Five essential clinical pearls</a:t>
            </a:r>
          </a:p>
        </p:txBody>
      </p:sp>
      <p:sp>
        <p:nvSpPr>
          <p:cNvPr id="91139" name="Rectangle 3"/>
          <p:cNvSpPr>
            <a:spLocks noGrp="1" noChangeArrowheads="1"/>
          </p:cNvSpPr>
          <p:nvPr>
            <p:ph idx="1"/>
          </p:nvPr>
        </p:nvSpPr>
        <p:spPr>
          <a:xfrm>
            <a:off x="609600" y="1295400"/>
            <a:ext cx="7772400" cy="4267200"/>
          </a:xfrm>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ormAutofit fontScale="77500" lnSpcReduction="20000"/>
          </a:bodyPr>
          <a:lstStyle/>
          <a:p>
            <a:pPr marL="514350" indent="-514350" eaLnBrk="1" hangingPunct="1">
              <a:lnSpc>
                <a:spcPct val="80000"/>
              </a:lnSpc>
              <a:buFont typeface="+mj-lt"/>
              <a:buAutoNum type="arabicPeriod"/>
              <a:defRPr/>
            </a:pPr>
            <a:endParaRPr lang="en-US" sz="2800" dirty="0" smtClean="0">
              <a:ea typeface="+mn-ea"/>
              <a:cs typeface="+mn-cs"/>
            </a:endParaRPr>
          </a:p>
          <a:p>
            <a:pPr marL="514350" indent="-514350" eaLnBrk="1" hangingPunct="1">
              <a:lnSpc>
                <a:spcPct val="80000"/>
              </a:lnSpc>
              <a:buFont typeface="+mj-lt"/>
              <a:buAutoNum type="arabicPeriod"/>
              <a:defRPr/>
            </a:pPr>
            <a:r>
              <a:rPr lang="en-US" dirty="0">
                <a:latin typeface="Times New Roman"/>
                <a:ea typeface="+mn-ea"/>
                <a:cs typeface="Times New Roman"/>
              </a:rPr>
              <a:t>C</a:t>
            </a:r>
            <a:r>
              <a:rPr lang="en-US" dirty="0" smtClean="0">
                <a:latin typeface="Times New Roman"/>
                <a:ea typeface="+mn-ea"/>
                <a:cs typeface="Times New Roman"/>
              </a:rPr>
              <a:t>alorie restriction decreases metabolic rate, enhances hunger and reduces the drive to move. For most, e</a:t>
            </a:r>
            <a:r>
              <a:rPr lang="en-US" dirty="0" smtClean="0">
                <a:latin typeface="Times New Roman"/>
                <a:cs typeface="Times New Roman"/>
              </a:rPr>
              <a:t>at </a:t>
            </a:r>
            <a:r>
              <a:rPr lang="en-US" dirty="0">
                <a:latin typeface="Times New Roman"/>
                <a:cs typeface="Times New Roman"/>
              </a:rPr>
              <a:t>less-do more is not </a:t>
            </a:r>
            <a:r>
              <a:rPr lang="en-US" dirty="0" smtClean="0">
                <a:latin typeface="Times New Roman"/>
                <a:cs typeface="Times New Roman"/>
              </a:rPr>
              <a:t>an effective or sustainable strategy. </a:t>
            </a:r>
            <a:endParaRPr lang="en-US" dirty="0" smtClean="0">
              <a:latin typeface="Times New Roman"/>
              <a:ea typeface="+mn-ea"/>
              <a:cs typeface="Times New Roman"/>
            </a:endParaRPr>
          </a:p>
          <a:p>
            <a:pPr marL="514350" indent="-514350" eaLnBrk="1" hangingPunct="1">
              <a:lnSpc>
                <a:spcPct val="80000"/>
              </a:lnSpc>
              <a:buFont typeface="+mj-lt"/>
              <a:buAutoNum type="arabicPeriod"/>
              <a:defRPr/>
            </a:pPr>
            <a:r>
              <a:rPr lang="en-US" dirty="0" smtClean="0">
                <a:latin typeface="Times New Roman"/>
                <a:ea typeface="+mn-ea"/>
                <a:cs typeface="Times New Roman"/>
              </a:rPr>
              <a:t>Food is information. Different macronutrients and phytonutrients produce different effects on metabolism e.g. in thermogenesis, neuroendocrine-immune regulation, and </a:t>
            </a:r>
            <a:r>
              <a:rPr lang="en-US" dirty="0" smtClean="0">
                <a:ea typeface="+mn-ea"/>
              </a:rPr>
              <a:t>on </a:t>
            </a:r>
            <a:r>
              <a:rPr lang="en-US" dirty="0" smtClean="0">
                <a:latin typeface="Times New Roman"/>
                <a:ea typeface="+mn-ea"/>
                <a:cs typeface="Times New Roman"/>
              </a:rPr>
              <a:t>the gut microbiome. </a:t>
            </a:r>
          </a:p>
          <a:p>
            <a:pPr marL="514350" indent="-514350" eaLnBrk="1" hangingPunct="1">
              <a:lnSpc>
                <a:spcPct val="80000"/>
              </a:lnSpc>
              <a:buFont typeface="+mj-lt"/>
              <a:buAutoNum type="arabicPeriod"/>
              <a:defRPr/>
            </a:pPr>
            <a:r>
              <a:rPr lang="en-US" dirty="0" smtClean="0">
                <a:ea typeface="+mn-ea"/>
              </a:rPr>
              <a:t>In the battle between mind and metabolism, metabolism will trump most of the time.</a:t>
            </a:r>
            <a:endParaRPr lang="en-US" dirty="0">
              <a:latin typeface="Times New Roman"/>
              <a:ea typeface="+mn-ea"/>
              <a:cs typeface="Times New Roman"/>
            </a:endParaRPr>
          </a:p>
          <a:p>
            <a:pPr marL="514350" indent="-514350" eaLnBrk="1" hangingPunct="1">
              <a:lnSpc>
                <a:spcPct val="80000"/>
              </a:lnSpc>
              <a:buFont typeface="+mj-lt"/>
              <a:buAutoNum type="arabicPeriod"/>
              <a:defRPr/>
            </a:pPr>
            <a:r>
              <a:rPr lang="en-US" dirty="0" smtClean="0">
                <a:latin typeface="Times New Roman"/>
                <a:ea typeface="+mn-ea"/>
                <a:cs typeface="Times New Roman"/>
              </a:rPr>
              <a:t>The metabolism one hopes to achieve is one that reduces oxidative stress, inflammatory drive, mitochondrial dysfunction and leptin and insulin resistance. </a:t>
            </a:r>
          </a:p>
          <a:p>
            <a:pPr marL="514350" indent="-514350" eaLnBrk="1" hangingPunct="1">
              <a:lnSpc>
                <a:spcPct val="80000"/>
              </a:lnSpc>
              <a:buFont typeface="+mj-lt"/>
              <a:buAutoNum type="arabicPeriod"/>
              <a:defRPr/>
            </a:pPr>
            <a:r>
              <a:rPr lang="en-US" dirty="0" smtClean="0">
                <a:latin typeface="Times New Roman"/>
                <a:ea typeface="+mn-ea"/>
                <a:cs typeface="Times New Roman"/>
              </a:rPr>
              <a:t>There are many evidence-based modifiable lifestyle interventions known to achieve this.</a:t>
            </a:r>
          </a:p>
          <a:p>
            <a:pPr marL="514350" indent="-514350" eaLnBrk="1" hangingPunct="1">
              <a:lnSpc>
                <a:spcPct val="80000"/>
              </a:lnSpc>
              <a:buFont typeface="+mj-lt"/>
              <a:buAutoNum type="arabicPeriod"/>
              <a:defRPr/>
            </a:pPr>
            <a:endParaRPr lang="en-US" sz="2800" dirty="0" smtClean="0">
              <a:ea typeface="+mn-ea"/>
              <a:cs typeface="+mn-cs"/>
            </a:endParaRPr>
          </a:p>
          <a:p>
            <a:pPr marL="0" indent="0" eaLnBrk="1" hangingPunct="1">
              <a:lnSpc>
                <a:spcPct val="80000"/>
              </a:lnSpc>
              <a:defRPr/>
            </a:pPr>
            <a:endParaRPr lang="en-US" sz="2800" dirty="0" smtClean="0">
              <a:ea typeface="+mn-ea"/>
              <a:cs typeface="+mn-cs"/>
            </a:endParaRPr>
          </a:p>
        </p:txBody>
      </p:sp>
    </p:spTree>
    <p:extLst>
      <p:ext uri="{BB962C8B-B14F-4D97-AF65-F5344CB8AC3E}">
        <p14:creationId xmlns:p14="http://schemas.microsoft.com/office/powerpoint/2010/main" val="3573512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1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762000"/>
            <a:ext cx="5867400" cy="646331"/>
          </a:xfrm>
          <a:prstGeom prst="rect">
            <a:avLst/>
          </a:prstGeom>
          <a:noFill/>
        </p:spPr>
        <p:txBody>
          <a:bodyPr wrap="square" rtlCol="0">
            <a:spAutoFit/>
          </a:bodyPr>
          <a:lstStyle/>
          <a:p>
            <a:pPr algn="ctr"/>
            <a:r>
              <a:rPr lang="en-US" sz="3600" dirty="0" smtClean="0">
                <a:solidFill>
                  <a:srgbClr val="800000"/>
                </a:solidFill>
                <a:latin typeface="Times New Roman"/>
                <a:cs typeface="Times New Roman"/>
              </a:rPr>
              <a:t>Prevailing View</a:t>
            </a:r>
            <a:endParaRPr lang="en-US" sz="3600" dirty="0">
              <a:solidFill>
                <a:srgbClr val="800000"/>
              </a:solidFill>
              <a:latin typeface="Times New Roman"/>
              <a:cs typeface="Times New Roman"/>
            </a:endParaRPr>
          </a:p>
        </p:txBody>
      </p:sp>
      <p:sp>
        <p:nvSpPr>
          <p:cNvPr id="3" name="TextBox 2"/>
          <p:cNvSpPr txBox="1"/>
          <p:nvPr/>
        </p:nvSpPr>
        <p:spPr>
          <a:xfrm>
            <a:off x="1066800" y="2133600"/>
            <a:ext cx="6324600" cy="1200328"/>
          </a:xfrm>
          <a:prstGeom prst="rect">
            <a:avLst/>
          </a:prstGeom>
          <a:noFill/>
        </p:spPr>
        <p:txBody>
          <a:bodyPr wrap="square" rtlCol="0">
            <a:spAutoFit/>
          </a:bodyPr>
          <a:lstStyle/>
          <a:p>
            <a:pPr algn="ctr"/>
            <a:r>
              <a:rPr lang="en-US" sz="2400" dirty="0" smtClean="0">
                <a:latin typeface="Times New Roman"/>
                <a:cs typeface="Times New Roman"/>
              </a:rPr>
              <a:t>Obesity occurs when a person consumes more calories from food than he or she burns.</a:t>
            </a:r>
          </a:p>
          <a:p>
            <a:pPr algn="r"/>
            <a:r>
              <a:rPr lang="en-US" sz="2400" b="1" i="1" dirty="0" smtClean="0">
                <a:solidFill>
                  <a:srgbClr val="000000"/>
                </a:solidFill>
                <a:latin typeface="Times New Roman"/>
                <a:cs typeface="Times New Roman"/>
              </a:rPr>
              <a:t>National Institute of Health</a:t>
            </a:r>
            <a:endParaRPr lang="en-US" sz="2400" b="1" i="1" dirty="0">
              <a:solidFill>
                <a:srgbClr val="000000"/>
              </a:solidFill>
              <a:latin typeface="Times New Roman"/>
              <a:cs typeface="Times New Roman"/>
            </a:endParaRPr>
          </a:p>
        </p:txBody>
      </p:sp>
      <p:sp>
        <p:nvSpPr>
          <p:cNvPr id="5" name="TextBox 4"/>
          <p:cNvSpPr txBox="1"/>
          <p:nvPr/>
        </p:nvSpPr>
        <p:spPr>
          <a:xfrm>
            <a:off x="1447800" y="3962400"/>
            <a:ext cx="5943600" cy="1938992"/>
          </a:xfrm>
          <a:prstGeom prst="rect">
            <a:avLst/>
          </a:prstGeom>
          <a:noFill/>
        </p:spPr>
        <p:txBody>
          <a:bodyPr wrap="square" rtlCol="0">
            <a:spAutoFit/>
          </a:bodyPr>
          <a:lstStyle/>
          <a:p>
            <a:pPr algn="ctr"/>
            <a:r>
              <a:rPr lang="en-US" sz="2400" dirty="0" smtClean="0">
                <a:latin typeface="Times New Roman"/>
                <a:cs typeface="Times New Roman"/>
              </a:rPr>
              <a:t>Overweight is the result of caloric imbalance (too few calories expended for the amount of calories consumed) and is mediated by genetics and health.</a:t>
            </a:r>
          </a:p>
          <a:p>
            <a:pPr algn="r"/>
            <a:r>
              <a:rPr lang="en-US" sz="2400" b="1" i="1" dirty="0" smtClean="0">
                <a:latin typeface="Times New Roman"/>
                <a:cs typeface="Times New Roman"/>
              </a:rPr>
              <a:t>US Surgeon General</a:t>
            </a:r>
            <a:endParaRPr lang="en-US" sz="2400" b="1" i="1" dirty="0">
              <a:latin typeface="Times New Roman"/>
              <a:cs typeface="Times New Roman"/>
            </a:endParaRPr>
          </a:p>
        </p:txBody>
      </p:sp>
    </p:spTree>
    <p:extLst>
      <p:ext uri="{BB962C8B-B14F-4D97-AF65-F5344CB8AC3E}">
        <p14:creationId xmlns:p14="http://schemas.microsoft.com/office/powerpoint/2010/main" val="37564667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762000"/>
            <a:ext cx="5257800" cy="646331"/>
          </a:xfrm>
          <a:prstGeom prst="rect">
            <a:avLst/>
          </a:prstGeom>
          <a:noFill/>
        </p:spPr>
        <p:txBody>
          <a:bodyPr wrap="square" rtlCol="0">
            <a:spAutoFit/>
          </a:bodyPr>
          <a:lstStyle/>
          <a:p>
            <a:pPr algn="ctr"/>
            <a:r>
              <a:rPr lang="en-US" sz="3600" dirty="0" smtClean="0">
                <a:solidFill>
                  <a:srgbClr val="800000"/>
                </a:solidFill>
                <a:latin typeface="Times New Roman"/>
                <a:cs typeface="Times New Roman"/>
              </a:rPr>
              <a:t>Emerging View</a:t>
            </a:r>
            <a:endParaRPr lang="en-US" sz="3600" dirty="0">
              <a:solidFill>
                <a:srgbClr val="800000"/>
              </a:solidFill>
              <a:latin typeface="Times New Roman"/>
              <a:cs typeface="Times New Roman"/>
            </a:endParaRPr>
          </a:p>
        </p:txBody>
      </p:sp>
      <p:sp>
        <p:nvSpPr>
          <p:cNvPr id="3" name="TextBox 2"/>
          <p:cNvSpPr txBox="1"/>
          <p:nvPr/>
        </p:nvSpPr>
        <p:spPr>
          <a:xfrm>
            <a:off x="685800" y="1981200"/>
            <a:ext cx="7924800" cy="3539431"/>
          </a:xfrm>
          <a:prstGeom prst="rect">
            <a:avLst/>
          </a:prstGeom>
          <a:noFill/>
        </p:spPr>
        <p:txBody>
          <a:bodyPr wrap="square" rtlCol="0">
            <a:spAutoFit/>
          </a:bodyPr>
          <a:lstStyle/>
          <a:p>
            <a:pPr marL="285750" indent="-285750">
              <a:buFont typeface="Arial"/>
              <a:buChar char="•"/>
            </a:pPr>
            <a:r>
              <a:rPr lang="en-US" sz="2800" dirty="0" smtClean="0">
                <a:latin typeface="Times New Roman"/>
                <a:cs typeface="Times New Roman"/>
              </a:rPr>
              <a:t>A calorie is not a calorie</a:t>
            </a:r>
          </a:p>
          <a:p>
            <a:pPr marL="285750" indent="-285750">
              <a:buFont typeface="Arial"/>
              <a:buChar char="•"/>
            </a:pPr>
            <a:r>
              <a:rPr lang="en-US" sz="2800" dirty="0" smtClean="0">
                <a:latin typeface="Times New Roman"/>
                <a:cs typeface="Times New Roman"/>
              </a:rPr>
              <a:t>Macronutrients elicit different metabolic effects</a:t>
            </a:r>
          </a:p>
          <a:p>
            <a:pPr marL="285750" indent="-285750">
              <a:buFont typeface="Arial"/>
              <a:buChar char="•"/>
            </a:pPr>
            <a:r>
              <a:rPr lang="en-US" sz="2800" dirty="0" smtClean="0">
                <a:latin typeface="Times New Roman"/>
                <a:cs typeface="Times New Roman"/>
              </a:rPr>
              <a:t>Quality of macronutrients e.g. glycemic effect will substantially impact metabolic effects (food as information)</a:t>
            </a:r>
          </a:p>
          <a:p>
            <a:pPr marL="285750" indent="-285750">
              <a:buFont typeface="Arial"/>
              <a:buChar char="•"/>
            </a:pPr>
            <a:r>
              <a:rPr lang="en-US" sz="2800" dirty="0" smtClean="0">
                <a:latin typeface="Times New Roman"/>
                <a:cs typeface="Times New Roman"/>
              </a:rPr>
              <a:t>Quality of calories more important (and interesting) than quantity of calories</a:t>
            </a:r>
          </a:p>
          <a:p>
            <a:pPr marL="285750" indent="-285750">
              <a:buFont typeface="Arial"/>
              <a:buChar char="•"/>
            </a:pPr>
            <a:r>
              <a:rPr lang="en-US" sz="2800" dirty="0" smtClean="0">
                <a:latin typeface="Times New Roman"/>
                <a:cs typeface="Times New Roman"/>
              </a:rPr>
              <a:t>Quality fat sources less harmful than thought</a:t>
            </a:r>
            <a:endParaRPr lang="en-US" sz="2800" dirty="0">
              <a:latin typeface="Times New Roman"/>
              <a:cs typeface="Times New Roman"/>
            </a:endParaRPr>
          </a:p>
        </p:txBody>
      </p:sp>
    </p:spTree>
    <p:extLst>
      <p:ext uri="{BB962C8B-B14F-4D97-AF65-F5344CB8AC3E}">
        <p14:creationId xmlns:p14="http://schemas.microsoft.com/office/powerpoint/2010/main" val="10950239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57200"/>
            <a:ext cx="6400800" cy="1143000"/>
          </a:xfrm>
        </p:spPr>
        <p:txBody>
          <a:bodyPr>
            <a:normAutofit fontScale="90000"/>
          </a:bodyPr>
          <a:lstStyle/>
          <a:p>
            <a:pPr algn="ctr"/>
            <a:r>
              <a:rPr lang="en-US" dirty="0" smtClean="0">
                <a:solidFill>
                  <a:srgbClr val="800000"/>
                </a:solidFill>
              </a:rPr>
              <a:t>Top 5 most interesting and meaningful attributes of any food</a:t>
            </a:r>
            <a:endParaRPr lang="en-US" dirty="0">
              <a:solidFill>
                <a:srgbClr val="800000"/>
              </a:solidFill>
            </a:endParaRPr>
          </a:p>
        </p:txBody>
      </p:sp>
      <p:sp>
        <p:nvSpPr>
          <p:cNvPr id="3" name="Content Placeholder 2"/>
          <p:cNvSpPr>
            <a:spLocks noGrp="1"/>
          </p:cNvSpPr>
          <p:nvPr>
            <p:ph idx="1"/>
          </p:nvPr>
        </p:nvSpPr>
        <p:spPr>
          <a:xfrm>
            <a:off x="990600" y="2514600"/>
            <a:ext cx="7924800" cy="3124200"/>
          </a:xfrm>
        </p:spPr>
        <p:txBody>
          <a:bodyPr>
            <a:normAutofit lnSpcReduction="10000"/>
          </a:bodyPr>
          <a:lstStyle/>
          <a:p>
            <a:pPr>
              <a:buFont typeface="Arial"/>
              <a:buChar char="•"/>
            </a:pPr>
            <a:r>
              <a:rPr lang="en-US" dirty="0" smtClean="0"/>
              <a:t>Nutrient density</a:t>
            </a:r>
          </a:p>
          <a:p>
            <a:pPr>
              <a:buFont typeface="Arial"/>
              <a:buChar char="•"/>
            </a:pPr>
            <a:r>
              <a:rPr lang="en-US" dirty="0" smtClean="0"/>
              <a:t>Phytonutrient complexity</a:t>
            </a:r>
          </a:p>
          <a:p>
            <a:pPr>
              <a:buFont typeface="Arial"/>
              <a:buChar char="•"/>
            </a:pPr>
            <a:r>
              <a:rPr lang="en-US" dirty="0" smtClean="0"/>
              <a:t>Amount of Microbiota </a:t>
            </a:r>
            <a:r>
              <a:rPr lang="en-US" dirty="0"/>
              <a:t>A</a:t>
            </a:r>
            <a:r>
              <a:rPr lang="en-US" dirty="0" smtClean="0"/>
              <a:t>ccessible </a:t>
            </a:r>
            <a:r>
              <a:rPr lang="en-US" dirty="0"/>
              <a:t>C</a:t>
            </a:r>
            <a:r>
              <a:rPr lang="en-US" dirty="0" smtClean="0"/>
              <a:t>arbohydrates (MACs)</a:t>
            </a:r>
          </a:p>
          <a:p>
            <a:pPr>
              <a:buFont typeface="Arial"/>
              <a:buChar char="•"/>
            </a:pPr>
            <a:r>
              <a:rPr lang="en-US" dirty="0"/>
              <a:t>Macronutrient </a:t>
            </a:r>
            <a:r>
              <a:rPr lang="en-US" dirty="0" smtClean="0"/>
              <a:t>quality</a:t>
            </a:r>
          </a:p>
          <a:p>
            <a:pPr>
              <a:buFont typeface="Arial"/>
              <a:buChar char="•"/>
            </a:pPr>
            <a:r>
              <a:rPr lang="en-US" dirty="0" smtClean="0"/>
              <a:t>To what extent has it been processed</a:t>
            </a:r>
          </a:p>
        </p:txBody>
      </p:sp>
    </p:spTree>
    <p:extLst>
      <p:ext uri="{BB962C8B-B14F-4D97-AF65-F5344CB8AC3E}">
        <p14:creationId xmlns:p14="http://schemas.microsoft.com/office/powerpoint/2010/main" val="171916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375"/>
            <a:ext cx="9144000" cy="5584658"/>
          </a:xfrm>
          <a:prstGeom prst="rect">
            <a:avLst/>
          </a:prstGeom>
        </p:spPr>
      </p:pic>
    </p:spTree>
    <p:extLst>
      <p:ext uri="{BB962C8B-B14F-4D97-AF65-F5344CB8AC3E}">
        <p14:creationId xmlns:p14="http://schemas.microsoft.com/office/powerpoint/2010/main" val="17100123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960"/>
            <a:ext cx="9144000" cy="6248123"/>
          </a:xfrm>
          <a:prstGeom prst="rect">
            <a:avLst/>
          </a:prstGeom>
        </p:spPr>
      </p:pic>
    </p:spTree>
    <p:extLst>
      <p:ext uri="{BB962C8B-B14F-4D97-AF65-F5344CB8AC3E}">
        <p14:creationId xmlns:p14="http://schemas.microsoft.com/office/powerpoint/2010/main" val="2705559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descr="kswift.tiff"/>
          <p:cNvPicPr>
            <a:picLocks noGrp="1" noChangeAspect="1"/>
          </p:cNvPicPr>
          <p:nvPr>
            <p:ph idx="4294967295"/>
          </p:nvPr>
        </p:nvPicPr>
        <p:blipFill>
          <a:blip r:embed="rId2"/>
          <a:srcRect l="-18114" r="-18114"/>
          <a:stretch>
            <a:fillRect/>
          </a:stretch>
        </p:blipFill>
        <p:spPr>
          <a:xfrm>
            <a:off x="533400" y="609600"/>
            <a:ext cx="7772400" cy="3657600"/>
          </a:xfrm>
        </p:spPr>
      </p:pic>
      <p:sp>
        <p:nvSpPr>
          <p:cNvPr id="8194" name="TextBox 2"/>
          <p:cNvSpPr txBox="1">
            <a:spLocks noChangeArrowheads="1"/>
          </p:cNvSpPr>
          <p:nvPr/>
        </p:nvSpPr>
        <p:spPr bwMode="auto">
          <a:xfrm>
            <a:off x="1752600" y="4724400"/>
            <a:ext cx="518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Times New Roman" charset="0"/>
                <a:cs typeface="Times New Roman" charset="0"/>
              </a:rPr>
              <a:t>Health as a byproduct of gene-environmental compatibility</a:t>
            </a:r>
          </a:p>
        </p:txBody>
      </p:sp>
    </p:spTree>
    <p:extLst>
      <p:ext uri="{BB962C8B-B14F-4D97-AF65-F5344CB8AC3E}">
        <p14:creationId xmlns:p14="http://schemas.microsoft.com/office/powerpoint/2010/main" val="29723597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9178"/>
          </a:xfrm>
        </p:spPr>
        <p:txBody>
          <a:bodyPr>
            <a:normAutofit/>
          </a:bodyPr>
          <a:lstStyle/>
          <a:p>
            <a:pPr algn="l"/>
            <a:r>
              <a:rPr lang="en-US" sz="2800" dirty="0" smtClean="0">
                <a:solidFill>
                  <a:srgbClr val="800000"/>
                </a:solidFill>
              </a:rPr>
              <a:t>6 possible symptoms when starting a LCHF program</a:t>
            </a:r>
            <a:endParaRPr lang="en-US" sz="2800" dirty="0">
              <a:solidFill>
                <a:srgbClr val="800000"/>
              </a:solidFill>
            </a:endParaRPr>
          </a:p>
        </p:txBody>
      </p:sp>
      <p:sp>
        <p:nvSpPr>
          <p:cNvPr id="3" name="Content Placeholder 2"/>
          <p:cNvSpPr>
            <a:spLocks noGrp="1"/>
          </p:cNvSpPr>
          <p:nvPr>
            <p:ph idx="1"/>
          </p:nvPr>
        </p:nvSpPr>
        <p:spPr>
          <a:xfrm>
            <a:off x="1738933" y="3316908"/>
            <a:ext cx="5928161" cy="3060153"/>
          </a:xfrm>
        </p:spPr>
        <p:txBody>
          <a:bodyPr>
            <a:normAutofit fontScale="92500" lnSpcReduction="20000"/>
          </a:bodyPr>
          <a:lstStyle/>
          <a:p>
            <a:r>
              <a:rPr lang="en-US" sz="2800" dirty="0" smtClean="0"/>
              <a:t>Flu-like symptoms</a:t>
            </a:r>
          </a:p>
          <a:p>
            <a:r>
              <a:rPr lang="en-US" sz="2800" dirty="0" smtClean="0"/>
              <a:t>Frequent urination</a:t>
            </a:r>
          </a:p>
          <a:p>
            <a:r>
              <a:rPr lang="en-US" sz="2800" dirty="0" smtClean="0"/>
              <a:t>Leg cramps</a:t>
            </a:r>
          </a:p>
          <a:p>
            <a:r>
              <a:rPr lang="en-US" sz="2800" dirty="0" smtClean="0"/>
              <a:t>Constipation</a:t>
            </a:r>
          </a:p>
          <a:p>
            <a:r>
              <a:rPr lang="en-US" sz="2800" dirty="0" smtClean="0"/>
              <a:t>Bad breath</a:t>
            </a:r>
          </a:p>
          <a:p>
            <a:r>
              <a:rPr lang="en-US" sz="2800" dirty="0" smtClean="0"/>
              <a:t>Reduced tolerance to alcohol</a:t>
            </a:r>
          </a:p>
          <a:p>
            <a:r>
              <a:rPr lang="en-US" sz="2800" dirty="0" smtClean="0"/>
              <a:t>Aggravation of gallstones</a:t>
            </a:r>
          </a:p>
          <a:p>
            <a:endParaRPr lang="en-US" sz="2800" dirty="0" smtClean="0"/>
          </a:p>
          <a:p>
            <a:endParaRPr lang="en-US" sz="2800" dirty="0"/>
          </a:p>
        </p:txBody>
      </p:sp>
      <p:pic>
        <p:nvPicPr>
          <p:cNvPr id="4" name="Picture 3"/>
          <p:cNvPicPr>
            <a:picLocks noChangeAspect="1"/>
          </p:cNvPicPr>
          <p:nvPr/>
        </p:nvPicPr>
        <p:blipFill>
          <a:blip r:embed="rId2"/>
          <a:stretch>
            <a:fillRect/>
          </a:stretch>
        </p:blipFill>
        <p:spPr>
          <a:xfrm>
            <a:off x="5914740" y="1714528"/>
            <a:ext cx="1850106" cy="1252797"/>
          </a:xfrm>
          <a:prstGeom prst="rect">
            <a:avLst/>
          </a:prstGeom>
        </p:spPr>
      </p:pic>
      <p:pic>
        <p:nvPicPr>
          <p:cNvPr id="5" name="Picture 4"/>
          <p:cNvPicPr>
            <a:picLocks noChangeAspect="1"/>
          </p:cNvPicPr>
          <p:nvPr/>
        </p:nvPicPr>
        <p:blipFill>
          <a:blip r:embed="rId3"/>
          <a:stretch>
            <a:fillRect/>
          </a:stretch>
        </p:blipFill>
        <p:spPr>
          <a:xfrm>
            <a:off x="1302529" y="1205059"/>
            <a:ext cx="1829309" cy="1762266"/>
          </a:xfrm>
          <a:prstGeom prst="rect">
            <a:avLst/>
          </a:prstGeom>
        </p:spPr>
      </p:pic>
      <p:pic>
        <p:nvPicPr>
          <p:cNvPr id="6" name="Picture 5"/>
          <p:cNvPicPr>
            <a:picLocks noChangeAspect="1"/>
          </p:cNvPicPr>
          <p:nvPr/>
        </p:nvPicPr>
        <p:blipFill>
          <a:blip r:embed="rId4"/>
          <a:stretch>
            <a:fillRect/>
          </a:stretch>
        </p:blipFill>
        <p:spPr>
          <a:xfrm>
            <a:off x="3671214" y="1141786"/>
            <a:ext cx="1825539" cy="1825539"/>
          </a:xfrm>
          <a:prstGeom prst="rect">
            <a:avLst/>
          </a:prstGeom>
        </p:spPr>
      </p:pic>
    </p:spTree>
    <p:extLst>
      <p:ext uri="{BB962C8B-B14F-4D97-AF65-F5344CB8AC3E}">
        <p14:creationId xmlns:p14="http://schemas.microsoft.com/office/powerpoint/2010/main" val="4035497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058" y="801640"/>
            <a:ext cx="8089900" cy="5600700"/>
          </a:xfrm>
          <a:prstGeom prst="rect">
            <a:avLst/>
          </a:prstGeom>
        </p:spPr>
      </p:pic>
    </p:spTree>
    <p:extLst>
      <p:ext uri="{BB962C8B-B14F-4D97-AF65-F5344CB8AC3E}">
        <p14:creationId xmlns:p14="http://schemas.microsoft.com/office/powerpoint/2010/main" val="1307912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743200" y="762000"/>
            <a:ext cx="3211513" cy="1143000"/>
          </a:xfrm>
        </p:spPr>
        <p:txBody>
          <a:bodyPr>
            <a:normAutofit fontScale="90000"/>
          </a:bodyPr>
          <a:lstStyle/>
          <a:p>
            <a:pPr eaLnBrk="1" hangingPunct="1">
              <a:defRPr/>
            </a:pPr>
            <a:r>
              <a:rPr lang="en-US" dirty="0" smtClean="0">
                <a:latin typeface="Baskerville" pitchFamily="-1" charset="0"/>
                <a:ea typeface="ＭＳ Ｐゴシック" pitchFamily="-1" charset="-128"/>
                <a:cs typeface="ＭＳ Ｐゴシック" pitchFamily="-1" charset="-128"/>
              </a:rPr>
              <a:t>The proposition</a:t>
            </a:r>
          </a:p>
        </p:txBody>
      </p:sp>
      <p:sp>
        <p:nvSpPr>
          <p:cNvPr id="19459" name="Rectangle 3"/>
          <p:cNvSpPr>
            <a:spLocks noGrp="1" noChangeArrowheads="1"/>
          </p:cNvSpPr>
          <p:nvPr>
            <p:ph type="body" idx="1"/>
          </p:nvPr>
        </p:nvSpPr>
        <p:spPr>
          <a:xfrm>
            <a:off x="381000" y="2514600"/>
            <a:ext cx="8562975" cy="3657600"/>
          </a:xfrm>
        </p:spPr>
        <p:txBody>
          <a:bodyPr rtlCol="0">
            <a:normAutofit fontScale="70000" lnSpcReduction="20000"/>
          </a:bodyPr>
          <a:lstStyle/>
          <a:p>
            <a:pPr eaLnBrk="1" fontAlgn="auto" hangingPunct="1">
              <a:spcAft>
                <a:spcPts val="0"/>
              </a:spcAft>
              <a:buFontTx/>
              <a:buChar char="•"/>
              <a:defRPr/>
            </a:pPr>
            <a:r>
              <a:rPr lang="en-US" dirty="0" smtClean="0">
                <a:latin typeface="Times New Roman" charset="0"/>
                <a:ea typeface="+mn-ea"/>
                <a:cs typeface="+mn-cs"/>
              </a:rPr>
              <a:t>All health and disease are byproducts of complex </a:t>
            </a:r>
            <a:r>
              <a:rPr lang="en-US" i="1" dirty="0" smtClean="0">
                <a:latin typeface="Times New Roman" charset="0"/>
                <a:ea typeface="+mn-ea"/>
                <a:cs typeface="+mn-cs"/>
              </a:rPr>
              <a:t>individualized</a:t>
            </a:r>
            <a:r>
              <a:rPr lang="en-US" dirty="0" smtClean="0">
                <a:latin typeface="Times New Roman" charset="0"/>
                <a:ea typeface="+mn-ea"/>
                <a:cs typeface="+mn-cs"/>
              </a:rPr>
              <a:t> gene-environment interactions that may go back more than a generation before conception and continue throughout our lives.</a:t>
            </a:r>
          </a:p>
          <a:p>
            <a:pPr eaLnBrk="1" fontAlgn="auto" hangingPunct="1">
              <a:spcAft>
                <a:spcPts val="0"/>
              </a:spcAft>
              <a:buFontTx/>
              <a:buChar char="•"/>
              <a:defRPr/>
            </a:pPr>
            <a:r>
              <a:rPr lang="en-US" dirty="0" smtClean="0">
                <a:latin typeface="Times New Roman" charset="0"/>
                <a:ea typeface="+mn-ea"/>
                <a:cs typeface="+mn-cs"/>
              </a:rPr>
              <a:t>Your DNA i.e., your “Book of Life” has a Stone Age imperative, not </a:t>
            </a:r>
            <a:r>
              <a:rPr lang="en-US" i="1" dirty="0" smtClean="0">
                <a:latin typeface="Times New Roman" charset="0"/>
                <a:ea typeface="+mn-ea"/>
                <a:cs typeface="+mn-cs"/>
              </a:rPr>
              <a:t>often</a:t>
            </a:r>
            <a:r>
              <a:rPr lang="en-US" dirty="0" smtClean="0">
                <a:latin typeface="Times New Roman" charset="0"/>
                <a:ea typeface="+mn-ea"/>
                <a:cs typeface="+mn-cs"/>
              </a:rPr>
              <a:t> compatible with 21</a:t>
            </a:r>
            <a:r>
              <a:rPr lang="en-US" baseline="30000" dirty="0" smtClean="0">
                <a:latin typeface="Times New Roman" charset="0"/>
                <a:ea typeface="+mn-ea"/>
                <a:cs typeface="+mn-cs"/>
              </a:rPr>
              <a:t>st</a:t>
            </a:r>
            <a:r>
              <a:rPr lang="en-US" dirty="0" smtClean="0">
                <a:latin typeface="Times New Roman" charset="0"/>
                <a:ea typeface="+mn-ea"/>
                <a:cs typeface="+mn-cs"/>
              </a:rPr>
              <a:t> century environmental inputs.</a:t>
            </a:r>
          </a:p>
          <a:p>
            <a:pPr eaLnBrk="1" fontAlgn="auto" hangingPunct="1">
              <a:spcAft>
                <a:spcPts val="0"/>
              </a:spcAft>
              <a:buFontTx/>
              <a:buChar char="•"/>
              <a:defRPr/>
            </a:pPr>
            <a:r>
              <a:rPr lang="en-US" dirty="0" smtClean="0">
                <a:latin typeface="Times New Roman" charset="0"/>
                <a:ea typeface="+mn-ea"/>
                <a:cs typeface="+mn-cs"/>
              </a:rPr>
              <a:t>This incompatibility creates a distorted metabolic trajectory e.g. </a:t>
            </a:r>
            <a:r>
              <a:rPr lang="en-US" i="1" dirty="0" smtClean="0">
                <a:solidFill>
                  <a:srgbClr val="FF0000"/>
                </a:solidFill>
                <a:latin typeface="Times New Roman" charset="0"/>
                <a:ea typeface="+mn-ea"/>
                <a:cs typeface="+mn-cs"/>
              </a:rPr>
              <a:t>inflammation and insulin resistance </a:t>
            </a:r>
            <a:r>
              <a:rPr lang="en-US" dirty="0" smtClean="0">
                <a:latin typeface="Times New Roman" charset="0"/>
                <a:ea typeface="+mn-ea"/>
                <a:cs typeface="+mn-cs"/>
              </a:rPr>
              <a:t>that forms the basis of chronic complex disease e.g. </a:t>
            </a:r>
            <a:r>
              <a:rPr lang="en-US" dirty="0" err="1" smtClean="0">
                <a:latin typeface="Times New Roman" charset="0"/>
                <a:ea typeface="+mn-ea"/>
                <a:cs typeface="+mn-cs"/>
              </a:rPr>
              <a:t>cardiometabolic</a:t>
            </a:r>
            <a:r>
              <a:rPr lang="en-US" dirty="0" smtClean="0">
                <a:latin typeface="Times New Roman" charset="0"/>
                <a:ea typeface="+mn-ea"/>
                <a:cs typeface="+mn-cs"/>
              </a:rPr>
              <a:t> syndrome at least in part, via epigenetic pathways.</a:t>
            </a:r>
          </a:p>
          <a:p>
            <a:pPr eaLnBrk="1" fontAlgn="auto" hangingPunct="1">
              <a:spcAft>
                <a:spcPts val="0"/>
              </a:spcAft>
              <a:buFontTx/>
              <a:buChar char="•"/>
              <a:defRPr/>
            </a:pPr>
            <a:r>
              <a:rPr lang="en-US" dirty="0" smtClean="0">
                <a:latin typeface="Times New Roman" charset="0"/>
                <a:ea typeface="+mn-ea"/>
                <a:cs typeface="+mn-cs"/>
              </a:rPr>
              <a:t>Through </a:t>
            </a:r>
            <a:r>
              <a:rPr lang="en-US" i="1" dirty="0" smtClean="0">
                <a:latin typeface="Times New Roman" charset="0"/>
                <a:ea typeface="+mn-ea"/>
                <a:cs typeface="+mn-cs"/>
              </a:rPr>
              <a:t>epigenetic</a:t>
            </a:r>
            <a:r>
              <a:rPr lang="en-US" dirty="0" smtClean="0">
                <a:latin typeface="Times New Roman" charset="0"/>
                <a:ea typeface="+mn-ea"/>
                <a:cs typeface="+mn-cs"/>
              </a:rPr>
              <a:t> alteration, our gene expression patterns can be profoundly modulated to promote optimal function and health throughout the life continuum.</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28600"/>
            <a:ext cx="15779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241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67" y="160219"/>
            <a:ext cx="8397922" cy="858112"/>
          </a:xfrm>
        </p:spPr>
        <p:txBody>
          <a:bodyPr>
            <a:normAutofit/>
          </a:bodyPr>
          <a:lstStyle/>
          <a:p>
            <a:r>
              <a:rPr lang="en-US" dirty="0" smtClean="0">
                <a:solidFill>
                  <a:srgbClr val="800000"/>
                </a:solidFill>
              </a:rPr>
              <a:t>Reduce carbohydrate-dense foods</a:t>
            </a:r>
            <a:endParaRPr lang="en-US" dirty="0">
              <a:solidFill>
                <a:srgbClr val="800000"/>
              </a:solidFill>
            </a:endParaRPr>
          </a:p>
        </p:txBody>
      </p:sp>
      <p:sp>
        <p:nvSpPr>
          <p:cNvPr id="3" name="Content Placeholder 2"/>
          <p:cNvSpPr>
            <a:spLocks noGrp="1"/>
          </p:cNvSpPr>
          <p:nvPr>
            <p:ph idx="1"/>
          </p:nvPr>
        </p:nvSpPr>
        <p:spPr>
          <a:xfrm>
            <a:off x="2178" y="1855479"/>
            <a:ext cx="5320367" cy="2942242"/>
          </a:xfrm>
        </p:spPr>
        <p:txBody>
          <a:bodyPr>
            <a:normAutofit fontScale="62500" lnSpcReduction="20000"/>
          </a:bodyPr>
          <a:lstStyle/>
          <a:p>
            <a:r>
              <a:rPr lang="en-US" dirty="0" smtClean="0"/>
              <a:t>Major contributor of obesity, insulin resistance, changes in blood lipids, inflammation, and alterations of the organisms in the human microbiome</a:t>
            </a:r>
          </a:p>
          <a:p>
            <a:r>
              <a:rPr lang="en-US" dirty="0" smtClean="0"/>
              <a:t>A huge area of opportunity in individuals with increased belly fat, pre-diabetes or diabetes…these are health features of  carbohydrate intolerance.</a:t>
            </a:r>
          </a:p>
          <a:p>
            <a:r>
              <a:rPr lang="en-US" dirty="0" smtClean="0"/>
              <a:t>For most, sugar and refined, grain-based foods are problematic: eliminate and observe.</a:t>
            </a:r>
          </a:p>
          <a:p>
            <a:pPr marL="0" indent="0">
              <a:buNone/>
            </a:pPr>
            <a:endParaRPr lang="en-US" dirty="0"/>
          </a:p>
        </p:txBody>
      </p:sp>
      <p:pic>
        <p:nvPicPr>
          <p:cNvPr id="4" name="Picture 3"/>
          <p:cNvPicPr>
            <a:picLocks noChangeAspect="1"/>
          </p:cNvPicPr>
          <p:nvPr/>
        </p:nvPicPr>
        <p:blipFill>
          <a:blip r:embed="rId2"/>
          <a:stretch>
            <a:fillRect/>
          </a:stretch>
        </p:blipFill>
        <p:spPr>
          <a:xfrm>
            <a:off x="5322545" y="817171"/>
            <a:ext cx="3821455" cy="4909793"/>
          </a:xfrm>
          <a:prstGeom prst="rect">
            <a:avLst/>
          </a:prstGeom>
        </p:spPr>
      </p:pic>
    </p:spTree>
    <p:extLst>
      <p:ext uri="{BB962C8B-B14F-4D97-AF65-F5344CB8AC3E}">
        <p14:creationId xmlns:p14="http://schemas.microsoft.com/office/powerpoint/2010/main" val="19570959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8600"/>
            <a:ext cx="3581400" cy="707886"/>
          </a:xfrm>
          <a:prstGeom prst="rect">
            <a:avLst/>
          </a:prstGeom>
          <a:noFill/>
        </p:spPr>
        <p:txBody>
          <a:bodyPr wrap="square" rtlCol="0">
            <a:spAutoFit/>
          </a:bodyPr>
          <a:lstStyle/>
          <a:p>
            <a:pPr algn="ctr"/>
            <a:r>
              <a:rPr lang="en-US" sz="2000" dirty="0" smtClean="0">
                <a:latin typeface="Times New Roman"/>
                <a:cs typeface="Times New Roman"/>
              </a:rPr>
              <a:t>Poor Quality Carbs</a:t>
            </a:r>
          </a:p>
          <a:p>
            <a:pPr algn="ctr"/>
            <a:r>
              <a:rPr lang="en-US" sz="2000" dirty="0" smtClean="0">
                <a:latin typeface="Times New Roman"/>
                <a:cs typeface="Times New Roman"/>
              </a:rPr>
              <a:t>Acellular carbohydrate density</a:t>
            </a:r>
            <a:endParaRPr lang="en-US" sz="2000" dirty="0">
              <a:latin typeface="Times New Roman"/>
              <a:cs typeface="Times New Roman"/>
            </a:endParaRPr>
          </a:p>
        </p:txBody>
      </p:sp>
      <p:sp>
        <p:nvSpPr>
          <p:cNvPr id="5" name="TextBox 4"/>
          <p:cNvSpPr txBox="1"/>
          <p:nvPr/>
        </p:nvSpPr>
        <p:spPr>
          <a:xfrm>
            <a:off x="685800" y="1447800"/>
            <a:ext cx="2057400" cy="369332"/>
          </a:xfrm>
          <a:prstGeom prst="rect">
            <a:avLst/>
          </a:prstGeom>
          <a:noFill/>
        </p:spPr>
        <p:txBody>
          <a:bodyPr wrap="square" rtlCol="0">
            <a:spAutoFit/>
          </a:bodyPr>
          <a:lstStyle/>
          <a:p>
            <a:pPr algn="ctr"/>
            <a:r>
              <a:rPr lang="en-US" dirty="0" smtClean="0"/>
              <a:t>Excess Insulin</a:t>
            </a:r>
            <a:endParaRPr lang="en-US" dirty="0"/>
          </a:p>
        </p:txBody>
      </p:sp>
      <p:sp>
        <p:nvSpPr>
          <p:cNvPr id="6" name="TextBox 5"/>
          <p:cNvSpPr txBox="1"/>
          <p:nvPr/>
        </p:nvSpPr>
        <p:spPr>
          <a:xfrm>
            <a:off x="2057400" y="3276600"/>
            <a:ext cx="2895600" cy="646331"/>
          </a:xfrm>
          <a:prstGeom prst="rect">
            <a:avLst/>
          </a:prstGeom>
          <a:noFill/>
        </p:spPr>
        <p:txBody>
          <a:bodyPr wrap="square" rtlCol="0">
            <a:spAutoFit/>
          </a:bodyPr>
          <a:lstStyle/>
          <a:p>
            <a:pPr algn="ctr"/>
            <a:r>
              <a:rPr lang="en-US" dirty="0" smtClean="0"/>
              <a:t>Down-regulation of insulin receptors</a:t>
            </a:r>
            <a:endParaRPr lang="en-US" dirty="0"/>
          </a:p>
        </p:txBody>
      </p:sp>
      <p:sp>
        <p:nvSpPr>
          <p:cNvPr id="7" name="TextBox 6"/>
          <p:cNvSpPr txBox="1"/>
          <p:nvPr/>
        </p:nvSpPr>
        <p:spPr>
          <a:xfrm>
            <a:off x="3276600" y="4495800"/>
            <a:ext cx="2286000" cy="400110"/>
          </a:xfrm>
          <a:prstGeom prst="rect">
            <a:avLst/>
          </a:prstGeom>
          <a:noFill/>
        </p:spPr>
        <p:txBody>
          <a:bodyPr wrap="square" rtlCol="0">
            <a:spAutoFit/>
          </a:bodyPr>
          <a:lstStyle/>
          <a:p>
            <a:r>
              <a:rPr lang="en-US" sz="2000" dirty="0" smtClean="0">
                <a:solidFill>
                  <a:srgbClr val="800000"/>
                </a:solidFill>
                <a:latin typeface="Times New Roman"/>
                <a:cs typeface="Times New Roman"/>
              </a:rPr>
              <a:t>Insulin Resistance</a:t>
            </a:r>
            <a:endParaRPr lang="en-US" sz="2000" dirty="0">
              <a:solidFill>
                <a:srgbClr val="800000"/>
              </a:solidFill>
              <a:latin typeface="Times New Roman"/>
              <a:cs typeface="Times New Roman"/>
            </a:endParaRPr>
          </a:p>
        </p:txBody>
      </p:sp>
      <p:sp>
        <p:nvSpPr>
          <p:cNvPr id="8" name="TextBox 7"/>
          <p:cNvSpPr txBox="1"/>
          <p:nvPr/>
        </p:nvSpPr>
        <p:spPr>
          <a:xfrm>
            <a:off x="5410200" y="381000"/>
            <a:ext cx="3352800" cy="2677656"/>
          </a:xfrm>
          <a:prstGeom prst="rect">
            <a:avLst/>
          </a:prstGeom>
          <a:noFill/>
        </p:spPr>
        <p:txBody>
          <a:bodyPr wrap="square" rtlCol="0">
            <a:spAutoFit/>
          </a:bodyPr>
          <a:lstStyle/>
          <a:p>
            <a:r>
              <a:rPr lang="en-US" sz="2400" dirty="0" smtClean="0">
                <a:solidFill>
                  <a:srgbClr val="800000"/>
                </a:solidFill>
                <a:latin typeface="Times New Roman"/>
                <a:cs typeface="Times New Roman"/>
              </a:rPr>
              <a:t>Inflammation</a:t>
            </a:r>
          </a:p>
          <a:p>
            <a:pPr marL="285750" indent="-285750">
              <a:buFont typeface="Arial"/>
              <a:buChar char="•"/>
            </a:pPr>
            <a:r>
              <a:rPr lang="en-US" dirty="0" smtClean="0"/>
              <a:t>Stress</a:t>
            </a:r>
          </a:p>
          <a:p>
            <a:pPr marL="285750" indent="-285750">
              <a:buFont typeface="Arial"/>
              <a:buChar char="•"/>
            </a:pPr>
            <a:r>
              <a:rPr lang="en-US" dirty="0" smtClean="0"/>
              <a:t>Sleep disruption</a:t>
            </a:r>
          </a:p>
          <a:p>
            <a:pPr marL="285750" indent="-285750">
              <a:buFont typeface="Arial"/>
              <a:buChar char="•"/>
            </a:pPr>
            <a:r>
              <a:rPr lang="en-US" i="1" dirty="0" smtClean="0"/>
              <a:t>Altered gut-permeability/microbiome</a:t>
            </a:r>
          </a:p>
          <a:p>
            <a:pPr marL="285750" indent="-285750">
              <a:buFont typeface="Arial"/>
              <a:buChar char="•"/>
            </a:pPr>
            <a:r>
              <a:rPr lang="en-US" dirty="0" smtClean="0"/>
              <a:t>Social isolation</a:t>
            </a:r>
          </a:p>
          <a:p>
            <a:pPr marL="285750" indent="-285750">
              <a:buFont typeface="Arial"/>
              <a:buChar char="•"/>
            </a:pPr>
            <a:r>
              <a:rPr lang="en-US" dirty="0" smtClean="0"/>
              <a:t>Toxin excess</a:t>
            </a:r>
          </a:p>
          <a:p>
            <a:pPr marL="285750" indent="-285750">
              <a:buFont typeface="Arial"/>
              <a:buChar char="•"/>
            </a:pPr>
            <a:r>
              <a:rPr lang="en-US" dirty="0" smtClean="0"/>
              <a:t>Sedentary states</a:t>
            </a:r>
          </a:p>
          <a:p>
            <a:pPr marL="285750" indent="-285750">
              <a:buFont typeface="Arial"/>
              <a:buChar char="•"/>
            </a:pPr>
            <a:r>
              <a:rPr lang="en-US" dirty="0" smtClean="0"/>
              <a:t>VAT</a:t>
            </a:r>
            <a:endParaRPr lang="en-US" dirty="0"/>
          </a:p>
        </p:txBody>
      </p:sp>
      <p:sp>
        <p:nvSpPr>
          <p:cNvPr id="10" name="TextBox 9"/>
          <p:cNvSpPr txBox="1"/>
          <p:nvPr/>
        </p:nvSpPr>
        <p:spPr>
          <a:xfrm>
            <a:off x="33867" y="2438400"/>
            <a:ext cx="2404533" cy="646331"/>
          </a:xfrm>
          <a:prstGeom prst="rect">
            <a:avLst/>
          </a:prstGeom>
          <a:noFill/>
        </p:spPr>
        <p:txBody>
          <a:bodyPr wrap="square" rtlCol="0">
            <a:spAutoFit/>
          </a:bodyPr>
          <a:lstStyle/>
          <a:p>
            <a:pPr algn="ctr"/>
            <a:r>
              <a:rPr lang="en-US" dirty="0" smtClean="0"/>
              <a:t>VAT Fat storage-lipogenesis</a:t>
            </a:r>
            <a:endParaRPr lang="en-US" dirty="0"/>
          </a:p>
        </p:txBody>
      </p:sp>
      <p:sp>
        <p:nvSpPr>
          <p:cNvPr id="11" name="TextBox 10"/>
          <p:cNvSpPr txBox="1"/>
          <p:nvPr/>
        </p:nvSpPr>
        <p:spPr>
          <a:xfrm>
            <a:off x="3352800" y="5334000"/>
            <a:ext cx="2438400" cy="400110"/>
          </a:xfrm>
          <a:prstGeom prst="rect">
            <a:avLst/>
          </a:prstGeom>
          <a:noFill/>
        </p:spPr>
        <p:txBody>
          <a:bodyPr wrap="square" rtlCol="0">
            <a:spAutoFit/>
          </a:bodyPr>
          <a:lstStyle/>
          <a:p>
            <a:r>
              <a:rPr lang="en-US" sz="2000" dirty="0" smtClean="0">
                <a:solidFill>
                  <a:srgbClr val="800000"/>
                </a:solidFill>
                <a:latin typeface="Times New Roman"/>
                <a:cs typeface="Times New Roman"/>
              </a:rPr>
              <a:t>Leptin resistance</a:t>
            </a:r>
            <a:endParaRPr lang="en-US" sz="2000" dirty="0">
              <a:solidFill>
                <a:srgbClr val="800000"/>
              </a:solidFill>
              <a:latin typeface="Times New Roman"/>
              <a:cs typeface="Times New Roman"/>
            </a:endParaRPr>
          </a:p>
        </p:txBody>
      </p:sp>
      <p:sp>
        <p:nvSpPr>
          <p:cNvPr id="12" name="TextBox 11"/>
          <p:cNvSpPr txBox="1"/>
          <p:nvPr/>
        </p:nvSpPr>
        <p:spPr>
          <a:xfrm>
            <a:off x="2438400" y="6248400"/>
            <a:ext cx="3886200" cy="461665"/>
          </a:xfrm>
          <a:prstGeom prst="rect">
            <a:avLst/>
          </a:prstGeom>
          <a:noFill/>
        </p:spPr>
        <p:txBody>
          <a:bodyPr wrap="square" rtlCol="0">
            <a:spAutoFit/>
          </a:bodyPr>
          <a:lstStyle/>
          <a:p>
            <a:pPr algn="ctr"/>
            <a:r>
              <a:rPr lang="en-US" sz="2400" b="1" i="1" dirty="0" smtClean="0">
                <a:latin typeface="Times New Roman"/>
                <a:cs typeface="Times New Roman"/>
              </a:rPr>
              <a:t>Eat more and do less</a:t>
            </a:r>
            <a:endParaRPr lang="en-US" sz="2400" b="1" i="1" dirty="0">
              <a:latin typeface="Times New Roman"/>
              <a:cs typeface="Times New Roman"/>
            </a:endParaRPr>
          </a:p>
        </p:txBody>
      </p:sp>
      <p:cxnSp>
        <p:nvCxnSpPr>
          <p:cNvPr id="3" name="Straight Arrow Connector 2"/>
          <p:cNvCxnSpPr/>
          <p:nvPr/>
        </p:nvCxnSpPr>
        <p:spPr bwMode="auto">
          <a:xfrm>
            <a:off x="1676400" y="914400"/>
            <a:ext cx="0"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flipH="1">
            <a:off x="1295400" y="1905000"/>
            <a:ext cx="304800"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a:off x="3657600" y="3886200"/>
            <a:ext cx="304800" cy="609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H="1">
            <a:off x="5334000" y="3124200"/>
            <a:ext cx="914400" cy="1524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a:endCxn id="7" idx="1"/>
          </p:cNvCxnSpPr>
          <p:nvPr/>
        </p:nvCxnSpPr>
        <p:spPr bwMode="auto">
          <a:xfrm>
            <a:off x="1447800" y="3200400"/>
            <a:ext cx="1828800" cy="149545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a:off x="4191000" y="49530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a:off x="4191000" y="5791200"/>
            <a:ext cx="0"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a:off x="2209800" y="1905000"/>
            <a:ext cx="1066800" cy="1371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a:off x="3429000" y="914400"/>
            <a:ext cx="2057400" cy="53340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H="1">
            <a:off x="5181600" y="2895600"/>
            <a:ext cx="1676400" cy="2590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255267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6971"/>
            <a:ext cx="9144000" cy="4551028"/>
          </a:xfrm>
          <a:prstGeom prst="rect">
            <a:avLst/>
          </a:prstGeom>
        </p:spPr>
      </p:pic>
    </p:spTree>
    <p:extLst>
      <p:ext uri="{BB962C8B-B14F-4D97-AF65-F5344CB8AC3E}">
        <p14:creationId xmlns:p14="http://schemas.microsoft.com/office/powerpoint/2010/main" val="3821663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hf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9237"/>
            <a:ext cx="9144000" cy="5361572"/>
          </a:xfrm>
          <a:prstGeom prst="rect">
            <a:avLst/>
          </a:prstGeom>
        </p:spPr>
      </p:pic>
    </p:spTree>
    <p:extLst>
      <p:ext uri="{BB962C8B-B14F-4D97-AF65-F5344CB8AC3E}">
        <p14:creationId xmlns:p14="http://schemas.microsoft.com/office/powerpoint/2010/main" val="147787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defRPr/>
            </a:pPr>
            <a:r>
              <a:rPr lang="en-US" sz="4000" dirty="0" err="1" smtClean="0">
                <a:solidFill>
                  <a:srgbClr val="800000"/>
                </a:solidFill>
              </a:rPr>
              <a:t>Hyperinsulinemia</a:t>
            </a:r>
            <a:endParaRPr lang="en-US" sz="4000" dirty="0">
              <a:solidFill>
                <a:srgbClr val="800000"/>
              </a:solidFill>
            </a:endParaRPr>
          </a:p>
        </p:txBody>
      </p:sp>
      <p:sp>
        <p:nvSpPr>
          <p:cNvPr id="73731" name="Rectangle 3"/>
          <p:cNvSpPr>
            <a:spLocks noGrp="1" noChangeArrowheads="1"/>
          </p:cNvSpPr>
          <p:nvPr>
            <p:ph idx="1"/>
          </p:nvPr>
        </p:nvSpPr>
        <p:spPr>
          <a:xfrm>
            <a:off x="685800" y="2057400"/>
            <a:ext cx="7772400" cy="3657600"/>
          </a:xfrm>
        </p:spPr>
        <p:txBody>
          <a:bodyPr>
            <a:normAutofit fontScale="92500" lnSpcReduction="20000"/>
          </a:bodyPr>
          <a:lstStyle/>
          <a:p>
            <a:pPr>
              <a:buFont typeface="Arial"/>
              <a:buChar char="•"/>
              <a:defRPr/>
            </a:pPr>
            <a:r>
              <a:rPr lang="en-US" dirty="0"/>
              <a:t>w</a:t>
            </a:r>
            <a:r>
              <a:rPr lang="en-US" dirty="0" smtClean="0"/>
              <a:t>eight gain and abdominal obesity</a:t>
            </a:r>
          </a:p>
          <a:p>
            <a:pPr>
              <a:buFont typeface="Arial"/>
              <a:buChar char="•"/>
              <a:defRPr/>
            </a:pPr>
            <a:r>
              <a:rPr lang="en-US" dirty="0" smtClean="0"/>
              <a:t>insulin resistance and diabetes</a:t>
            </a:r>
          </a:p>
          <a:p>
            <a:pPr>
              <a:buFont typeface="Arial"/>
              <a:buChar char="•"/>
              <a:defRPr/>
            </a:pPr>
            <a:r>
              <a:rPr lang="en-US" dirty="0" err="1"/>
              <a:t>l</a:t>
            </a:r>
            <a:r>
              <a:rPr lang="en-US" dirty="0" err="1" smtClean="0"/>
              <a:t>eptin</a:t>
            </a:r>
            <a:r>
              <a:rPr lang="en-US" dirty="0" smtClean="0"/>
              <a:t> resistance</a:t>
            </a:r>
          </a:p>
          <a:p>
            <a:pPr>
              <a:buFont typeface="Arial"/>
              <a:buChar char="•"/>
              <a:defRPr/>
            </a:pPr>
            <a:r>
              <a:rPr lang="en-US" dirty="0" smtClean="0"/>
              <a:t>hormonal dysfunction/anovulation</a:t>
            </a:r>
          </a:p>
          <a:p>
            <a:pPr>
              <a:buFont typeface="Arial"/>
              <a:buChar char="•"/>
              <a:defRPr/>
            </a:pPr>
            <a:r>
              <a:rPr lang="en-US" dirty="0"/>
              <a:t>i</a:t>
            </a:r>
            <a:r>
              <a:rPr lang="en-US" dirty="0" smtClean="0"/>
              <a:t>ndependent risk factor for heart disease due to effects of insulin on blood vessels</a:t>
            </a:r>
          </a:p>
          <a:p>
            <a:pPr>
              <a:buFont typeface="Arial"/>
              <a:buChar char="•"/>
              <a:defRPr/>
            </a:pPr>
            <a:r>
              <a:rPr lang="en-US" dirty="0"/>
              <a:t>i</a:t>
            </a:r>
            <a:r>
              <a:rPr lang="en-US" dirty="0" smtClean="0"/>
              <a:t>ncreased risk of breast, prostate, colon, skin and other cancers</a:t>
            </a:r>
            <a:endParaRPr lang="en-US" dirty="0"/>
          </a:p>
        </p:txBody>
      </p:sp>
    </p:spTree>
    <p:extLst>
      <p:ext uri="{BB962C8B-B14F-4D97-AF65-F5344CB8AC3E}">
        <p14:creationId xmlns:p14="http://schemas.microsoft.com/office/powerpoint/2010/main" val="9568928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descr="Relationship-between-insulin-and-fat-metaboli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7239000" cy="435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4400" y="304800"/>
            <a:ext cx="7010400" cy="584776"/>
          </a:xfrm>
          <a:prstGeom prst="rect">
            <a:avLst/>
          </a:prstGeom>
          <a:noFill/>
        </p:spPr>
        <p:txBody>
          <a:bodyPr wrap="square" rtlCol="0">
            <a:spAutoFit/>
          </a:bodyPr>
          <a:lstStyle/>
          <a:p>
            <a:r>
              <a:rPr lang="en-US" sz="3200" dirty="0" smtClean="0">
                <a:solidFill>
                  <a:srgbClr val="800000"/>
                </a:solidFill>
                <a:latin typeface="Times New Roman"/>
                <a:cs typeface="Times New Roman"/>
              </a:rPr>
              <a:t>Lipolysis vs. Lipogenesis</a:t>
            </a:r>
            <a:endParaRPr lang="en-US" sz="3200" dirty="0">
              <a:solidFill>
                <a:srgbClr val="800000"/>
              </a:solidFill>
              <a:latin typeface="Times New Roman"/>
              <a:cs typeface="Times New Roman"/>
            </a:endParaRPr>
          </a:p>
        </p:txBody>
      </p:sp>
    </p:spTree>
    <p:extLst>
      <p:ext uri="{BB962C8B-B14F-4D97-AF65-F5344CB8AC3E}">
        <p14:creationId xmlns:p14="http://schemas.microsoft.com/office/powerpoint/2010/main" val="345810884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375"/>
            <a:ext cx="9144000" cy="5584658"/>
          </a:xfrm>
          <a:prstGeom prst="rect">
            <a:avLst/>
          </a:prstGeom>
        </p:spPr>
      </p:pic>
    </p:spTree>
    <p:extLst>
      <p:ext uri="{BB962C8B-B14F-4D97-AF65-F5344CB8AC3E}">
        <p14:creationId xmlns:p14="http://schemas.microsoft.com/office/powerpoint/2010/main" val="187242935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95800" y="698500"/>
            <a:ext cx="4495800" cy="5078313"/>
          </a:xfrm>
          <a:prstGeom prst="rect">
            <a:avLst/>
          </a:prstGeom>
          <a:noFill/>
        </p:spPr>
        <p:txBody>
          <a:bodyPr wrap="square">
            <a:spAutoFit/>
          </a:bodyPr>
          <a:lstStyle/>
          <a:p>
            <a:pPr algn="ctr">
              <a:defRPr/>
            </a:pPr>
            <a:r>
              <a:rPr lang="en-US" sz="2400" dirty="0">
                <a:solidFill>
                  <a:srgbClr val="800000"/>
                </a:solidFill>
                <a:latin typeface="Times New Roman"/>
                <a:cs typeface="Times New Roman"/>
              </a:rPr>
              <a:t>Disrupted Sleep</a:t>
            </a:r>
          </a:p>
          <a:p>
            <a:pPr algn="ctr">
              <a:defRPr/>
            </a:pPr>
            <a:r>
              <a:rPr lang="en-US" sz="2400" dirty="0">
                <a:solidFill>
                  <a:srgbClr val="800000"/>
                </a:solidFill>
                <a:latin typeface="Times New Roman"/>
                <a:cs typeface="Times New Roman"/>
              </a:rPr>
              <a:t>Loss of entrainment</a:t>
            </a:r>
          </a:p>
          <a:p>
            <a:pPr>
              <a:defRPr/>
            </a:pPr>
            <a:endParaRPr lang="en-US" b="1" dirty="0">
              <a:latin typeface="Times New Roman"/>
              <a:cs typeface="Times New Roman"/>
            </a:endParaRPr>
          </a:p>
          <a:p>
            <a:pPr marL="285750" indent="-285750">
              <a:buFont typeface="Arial"/>
              <a:buChar char="•"/>
              <a:defRPr/>
            </a:pPr>
            <a:r>
              <a:rPr lang="en-US" sz="2000" dirty="0">
                <a:latin typeface="Times New Roman"/>
                <a:cs typeface="Times New Roman"/>
              </a:rPr>
              <a:t>15% Americans experience chronic insomnia</a:t>
            </a:r>
          </a:p>
          <a:p>
            <a:pPr marL="285750" indent="-285750">
              <a:buFont typeface="Arial"/>
              <a:buChar char="•"/>
              <a:defRPr/>
            </a:pPr>
            <a:r>
              <a:rPr lang="en-US" sz="2000" dirty="0">
                <a:latin typeface="Times New Roman"/>
                <a:cs typeface="Times New Roman"/>
              </a:rPr>
              <a:t>1 out of 3 has sleep disruption on one or more nights each week </a:t>
            </a:r>
          </a:p>
          <a:p>
            <a:pPr marL="285750" indent="-285750">
              <a:buFont typeface="Arial"/>
              <a:buChar char="•"/>
              <a:defRPr/>
            </a:pPr>
            <a:r>
              <a:rPr lang="en-US" sz="2000" dirty="0">
                <a:latin typeface="Times New Roman"/>
                <a:cs typeface="Times New Roman"/>
              </a:rPr>
              <a:t>Major risk factor for many chronic complex </a:t>
            </a:r>
            <a:r>
              <a:rPr lang="en-US" sz="2000" dirty="0" smtClean="0">
                <a:latin typeface="Times New Roman"/>
                <a:cs typeface="Times New Roman"/>
              </a:rPr>
              <a:t>diseases including obesity</a:t>
            </a:r>
            <a:endParaRPr lang="en-US" sz="2000" dirty="0">
              <a:latin typeface="Times New Roman"/>
              <a:cs typeface="Times New Roman"/>
            </a:endParaRPr>
          </a:p>
          <a:p>
            <a:pPr marL="285750" indent="-285750">
              <a:buFont typeface="Arial"/>
              <a:buChar char="•"/>
              <a:defRPr/>
            </a:pPr>
            <a:r>
              <a:rPr lang="en-US" sz="2000" dirty="0">
                <a:latin typeface="Times New Roman"/>
                <a:cs typeface="Times New Roman"/>
              </a:rPr>
              <a:t>Neuro-endocrine-immune disruption</a:t>
            </a:r>
          </a:p>
          <a:p>
            <a:pPr marL="285750" indent="-285750">
              <a:buFont typeface="Arial"/>
              <a:buChar char="•"/>
              <a:defRPr/>
            </a:pPr>
            <a:r>
              <a:rPr lang="en-US" sz="2000" dirty="0" smtClean="0">
                <a:latin typeface="Times New Roman"/>
                <a:cs typeface="Times New Roman"/>
              </a:rPr>
              <a:t>Obstructive </a:t>
            </a:r>
            <a:r>
              <a:rPr lang="en-US" sz="2000" dirty="0">
                <a:latin typeface="Times New Roman"/>
                <a:cs typeface="Times New Roman"/>
              </a:rPr>
              <a:t>sleep </a:t>
            </a:r>
            <a:r>
              <a:rPr lang="en-US" sz="2000" dirty="0" smtClean="0">
                <a:latin typeface="Times New Roman"/>
                <a:cs typeface="Times New Roman"/>
              </a:rPr>
              <a:t>apnea </a:t>
            </a:r>
            <a:r>
              <a:rPr lang="en-US" sz="2000" dirty="0" err="1" smtClean="0">
                <a:latin typeface="Times New Roman"/>
                <a:cs typeface="Times New Roman"/>
              </a:rPr>
              <a:t>underdiagnosed</a:t>
            </a:r>
            <a:r>
              <a:rPr lang="en-US" sz="2000" dirty="0" smtClean="0">
                <a:latin typeface="Times New Roman"/>
                <a:cs typeface="Times New Roman"/>
              </a:rPr>
              <a:t> (neck </a:t>
            </a:r>
            <a:r>
              <a:rPr lang="en-US" sz="2000" dirty="0" err="1" smtClean="0">
                <a:latin typeface="Times New Roman"/>
                <a:cs typeface="Times New Roman"/>
              </a:rPr>
              <a:t>circumfrence</a:t>
            </a:r>
            <a:r>
              <a:rPr lang="en-US" sz="2000" dirty="0" smtClean="0">
                <a:latin typeface="Times New Roman"/>
                <a:cs typeface="Times New Roman"/>
              </a:rPr>
              <a:t> 16+” in women and 17+” in men)</a:t>
            </a:r>
          </a:p>
          <a:p>
            <a:pPr marL="285750" indent="-285750">
              <a:buFont typeface="Arial"/>
              <a:buChar char="•"/>
              <a:defRPr/>
            </a:pPr>
            <a:r>
              <a:rPr lang="en-US" sz="2000" dirty="0">
                <a:latin typeface="Times New Roman"/>
                <a:cs typeface="Times New Roman"/>
              </a:rPr>
              <a:t>Sleep hygiene</a:t>
            </a:r>
          </a:p>
          <a:p>
            <a:pPr>
              <a:defRPr/>
            </a:pPr>
            <a:endParaRPr lang="en-US" sz="2000" dirty="0">
              <a:latin typeface="Times New Roman"/>
              <a:cs typeface="Times New Roman"/>
            </a:endParaRPr>
          </a:p>
          <a:p>
            <a:pPr>
              <a:defRPr/>
            </a:pPr>
            <a:endParaRPr lang="en-US" dirty="0">
              <a:latin typeface="Times New Roman"/>
              <a:cs typeface="Times New Roman"/>
            </a:endParaRPr>
          </a:p>
        </p:txBody>
      </p:sp>
      <p:pic>
        <p:nvPicPr>
          <p:cNvPr id="56322" name="Picture 1" descr="insomnia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40036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2658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679" y="1055247"/>
            <a:ext cx="4215300" cy="1143000"/>
          </a:xfrm>
        </p:spPr>
        <p:txBody>
          <a:bodyPr>
            <a:normAutofit/>
          </a:bodyPr>
          <a:lstStyle/>
          <a:p>
            <a:pPr algn="l"/>
            <a:r>
              <a:rPr lang="en-US" sz="3600" dirty="0" smtClean="0">
                <a:solidFill>
                  <a:srgbClr val="800000"/>
                </a:solidFill>
              </a:rPr>
              <a:t>Precautionary steps</a:t>
            </a:r>
            <a:endParaRPr lang="en-US" sz="3600" dirty="0">
              <a:solidFill>
                <a:srgbClr val="800000"/>
              </a:solidFill>
            </a:endParaRPr>
          </a:p>
        </p:txBody>
      </p:sp>
      <p:sp>
        <p:nvSpPr>
          <p:cNvPr id="3" name="Content Placeholder 2"/>
          <p:cNvSpPr>
            <a:spLocks noGrp="1"/>
          </p:cNvSpPr>
          <p:nvPr>
            <p:ph idx="1"/>
          </p:nvPr>
        </p:nvSpPr>
        <p:spPr>
          <a:xfrm>
            <a:off x="457200" y="2905099"/>
            <a:ext cx="8229600" cy="3619395"/>
          </a:xfrm>
        </p:spPr>
        <p:txBody>
          <a:bodyPr>
            <a:normAutofit/>
          </a:bodyPr>
          <a:lstStyle/>
          <a:p>
            <a:r>
              <a:rPr lang="en-US" sz="2800" dirty="0" smtClean="0"/>
              <a:t>Lots of water (</a:t>
            </a:r>
            <a:r>
              <a:rPr lang="en-US" sz="2800" dirty="0" err="1" smtClean="0"/>
              <a:t>tsp</a:t>
            </a:r>
            <a:r>
              <a:rPr lang="en-US" sz="2800" dirty="0" smtClean="0"/>
              <a:t> salt/8oz) or bone broth, bouillon</a:t>
            </a:r>
          </a:p>
          <a:p>
            <a:r>
              <a:rPr lang="en-US" sz="2800" dirty="0" smtClean="0"/>
              <a:t>Make sure you’re getting enough fat with each meal</a:t>
            </a:r>
          </a:p>
          <a:p>
            <a:r>
              <a:rPr lang="en-US" sz="2800" dirty="0" smtClean="0"/>
              <a:t>Magnesium supplements: 2/day for 3 weeks, then 1/day thereafter (bedtime is a good time)</a:t>
            </a:r>
          </a:p>
          <a:p>
            <a:r>
              <a:rPr lang="en-US" sz="2800" dirty="0" err="1" smtClean="0"/>
              <a:t>Miralax</a:t>
            </a:r>
            <a:r>
              <a:rPr lang="en-US" sz="2800" dirty="0" smtClean="0"/>
              <a:t> each day for constipation</a:t>
            </a:r>
          </a:p>
          <a:p>
            <a:r>
              <a:rPr lang="en-US" sz="2800" dirty="0" smtClean="0"/>
              <a:t>Good oral hygiene; breath mints</a:t>
            </a:r>
          </a:p>
          <a:p>
            <a:r>
              <a:rPr lang="en-US" sz="2800" dirty="0" smtClean="0"/>
              <a:t>Moderate alcohol e.g. 1 drink/day max</a:t>
            </a:r>
            <a:endParaRPr lang="en-US" sz="2800" dirty="0"/>
          </a:p>
        </p:txBody>
      </p:sp>
      <p:pic>
        <p:nvPicPr>
          <p:cNvPr id="4" name="Picture 3"/>
          <p:cNvPicPr>
            <a:picLocks noChangeAspect="1"/>
          </p:cNvPicPr>
          <p:nvPr/>
        </p:nvPicPr>
        <p:blipFill>
          <a:blip r:embed="rId2"/>
          <a:stretch>
            <a:fillRect/>
          </a:stretch>
        </p:blipFill>
        <p:spPr>
          <a:xfrm>
            <a:off x="5581364" y="372844"/>
            <a:ext cx="2838565" cy="2089587"/>
          </a:xfrm>
          <a:prstGeom prst="rect">
            <a:avLst/>
          </a:prstGeom>
        </p:spPr>
      </p:pic>
    </p:spTree>
    <p:extLst>
      <p:ext uri="{BB962C8B-B14F-4D97-AF65-F5344CB8AC3E}">
        <p14:creationId xmlns:p14="http://schemas.microsoft.com/office/powerpoint/2010/main" val="25684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685800" y="838200"/>
            <a:ext cx="4208463" cy="1066800"/>
          </a:xfrm>
        </p:spPr>
        <p:txBody>
          <a:bodyPr/>
          <a:lstStyle/>
          <a:p>
            <a:pPr eaLnBrk="1" hangingPunct="1">
              <a:defRPr/>
            </a:pPr>
            <a:r>
              <a:rPr lang="en-US" sz="3600" dirty="0">
                <a:solidFill>
                  <a:srgbClr val="800000"/>
                </a:solidFill>
                <a:latin typeface="Times New Roman" charset="0"/>
              </a:rPr>
              <a:t>Stress Management</a:t>
            </a:r>
          </a:p>
        </p:txBody>
      </p:sp>
      <p:sp>
        <p:nvSpPr>
          <p:cNvPr id="83970" name="Rectangle 3"/>
          <p:cNvSpPr>
            <a:spLocks noGrp="1" noChangeArrowheads="1"/>
          </p:cNvSpPr>
          <p:nvPr>
            <p:ph type="body" idx="1"/>
          </p:nvPr>
        </p:nvSpPr>
        <p:spPr>
          <a:xfrm>
            <a:off x="304800" y="2514600"/>
            <a:ext cx="7327900" cy="3079750"/>
          </a:xfrm>
        </p:spPr>
        <p:txBody>
          <a:bodyPr>
            <a:normAutofit fontScale="92500" lnSpcReduction="20000"/>
          </a:bodyPr>
          <a:lstStyle/>
          <a:p>
            <a:pPr eaLnBrk="1" hangingPunct="1">
              <a:buFontTx/>
              <a:buChar char="•"/>
              <a:defRPr/>
            </a:pPr>
            <a:r>
              <a:rPr lang="en-US" sz="2000" dirty="0">
                <a:latin typeface="Times New Roman" charset="0"/>
              </a:rPr>
              <a:t>Meditation, prayer, relaxation response, guided imagery, yoga, tai chi, biofeedback, gratitude </a:t>
            </a:r>
            <a:r>
              <a:rPr lang="en-US" sz="2000" dirty="0" smtClean="0">
                <a:latin typeface="Times New Roman" charset="0"/>
              </a:rPr>
              <a:t>journal</a:t>
            </a:r>
          </a:p>
          <a:p>
            <a:pPr eaLnBrk="1" hangingPunct="1">
              <a:buFontTx/>
              <a:buChar char="•"/>
              <a:defRPr/>
            </a:pPr>
            <a:r>
              <a:rPr lang="en-US" sz="2000" dirty="0" smtClean="0">
                <a:latin typeface="Times New Roman" charset="0"/>
              </a:rPr>
              <a:t>HRV-</a:t>
            </a:r>
            <a:r>
              <a:rPr lang="en-US" sz="2000" dirty="0" err="1" smtClean="0">
                <a:latin typeface="Times New Roman" charset="0"/>
              </a:rPr>
              <a:t>HeartMath</a:t>
            </a:r>
            <a:endParaRPr lang="en-US" sz="2000" dirty="0">
              <a:latin typeface="Times New Roman" charset="0"/>
            </a:endParaRPr>
          </a:p>
          <a:p>
            <a:pPr eaLnBrk="1" hangingPunct="1">
              <a:buFontTx/>
              <a:buChar char="•"/>
              <a:defRPr/>
            </a:pPr>
            <a:r>
              <a:rPr lang="en-US" sz="2000" dirty="0">
                <a:latin typeface="Times New Roman" charset="0"/>
              </a:rPr>
              <a:t>Decreased cortisol, flight-fight response, BP, </a:t>
            </a:r>
          </a:p>
          <a:p>
            <a:pPr eaLnBrk="1" hangingPunct="1">
              <a:buFontTx/>
              <a:buChar char="•"/>
              <a:defRPr/>
            </a:pPr>
            <a:r>
              <a:rPr lang="en-US" sz="2000" dirty="0">
                <a:latin typeface="Times New Roman" charset="0"/>
              </a:rPr>
              <a:t>Increased parasympathetic tone</a:t>
            </a:r>
          </a:p>
          <a:p>
            <a:pPr eaLnBrk="1" hangingPunct="1">
              <a:buFontTx/>
              <a:buChar char="•"/>
              <a:defRPr/>
            </a:pPr>
            <a:r>
              <a:rPr lang="en-US" sz="2000" dirty="0">
                <a:latin typeface="Times New Roman" charset="0"/>
              </a:rPr>
              <a:t>Improved mood, concentration, pain tolerance, resilience</a:t>
            </a:r>
          </a:p>
          <a:p>
            <a:pPr eaLnBrk="1" hangingPunct="1">
              <a:buFontTx/>
              <a:buChar char="•"/>
              <a:defRPr/>
            </a:pPr>
            <a:r>
              <a:rPr lang="en-US" sz="2000" dirty="0">
                <a:latin typeface="Times New Roman" charset="0"/>
              </a:rPr>
              <a:t>Positive epigenetic effects on inflammation, insulin sensitivity and energy efficiency e.g. mitochondrial health</a:t>
            </a:r>
          </a:p>
          <a:p>
            <a:pPr eaLnBrk="1" hangingPunct="1">
              <a:buFontTx/>
              <a:buChar char="•"/>
              <a:defRPr/>
            </a:pPr>
            <a:r>
              <a:rPr lang="en-US" sz="2000" dirty="0">
                <a:latin typeface="Times New Roman" charset="0"/>
              </a:rPr>
              <a:t>Decreased cardiovascular risk</a:t>
            </a:r>
          </a:p>
          <a:p>
            <a:pPr eaLnBrk="1" hangingPunct="1">
              <a:buFontTx/>
              <a:buChar char="•"/>
              <a:defRPr/>
            </a:pPr>
            <a:r>
              <a:rPr lang="en-US" sz="2000" dirty="0">
                <a:latin typeface="Times New Roman" charset="0"/>
              </a:rPr>
              <a:t>Enhanced neuroplasticity</a:t>
            </a:r>
          </a:p>
        </p:txBody>
      </p:sp>
      <p:pic>
        <p:nvPicPr>
          <p:cNvPr id="624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04800"/>
            <a:ext cx="205581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4364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13510"/>
            <a:ext cx="7315200" cy="1371600"/>
          </a:xfrm>
        </p:spPr>
        <p:txBody>
          <a:bodyPr>
            <a:normAutofit fontScale="90000"/>
          </a:bodyPr>
          <a:lstStyle/>
          <a:p>
            <a:pPr>
              <a:defRPr/>
            </a:pPr>
            <a:r>
              <a:rPr lang="en-US" sz="3200" dirty="0" smtClean="0">
                <a:solidFill>
                  <a:srgbClr val="800000"/>
                </a:solidFill>
                <a:latin typeface="Times New Roman"/>
                <a:cs typeface="Times New Roman"/>
              </a:rPr>
              <a:t>Summary: Enhancing metabolic efficiency: </a:t>
            </a:r>
            <a:br>
              <a:rPr lang="en-US" sz="3200" dirty="0" smtClean="0">
                <a:solidFill>
                  <a:srgbClr val="800000"/>
                </a:solidFill>
                <a:latin typeface="Times New Roman"/>
                <a:cs typeface="Times New Roman"/>
              </a:rPr>
            </a:br>
            <a:r>
              <a:rPr lang="en-US" sz="3200" dirty="0" smtClean="0">
                <a:solidFill>
                  <a:schemeClr val="tx1"/>
                </a:solidFill>
                <a:latin typeface="Times New Roman"/>
                <a:cs typeface="Times New Roman"/>
              </a:rPr>
              <a:t>…. </a:t>
            </a:r>
            <a:r>
              <a:rPr lang="en-US" dirty="0" smtClean="0">
                <a:solidFill>
                  <a:schemeClr val="tx1"/>
                </a:solidFill>
                <a:latin typeface="Times New Roman"/>
                <a:cs typeface="Times New Roman"/>
              </a:rPr>
              <a:t>Reduce inflammation, insulin and leptin resistance</a:t>
            </a:r>
            <a:endParaRPr lang="en-US" dirty="0">
              <a:solidFill>
                <a:srgbClr val="FF0000"/>
              </a:solidFill>
              <a:latin typeface="Times New Roman"/>
              <a:cs typeface="Times New Roman"/>
            </a:endParaRPr>
          </a:p>
        </p:txBody>
      </p:sp>
      <p:sp>
        <p:nvSpPr>
          <p:cNvPr id="3" name="Content Placeholder 2"/>
          <p:cNvSpPr>
            <a:spLocks noGrp="1"/>
          </p:cNvSpPr>
          <p:nvPr>
            <p:ph idx="1"/>
          </p:nvPr>
        </p:nvSpPr>
        <p:spPr>
          <a:xfrm>
            <a:off x="-17565" y="1905000"/>
            <a:ext cx="8839200" cy="4343400"/>
          </a:xfrm>
        </p:spPr>
        <p:txBody>
          <a:bodyPr>
            <a:noAutofit/>
          </a:bodyPr>
          <a:lstStyle/>
          <a:p>
            <a:pPr>
              <a:buFont typeface="Arial"/>
              <a:buChar char="•"/>
              <a:defRPr/>
            </a:pPr>
            <a:r>
              <a:rPr lang="en-US" dirty="0" smtClean="0"/>
              <a:t>Eliminate </a:t>
            </a:r>
            <a:r>
              <a:rPr lang="en-US" dirty="0"/>
              <a:t>– reduce sugar-fructose in all it’s forms</a:t>
            </a:r>
          </a:p>
          <a:p>
            <a:pPr>
              <a:buFont typeface="Arial"/>
              <a:buChar char="•"/>
              <a:defRPr/>
            </a:pPr>
            <a:r>
              <a:rPr lang="en-US" dirty="0" smtClean="0"/>
              <a:t>Eliminate-reduce refined grain flours, and carbohydrate-dense processed foods.</a:t>
            </a:r>
          </a:p>
          <a:p>
            <a:pPr>
              <a:buFont typeface="Arial"/>
              <a:buChar char="•"/>
              <a:defRPr/>
            </a:pPr>
            <a:r>
              <a:rPr lang="en-US" dirty="0"/>
              <a:t>R</a:t>
            </a:r>
            <a:r>
              <a:rPr lang="en-US" dirty="0" smtClean="0"/>
              <a:t>educe hydrogenated oils and processed seed oils cooked at high temperatures</a:t>
            </a:r>
          </a:p>
          <a:p>
            <a:pPr>
              <a:buFont typeface="Arial"/>
              <a:buChar char="•"/>
              <a:defRPr/>
            </a:pPr>
            <a:r>
              <a:rPr lang="en-US" dirty="0" smtClean="0"/>
              <a:t>More abundant healthy fats sources e.g. extra virgin olive oil, fatty fish, grass-fed butter; extra virgin coconut oil (MCT Oil); pasture-raised animal fat, ghee, avocados, nuts (almonds, walnuts and macadamia) and nut butters</a:t>
            </a:r>
          </a:p>
        </p:txBody>
      </p:sp>
      <p:pic>
        <p:nvPicPr>
          <p:cNvPr id="4" name="Picture 1" descr="cat_image_molecu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4715" y="304800"/>
            <a:ext cx="190928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907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086600" cy="1143000"/>
          </a:xfrm>
        </p:spPr>
        <p:txBody>
          <a:bodyPr>
            <a:normAutofit fontScale="90000"/>
          </a:bodyPr>
          <a:lstStyle/>
          <a:p>
            <a:r>
              <a:rPr lang="en-US" dirty="0">
                <a:solidFill>
                  <a:srgbClr val="800000"/>
                </a:solidFill>
              </a:rPr>
              <a:t>Summary: Enhancing metabolic efficiency: </a:t>
            </a:r>
            <a:br>
              <a:rPr lang="en-US" dirty="0">
                <a:solidFill>
                  <a:srgbClr val="800000"/>
                </a:solidFill>
              </a:rPr>
            </a:br>
            <a:r>
              <a:rPr lang="en-US" sz="3200" dirty="0">
                <a:solidFill>
                  <a:schemeClr val="tx1"/>
                </a:solidFill>
              </a:rPr>
              <a:t>…. </a:t>
            </a:r>
            <a:r>
              <a:rPr lang="en-US" sz="2400" dirty="0">
                <a:solidFill>
                  <a:schemeClr val="tx1"/>
                </a:solidFill>
              </a:rPr>
              <a:t>Reduce inflammation, insulin and leptin resistance</a:t>
            </a:r>
            <a:endParaRPr lang="en-US" sz="2400" dirty="0">
              <a:solidFill>
                <a:srgbClr val="800000"/>
              </a:solidFill>
            </a:endParaRPr>
          </a:p>
        </p:txBody>
      </p:sp>
      <p:sp>
        <p:nvSpPr>
          <p:cNvPr id="3" name="Content Placeholder 2"/>
          <p:cNvSpPr>
            <a:spLocks noGrp="1"/>
          </p:cNvSpPr>
          <p:nvPr>
            <p:ph idx="1"/>
          </p:nvPr>
        </p:nvSpPr>
        <p:spPr>
          <a:xfrm>
            <a:off x="533400" y="2057400"/>
            <a:ext cx="7772400" cy="4191000"/>
          </a:xfrm>
        </p:spPr>
        <p:txBody>
          <a:bodyPr>
            <a:normAutofit fontScale="77500" lnSpcReduction="20000"/>
          </a:bodyPr>
          <a:lstStyle/>
          <a:p>
            <a:pPr>
              <a:buFont typeface="Arial"/>
              <a:buChar char="•"/>
              <a:defRPr/>
            </a:pPr>
            <a:r>
              <a:rPr lang="en-US" dirty="0"/>
              <a:t>OK to consume pasture-raised meats and eggs</a:t>
            </a:r>
          </a:p>
          <a:p>
            <a:pPr>
              <a:buFont typeface="Arial"/>
              <a:buChar char="•"/>
              <a:defRPr/>
            </a:pPr>
            <a:r>
              <a:rPr lang="en-US" dirty="0"/>
              <a:t>Gut health-microbiome: </a:t>
            </a:r>
            <a:r>
              <a:rPr lang="en-US" dirty="0" err="1"/>
              <a:t>dysbiosis</a:t>
            </a:r>
            <a:r>
              <a:rPr lang="en-US" dirty="0"/>
              <a:t>, SIBO, intestinal barrier function; more MACs and fermented foods; </a:t>
            </a:r>
            <a:r>
              <a:rPr lang="en-US" dirty="0" smtClean="0"/>
              <a:t>probiotics</a:t>
            </a:r>
          </a:p>
          <a:p>
            <a:pPr>
              <a:buFont typeface="Arial"/>
              <a:buChar char="•"/>
              <a:defRPr/>
            </a:pPr>
            <a:r>
              <a:rPr lang="en-US" dirty="0" smtClean="0"/>
              <a:t>Motion </a:t>
            </a:r>
            <a:r>
              <a:rPr lang="en-US" dirty="0"/>
              <a:t>is the </a:t>
            </a:r>
            <a:r>
              <a:rPr lang="en-US" dirty="0" smtClean="0"/>
              <a:t>lotion: PAI-Physical Activity Intelligence</a:t>
            </a:r>
            <a:endParaRPr lang="en-US" dirty="0"/>
          </a:p>
          <a:p>
            <a:pPr>
              <a:buFont typeface="Arial"/>
              <a:buChar char="•"/>
              <a:defRPr/>
            </a:pPr>
            <a:r>
              <a:rPr lang="en-US" dirty="0"/>
              <a:t>Lower stress </a:t>
            </a:r>
            <a:r>
              <a:rPr lang="en-US" dirty="0" smtClean="0"/>
              <a:t> (</a:t>
            </a:r>
            <a:r>
              <a:rPr lang="en-US" dirty="0" err="1" smtClean="0"/>
              <a:t>HeartMath</a:t>
            </a:r>
            <a:r>
              <a:rPr lang="en-US" dirty="0" smtClean="0"/>
              <a:t>)</a:t>
            </a:r>
            <a:endParaRPr lang="en-US" dirty="0"/>
          </a:p>
          <a:p>
            <a:pPr>
              <a:buFont typeface="Arial"/>
              <a:buChar char="•"/>
              <a:defRPr/>
            </a:pPr>
            <a:r>
              <a:rPr lang="en-US" dirty="0"/>
              <a:t>Environmental toxins e.g. </a:t>
            </a:r>
            <a:r>
              <a:rPr lang="en-US" dirty="0" err="1" smtClean="0"/>
              <a:t>ewg.org</a:t>
            </a:r>
            <a:r>
              <a:rPr lang="en-US" smtClean="0"/>
              <a:t>  Dirty </a:t>
            </a:r>
            <a:r>
              <a:rPr lang="en-US" dirty="0"/>
              <a:t>Dozen, </a:t>
            </a:r>
            <a:r>
              <a:rPr lang="en-US" dirty="0" smtClean="0"/>
              <a:t>BPA, cosmetics</a:t>
            </a:r>
          </a:p>
          <a:p>
            <a:pPr>
              <a:buFont typeface="Arial"/>
              <a:buChar char="•"/>
              <a:defRPr/>
            </a:pPr>
            <a:r>
              <a:rPr lang="en-US" dirty="0" smtClean="0"/>
              <a:t>Circadian </a:t>
            </a:r>
            <a:r>
              <a:rPr lang="en-US" dirty="0"/>
              <a:t>rhythm – sleep </a:t>
            </a:r>
            <a:r>
              <a:rPr lang="en-US" dirty="0" smtClean="0"/>
              <a:t>entrainment; sleep hygiene</a:t>
            </a:r>
          </a:p>
          <a:p>
            <a:pPr>
              <a:buFont typeface="Arial"/>
              <a:buChar char="•"/>
              <a:defRPr/>
            </a:pPr>
            <a:r>
              <a:rPr lang="en-US" dirty="0" smtClean="0"/>
              <a:t>Full spectrum light</a:t>
            </a:r>
            <a:endParaRPr lang="en-US" dirty="0"/>
          </a:p>
        </p:txBody>
      </p:sp>
      <p:pic>
        <p:nvPicPr>
          <p:cNvPr id="4" name="Picture 1" descr="cat_image_molecu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30274" y="152400"/>
            <a:ext cx="1676400" cy="93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2484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5791200" cy="1692771"/>
          </a:xfrm>
          <a:prstGeom prst="rect">
            <a:avLst/>
          </a:prstGeom>
        </p:spPr>
        <p:txBody>
          <a:bodyPr wrap="square">
            <a:spAutoFit/>
          </a:bodyPr>
          <a:lstStyle/>
          <a:p>
            <a:r>
              <a:rPr lang="en-US" sz="2800" dirty="0">
                <a:solidFill>
                  <a:srgbClr val="800000"/>
                </a:solidFill>
                <a:latin typeface="Times New Roman"/>
                <a:cs typeface="Times New Roman"/>
              </a:rPr>
              <a:t>Apps</a:t>
            </a:r>
          </a:p>
          <a:p>
            <a:pPr marL="342900" indent="-342900">
              <a:buFont typeface="Arial"/>
              <a:buChar char="•"/>
            </a:pPr>
            <a:r>
              <a:rPr lang="en-US" sz="2000" dirty="0" err="1">
                <a:solidFill>
                  <a:srgbClr val="000000"/>
                </a:solidFill>
                <a:latin typeface="Times New Roman"/>
                <a:cs typeface="Times New Roman"/>
              </a:rPr>
              <a:t>ewg.org</a:t>
            </a:r>
            <a:r>
              <a:rPr lang="en-US" sz="2000" dirty="0">
                <a:solidFill>
                  <a:srgbClr val="000000"/>
                </a:solidFill>
                <a:latin typeface="Times New Roman"/>
                <a:cs typeface="Times New Roman"/>
              </a:rPr>
              <a:t>  Food Scores, Dirty Dozen, Skin Deep</a:t>
            </a:r>
          </a:p>
          <a:p>
            <a:pPr marL="342900" indent="-342900">
              <a:buFont typeface="Arial"/>
              <a:buChar char="•"/>
            </a:pPr>
            <a:r>
              <a:rPr lang="en-US" sz="2000" dirty="0">
                <a:solidFill>
                  <a:srgbClr val="000000"/>
                </a:solidFill>
                <a:latin typeface="Times New Roman"/>
                <a:cs typeface="Times New Roman"/>
              </a:rPr>
              <a:t>Sleep Cycle</a:t>
            </a:r>
          </a:p>
          <a:p>
            <a:pPr marL="342900" indent="-342900">
              <a:buFont typeface="Arial"/>
              <a:buChar char="•"/>
            </a:pPr>
            <a:r>
              <a:rPr lang="en-US" sz="2000" dirty="0" err="1">
                <a:solidFill>
                  <a:srgbClr val="000000"/>
                </a:solidFill>
                <a:latin typeface="Times New Roman"/>
                <a:cs typeface="Times New Roman"/>
              </a:rPr>
              <a:t>f</a:t>
            </a:r>
            <a:r>
              <a:rPr lang="en-US" sz="2000" dirty="0" err="1">
                <a:solidFill>
                  <a:srgbClr val="000000"/>
                </a:solidFill>
                <a:latin typeface="Wingdings"/>
                <a:ea typeface="Wingdings"/>
                <a:cs typeface="Wingdings"/>
                <a:sym typeface="Wingdings"/>
              </a:rPr>
              <a:t></a:t>
            </a:r>
            <a:r>
              <a:rPr lang="en-US" sz="2000" dirty="0" err="1">
                <a:solidFill>
                  <a:srgbClr val="000000"/>
                </a:solidFill>
                <a:latin typeface="Times New Roman"/>
                <a:cs typeface="Times New Roman"/>
                <a:sym typeface="Wingdings"/>
              </a:rPr>
              <a:t>lux</a:t>
            </a:r>
            <a:r>
              <a:rPr lang="en-US" sz="2000" dirty="0">
                <a:solidFill>
                  <a:srgbClr val="000000"/>
                </a:solidFill>
                <a:latin typeface="Times New Roman"/>
                <a:cs typeface="Times New Roman"/>
                <a:sym typeface="Wingdings"/>
              </a:rPr>
              <a:t> (filters blue light)</a:t>
            </a:r>
            <a:endParaRPr lang="en-US" sz="2000" dirty="0">
              <a:solidFill>
                <a:srgbClr val="000000"/>
              </a:solidFill>
              <a:latin typeface="Times New Roman"/>
              <a:cs typeface="Times New Roman"/>
            </a:endParaRPr>
          </a:p>
          <a:p>
            <a:pPr marL="342900" indent="-342900">
              <a:buFont typeface="Arial"/>
              <a:buChar char="•"/>
            </a:pPr>
            <a:endParaRPr lang="en-US" sz="1600" dirty="0">
              <a:solidFill>
                <a:srgbClr val="000000"/>
              </a:solidFill>
              <a:latin typeface="Times New Roman"/>
              <a:cs typeface="Times New Roman"/>
            </a:endParaRPr>
          </a:p>
        </p:txBody>
      </p:sp>
      <p:pic>
        <p:nvPicPr>
          <p:cNvPr id="4" name="Picture 3" descr="img_329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017" y="2954419"/>
            <a:ext cx="1592897" cy="2827392"/>
          </a:xfrm>
          <a:prstGeom prst="rect">
            <a:avLst/>
          </a:prstGeom>
        </p:spPr>
      </p:pic>
      <p:pic>
        <p:nvPicPr>
          <p:cNvPr id="5" name="Picture 4" descr="hq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904" y="3206921"/>
            <a:ext cx="2983149" cy="2237362"/>
          </a:xfrm>
          <a:prstGeom prst="rect">
            <a:avLst/>
          </a:prstGeom>
        </p:spPr>
      </p:pic>
      <p:pic>
        <p:nvPicPr>
          <p:cNvPr id="6" name="Picture 5" descr="unnam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904" y="2329294"/>
            <a:ext cx="1755254" cy="1755254"/>
          </a:xfrm>
          <a:prstGeom prst="rect">
            <a:avLst/>
          </a:prstGeom>
        </p:spPr>
      </p:pic>
      <p:pic>
        <p:nvPicPr>
          <p:cNvPr id="7" name="Picture 6" descr="134996-13486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1559" y="4170333"/>
            <a:ext cx="1698599" cy="2547899"/>
          </a:xfrm>
          <a:prstGeom prst="rect">
            <a:avLst/>
          </a:prstGeom>
        </p:spPr>
      </p:pic>
      <p:pic>
        <p:nvPicPr>
          <p:cNvPr id="8" name="Picture 1" descr="cat_image_molecul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457200"/>
            <a:ext cx="2209800" cy="123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896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ll-Murray-Youre-aweso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457200"/>
            <a:ext cx="4051300" cy="5080000"/>
          </a:xfrm>
          <a:prstGeom prst="rect">
            <a:avLst/>
          </a:prstGeom>
        </p:spPr>
      </p:pic>
      <p:sp>
        <p:nvSpPr>
          <p:cNvPr id="2" name="TextBox 1"/>
          <p:cNvSpPr txBox="1"/>
          <p:nvPr/>
        </p:nvSpPr>
        <p:spPr>
          <a:xfrm>
            <a:off x="2743200" y="5943600"/>
            <a:ext cx="3962400" cy="369332"/>
          </a:xfrm>
          <a:prstGeom prst="rect">
            <a:avLst/>
          </a:prstGeom>
          <a:noFill/>
        </p:spPr>
        <p:txBody>
          <a:bodyPr wrap="square" rtlCol="0">
            <a:spAutoFit/>
          </a:bodyPr>
          <a:lstStyle/>
          <a:p>
            <a:pPr algn="ctr"/>
            <a:r>
              <a:rPr lang="en-US" dirty="0" smtClean="0"/>
              <a:t>Thank You !</a:t>
            </a:r>
            <a:endParaRPr lang="en-US" dirty="0"/>
          </a:p>
        </p:txBody>
      </p:sp>
    </p:spTree>
    <p:extLst>
      <p:ext uri="{BB962C8B-B14F-4D97-AF65-F5344CB8AC3E}">
        <p14:creationId xmlns:p14="http://schemas.microsoft.com/office/powerpoint/2010/main" val="337727582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457200" y="152400"/>
            <a:ext cx="7772400" cy="1143000"/>
          </a:xfrm>
        </p:spPr>
        <p:txBody>
          <a:bodyPr/>
          <a:lstStyle/>
          <a:p>
            <a:pPr algn="ctr" eaLnBrk="1" hangingPunct="1">
              <a:defRPr/>
            </a:pPr>
            <a:r>
              <a:rPr lang="en-US" sz="3600" dirty="0" smtClean="0">
                <a:solidFill>
                  <a:srgbClr val="800000"/>
                </a:solidFill>
              </a:rPr>
              <a:t>A calorie is not a calorie…</a:t>
            </a:r>
            <a:endParaRPr lang="en-US" sz="3600" dirty="0">
              <a:solidFill>
                <a:srgbClr val="800000"/>
              </a:solidFill>
            </a:endParaRPr>
          </a:p>
        </p:txBody>
      </p:sp>
      <p:sp>
        <p:nvSpPr>
          <p:cNvPr id="23554" name="Rectangle 3"/>
          <p:cNvSpPr>
            <a:spLocks noGrp="1" noChangeArrowheads="1"/>
          </p:cNvSpPr>
          <p:nvPr>
            <p:ph idx="1"/>
          </p:nvPr>
        </p:nvSpPr>
        <p:spPr>
          <a:xfrm>
            <a:off x="457200" y="1143000"/>
            <a:ext cx="8458200" cy="3352800"/>
          </a:xfrm>
        </p:spPr>
        <p:txBody>
          <a:bodyPr/>
          <a:lstStyle/>
          <a:p>
            <a:pPr>
              <a:defRPr/>
            </a:pPr>
            <a:r>
              <a:rPr lang="en-US" sz="2800" b="1" dirty="0"/>
              <a:t>Effects of Dietary Composition on Energy Expenditure During Weight-Loss Maintenance </a:t>
            </a:r>
            <a:endParaRPr lang="en-US" sz="2800" b="1" dirty="0" smtClean="0"/>
          </a:p>
          <a:p>
            <a:pPr>
              <a:defRPr/>
            </a:pPr>
            <a:r>
              <a:rPr lang="en-US" sz="1800" dirty="0" smtClean="0"/>
              <a:t>Cara </a:t>
            </a:r>
            <a:r>
              <a:rPr lang="en-US" sz="1800" dirty="0"/>
              <a:t>B. </a:t>
            </a:r>
            <a:r>
              <a:rPr lang="en-US" sz="1800" dirty="0" err="1"/>
              <a:t>Ebbeling</a:t>
            </a:r>
            <a:r>
              <a:rPr lang="en-US" sz="1800" dirty="0"/>
              <a:t>, PhD; </a:t>
            </a:r>
            <a:r>
              <a:rPr lang="en-US" sz="1800" dirty="0" smtClean="0"/>
              <a:t>David </a:t>
            </a:r>
            <a:r>
              <a:rPr lang="en-US" sz="1800" dirty="0"/>
              <a:t>S. Ludwig, MD, PhD </a:t>
            </a:r>
            <a:r>
              <a:rPr lang="en-US" sz="1800" dirty="0" smtClean="0"/>
              <a:t>et al</a:t>
            </a:r>
            <a:endParaRPr lang="en-US" sz="1800" dirty="0"/>
          </a:p>
          <a:p>
            <a:pPr>
              <a:lnSpc>
                <a:spcPct val="90000"/>
              </a:lnSpc>
              <a:buFont typeface="Wingdings" charset="0"/>
              <a:buChar char="§"/>
              <a:defRPr/>
            </a:pPr>
            <a:endParaRPr lang="en-US" b="1" dirty="0" smtClean="0">
              <a:latin typeface="Akzidenz-Grotesk Std Light" charset="0"/>
            </a:endParaRPr>
          </a:p>
          <a:p>
            <a:pPr>
              <a:lnSpc>
                <a:spcPct val="90000"/>
              </a:lnSpc>
              <a:defRPr/>
            </a:pPr>
            <a:r>
              <a:rPr lang="en-US" sz="2000" b="1" dirty="0" smtClean="0"/>
              <a:t>Conclusion: </a:t>
            </a:r>
            <a:r>
              <a:rPr lang="en-US" sz="2000" dirty="0"/>
              <a:t> Among overweight and obese young adults compared with pre–weight-loss energy expenditure, </a:t>
            </a:r>
            <a:r>
              <a:rPr lang="en-US" sz="2000" dirty="0" err="1"/>
              <a:t>isocaloric</a:t>
            </a:r>
            <a:r>
              <a:rPr lang="en-US" sz="2000" dirty="0"/>
              <a:t> feeding following 10% to 15% weight loss resulted in decreases in REE and TEE that were greatest with the low-fat diet, intermediate with the low–glycemic index diet, and least with the very low-carbohydrate diet.</a:t>
            </a:r>
            <a:endParaRPr lang="en-US" sz="2200" dirty="0">
              <a:latin typeface="Akzidenz-Grotesk Std Light" charset="0"/>
            </a:endParaRPr>
          </a:p>
          <a:p>
            <a:pPr eaLnBrk="1" hangingPunct="1">
              <a:lnSpc>
                <a:spcPct val="90000"/>
              </a:lnSpc>
              <a:defRPr/>
            </a:pPr>
            <a:endParaRPr lang="en-US" sz="2200" dirty="0">
              <a:latin typeface="Akzidenz-Grotesk Std Light" charset="0"/>
            </a:endParaRPr>
          </a:p>
        </p:txBody>
      </p:sp>
      <p:sp>
        <p:nvSpPr>
          <p:cNvPr id="17411" name="Rectangle 1"/>
          <p:cNvSpPr>
            <a:spLocks noChangeArrowheads="1"/>
          </p:cNvSpPr>
          <p:nvPr/>
        </p:nvSpPr>
        <p:spPr bwMode="auto">
          <a:xfrm>
            <a:off x="228600" y="6096000"/>
            <a:ext cx="5943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1600" i="1" dirty="0" smtClean="0">
              <a:latin typeface="Times New Roman"/>
              <a:cs typeface="Times New Roman"/>
            </a:endParaRPr>
          </a:p>
          <a:p>
            <a:r>
              <a:rPr lang="en-US" sz="1600" i="1" dirty="0" smtClean="0">
                <a:latin typeface="Times New Roman"/>
                <a:cs typeface="Times New Roman"/>
              </a:rPr>
              <a:t>JAMA</a:t>
            </a:r>
            <a:r>
              <a:rPr lang="en-US" sz="1600" i="1" dirty="0">
                <a:latin typeface="Times New Roman"/>
                <a:cs typeface="Times New Roman"/>
              </a:rPr>
              <a:t>. </a:t>
            </a:r>
            <a:r>
              <a:rPr lang="en-US" sz="1600" dirty="0">
                <a:latin typeface="Times New Roman"/>
                <a:cs typeface="Times New Roman"/>
              </a:rPr>
              <a:t>2012;307(24):2627-2634. doi:10.1001/jama.2012.6607</a:t>
            </a:r>
          </a:p>
        </p:txBody>
      </p:sp>
      <p:sp>
        <p:nvSpPr>
          <p:cNvPr id="17412" name="TextBox 1"/>
          <p:cNvSpPr txBox="1">
            <a:spLocks noChangeArrowheads="1"/>
          </p:cNvSpPr>
          <p:nvPr/>
        </p:nvSpPr>
        <p:spPr bwMode="auto">
          <a:xfrm>
            <a:off x="457200" y="4419600"/>
            <a:ext cx="8534400" cy="1809726"/>
          </a:xfrm>
          <a:prstGeom prst="rect">
            <a:avLst/>
          </a:prstGeom>
          <a:solidFill>
            <a:srgbClr val="800000"/>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lnSpc>
                <a:spcPct val="90000"/>
              </a:lnSpc>
              <a:buFont typeface="Arial"/>
              <a:buChar char="•"/>
            </a:pPr>
            <a:r>
              <a:rPr lang="en-US" dirty="0">
                <a:solidFill>
                  <a:schemeClr val="bg1"/>
                </a:solidFill>
                <a:latin typeface="Times New Roman"/>
                <a:cs typeface="Times New Roman"/>
              </a:rPr>
              <a:t>Remarkable range between </a:t>
            </a:r>
            <a:r>
              <a:rPr lang="en-US" dirty="0" smtClean="0">
                <a:solidFill>
                  <a:schemeClr val="bg1"/>
                </a:solidFill>
                <a:latin typeface="Times New Roman"/>
                <a:cs typeface="Times New Roman"/>
              </a:rPr>
              <a:t>individuals</a:t>
            </a:r>
            <a:endParaRPr lang="en-US" dirty="0">
              <a:solidFill>
                <a:schemeClr val="bg1"/>
              </a:solidFill>
              <a:latin typeface="Times New Roman"/>
              <a:cs typeface="Times New Roman"/>
            </a:endParaRPr>
          </a:p>
          <a:p>
            <a:pPr marL="342900" indent="-342900" eaLnBrk="1" hangingPunct="1">
              <a:buFont typeface="Arial"/>
              <a:buChar char="•"/>
            </a:pPr>
            <a:r>
              <a:rPr lang="en-US" dirty="0">
                <a:solidFill>
                  <a:schemeClr val="bg1"/>
                </a:solidFill>
                <a:latin typeface="Times New Roman"/>
                <a:cs typeface="Times New Roman"/>
              </a:rPr>
              <a:t>TEE: </a:t>
            </a:r>
            <a:r>
              <a:rPr lang="en-US" dirty="0" smtClean="0">
                <a:solidFill>
                  <a:schemeClr val="bg1"/>
                </a:solidFill>
                <a:latin typeface="Times New Roman"/>
                <a:cs typeface="Times New Roman"/>
              </a:rPr>
              <a:t>- </a:t>
            </a:r>
            <a:r>
              <a:rPr lang="en-US" dirty="0">
                <a:solidFill>
                  <a:schemeClr val="bg1"/>
                </a:solidFill>
                <a:latin typeface="Times New Roman"/>
                <a:cs typeface="Times New Roman"/>
              </a:rPr>
              <a:t>423 [–606 to –239] kcal/d for low fat diet</a:t>
            </a:r>
          </a:p>
          <a:p>
            <a:pPr marL="342900" indent="-342900" eaLnBrk="1" hangingPunct="1">
              <a:buFont typeface="Arial"/>
              <a:buChar char="•"/>
            </a:pPr>
            <a:r>
              <a:rPr lang="en-US" dirty="0">
                <a:solidFill>
                  <a:schemeClr val="bg1"/>
                </a:solidFill>
                <a:latin typeface="Times New Roman"/>
                <a:cs typeface="Times New Roman"/>
              </a:rPr>
              <a:t>	</a:t>
            </a:r>
            <a:r>
              <a:rPr lang="en-US" dirty="0" smtClean="0">
                <a:solidFill>
                  <a:schemeClr val="bg1"/>
                </a:solidFill>
                <a:latin typeface="Times New Roman"/>
                <a:cs typeface="Times New Roman"/>
              </a:rPr>
              <a:t>- 57 </a:t>
            </a:r>
            <a:r>
              <a:rPr lang="en-US" dirty="0">
                <a:solidFill>
                  <a:schemeClr val="bg1"/>
                </a:solidFill>
                <a:latin typeface="Times New Roman"/>
                <a:cs typeface="Times New Roman"/>
              </a:rPr>
              <a:t>[–281 to 86] kcal/d for low carb </a:t>
            </a:r>
            <a:r>
              <a:rPr lang="en-US" dirty="0" smtClean="0">
                <a:solidFill>
                  <a:schemeClr val="bg1"/>
                </a:solidFill>
                <a:latin typeface="Times New Roman"/>
                <a:cs typeface="Times New Roman"/>
              </a:rPr>
              <a:t>diet</a:t>
            </a:r>
          </a:p>
          <a:p>
            <a:pPr marL="342900" indent="-342900" eaLnBrk="1" hangingPunct="1">
              <a:buFont typeface="Arial"/>
              <a:buChar char="•"/>
            </a:pPr>
            <a:r>
              <a:rPr lang="en-US" dirty="0" smtClean="0">
                <a:solidFill>
                  <a:schemeClr val="bg1"/>
                </a:solidFill>
                <a:latin typeface="Times New Roman"/>
                <a:cs typeface="Times New Roman"/>
              </a:rPr>
              <a:t>Equivalent of 1-hr moderate effort cardio difference</a:t>
            </a:r>
            <a:endParaRPr lang="en-US" dirty="0">
              <a:solidFill>
                <a:schemeClr val="bg1"/>
              </a:solidFill>
              <a:latin typeface="Times New Roman"/>
              <a:cs typeface="Times New Roman"/>
            </a:endParaRPr>
          </a:p>
          <a:p>
            <a:pPr marL="285750" indent="-285750" eaLnBrk="1" hangingPunct="1">
              <a:buFont typeface="Arial"/>
              <a:buChar char="•"/>
            </a:pPr>
            <a:endParaRPr lang="en-US" sz="1800" b="1" dirty="0">
              <a:solidFill>
                <a:schemeClr val="bg1"/>
              </a:solidFill>
            </a:endParaRPr>
          </a:p>
        </p:txBody>
      </p:sp>
    </p:spTree>
    <p:extLst>
      <p:ext uri="{BB962C8B-B14F-4D97-AF65-F5344CB8AC3E}">
        <p14:creationId xmlns:p14="http://schemas.microsoft.com/office/powerpoint/2010/main" val="333942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 and health 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5394059"/>
          </a:xfrm>
          <a:prstGeom prst="rect">
            <a:avLst/>
          </a:prstGeom>
        </p:spPr>
      </p:pic>
      <p:pic>
        <p:nvPicPr>
          <p:cNvPr id="3" name="Picture 2" desc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1200"/>
            <a:ext cx="9144000" cy="416162"/>
          </a:xfrm>
          <a:prstGeom prst="rect">
            <a:avLst/>
          </a:prstGeom>
        </p:spPr>
      </p:pic>
    </p:spTree>
    <p:extLst>
      <p:ext uri="{BB962C8B-B14F-4D97-AF65-F5344CB8AC3E}">
        <p14:creationId xmlns:p14="http://schemas.microsoft.com/office/powerpoint/2010/main" val="572743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solidFill>
                  <a:srgbClr val="FF0000"/>
                </a:solidFill>
                <a:latin typeface="Times New Roman"/>
                <a:cs typeface="Times New Roman"/>
              </a:rPr>
              <a:t>Intermittent fasting</a:t>
            </a:r>
            <a:endParaRPr lang="en-US" sz="3600" dirty="0">
              <a:solidFill>
                <a:srgbClr val="FF0000"/>
              </a:solidFill>
              <a:latin typeface="Times New Roman"/>
              <a:cs typeface="Times New Roman"/>
            </a:endParaRPr>
          </a:p>
        </p:txBody>
      </p:sp>
      <p:sp>
        <p:nvSpPr>
          <p:cNvPr id="3" name="Content Placeholder 2"/>
          <p:cNvSpPr>
            <a:spLocks noGrp="1"/>
          </p:cNvSpPr>
          <p:nvPr>
            <p:ph idx="1"/>
          </p:nvPr>
        </p:nvSpPr>
        <p:spPr>
          <a:xfrm>
            <a:off x="457200" y="2128343"/>
            <a:ext cx="8229600" cy="4525963"/>
          </a:xfrm>
        </p:spPr>
        <p:txBody>
          <a:bodyPr>
            <a:normAutofit/>
          </a:bodyPr>
          <a:lstStyle/>
          <a:p>
            <a:r>
              <a:rPr lang="en-US" sz="2400" dirty="0" smtClean="0"/>
              <a:t>Time restricted feeding (6-8 </a:t>
            </a:r>
            <a:r>
              <a:rPr lang="en-US" sz="2400" dirty="0" err="1" smtClean="0"/>
              <a:t>hrs</a:t>
            </a:r>
            <a:r>
              <a:rPr lang="en-US" sz="2400" dirty="0" smtClean="0"/>
              <a:t>) or complete periods of fasting for 24 hrs.</a:t>
            </a:r>
          </a:p>
          <a:p>
            <a:r>
              <a:rPr lang="en-US" sz="2400" dirty="0" smtClean="0"/>
              <a:t>Decreases in body weight and visceral fat</a:t>
            </a:r>
          </a:p>
          <a:p>
            <a:r>
              <a:rPr lang="en-US" sz="2400" dirty="0" smtClean="0"/>
              <a:t>Improved cardiovascular disease risk profile</a:t>
            </a:r>
          </a:p>
          <a:p>
            <a:r>
              <a:rPr lang="en-US" sz="2400" dirty="0" smtClean="0"/>
              <a:t>Decreased inflammation (</a:t>
            </a:r>
            <a:r>
              <a:rPr lang="it-IT" sz="2400" dirty="0" err="1" smtClean="0"/>
              <a:t>Biogerontology</a:t>
            </a:r>
            <a:r>
              <a:rPr lang="it-IT" sz="2400" dirty="0" smtClean="0"/>
              <a:t>. 2015 Dec;16(6):775-88</a:t>
            </a:r>
            <a:r>
              <a:rPr lang="is-IS" sz="2400" dirty="0" smtClean="0"/>
              <a:t>)</a:t>
            </a:r>
            <a:endParaRPr lang="en-US" sz="2400" dirty="0" smtClean="0"/>
          </a:p>
          <a:p>
            <a:r>
              <a:rPr lang="en-US" sz="2400" dirty="0" smtClean="0"/>
              <a:t>Decreased </a:t>
            </a:r>
            <a:r>
              <a:rPr lang="en-US" sz="2400" dirty="0" err="1" smtClean="0"/>
              <a:t>neuroinflammation</a:t>
            </a:r>
            <a:r>
              <a:rPr lang="en-US" sz="2400" dirty="0" smtClean="0"/>
              <a:t> (</a:t>
            </a:r>
            <a:r>
              <a:rPr lang="sk-SK" sz="2400" dirty="0" smtClean="0"/>
              <a:t>Neurobiol Aging. 2015 May;36(5):1914-23)</a:t>
            </a:r>
          </a:p>
          <a:p>
            <a:r>
              <a:rPr lang="sk-SK" sz="2400" dirty="0" smtClean="0"/>
              <a:t>Autophagy (</a:t>
            </a:r>
            <a:r>
              <a:rPr lang="fi-FI" sz="2400" dirty="0" err="1" smtClean="0"/>
              <a:t>Autophagy</a:t>
            </a:r>
            <a:r>
              <a:rPr lang="fi-FI" sz="2400" dirty="0" smtClean="0"/>
              <a:t>, 2014;10:11, 1879-1882)</a:t>
            </a:r>
            <a:endParaRPr lang="sk-SK" sz="2400" dirty="0" smtClean="0"/>
          </a:p>
          <a:p>
            <a:endParaRPr lang="en-US" sz="2800" dirty="0" smtClean="0"/>
          </a:p>
          <a:p>
            <a:endParaRPr lang="en-US" sz="2800" dirty="0" smtClean="0"/>
          </a:p>
          <a:p>
            <a:endParaRPr lang="en-US" sz="2800" dirty="0" smtClean="0"/>
          </a:p>
          <a:p>
            <a:endParaRPr lang="en-US" sz="2800" dirty="0"/>
          </a:p>
        </p:txBody>
      </p:sp>
      <p:pic>
        <p:nvPicPr>
          <p:cNvPr id="4" name="Picture 3" descr="de1219_445370bd0288459a94e4bd1c5491f1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6515" y="125749"/>
            <a:ext cx="1572693" cy="1760477"/>
          </a:xfrm>
          <a:prstGeom prst="rect">
            <a:avLst/>
          </a:prstGeom>
        </p:spPr>
      </p:pic>
    </p:spTree>
    <p:extLst>
      <p:ext uri="{BB962C8B-B14F-4D97-AF65-F5344CB8AC3E}">
        <p14:creationId xmlns:p14="http://schemas.microsoft.com/office/powerpoint/2010/main" val="420819366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64" y="274638"/>
            <a:ext cx="5640707" cy="1143000"/>
          </a:xfrm>
        </p:spPr>
        <p:txBody>
          <a:bodyPr>
            <a:normAutofit fontScale="90000"/>
          </a:bodyPr>
          <a:lstStyle/>
          <a:p>
            <a:r>
              <a:rPr lang="en-US" dirty="0" smtClean="0">
                <a:solidFill>
                  <a:srgbClr val="800000"/>
                </a:solidFill>
              </a:rPr>
              <a:t>More quality fat sources</a:t>
            </a:r>
            <a:endParaRPr lang="en-US" dirty="0">
              <a:solidFill>
                <a:srgbClr val="800000"/>
              </a:solidFill>
            </a:endParaRPr>
          </a:p>
        </p:txBody>
      </p:sp>
      <p:sp>
        <p:nvSpPr>
          <p:cNvPr id="3" name="Content Placeholder 2"/>
          <p:cNvSpPr>
            <a:spLocks noGrp="1"/>
          </p:cNvSpPr>
          <p:nvPr>
            <p:ph idx="1"/>
          </p:nvPr>
        </p:nvSpPr>
        <p:spPr>
          <a:xfrm>
            <a:off x="296064" y="2140127"/>
            <a:ext cx="3936039" cy="3319825"/>
          </a:xfrm>
        </p:spPr>
        <p:txBody>
          <a:bodyPr>
            <a:normAutofit fontScale="62500" lnSpcReduction="20000"/>
          </a:bodyPr>
          <a:lstStyle/>
          <a:p>
            <a:r>
              <a:rPr lang="en-US" dirty="0" smtClean="0"/>
              <a:t>Pasture-raised eggs</a:t>
            </a:r>
          </a:p>
          <a:p>
            <a:r>
              <a:rPr lang="en-US" dirty="0" smtClean="0"/>
              <a:t>Fatty fish e.g. salmon, sardines, anchovies, </a:t>
            </a:r>
            <a:r>
              <a:rPr lang="en-US" dirty="0" err="1" smtClean="0"/>
              <a:t>mackeral</a:t>
            </a:r>
            <a:r>
              <a:rPr lang="en-US" dirty="0" smtClean="0"/>
              <a:t>, trout</a:t>
            </a:r>
          </a:p>
          <a:p>
            <a:r>
              <a:rPr lang="en-US" dirty="0" smtClean="0"/>
              <a:t>Grass-fed butter</a:t>
            </a:r>
          </a:p>
          <a:p>
            <a:r>
              <a:rPr lang="en-US" dirty="0" smtClean="0"/>
              <a:t>Whole fat dairy, yogurt</a:t>
            </a:r>
          </a:p>
          <a:p>
            <a:r>
              <a:rPr lang="en-US" dirty="0" smtClean="0"/>
              <a:t>Extra virgin olive oil</a:t>
            </a:r>
          </a:p>
          <a:p>
            <a:r>
              <a:rPr lang="en-US" dirty="0" smtClean="0"/>
              <a:t>Extra virgin coconut oil</a:t>
            </a:r>
          </a:p>
          <a:p>
            <a:r>
              <a:rPr lang="en-US" dirty="0" smtClean="0"/>
              <a:t>Avocados, olives</a:t>
            </a:r>
          </a:p>
          <a:p>
            <a:r>
              <a:rPr lang="en-US" dirty="0" smtClean="0"/>
              <a:t>Nuts - almonds, macadamia, walnuts</a:t>
            </a:r>
            <a:endParaRPr lang="en-US" dirty="0"/>
          </a:p>
        </p:txBody>
      </p:sp>
      <p:pic>
        <p:nvPicPr>
          <p:cNvPr id="4" name="Picture 3"/>
          <p:cNvPicPr>
            <a:picLocks noChangeAspect="1"/>
          </p:cNvPicPr>
          <p:nvPr/>
        </p:nvPicPr>
        <p:blipFill>
          <a:blip r:embed="rId2"/>
          <a:stretch>
            <a:fillRect/>
          </a:stretch>
        </p:blipFill>
        <p:spPr>
          <a:xfrm>
            <a:off x="4415155" y="2006838"/>
            <a:ext cx="4454697" cy="2378278"/>
          </a:xfrm>
          <a:prstGeom prst="rect">
            <a:avLst/>
          </a:prstGeom>
        </p:spPr>
      </p:pic>
    </p:spTree>
    <p:extLst>
      <p:ext uri="{BB962C8B-B14F-4D97-AF65-F5344CB8AC3E}">
        <p14:creationId xmlns:p14="http://schemas.microsoft.com/office/powerpoint/2010/main" val="238379654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8735"/>
            <a:ext cx="9144000" cy="5350686"/>
          </a:xfrm>
          <a:prstGeom prst="rect">
            <a:avLst/>
          </a:prstGeom>
        </p:spPr>
      </p:pic>
    </p:spTree>
    <p:extLst>
      <p:ext uri="{BB962C8B-B14F-4D97-AF65-F5344CB8AC3E}">
        <p14:creationId xmlns:p14="http://schemas.microsoft.com/office/powerpoint/2010/main" val="947594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solidFill>
                  <a:srgbClr val="800000"/>
                </a:solidFill>
              </a:rPr>
              <a:t>If you have HBP and Diabetes</a:t>
            </a:r>
            <a:endParaRPr lang="en-US" sz="3600" dirty="0">
              <a:solidFill>
                <a:srgbClr val="800000"/>
              </a:solidFill>
            </a:endParaRPr>
          </a:p>
        </p:txBody>
      </p:sp>
      <p:sp>
        <p:nvSpPr>
          <p:cNvPr id="3" name="Content Placeholder 2"/>
          <p:cNvSpPr>
            <a:spLocks noGrp="1"/>
          </p:cNvSpPr>
          <p:nvPr>
            <p:ph idx="1"/>
          </p:nvPr>
        </p:nvSpPr>
        <p:spPr/>
        <p:txBody>
          <a:bodyPr>
            <a:normAutofit/>
          </a:bodyPr>
          <a:lstStyle/>
          <a:p>
            <a:r>
              <a:rPr lang="en-US" sz="2800" dirty="0" smtClean="0"/>
              <a:t>Lightheadedness may be a sign of a drop in BP; bone broth, bouillon, and may need to reduce medications</a:t>
            </a:r>
          </a:p>
          <a:p>
            <a:r>
              <a:rPr lang="en-US" sz="2800" dirty="0" smtClean="0"/>
              <a:t>For symptoms of hypoglycemia e.g. sweating, palpitations, lethargy it is important to self-monitor BS as medications for diabetes frequently need to be reduced</a:t>
            </a:r>
          </a:p>
          <a:p>
            <a:r>
              <a:rPr lang="en-US" sz="2800" dirty="0" smtClean="0"/>
              <a:t>Wellness staff can assist with BP readings and BS results</a:t>
            </a:r>
            <a:endParaRPr lang="en-US" sz="2800" dirty="0"/>
          </a:p>
        </p:txBody>
      </p:sp>
    </p:spTree>
    <p:extLst>
      <p:ext uri="{BB962C8B-B14F-4D97-AF65-F5344CB8AC3E}">
        <p14:creationId xmlns:p14="http://schemas.microsoft.com/office/powerpoint/2010/main" val="17364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a.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4944"/>
            <a:ext cx="9144000" cy="5056472"/>
          </a:xfrm>
          <a:prstGeom prst="rect">
            <a:avLst/>
          </a:prstGeom>
        </p:spPr>
      </p:pic>
    </p:spTree>
    <p:extLst>
      <p:ext uri="{BB962C8B-B14F-4D97-AF65-F5344CB8AC3E}">
        <p14:creationId xmlns:p14="http://schemas.microsoft.com/office/powerpoint/2010/main" val="1963789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193"/>
            <a:ext cx="9144000" cy="6475896"/>
          </a:xfrm>
          <a:prstGeom prst="rect">
            <a:avLst/>
          </a:prstGeom>
        </p:spPr>
      </p:pic>
    </p:spTree>
    <p:extLst>
      <p:ext uri="{BB962C8B-B14F-4D97-AF65-F5344CB8AC3E}">
        <p14:creationId xmlns:p14="http://schemas.microsoft.com/office/powerpoint/2010/main" val="308815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162"/>
            <a:ext cx="9144000" cy="6657396"/>
          </a:xfrm>
          <a:prstGeom prst="rect">
            <a:avLst/>
          </a:prstGeom>
        </p:spPr>
      </p:pic>
    </p:spTree>
    <p:extLst>
      <p:ext uri="{BB962C8B-B14F-4D97-AF65-F5344CB8AC3E}">
        <p14:creationId xmlns:p14="http://schemas.microsoft.com/office/powerpoint/2010/main" val="197257690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38615"/>
          </a:xfrm>
          <a:prstGeom prst="rect">
            <a:avLst/>
          </a:prstGeom>
        </p:spPr>
      </p:pic>
    </p:spTree>
    <p:extLst>
      <p:ext uri="{BB962C8B-B14F-4D97-AF65-F5344CB8AC3E}">
        <p14:creationId xmlns:p14="http://schemas.microsoft.com/office/powerpoint/2010/main" val="354236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9080500" cy="6172200"/>
          </a:xfrm>
          <a:prstGeom prst="rect">
            <a:avLst/>
          </a:prstGeom>
        </p:spPr>
      </p:pic>
    </p:spTree>
    <p:extLst>
      <p:ext uri="{BB962C8B-B14F-4D97-AF65-F5344CB8AC3E}">
        <p14:creationId xmlns:p14="http://schemas.microsoft.com/office/powerpoint/2010/main" val="3444266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J-AV910_HEAL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04800"/>
            <a:ext cx="5638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 y="6019800"/>
            <a:ext cx="5181600" cy="369332"/>
          </a:xfrm>
          <a:prstGeom prst="rect">
            <a:avLst/>
          </a:prstGeom>
          <a:noFill/>
        </p:spPr>
        <p:txBody>
          <a:bodyPr wrap="square" rtlCol="0">
            <a:spAutoFit/>
          </a:bodyPr>
          <a:lstStyle/>
          <a:p>
            <a:r>
              <a:rPr lang="en-US" dirty="0" err="1" smtClean="0"/>
              <a:t>Jabr</a:t>
            </a:r>
            <a:r>
              <a:rPr lang="en-US" dirty="0" smtClean="0"/>
              <a:t> F, </a:t>
            </a:r>
            <a:r>
              <a:rPr lang="en-US" i="1" dirty="0" smtClean="0"/>
              <a:t>SA Mind </a:t>
            </a:r>
            <a:r>
              <a:rPr lang="en-US" dirty="0" smtClean="0"/>
              <a:t>December 2015</a:t>
            </a:r>
            <a:endParaRPr lang="en-US" dirty="0"/>
          </a:p>
        </p:txBody>
      </p:sp>
    </p:spTree>
    <p:extLst>
      <p:ext uri="{BB962C8B-B14F-4D97-AF65-F5344CB8AC3E}">
        <p14:creationId xmlns:p14="http://schemas.microsoft.com/office/powerpoint/2010/main" val="54821195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70" y="304800"/>
            <a:ext cx="7738483" cy="5257800"/>
          </a:xfrm>
          <a:prstGeom prst="rect">
            <a:avLst/>
          </a:prstGeom>
        </p:spPr>
      </p:pic>
    </p:spTree>
    <p:extLst>
      <p:ext uri="{BB962C8B-B14F-4D97-AF65-F5344CB8AC3E}">
        <p14:creationId xmlns:p14="http://schemas.microsoft.com/office/powerpoint/2010/main" val="2329422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38800"/>
            <a:ext cx="9067800" cy="1384995"/>
          </a:xfrm>
          <a:prstGeom prst="rect">
            <a:avLst/>
          </a:prstGeom>
        </p:spPr>
        <p:txBody>
          <a:bodyPr wrap="square">
            <a:spAutoFit/>
          </a:bodyPr>
          <a:lstStyle/>
          <a:p>
            <a:endParaRPr lang="en-US" sz="1400" dirty="0" smtClean="0">
              <a:latin typeface="Times New Roman"/>
              <a:cs typeface="Times New Roman"/>
            </a:endParaRPr>
          </a:p>
          <a:p>
            <a:endParaRPr lang="en-US" sz="1400" dirty="0">
              <a:latin typeface="Times New Roman"/>
              <a:cs typeface="Times New Roman"/>
            </a:endParaRPr>
          </a:p>
          <a:p>
            <a:endParaRPr lang="en-US" sz="1400" dirty="0" smtClean="0">
              <a:latin typeface="Times New Roman"/>
              <a:cs typeface="Times New Roman"/>
            </a:endParaRPr>
          </a:p>
          <a:p>
            <a:endParaRPr lang="en-US" sz="1400" dirty="0">
              <a:latin typeface="Times New Roman"/>
              <a:cs typeface="Times New Roman"/>
            </a:endParaRPr>
          </a:p>
          <a:p>
            <a:r>
              <a:rPr lang="en-US" sz="1400" dirty="0" smtClean="0">
                <a:latin typeface="Times New Roman"/>
                <a:cs typeface="Times New Roman"/>
              </a:rPr>
              <a:t>Lucan SC, </a:t>
            </a:r>
            <a:r>
              <a:rPr lang="en-US" sz="1400" dirty="0" err="1">
                <a:latin typeface="Times New Roman"/>
                <a:cs typeface="Times New Roman"/>
              </a:rPr>
              <a:t>DiNicolantonio</a:t>
            </a:r>
            <a:r>
              <a:rPr lang="en-US" sz="1400" dirty="0">
                <a:latin typeface="Times New Roman"/>
                <a:cs typeface="Times New Roman"/>
              </a:rPr>
              <a:t> </a:t>
            </a:r>
            <a:r>
              <a:rPr lang="en-US" sz="1400" dirty="0" smtClean="0">
                <a:latin typeface="Times New Roman"/>
                <a:cs typeface="Times New Roman"/>
              </a:rPr>
              <a:t>JJ </a:t>
            </a:r>
            <a:r>
              <a:rPr lang="en-US" sz="1400" i="1" dirty="0" smtClean="0">
                <a:latin typeface="Times New Roman"/>
                <a:cs typeface="Times New Roman"/>
              </a:rPr>
              <a:t>Public </a:t>
            </a:r>
            <a:r>
              <a:rPr lang="en-US" sz="1400" i="1" dirty="0">
                <a:latin typeface="Times New Roman"/>
                <a:cs typeface="Times New Roman"/>
              </a:rPr>
              <a:t>Health Nutr</a:t>
            </a:r>
            <a:r>
              <a:rPr lang="en-US" sz="1400" dirty="0">
                <a:latin typeface="Times New Roman"/>
                <a:cs typeface="Times New Roman"/>
              </a:rPr>
              <a:t>. 2015 Mar;18(4):571-81. </a:t>
            </a:r>
          </a:p>
          <a:p>
            <a:r>
              <a:rPr lang="en-US" sz="1400" dirty="0" smtClean="0">
                <a:latin typeface="Times New Roman"/>
                <a:cs typeface="Times New Roman"/>
              </a:rPr>
              <a:t>.</a:t>
            </a:r>
            <a:endParaRPr lang="en-US" sz="1400" dirty="0">
              <a:latin typeface="Times New Roman"/>
              <a:cs typeface="Times New Roman"/>
            </a:endParaRPr>
          </a:p>
        </p:txBody>
      </p:sp>
      <p:pic>
        <p:nvPicPr>
          <p:cNvPr id="4" name="Picture 3"/>
          <p:cNvPicPr>
            <a:picLocks noChangeAspect="1"/>
          </p:cNvPicPr>
          <p:nvPr/>
        </p:nvPicPr>
        <p:blipFill>
          <a:blip r:embed="rId2"/>
          <a:stretch>
            <a:fillRect/>
          </a:stretch>
        </p:blipFill>
        <p:spPr>
          <a:xfrm>
            <a:off x="228599" y="152400"/>
            <a:ext cx="8651105" cy="5743238"/>
          </a:xfrm>
          <a:prstGeom prst="rect">
            <a:avLst/>
          </a:prstGeom>
        </p:spPr>
      </p:pic>
      <p:sp>
        <p:nvSpPr>
          <p:cNvPr id="2" name="TextBox 1"/>
          <p:cNvSpPr txBox="1"/>
          <p:nvPr/>
        </p:nvSpPr>
        <p:spPr>
          <a:xfrm>
            <a:off x="1676400" y="3048000"/>
            <a:ext cx="5943600" cy="1754327"/>
          </a:xfrm>
          <a:prstGeom prst="rect">
            <a:avLst/>
          </a:prstGeom>
          <a:solidFill>
            <a:schemeClr val="bg1"/>
          </a:solidFill>
        </p:spPr>
        <p:txBody>
          <a:bodyPr wrap="square" rtlCol="0">
            <a:spAutoFit/>
          </a:bodyPr>
          <a:lstStyle/>
          <a:p>
            <a:pPr algn="ctr"/>
            <a:r>
              <a:rPr lang="en-US" dirty="0" smtClean="0">
                <a:solidFill>
                  <a:srgbClr val="800000"/>
                </a:solidFill>
              </a:rPr>
              <a:t>Changing Calorie-Centric Thinking</a:t>
            </a:r>
          </a:p>
          <a:p>
            <a:pPr algn="ctr"/>
            <a:endParaRPr lang="en-US" dirty="0">
              <a:solidFill>
                <a:srgbClr val="800000"/>
              </a:solidFill>
            </a:endParaRPr>
          </a:p>
          <a:p>
            <a:pPr marL="285750" indent="-285750">
              <a:buFont typeface="Arial"/>
              <a:buChar char="•"/>
            </a:pPr>
            <a:r>
              <a:rPr lang="en-US" dirty="0" smtClean="0">
                <a:solidFill>
                  <a:srgbClr val="000000"/>
                </a:solidFill>
              </a:rPr>
              <a:t>From quantity to quality of calories</a:t>
            </a:r>
          </a:p>
          <a:p>
            <a:pPr marL="285750" indent="-285750">
              <a:buFont typeface="Arial"/>
              <a:buChar char="•"/>
            </a:pPr>
            <a:r>
              <a:rPr lang="en-US" dirty="0" smtClean="0">
                <a:solidFill>
                  <a:srgbClr val="000000"/>
                </a:solidFill>
              </a:rPr>
              <a:t>“low-fat” = buyer beware</a:t>
            </a:r>
          </a:p>
          <a:p>
            <a:pPr marL="285750" indent="-285750">
              <a:buFont typeface="Arial"/>
              <a:buChar char="•"/>
            </a:pPr>
            <a:r>
              <a:rPr lang="en-US" dirty="0" smtClean="0">
                <a:solidFill>
                  <a:srgbClr val="000000"/>
                </a:solidFill>
              </a:rPr>
              <a:t>“high-fat” </a:t>
            </a:r>
            <a:r>
              <a:rPr lang="is-IS" dirty="0" smtClean="0">
                <a:solidFill>
                  <a:srgbClr val="000000"/>
                </a:solidFill>
              </a:rPr>
              <a:t>…it’s all about the quality</a:t>
            </a:r>
          </a:p>
          <a:p>
            <a:pPr marL="285750" indent="-285750">
              <a:buFont typeface="Arial"/>
              <a:buChar char="•"/>
            </a:pPr>
            <a:r>
              <a:rPr lang="is-IS" dirty="0" smtClean="0">
                <a:solidFill>
                  <a:srgbClr val="000000"/>
                </a:solidFill>
              </a:rPr>
              <a:t>A carb is not a carb</a:t>
            </a:r>
            <a:endParaRPr lang="en-US" dirty="0">
              <a:solidFill>
                <a:srgbClr val="000000"/>
              </a:solidFill>
            </a:endParaRPr>
          </a:p>
        </p:txBody>
      </p:sp>
    </p:spTree>
    <p:extLst>
      <p:ext uri="{BB962C8B-B14F-4D97-AF65-F5344CB8AC3E}">
        <p14:creationId xmlns:p14="http://schemas.microsoft.com/office/powerpoint/2010/main" val="174033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na wpie 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4560"/>
            <a:ext cx="9144000" cy="4415501"/>
          </a:xfrm>
          <a:prstGeom prst="rect">
            <a:avLst/>
          </a:prstGeom>
        </p:spPr>
      </p:pic>
    </p:spTree>
    <p:extLst>
      <p:ext uri="{BB962C8B-B14F-4D97-AF65-F5344CB8AC3E}">
        <p14:creationId xmlns:p14="http://schemas.microsoft.com/office/powerpoint/2010/main" val="787259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9900" y="0"/>
            <a:ext cx="8198294" cy="6858000"/>
          </a:xfrm>
          <a:prstGeom prst="rect">
            <a:avLst/>
          </a:prstGeom>
        </p:spPr>
      </p:pic>
    </p:spTree>
    <p:extLst>
      <p:ext uri="{BB962C8B-B14F-4D97-AF65-F5344CB8AC3E}">
        <p14:creationId xmlns:p14="http://schemas.microsoft.com/office/powerpoint/2010/main" val="1995140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2971800" y="533400"/>
            <a:ext cx="3124200" cy="2971800"/>
          </a:xfrm>
          <a:prstGeom prst="ellipse">
            <a:avLst/>
          </a:prstGeom>
          <a:solidFill>
            <a:srgbClr val="FFCE13">
              <a:alpha val="4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smtClean="0">
              <a:ln>
                <a:noFill/>
              </a:ln>
              <a:solidFill>
                <a:schemeClr val="tx1"/>
              </a:solidFill>
              <a:effectLst/>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endParaRPr lang="en-US" b="1" dirty="0" smtClean="0">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latin typeface="Times New Roman"/>
                <a:cs typeface="Times New Roman"/>
              </a:rPr>
              <a:t>Environment</a:t>
            </a:r>
            <a:endParaRPr kumimoji="0" lang="en-US" b="1" u="none" strike="noStrike" cap="none" normalizeH="0" baseline="0" dirty="0">
              <a:ln>
                <a:noFill/>
              </a:ln>
              <a:solidFill>
                <a:schemeClr val="tx1"/>
              </a:solidFill>
              <a:effectLst/>
              <a:latin typeface="Times New Roman"/>
              <a:cs typeface="Times New Roman"/>
            </a:endParaRPr>
          </a:p>
        </p:txBody>
      </p:sp>
      <p:sp>
        <p:nvSpPr>
          <p:cNvPr id="3" name="Oval 2"/>
          <p:cNvSpPr/>
          <p:nvPr/>
        </p:nvSpPr>
        <p:spPr bwMode="auto">
          <a:xfrm>
            <a:off x="1905000" y="2438400"/>
            <a:ext cx="3048000" cy="3124200"/>
          </a:xfrm>
          <a:prstGeom prst="ellipse">
            <a:avLst/>
          </a:prstGeom>
          <a:solidFill>
            <a:srgbClr val="FF0000">
              <a:alpha val="5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smtClean="0">
              <a:ln>
                <a:noFill/>
              </a:ln>
              <a:solidFill>
                <a:schemeClr val="tx1"/>
              </a:solidFill>
              <a:effectLst/>
              <a:latin typeface="Times New Roman"/>
              <a:cs typeface="Times New Roman"/>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800" b="1" dirty="0">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1" u="none" strike="noStrike" cap="none" normalizeH="0" baseline="0" dirty="0" smtClean="0">
              <a:ln>
                <a:noFill/>
              </a:ln>
              <a:solidFill>
                <a:schemeClr val="tx1"/>
              </a:solidFill>
              <a:effectLst/>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b="1" u="none" strike="noStrike" cap="none" normalizeH="0" baseline="0" dirty="0" smtClean="0">
                <a:ln>
                  <a:noFill/>
                </a:ln>
                <a:solidFill>
                  <a:schemeClr val="tx1"/>
                </a:solidFill>
                <a:effectLst/>
                <a:latin typeface="Times New Roman"/>
                <a:cs typeface="Times New Roman"/>
              </a:rPr>
              <a:t>Gene-</a:t>
            </a:r>
            <a:r>
              <a:rPr kumimoji="0" lang="en-US" b="1" u="none" strike="noStrike" cap="none" normalizeH="0" baseline="0" dirty="0" err="1" smtClean="0">
                <a:ln>
                  <a:noFill/>
                </a:ln>
                <a:solidFill>
                  <a:schemeClr val="tx1"/>
                </a:solidFill>
                <a:effectLst/>
                <a:latin typeface="Times New Roman"/>
                <a:cs typeface="Times New Roman"/>
              </a:rPr>
              <a:t>Epigenome</a:t>
            </a:r>
            <a:endParaRPr kumimoji="0" lang="en-US" b="1" u="none" strike="noStrike" cap="none" normalizeH="0" baseline="0" dirty="0">
              <a:ln>
                <a:noFill/>
              </a:ln>
              <a:solidFill>
                <a:schemeClr val="tx1"/>
              </a:solidFill>
              <a:effectLst/>
              <a:latin typeface="Times New Roman"/>
              <a:cs typeface="Times New Roman"/>
            </a:endParaRPr>
          </a:p>
        </p:txBody>
      </p:sp>
      <p:sp>
        <p:nvSpPr>
          <p:cNvPr id="4" name="Oval 3"/>
          <p:cNvSpPr/>
          <p:nvPr/>
        </p:nvSpPr>
        <p:spPr bwMode="auto">
          <a:xfrm>
            <a:off x="4343400" y="2514600"/>
            <a:ext cx="3124200" cy="3048000"/>
          </a:xfrm>
          <a:prstGeom prst="ellipse">
            <a:avLst/>
          </a:prstGeom>
          <a:solidFill>
            <a:srgbClr val="0000FF">
              <a:alpha val="5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smtClean="0">
              <a:ln>
                <a:noFill/>
              </a:ln>
              <a:solidFill>
                <a:schemeClr val="tx1"/>
              </a:solidFill>
              <a:effectLst/>
              <a:latin typeface="Times New Roman"/>
              <a:cs typeface="Times New Roman"/>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000" b="1" dirty="0">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1" u="none" strike="noStrike" cap="none" normalizeH="0" baseline="0" dirty="0" smtClean="0">
              <a:ln>
                <a:noFill/>
              </a:ln>
              <a:solidFill>
                <a:schemeClr val="tx1"/>
              </a:solidFill>
              <a:effectLst/>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b="1" u="none" strike="noStrike" cap="none" normalizeH="0" baseline="0" dirty="0" err="1" smtClean="0">
                <a:ln>
                  <a:noFill/>
                </a:ln>
                <a:solidFill>
                  <a:schemeClr val="tx1"/>
                </a:solidFill>
                <a:effectLst/>
                <a:latin typeface="Times New Roman"/>
                <a:cs typeface="Times New Roman"/>
              </a:rPr>
              <a:t>Microbiome</a:t>
            </a:r>
            <a:endParaRPr kumimoji="0" lang="en-US" b="1" u="none" strike="noStrike" cap="none" normalizeH="0" baseline="0" dirty="0">
              <a:ln>
                <a:noFill/>
              </a:ln>
              <a:solidFill>
                <a:schemeClr val="tx1"/>
              </a:solidFill>
              <a:effectLst/>
              <a:latin typeface="Times New Roman"/>
              <a:cs typeface="Times New Roman"/>
            </a:endParaRPr>
          </a:p>
        </p:txBody>
      </p:sp>
      <p:cxnSp>
        <p:nvCxnSpPr>
          <p:cNvPr id="8" name="Straight Arrow Connector 7"/>
          <p:cNvCxnSpPr/>
          <p:nvPr/>
        </p:nvCxnSpPr>
        <p:spPr bwMode="auto">
          <a:xfrm flipH="1">
            <a:off x="4648200" y="1219200"/>
            <a:ext cx="3048000" cy="2209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7696200" y="762000"/>
            <a:ext cx="1219200" cy="707886"/>
          </a:xfrm>
          <a:prstGeom prst="rect">
            <a:avLst/>
          </a:prstGeom>
          <a:noFill/>
        </p:spPr>
        <p:txBody>
          <a:bodyPr wrap="square" rtlCol="0">
            <a:spAutoFit/>
          </a:bodyPr>
          <a:lstStyle/>
          <a:p>
            <a:r>
              <a:rPr lang="en-US" sz="4000" dirty="0" smtClean="0">
                <a:latin typeface="Times New Roman"/>
                <a:cs typeface="Times New Roman"/>
              </a:rPr>
              <a:t>Life</a:t>
            </a:r>
            <a:endParaRPr lang="en-US" sz="4000" dirty="0">
              <a:latin typeface="Times New Roman"/>
              <a:cs typeface="Times New Roman"/>
            </a:endParaRPr>
          </a:p>
        </p:txBody>
      </p:sp>
      <p:sp>
        <p:nvSpPr>
          <p:cNvPr id="6" name="TextBox 5"/>
          <p:cNvSpPr txBox="1"/>
          <p:nvPr/>
        </p:nvSpPr>
        <p:spPr>
          <a:xfrm>
            <a:off x="3124200" y="5638800"/>
            <a:ext cx="3200400" cy="461665"/>
          </a:xfrm>
          <a:prstGeom prst="rect">
            <a:avLst/>
          </a:prstGeom>
          <a:noFill/>
        </p:spPr>
        <p:txBody>
          <a:bodyPr wrap="square" rtlCol="0">
            <a:spAutoFit/>
          </a:bodyPr>
          <a:lstStyle/>
          <a:p>
            <a:pPr algn="ctr"/>
            <a:r>
              <a:rPr lang="en-US" dirty="0" smtClean="0">
                <a:latin typeface="Times New Roman"/>
                <a:cs typeface="Times New Roman"/>
              </a:rPr>
              <a:t>Consciousness-Spirit</a:t>
            </a:r>
            <a:endParaRPr lang="en-US" dirty="0">
              <a:latin typeface="Times New Roman"/>
              <a:cs typeface="Times New Roman"/>
            </a:endParaRPr>
          </a:p>
        </p:txBody>
      </p:sp>
      <p:sp>
        <p:nvSpPr>
          <p:cNvPr id="11" name="Oval 10"/>
          <p:cNvSpPr/>
          <p:nvPr/>
        </p:nvSpPr>
        <p:spPr bwMode="auto">
          <a:xfrm>
            <a:off x="1638300" y="381000"/>
            <a:ext cx="6019800" cy="6248400"/>
          </a:xfrm>
          <a:prstGeom prst="ellipse">
            <a:avLst/>
          </a:prstGeom>
          <a:solidFill>
            <a:schemeClr val="accent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kzidenz-Grotesk BQ Light" pitchFamily="1" charset="0"/>
            </a:endParaRPr>
          </a:p>
        </p:txBody>
      </p:sp>
    </p:spTree>
    <p:extLst>
      <p:ext uri="{BB962C8B-B14F-4D97-AF65-F5344CB8AC3E}">
        <p14:creationId xmlns:p14="http://schemas.microsoft.com/office/powerpoint/2010/main" val="2319082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P spid="6" grpId="0"/>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8.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93112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1066800"/>
            <a:ext cx="4800600" cy="584776"/>
          </a:xfrm>
          <a:prstGeom prst="rect">
            <a:avLst/>
          </a:prstGeom>
          <a:noFill/>
        </p:spPr>
        <p:txBody>
          <a:bodyPr wrap="square" rtlCol="0">
            <a:spAutoFit/>
          </a:bodyPr>
          <a:lstStyle/>
          <a:p>
            <a:pPr algn="ctr"/>
            <a:r>
              <a:rPr lang="en-US" sz="3200" dirty="0" smtClean="0">
                <a:latin typeface="Times New Roman"/>
                <a:cs typeface="Times New Roman"/>
              </a:rPr>
              <a:t>Food and Reward</a:t>
            </a:r>
            <a:endParaRPr lang="en-US" sz="3200" dirty="0">
              <a:latin typeface="Times New Roman"/>
              <a:cs typeface="Times New Roman"/>
            </a:endParaRPr>
          </a:p>
        </p:txBody>
      </p:sp>
      <p:pic>
        <p:nvPicPr>
          <p:cNvPr id="3" name="Picture 1" descr="11916770-1CDE-4898-9484D822968AAEC1_artic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9812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04436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descr="18OBESITY-master49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71800"/>
            <a:ext cx="203835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63119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5"/>
          <p:cNvSpPr txBox="1">
            <a:spLocks noChangeArrowheads="1"/>
          </p:cNvSpPr>
          <p:nvPr/>
        </p:nvSpPr>
        <p:spPr bwMode="auto">
          <a:xfrm>
            <a:off x="4038600" y="3733800"/>
            <a:ext cx="44958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Times New Roman"/>
                <a:cs typeface="Times New Roman"/>
              </a:rPr>
              <a:t>“ Are we fat because we eat too much or do we eat too much because we are fat ?”</a:t>
            </a:r>
          </a:p>
        </p:txBody>
      </p:sp>
      <p:pic>
        <p:nvPicPr>
          <p:cNvPr id="2" name="Picture 1" descr="510qoVfTKZL._SY344_BO1,204,203,2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286000"/>
            <a:ext cx="2921000" cy="4394200"/>
          </a:xfrm>
          <a:prstGeom prst="rect">
            <a:avLst/>
          </a:prstGeom>
        </p:spPr>
      </p:pic>
    </p:spTree>
    <p:extLst>
      <p:ext uri="{BB962C8B-B14F-4D97-AF65-F5344CB8AC3E}">
        <p14:creationId xmlns:p14="http://schemas.microsoft.com/office/powerpoint/2010/main" val="83912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
          <p:cNvSpPr>
            <a:spLocks noChangeArrowheads="1"/>
          </p:cNvSpPr>
          <p:nvPr/>
        </p:nvSpPr>
        <p:spPr bwMode="auto">
          <a:xfrm>
            <a:off x="0" y="687388"/>
            <a:ext cx="9144000" cy="914400"/>
          </a:xfrm>
          <a:prstGeom prst="rect">
            <a:avLst/>
          </a:prstGeom>
          <a:solidFill>
            <a:srgbClr val="EEEEEE"/>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a:endParaRPr lang="en-US" dirty="0">
              <a:solidFill>
                <a:srgbClr val="FFFFFF"/>
              </a:solidFill>
            </a:endParaRPr>
          </a:p>
        </p:txBody>
      </p:sp>
      <p:sp>
        <p:nvSpPr>
          <p:cNvPr id="51202" name="Footer Placeholder 4"/>
          <p:cNvSpPr txBox="1">
            <a:spLocks noGrp="1"/>
          </p:cNvSpPr>
          <p:nvPr/>
        </p:nvSpPr>
        <p:spPr bwMode="auto">
          <a:xfrm>
            <a:off x="2971800" y="6223000"/>
            <a:ext cx="3200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dirty="0">
                <a:solidFill>
                  <a:srgbClr val="999999"/>
                </a:solidFill>
                <a:latin typeface="Helvetica" charset="0"/>
              </a:rPr>
              <a:t>Copyright © 2014 American Medical Association. All rights reserved.</a:t>
            </a:r>
          </a:p>
        </p:txBody>
      </p:sp>
      <p:sp>
        <p:nvSpPr>
          <p:cNvPr id="51203" name="Text Placeholder 2"/>
          <p:cNvSpPr txBox="1">
            <a:spLocks/>
          </p:cNvSpPr>
          <p:nvPr/>
        </p:nvSpPr>
        <p:spPr bwMode="auto">
          <a:xfrm>
            <a:off x="0" y="69215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63500" rIns="12700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dirty="0">
                <a:latin typeface="Helvetica" charset="0"/>
                <a:cs typeface="Helvetica" charset="0"/>
              </a:rPr>
              <a:t>From: </a:t>
            </a:r>
            <a:r>
              <a:rPr lang="en-US" sz="1300" b="1" dirty="0">
                <a:latin typeface="Helvetica" charset="0"/>
                <a:cs typeface="Helvetica" charset="0"/>
              </a:rPr>
              <a:t>Increasing Adiposity:  Consequence or Cause of Overeating?</a:t>
            </a:r>
          </a:p>
        </p:txBody>
      </p:sp>
      <p:cxnSp>
        <p:nvCxnSpPr>
          <p:cNvPr id="51204" name="Straight Connector 8"/>
          <p:cNvCxnSpPr>
            <a:cxnSpLocks noChangeShapeType="1"/>
          </p:cNvCxnSpPr>
          <p:nvPr/>
        </p:nvCxnSpPr>
        <p:spPr bwMode="auto">
          <a:xfrm flipV="1">
            <a:off x="0" y="6215063"/>
            <a:ext cx="9144000" cy="7937"/>
          </a:xfrm>
          <a:prstGeom prst="line">
            <a:avLst/>
          </a:prstGeom>
          <a:noFill/>
          <a:ln w="12700">
            <a:solidFill>
              <a:srgbClr val="999999"/>
            </a:solidFill>
            <a:round/>
            <a:headEnd/>
            <a:tailEnd/>
          </a:ln>
          <a:extLst>
            <a:ext uri="{909E8E84-426E-40dd-AFC4-6F175D3DCCD1}">
              <a14:hiddenFill xmlns:a14="http://schemas.microsoft.com/office/drawing/2010/main">
                <a:noFill/>
              </a14:hiddenFill>
            </a:ext>
          </a:extLst>
        </p:spPr>
      </p:cxnSp>
      <p:sp>
        <p:nvSpPr>
          <p:cNvPr id="51205" name="Text Placeholder 2"/>
          <p:cNvSpPr txBox="1">
            <a:spLocks/>
          </p:cNvSpPr>
          <p:nvPr/>
        </p:nvSpPr>
        <p:spPr bwMode="auto">
          <a:xfrm>
            <a:off x="0" y="1282700"/>
            <a:ext cx="9144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12700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latin typeface="Helvetica" charset="0"/>
                <a:cs typeface="Helvetica" charset="0"/>
              </a:rPr>
              <a:t>JAMA. 2014;():. doi:10.1001/jama.2014.4133</a:t>
            </a:r>
          </a:p>
        </p:txBody>
      </p:sp>
      <p:cxnSp>
        <p:nvCxnSpPr>
          <p:cNvPr id="51206" name="Straight Connector 5"/>
          <p:cNvCxnSpPr>
            <a:cxnSpLocks noChangeShapeType="1"/>
          </p:cNvCxnSpPr>
          <p:nvPr/>
        </p:nvCxnSpPr>
        <p:spPr bwMode="auto">
          <a:xfrm>
            <a:off x="0" y="666750"/>
            <a:ext cx="9144000" cy="0"/>
          </a:xfrm>
          <a:prstGeom prst="line">
            <a:avLst/>
          </a:prstGeom>
          <a:noFill/>
          <a:ln w="38100">
            <a:solidFill>
              <a:srgbClr val="999999"/>
            </a:solidFill>
            <a:round/>
            <a:headEnd/>
            <a:tailEnd/>
          </a:ln>
          <a:extLst>
            <a:ext uri="{909E8E84-426E-40dd-AFC4-6F175D3DCCD1}">
              <a14:hiddenFill xmlns:a14="http://schemas.microsoft.com/office/drawing/2010/main">
                <a:noFill/>
              </a14:hiddenFill>
            </a:ext>
          </a:extLst>
        </p:spPr>
      </p:cxnSp>
      <p:pic>
        <p:nvPicPr>
          <p:cNvPr id="51207"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27000"/>
            <a:ext cx="26416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6100"/>
            <a:ext cx="9078913"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50623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set-dietcok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747" y="4614578"/>
            <a:ext cx="5143500" cy="2095500"/>
          </a:xfrm>
          <a:prstGeom prst="rect">
            <a:avLst/>
          </a:prstGeom>
        </p:spPr>
      </p:pic>
      <p:pic>
        <p:nvPicPr>
          <p:cNvPr id="3" name="Picture 2" descr="AHA---2016-Heart-Ball-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557" y="0"/>
            <a:ext cx="6813576" cy="4320943"/>
          </a:xfrm>
          <a:prstGeom prst="rect">
            <a:avLst/>
          </a:prstGeom>
        </p:spPr>
      </p:pic>
    </p:spTree>
    <p:extLst>
      <p:ext uri="{BB962C8B-B14F-4D97-AF65-F5344CB8AC3E}">
        <p14:creationId xmlns:p14="http://schemas.microsoft.com/office/powerpoint/2010/main" val="407317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Picture-2.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754" y="514350"/>
            <a:ext cx="6772275" cy="6343650"/>
          </a:xfrm>
          <a:prstGeom prst="rect">
            <a:avLst/>
          </a:prstGeom>
        </p:spPr>
      </p:pic>
    </p:spTree>
    <p:extLst>
      <p:ext uri="{BB962C8B-B14F-4D97-AF65-F5344CB8AC3E}">
        <p14:creationId xmlns:p14="http://schemas.microsoft.com/office/powerpoint/2010/main" val="38489325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D-Conference-Corporate-Processed-Food-Sponso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633" y="219075"/>
            <a:ext cx="6838950" cy="6638925"/>
          </a:xfrm>
          <a:prstGeom prst="rect">
            <a:avLst/>
          </a:prstGeom>
        </p:spPr>
      </p:pic>
    </p:spTree>
    <p:extLst>
      <p:ext uri="{BB962C8B-B14F-4D97-AF65-F5344CB8AC3E}">
        <p14:creationId xmlns:p14="http://schemas.microsoft.com/office/powerpoint/2010/main" val="677543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268" y="754052"/>
            <a:ext cx="8216900" cy="5156200"/>
          </a:xfrm>
          <a:prstGeom prst="rect">
            <a:avLst/>
          </a:prstGeom>
        </p:spPr>
      </p:pic>
    </p:spTree>
    <p:extLst>
      <p:ext uri="{BB962C8B-B14F-4D97-AF65-F5344CB8AC3E}">
        <p14:creationId xmlns:p14="http://schemas.microsoft.com/office/powerpoint/2010/main" val="1318479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287" y="2236419"/>
            <a:ext cx="5562600" cy="3962400"/>
          </a:xfrm>
          <a:prstGeom prst="rect">
            <a:avLst/>
          </a:prstGeom>
        </p:spPr>
      </p:pic>
      <p:sp>
        <p:nvSpPr>
          <p:cNvPr id="3" name="TextBox 2"/>
          <p:cNvSpPr txBox="1"/>
          <p:nvPr/>
        </p:nvSpPr>
        <p:spPr>
          <a:xfrm>
            <a:off x="1363298" y="594195"/>
            <a:ext cx="6020589" cy="523220"/>
          </a:xfrm>
          <a:prstGeom prst="rect">
            <a:avLst/>
          </a:prstGeom>
          <a:noFill/>
        </p:spPr>
        <p:txBody>
          <a:bodyPr wrap="square" rtlCol="0">
            <a:spAutoFit/>
          </a:bodyPr>
          <a:lstStyle/>
          <a:p>
            <a:r>
              <a:rPr lang="en-US" sz="2800" dirty="0" smtClean="0">
                <a:solidFill>
                  <a:srgbClr val="800000"/>
                </a:solidFill>
              </a:rPr>
              <a:t>10 largest sponsors of the ADA</a:t>
            </a:r>
            <a:endParaRPr lang="en-US" sz="2800" dirty="0">
              <a:solidFill>
                <a:srgbClr val="800000"/>
              </a:solidFill>
            </a:endParaRPr>
          </a:p>
        </p:txBody>
      </p:sp>
    </p:spTree>
    <p:extLst>
      <p:ext uri="{BB962C8B-B14F-4D97-AF65-F5344CB8AC3E}">
        <p14:creationId xmlns:p14="http://schemas.microsoft.com/office/powerpoint/2010/main" val="2079682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aa.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201"/>
            <a:ext cx="9144000" cy="6531429"/>
          </a:xfrm>
          <a:prstGeom prst="rect">
            <a:avLst/>
          </a:prstGeom>
        </p:spPr>
      </p:pic>
    </p:spTree>
    <p:extLst>
      <p:ext uri="{BB962C8B-B14F-4D97-AF65-F5344CB8AC3E}">
        <p14:creationId xmlns:p14="http://schemas.microsoft.com/office/powerpoint/2010/main" val="4018035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4290728110"/>
              </p:ext>
            </p:extLst>
          </p:nvPr>
        </p:nvGraphicFramePr>
        <p:xfrm>
          <a:off x="1524000" y="456174"/>
          <a:ext cx="5516248" cy="496858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613892" y="5437085"/>
            <a:ext cx="1048023" cy="369332"/>
          </a:xfrm>
          <a:prstGeom prst="rect">
            <a:avLst/>
          </a:prstGeom>
          <a:noFill/>
        </p:spPr>
        <p:txBody>
          <a:bodyPr wrap="square" rtlCol="0">
            <a:spAutoFit/>
          </a:bodyPr>
          <a:lstStyle/>
          <a:p>
            <a:pPr algn="ctr"/>
            <a:r>
              <a:rPr lang="en-US" b="1" dirty="0" smtClean="0"/>
              <a:t>SAD</a:t>
            </a:r>
            <a:endParaRPr lang="en-US" b="1" dirty="0"/>
          </a:p>
        </p:txBody>
      </p:sp>
      <p:sp>
        <p:nvSpPr>
          <p:cNvPr id="6" name="TextBox 5"/>
          <p:cNvSpPr txBox="1"/>
          <p:nvPr/>
        </p:nvSpPr>
        <p:spPr>
          <a:xfrm>
            <a:off x="4451015" y="5424756"/>
            <a:ext cx="961715" cy="369332"/>
          </a:xfrm>
          <a:prstGeom prst="rect">
            <a:avLst/>
          </a:prstGeom>
          <a:noFill/>
        </p:spPr>
        <p:txBody>
          <a:bodyPr wrap="square" rtlCol="0">
            <a:spAutoFit/>
          </a:bodyPr>
          <a:lstStyle/>
          <a:p>
            <a:pPr algn="ctr"/>
            <a:r>
              <a:rPr lang="en-US" b="1" dirty="0" smtClean="0"/>
              <a:t>LCHF</a:t>
            </a:r>
            <a:endParaRPr lang="en-US" b="1" dirty="0"/>
          </a:p>
        </p:txBody>
      </p:sp>
      <p:sp>
        <p:nvSpPr>
          <p:cNvPr id="7" name="TextBox 6"/>
          <p:cNvSpPr txBox="1"/>
          <p:nvPr/>
        </p:nvSpPr>
        <p:spPr>
          <a:xfrm>
            <a:off x="2922135" y="3698697"/>
            <a:ext cx="554835" cy="338554"/>
          </a:xfrm>
          <a:prstGeom prst="rect">
            <a:avLst/>
          </a:prstGeom>
          <a:noFill/>
        </p:spPr>
        <p:txBody>
          <a:bodyPr wrap="square" rtlCol="0">
            <a:spAutoFit/>
          </a:bodyPr>
          <a:lstStyle/>
          <a:p>
            <a:r>
              <a:rPr lang="en-US" sz="1600" b="1" i="1" dirty="0" smtClean="0"/>
              <a:t>55%</a:t>
            </a:r>
            <a:endParaRPr lang="en-US" sz="1600" b="1" i="1" dirty="0"/>
          </a:p>
        </p:txBody>
      </p:sp>
      <p:sp>
        <p:nvSpPr>
          <p:cNvPr id="8" name="TextBox 7"/>
          <p:cNvSpPr txBox="1"/>
          <p:nvPr/>
        </p:nvSpPr>
        <p:spPr>
          <a:xfrm>
            <a:off x="2922135" y="838371"/>
            <a:ext cx="739780" cy="369332"/>
          </a:xfrm>
          <a:prstGeom prst="rect">
            <a:avLst/>
          </a:prstGeom>
          <a:noFill/>
        </p:spPr>
        <p:txBody>
          <a:bodyPr wrap="square" rtlCol="0">
            <a:spAutoFit/>
          </a:bodyPr>
          <a:lstStyle/>
          <a:p>
            <a:r>
              <a:rPr lang="en-US" b="1" dirty="0" smtClean="0"/>
              <a:t>15%</a:t>
            </a:r>
            <a:endParaRPr lang="en-US" b="1" dirty="0"/>
          </a:p>
        </p:txBody>
      </p:sp>
    </p:spTree>
    <p:extLst>
      <p:ext uri="{BB962C8B-B14F-4D97-AF65-F5344CB8AC3E}">
        <p14:creationId xmlns:p14="http://schemas.microsoft.com/office/powerpoint/2010/main" val="6320023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199" y="1374804"/>
            <a:ext cx="4296488" cy="3285549"/>
          </a:xfrm>
          <a:prstGeom prst="rect">
            <a:avLst/>
          </a:prstGeom>
        </p:spPr>
      </p:pic>
    </p:spTree>
    <p:extLst>
      <p:ext uri="{BB962C8B-B14F-4D97-AF65-F5344CB8AC3E}">
        <p14:creationId xmlns:p14="http://schemas.microsoft.com/office/powerpoint/2010/main" val="36619116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78413" y="5826265"/>
            <a:ext cx="4724906" cy="369332"/>
          </a:xfrm>
          <a:prstGeom prst="rect">
            <a:avLst/>
          </a:prstGeom>
          <a:noFill/>
        </p:spPr>
        <p:txBody>
          <a:bodyPr wrap="square" rtlCol="0">
            <a:spAutoFit/>
          </a:bodyPr>
          <a:lstStyle/>
          <a:p>
            <a:r>
              <a:rPr lang="en-US" dirty="0" smtClean="0"/>
              <a:t>Courtesy </a:t>
            </a:r>
            <a:r>
              <a:rPr lang="en-US" dirty="0"/>
              <a:t>I</a:t>
            </a:r>
            <a:r>
              <a:rPr lang="en-US" dirty="0" smtClean="0"/>
              <a:t>an Spreadbury PhD</a:t>
            </a:r>
            <a:endParaRPr lang="en-US" dirty="0"/>
          </a:p>
        </p:txBody>
      </p:sp>
      <p:pic>
        <p:nvPicPr>
          <p:cNvPr id="6" name="Picture 5" descr="Screen-Shot-2015-09-07-at-12.31.33-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25" y="1"/>
            <a:ext cx="6272551" cy="6439252"/>
          </a:xfrm>
          <a:prstGeom prst="rect">
            <a:avLst/>
          </a:prstGeom>
        </p:spPr>
      </p:pic>
      <p:sp>
        <p:nvSpPr>
          <p:cNvPr id="7" name="Rounded Rectangle 6"/>
          <p:cNvSpPr/>
          <p:nvPr/>
        </p:nvSpPr>
        <p:spPr>
          <a:xfrm>
            <a:off x="4930337" y="6473349"/>
            <a:ext cx="1123757" cy="338553"/>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solidFill>
                  <a:schemeClr val="bg1"/>
                </a:solidFill>
              </a:rPr>
              <a:t>Cancer</a:t>
            </a:r>
            <a:endParaRPr lang="en-US" dirty="0">
              <a:solidFill>
                <a:schemeClr val="bg1"/>
              </a:solidFill>
            </a:endParaRPr>
          </a:p>
        </p:txBody>
      </p:sp>
      <p:cxnSp>
        <p:nvCxnSpPr>
          <p:cNvPr id="9" name="Straight Arrow Connector 8"/>
          <p:cNvCxnSpPr/>
          <p:nvPr/>
        </p:nvCxnSpPr>
        <p:spPr>
          <a:xfrm>
            <a:off x="3398944" y="6439253"/>
            <a:ext cx="1400664" cy="208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177040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NAFLD</a:t>
            </a:r>
            <a:endParaRPr lang="en-US" sz="3200" dirty="0"/>
          </a:p>
        </p:txBody>
      </p:sp>
      <p:sp>
        <p:nvSpPr>
          <p:cNvPr id="3" name="Content Placeholder 2"/>
          <p:cNvSpPr>
            <a:spLocks noGrp="1"/>
          </p:cNvSpPr>
          <p:nvPr>
            <p:ph idx="1"/>
          </p:nvPr>
        </p:nvSpPr>
        <p:spPr>
          <a:xfrm>
            <a:off x="685800" y="2209800"/>
            <a:ext cx="7162800" cy="3657600"/>
          </a:xfrm>
        </p:spPr>
        <p:txBody>
          <a:bodyPr>
            <a:normAutofit fontScale="85000" lnSpcReduction="20000"/>
          </a:bodyPr>
          <a:lstStyle/>
          <a:p>
            <a:pPr>
              <a:buFont typeface="Arial"/>
              <a:buChar char="•"/>
              <a:defRPr/>
            </a:pPr>
            <a:r>
              <a:rPr lang="en-US" dirty="0" smtClean="0"/>
              <a:t>Has become one of the most common diseases in America from not having been described until 1980.</a:t>
            </a:r>
          </a:p>
          <a:p>
            <a:pPr>
              <a:buFont typeface="Arial"/>
              <a:buChar char="•"/>
              <a:defRPr/>
            </a:pPr>
            <a:r>
              <a:rPr lang="en-US" dirty="0" smtClean="0"/>
              <a:t>45% of all Latinos</a:t>
            </a:r>
          </a:p>
          <a:p>
            <a:pPr>
              <a:buFont typeface="Arial"/>
              <a:buChar char="•"/>
              <a:defRPr/>
            </a:pPr>
            <a:r>
              <a:rPr lang="en-US" dirty="0" smtClean="0"/>
              <a:t>33% of all Caucasians</a:t>
            </a:r>
          </a:p>
          <a:p>
            <a:pPr>
              <a:buFont typeface="Arial"/>
              <a:buChar char="•"/>
              <a:defRPr/>
            </a:pPr>
            <a:r>
              <a:rPr lang="en-US" dirty="0" smtClean="0"/>
              <a:t>25% of all African Americans</a:t>
            </a:r>
          </a:p>
          <a:p>
            <a:pPr>
              <a:buFont typeface="Arial"/>
              <a:buChar char="•"/>
              <a:defRPr/>
            </a:pPr>
            <a:r>
              <a:rPr lang="en-US" dirty="0" smtClean="0"/>
              <a:t>5% of all progress to NASH</a:t>
            </a:r>
          </a:p>
          <a:p>
            <a:pPr>
              <a:buFont typeface="Arial"/>
              <a:buChar char="•"/>
              <a:defRPr/>
            </a:pPr>
            <a:r>
              <a:rPr lang="en-US" dirty="0" smtClean="0"/>
              <a:t>25% NASH progress to cirrhosis</a:t>
            </a:r>
          </a:p>
          <a:p>
            <a:pPr>
              <a:buFont typeface="Arial"/>
              <a:buChar char="•"/>
              <a:defRPr/>
            </a:pPr>
            <a:r>
              <a:rPr lang="en-US" dirty="0" smtClean="0"/>
              <a:t>Preventable</a:t>
            </a:r>
          </a:p>
          <a:p>
            <a:pPr>
              <a:buFont typeface="Arial"/>
              <a:buChar char="•"/>
              <a:defRPr/>
            </a:pPr>
            <a:endParaRPr lang="en-US" dirty="0"/>
          </a:p>
        </p:txBody>
      </p:sp>
      <p:pic>
        <p:nvPicPr>
          <p:cNvPr id="57347" name="Picture 3" descr="766902-figure-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2419" y="468312"/>
            <a:ext cx="2794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700" y="338137"/>
            <a:ext cx="1308100" cy="1270000"/>
          </a:xfrm>
          <a:prstGeom prst="rect">
            <a:avLst/>
          </a:prstGeom>
        </p:spPr>
      </p:pic>
    </p:spTree>
    <p:extLst>
      <p:ext uri="{BB962C8B-B14F-4D97-AF65-F5344CB8AC3E}">
        <p14:creationId xmlns:p14="http://schemas.microsoft.com/office/powerpoint/2010/main" val="310280204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ext Box 3"/>
          <p:cNvSpPr txBox="1">
            <a:spLocks noChangeArrowheads="1"/>
          </p:cNvSpPr>
          <p:nvPr/>
        </p:nvSpPr>
        <p:spPr bwMode="gray">
          <a:xfrm>
            <a:off x="382588" y="2474913"/>
            <a:ext cx="117316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0" hangingPunct="0">
              <a:defRPr/>
            </a:pPr>
            <a:r>
              <a:rPr lang="en-US" dirty="0">
                <a:latin typeface="+mj-lt"/>
                <a:ea typeface="+mn-ea"/>
                <a:cs typeface="+mn-cs"/>
              </a:rPr>
              <a:t>Relative function</a:t>
            </a:r>
          </a:p>
          <a:p>
            <a:pPr algn="ctr" eaLnBrk="0" hangingPunct="0">
              <a:defRPr/>
            </a:pPr>
            <a:r>
              <a:rPr lang="en-US" dirty="0">
                <a:latin typeface="+mj-lt"/>
                <a:ea typeface="+mn-ea"/>
                <a:cs typeface="+mn-cs"/>
              </a:rPr>
              <a:t>(units)</a:t>
            </a:r>
          </a:p>
        </p:txBody>
      </p:sp>
      <p:sp>
        <p:nvSpPr>
          <p:cNvPr id="60418" name="Rectangle 4"/>
          <p:cNvSpPr>
            <a:spLocks noChangeAspect="1" noChangeArrowheads="1"/>
          </p:cNvSpPr>
          <p:nvPr/>
        </p:nvSpPr>
        <p:spPr bwMode="gray">
          <a:xfrm>
            <a:off x="2209800" y="2133600"/>
            <a:ext cx="1503363" cy="165576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0" hangingPunct="0"/>
            <a:endParaRPr lang="en-US" sz="2400">
              <a:latin typeface="Tahoma" charset="0"/>
            </a:endParaRPr>
          </a:p>
        </p:txBody>
      </p:sp>
      <p:sp>
        <p:nvSpPr>
          <p:cNvPr id="60419" name="Line 5"/>
          <p:cNvSpPr>
            <a:spLocks noChangeShapeType="1"/>
          </p:cNvSpPr>
          <p:nvPr/>
        </p:nvSpPr>
        <p:spPr bwMode="gray">
          <a:xfrm flipV="1">
            <a:off x="2554288" y="2806700"/>
            <a:ext cx="309562" cy="141288"/>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0" name="Line 6"/>
          <p:cNvSpPr>
            <a:spLocks noChangeShapeType="1"/>
          </p:cNvSpPr>
          <p:nvPr/>
        </p:nvSpPr>
        <p:spPr bwMode="gray">
          <a:xfrm flipV="1">
            <a:off x="2863850" y="2736850"/>
            <a:ext cx="149225" cy="6985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1" name="Line 7"/>
          <p:cNvSpPr>
            <a:spLocks noChangeShapeType="1"/>
          </p:cNvSpPr>
          <p:nvPr/>
        </p:nvSpPr>
        <p:spPr bwMode="gray">
          <a:xfrm flipV="1">
            <a:off x="3013075" y="2676525"/>
            <a:ext cx="149225" cy="60325"/>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2" name="Line 8"/>
          <p:cNvSpPr>
            <a:spLocks noChangeShapeType="1"/>
          </p:cNvSpPr>
          <p:nvPr/>
        </p:nvSpPr>
        <p:spPr bwMode="gray">
          <a:xfrm flipV="1">
            <a:off x="3162300" y="2593975"/>
            <a:ext cx="298450" cy="8255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3" name="Line 9"/>
          <p:cNvSpPr>
            <a:spLocks noChangeShapeType="1"/>
          </p:cNvSpPr>
          <p:nvPr/>
        </p:nvSpPr>
        <p:spPr bwMode="gray">
          <a:xfrm flipV="1">
            <a:off x="3460750" y="2535238"/>
            <a:ext cx="298450" cy="58737"/>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4" name="Line 10"/>
          <p:cNvSpPr>
            <a:spLocks noChangeShapeType="1"/>
          </p:cNvSpPr>
          <p:nvPr/>
        </p:nvSpPr>
        <p:spPr bwMode="gray">
          <a:xfrm flipV="1">
            <a:off x="3759200" y="2524125"/>
            <a:ext cx="149225" cy="11113"/>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5" name="Line 11"/>
          <p:cNvSpPr>
            <a:spLocks noChangeShapeType="1"/>
          </p:cNvSpPr>
          <p:nvPr/>
        </p:nvSpPr>
        <p:spPr bwMode="gray">
          <a:xfrm flipV="1">
            <a:off x="3908425" y="2511425"/>
            <a:ext cx="149225" cy="1270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6" name="Line 12"/>
          <p:cNvSpPr>
            <a:spLocks noChangeShapeType="1"/>
          </p:cNvSpPr>
          <p:nvPr/>
        </p:nvSpPr>
        <p:spPr bwMode="gray">
          <a:xfrm>
            <a:off x="4057650" y="2511425"/>
            <a:ext cx="309563" cy="1588"/>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7" name="Line 13"/>
          <p:cNvSpPr>
            <a:spLocks noChangeShapeType="1"/>
          </p:cNvSpPr>
          <p:nvPr/>
        </p:nvSpPr>
        <p:spPr bwMode="gray">
          <a:xfrm flipV="1">
            <a:off x="4367213" y="2489200"/>
            <a:ext cx="608012" cy="22225"/>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8" name="Line 14"/>
          <p:cNvSpPr>
            <a:spLocks noChangeShapeType="1"/>
          </p:cNvSpPr>
          <p:nvPr/>
        </p:nvSpPr>
        <p:spPr bwMode="gray">
          <a:xfrm flipV="1">
            <a:off x="4975225" y="2465388"/>
            <a:ext cx="596900" cy="23812"/>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9" name="Line 15"/>
          <p:cNvSpPr>
            <a:spLocks noChangeShapeType="1"/>
          </p:cNvSpPr>
          <p:nvPr/>
        </p:nvSpPr>
        <p:spPr bwMode="gray">
          <a:xfrm flipV="1">
            <a:off x="5572125" y="2452688"/>
            <a:ext cx="298450" cy="1270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0" name="Line 16"/>
          <p:cNvSpPr>
            <a:spLocks noChangeShapeType="1"/>
          </p:cNvSpPr>
          <p:nvPr/>
        </p:nvSpPr>
        <p:spPr bwMode="gray">
          <a:xfrm>
            <a:off x="5870575" y="2452688"/>
            <a:ext cx="309563" cy="1587"/>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1" name="Line 17"/>
          <p:cNvSpPr>
            <a:spLocks noChangeShapeType="1"/>
          </p:cNvSpPr>
          <p:nvPr/>
        </p:nvSpPr>
        <p:spPr bwMode="gray">
          <a:xfrm flipV="1">
            <a:off x="6180138" y="2428875"/>
            <a:ext cx="596900" cy="23813"/>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2" name="Line 18"/>
          <p:cNvSpPr>
            <a:spLocks noChangeShapeType="1"/>
          </p:cNvSpPr>
          <p:nvPr/>
        </p:nvSpPr>
        <p:spPr bwMode="gray">
          <a:xfrm flipV="1">
            <a:off x="6777038" y="2406650"/>
            <a:ext cx="608012" cy="22225"/>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3" name="Line 19"/>
          <p:cNvSpPr>
            <a:spLocks noChangeShapeType="1"/>
          </p:cNvSpPr>
          <p:nvPr/>
        </p:nvSpPr>
        <p:spPr bwMode="gray">
          <a:xfrm flipV="1">
            <a:off x="2554288" y="3101975"/>
            <a:ext cx="149225" cy="11747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4" name="Line 20"/>
          <p:cNvSpPr>
            <a:spLocks noChangeShapeType="1"/>
          </p:cNvSpPr>
          <p:nvPr/>
        </p:nvSpPr>
        <p:spPr bwMode="gray">
          <a:xfrm flipV="1">
            <a:off x="2703513" y="2984500"/>
            <a:ext cx="160337" cy="11747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5" name="Line 21"/>
          <p:cNvSpPr>
            <a:spLocks noChangeShapeType="1"/>
          </p:cNvSpPr>
          <p:nvPr/>
        </p:nvSpPr>
        <p:spPr bwMode="gray">
          <a:xfrm flipV="1">
            <a:off x="2863850" y="2878138"/>
            <a:ext cx="149225" cy="106362"/>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6" name="Line 22"/>
          <p:cNvSpPr>
            <a:spLocks noChangeShapeType="1"/>
          </p:cNvSpPr>
          <p:nvPr/>
        </p:nvSpPr>
        <p:spPr bwMode="gray">
          <a:xfrm flipV="1">
            <a:off x="3013075" y="2841625"/>
            <a:ext cx="74613" cy="36513"/>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7" name="Line 23"/>
          <p:cNvSpPr>
            <a:spLocks noChangeShapeType="1"/>
          </p:cNvSpPr>
          <p:nvPr/>
        </p:nvSpPr>
        <p:spPr bwMode="gray">
          <a:xfrm flipV="1">
            <a:off x="3087688" y="2806700"/>
            <a:ext cx="74612" cy="349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8" name="Line 24"/>
          <p:cNvSpPr>
            <a:spLocks noChangeShapeType="1"/>
          </p:cNvSpPr>
          <p:nvPr/>
        </p:nvSpPr>
        <p:spPr bwMode="gray">
          <a:xfrm flipV="1">
            <a:off x="3162300" y="2782888"/>
            <a:ext cx="74613" cy="23812"/>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9" name="Line 25"/>
          <p:cNvSpPr>
            <a:spLocks noChangeShapeType="1"/>
          </p:cNvSpPr>
          <p:nvPr/>
        </p:nvSpPr>
        <p:spPr bwMode="gray">
          <a:xfrm flipV="1">
            <a:off x="3236913" y="2771775"/>
            <a:ext cx="74612" cy="11113"/>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0" name="Line 26"/>
          <p:cNvSpPr>
            <a:spLocks noChangeShapeType="1"/>
          </p:cNvSpPr>
          <p:nvPr/>
        </p:nvSpPr>
        <p:spPr bwMode="gray">
          <a:xfrm flipV="1">
            <a:off x="3311525" y="2759075"/>
            <a:ext cx="149225" cy="127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1" name="Line 27"/>
          <p:cNvSpPr>
            <a:spLocks noChangeShapeType="1"/>
          </p:cNvSpPr>
          <p:nvPr/>
        </p:nvSpPr>
        <p:spPr bwMode="gray">
          <a:xfrm>
            <a:off x="3460750" y="2759075"/>
            <a:ext cx="149225" cy="127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2" name="Line 28"/>
          <p:cNvSpPr>
            <a:spLocks noChangeShapeType="1"/>
          </p:cNvSpPr>
          <p:nvPr/>
        </p:nvSpPr>
        <p:spPr bwMode="gray">
          <a:xfrm>
            <a:off x="3609975" y="2771775"/>
            <a:ext cx="149225" cy="11113"/>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3" name="Line 29"/>
          <p:cNvSpPr>
            <a:spLocks noChangeShapeType="1"/>
          </p:cNvSpPr>
          <p:nvPr/>
        </p:nvSpPr>
        <p:spPr bwMode="gray">
          <a:xfrm>
            <a:off x="3759200" y="2782888"/>
            <a:ext cx="149225" cy="23812"/>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4" name="Line 30"/>
          <p:cNvSpPr>
            <a:spLocks noChangeShapeType="1"/>
          </p:cNvSpPr>
          <p:nvPr/>
        </p:nvSpPr>
        <p:spPr bwMode="gray">
          <a:xfrm>
            <a:off x="3908425" y="2806700"/>
            <a:ext cx="149225" cy="349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5" name="Line 31"/>
          <p:cNvSpPr>
            <a:spLocks noChangeShapeType="1"/>
          </p:cNvSpPr>
          <p:nvPr/>
        </p:nvSpPr>
        <p:spPr bwMode="gray">
          <a:xfrm>
            <a:off x="4057650" y="2841625"/>
            <a:ext cx="160338" cy="603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6" name="Line 32"/>
          <p:cNvSpPr>
            <a:spLocks noChangeShapeType="1"/>
          </p:cNvSpPr>
          <p:nvPr/>
        </p:nvSpPr>
        <p:spPr bwMode="gray">
          <a:xfrm>
            <a:off x="4217988" y="2901950"/>
            <a:ext cx="149225" cy="46038"/>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7" name="Line 33"/>
          <p:cNvSpPr>
            <a:spLocks noChangeShapeType="1"/>
          </p:cNvSpPr>
          <p:nvPr/>
        </p:nvSpPr>
        <p:spPr bwMode="gray">
          <a:xfrm>
            <a:off x="4367213" y="2947988"/>
            <a:ext cx="149225" cy="58737"/>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8" name="Line 34"/>
          <p:cNvSpPr>
            <a:spLocks noChangeShapeType="1"/>
          </p:cNvSpPr>
          <p:nvPr/>
        </p:nvSpPr>
        <p:spPr bwMode="gray">
          <a:xfrm>
            <a:off x="4516438" y="3006725"/>
            <a:ext cx="160337" cy="71438"/>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9" name="Line 35"/>
          <p:cNvSpPr>
            <a:spLocks noChangeShapeType="1"/>
          </p:cNvSpPr>
          <p:nvPr/>
        </p:nvSpPr>
        <p:spPr bwMode="gray">
          <a:xfrm>
            <a:off x="4676775" y="3078163"/>
            <a:ext cx="149225" cy="8255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0" name="Line 36"/>
          <p:cNvSpPr>
            <a:spLocks noChangeShapeType="1"/>
          </p:cNvSpPr>
          <p:nvPr/>
        </p:nvSpPr>
        <p:spPr bwMode="gray">
          <a:xfrm>
            <a:off x="4826000" y="3160713"/>
            <a:ext cx="149225" cy="58737"/>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1" name="Line 37"/>
          <p:cNvSpPr>
            <a:spLocks noChangeShapeType="1"/>
          </p:cNvSpPr>
          <p:nvPr/>
        </p:nvSpPr>
        <p:spPr bwMode="gray">
          <a:xfrm>
            <a:off x="4975225" y="3219450"/>
            <a:ext cx="149225" cy="476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2" name="Line 38"/>
          <p:cNvSpPr>
            <a:spLocks noChangeShapeType="1"/>
          </p:cNvSpPr>
          <p:nvPr/>
        </p:nvSpPr>
        <p:spPr bwMode="gray">
          <a:xfrm>
            <a:off x="5124450" y="3267075"/>
            <a:ext cx="149225" cy="476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3" name="Line 39"/>
          <p:cNvSpPr>
            <a:spLocks noChangeShapeType="1"/>
          </p:cNvSpPr>
          <p:nvPr/>
        </p:nvSpPr>
        <p:spPr bwMode="gray">
          <a:xfrm>
            <a:off x="5273675" y="3314700"/>
            <a:ext cx="298450" cy="6985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4" name="Line 40"/>
          <p:cNvSpPr>
            <a:spLocks noChangeShapeType="1"/>
          </p:cNvSpPr>
          <p:nvPr/>
        </p:nvSpPr>
        <p:spPr bwMode="gray">
          <a:xfrm>
            <a:off x="5572125" y="3384550"/>
            <a:ext cx="298450" cy="58738"/>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5" name="Line 41"/>
          <p:cNvSpPr>
            <a:spLocks noChangeShapeType="1"/>
          </p:cNvSpPr>
          <p:nvPr/>
        </p:nvSpPr>
        <p:spPr bwMode="gray">
          <a:xfrm>
            <a:off x="5870575" y="3443288"/>
            <a:ext cx="309563" cy="603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6" name="Line 42"/>
          <p:cNvSpPr>
            <a:spLocks noChangeShapeType="1"/>
          </p:cNvSpPr>
          <p:nvPr/>
        </p:nvSpPr>
        <p:spPr bwMode="gray">
          <a:xfrm>
            <a:off x="6180138" y="3503613"/>
            <a:ext cx="298450" cy="58737"/>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7" name="Line 43"/>
          <p:cNvSpPr>
            <a:spLocks noChangeShapeType="1"/>
          </p:cNvSpPr>
          <p:nvPr/>
        </p:nvSpPr>
        <p:spPr bwMode="gray">
          <a:xfrm>
            <a:off x="6478588" y="3562350"/>
            <a:ext cx="298450" cy="46038"/>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8" name="Line 44"/>
          <p:cNvSpPr>
            <a:spLocks noChangeShapeType="1"/>
          </p:cNvSpPr>
          <p:nvPr/>
        </p:nvSpPr>
        <p:spPr bwMode="gray">
          <a:xfrm>
            <a:off x="6777038" y="3608388"/>
            <a:ext cx="298450" cy="476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9" name="Line 45"/>
          <p:cNvSpPr>
            <a:spLocks noChangeShapeType="1"/>
          </p:cNvSpPr>
          <p:nvPr/>
        </p:nvSpPr>
        <p:spPr bwMode="gray">
          <a:xfrm>
            <a:off x="7075488" y="3656013"/>
            <a:ext cx="309562" cy="349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6" name="Rectangle 46"/>
          <p:cNvSpPr>
            <a:spLocks noChangeArrowheads="1"/>
          </p:cNvSpPr>
          <p:nvPr/>
        </p:nvSpPr>
        <p:spPr bwMode="gray">
          <a:xfrm>
            <a:off x="1911350" y="3635375"/>
            <a:ext cx="1206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700">
                <a:latin typeface="+mj-lt"/>
                <a:ea typeface="+mn-ea"/>
                <a:cs typeface="+mn-cs"/>
              </a:rPr>
              <a:t>0</a:t>
            </a:r>
            <a:endParaRPr lang="en-US" sz="2600" baseline="30000">
              <a:latin typeface="+mj-lt"/>
              <a:ea typeface="+mn-ea"/>
              <a:cs typeface="+mn-cs"/>
            </a:endParaRPr>
          </a:p>
        </p:txBody>
      </p:sp>
      <p:sp>
        <p:nvSpPr>
          <p:cNvPr id="37937" name="Rectangle 47"/>
          <p:cNvSpPr>
            <a:spLocks noChangeArrowheads="1"/>
          </p:cNvSpPr>
          <p:nvPr/>
        </p:nvSpPr>
        <p:spPr bwMode="gray">
          <a:xfrm>
            <a:off x="1690688" y="3109913"/>
            <a:ext cx="3508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700">
                <a:latin typeface="+mj-lt"/>
                <a:ea typeface="+mn-ea"/>
                <a:cs typeface="+mn-cs"/>
              </a:rPr>
              <a:t>100</a:t>
            </a:r>
            <a:endParaRPr lang="en-US" sz="2600" baseline="30000">
              <a:latin typeface="+mj-lt"/>
              <a:ea typeface="+mn-ea"/>
              <a:cs typeface="+mn-cs"/>
            </a:endParaRPr>
          </a:p>
        </p:txBody>
      </p:sp>
      <p:sp>
        <p:nvSpPr>
          <p:cNvPr id="37938" name="Rectangle 48"/>
          <p:cNvSpPr>
            <a:spLocks noChangeArrowheads="1"/>
          </p:cNvSpPr>
          <p:nvPr/>
        </p:nvSpPr>
        <p:spPr bwMode="gray">
          <a:xfrm>
            <a:off x="1682750" y="2566988"/>
            <a:ext cx="3667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700">
                <a:latin typeface="+mj-lt"/>
                <a:ea typeface="+mn-ea"/>
                <a:cs typeface="+mn-cs"/>
              </a:rPr>
              <a:t>200</a:t>
            </a:r>
            <a:endParaRPr lang="en-US" sz="2600" baseline="30000">
              <a:latin typeface="+mj-lt"/>
              <a:ea typeface="+mn-ea"/>
              <a:cs typeface="+mn-cs"/>
            </a:endParaRPr>
          </a:p>
        </p:txBody>
      </p:sp>
      <p:sp>
        <p:nvSpPr>
          <p:cNvPr id="37939" name="Rectangle 49"/>
          <p:cNvSpPr>
            <a:spLocks noChangeArrowheads="1"/>
          </p:cNvSpPr>
          <p:nvPr/>
        </p:nvSpPr>
        <p:spPr bwMode="gray">
          <a:xfrm>
            <a:off x="1681163" y="2051050"/>
            <a:ext cx="3698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700">
                <a:latin typeface="+mj-lt"/>
                <a:ea typeface="+mn-ea"/>
                <a:cs typeface="+mn-cs"/>
              </a:rPr>
              <a:t>300</a:t>
            </a:r>
            <a:endParaRPr lang="en-US" sz="2600" baseline="30000">
              <a:latin typeface="+mj-lt"/>
              <a:ea typeface="+mn-ea"/>
              <a:cs typeface="+mn-cs"/>
            </a:endParaRPr>
          </a:p>
        </p:txBody>
      </p:sp>
      <p:grpSp>
        <p:nvGrpSpPr>
          <p:cNvPr id="60464" name="Group 50"/>
          <p:cNvGrpSpPr>
            <a:grpSpLocks/>
          </p:cNvGrpSpPr>
          <p:nvPr/>
        </p:nvGrpSpPr>
        <p:grpSpPr bwMode="auto">
          <a:xfrm>
            <a:off x="2449513" y="3903663"/>
            <a:ext cx="5095875" cy="246062"/>
            <a:chOff x="1623" y="3531"/>
            <a:chExt cx="3210" cy="155"/>
          </a:xfrm>
        </p:grpSpPr>
        <p:sp>
          <p:nvSpPr>
            <p:cNvPr id="37941" name="Rectangle 51"/>
            <p:cNvSpPr>
              <a:spLocks noChangeArrowheads="1"/>
            </p:cNvSpPr>
            <p:nvPr/>
          </p:nvSpPr>
          <p:spPr bwMode="gray">
            <a:xfrm>
              <a:off x="1623" y="3531"/>
              <a:ext cx="18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-10</a:t>
              </a:r>
              <a:endParaRPr lang="en-US" sz="1600" baseline="30000">
                <a:latin typeface="+mj-lt"/>
                <a:ea typeface="+mn-ea"/>
                <a:cs typeface="+mn-cs"/>
              </a:endParaRPr>
            </a:p>
          </p:txBody>
        </p:sp>
        <p:sp>
          <p:nvSpPr>
            <p:cNvPr id="37942" name="Rectangle 52"/>
            <p:cNvSpPr>
              <a:spLocks noChangeArrowheads="1"/>
            </p:cNvSpPr>
            <p:nvPr/>
          </p:nvSpPr>
          <p:spPr bwMode="gray">
            <a:xfrm>
              <a:off x="2037" y="3531"/>
              <a:ext cx="12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-5</a:t>
              </a:r>
              <a:endParaRPr lang="en-US" sz="1600" baseline="30000">
                <a:latin typeface="+mj-lt"/>
                <a:ea typeface="+mn-ea"/>
                <a:cs typeface="+mn-cs"/>
              </a:endParaRPr>
            </a:p>
          </p:txBody>
        </p:sp>
        <p:sp>
          <p:nvSpPr>
            <p:cNvPr id="37943" name="Rectangle 53"/>
            <p:cNvSpPr>
              <a:spLocks noChangeArrowheads="1"/>
            </p:cNvSpPr>
            <p:nvPr/>
          </p:nvSpPr>
          <p:spPr bwMode="gray">
            <a:xfrm>
              <a:off x="2436" y="3531"/>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0</a:t>
              </a:r>
              <a:endParaRPr lang="en-US" sz="1600" baseline="30000">
                <a:latin typeface="+mj-lt"/>
                <a:ea typeface="+mn-ea"/>
                <a:cs typeface="+mn-cs"/>
              </a:endParaRPr>
            </a:p>
          </p:txBody>
        </p:sp>
        <p:sp>
          <p:nvSpPr>
            <p:cNvPr id="37944" name="Rectangle 54"/>
            <p:cNvSpPr>
              <a:spLocks noChangeArrowheads="1"/>
            </p:cNvSpPr>
            <p:nvPr/>
          </p:nvSpPr>
          <p:spPr bwMode="gray">
            <a:xfrm>
              <a:off x="2819" y="3531"/>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5</a:t>
              </a:r>
              <a:endParaRPr lang="en-US" sz="1600" baseline="30000">
                <a:latin typeface="+mj-lt"/>
                <a:ea typeface="+mn-ea"/>
                <a:cs typeface="+mn-cs"/>
              </a:endParaRPr>
            </a:p>
          </p:txBody>
        </p:sp>
        <p:sp>
          <p:nvSpPr>
            <p:cNvPr id="37945" name="Rectangle 55"/>
            <p:cNvSpPr>
              <a:spLocks noChangeArrowheads="1"/>
            </p:cNvSpPr>
            <p:nvPr/>
          </p:nvSpPr>
          <p:spPr bwMode="gray">
            <a:xfrm>
              <a:off x="3166" y="353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10</a:t>
              </a:r>
              <a:endParaRPr lang="en-US" sz="1600" baseline="30000">
                <a:latin typeface="+mj-lt"/>
                <a:ea typeface="+mn-ea"/>
                <a:cs typeface="+mn-cs"/>
              </a:endParaRPr>
            </a:p>
          </p:txBody>
        </p:sp>
        <p:sp>
          <p:nvSpPr>
            <p:cNvPr id="37946" name="Rectangle 56"/>
            <p:cNvSpPr>
              <a:spLocks noChangeArrowheads="1"/>
            </p:cNvSpPr>
            <p:nvPr/>
          </p:nvSpPr>
          <p:spPr bwMode="gray">
            <a:xfrm>
              <a:off x="3544" y="3531"/>
              <a:ext cx="13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15</a:t>
              </a:r>
              <a:endParaRPr lang="en-US" sz="1600" baseline="30000">
                <a:latin typeface="+mj-lt"/>
                <a:ea typeface="+mn-ea"/>
                <a:cs typeface="+mn-cs"/>
              </a:endParaRPr>
            </a:p>
          </p:txBody>
        </p:sp>
        <p:sp>
          <p:nvSpPr>
            <p:cNvPr id="37947" name="Rectangle 57"/>
            <p:cNvSpPr>
              <a:spLocks noChangeArrowheads="1"/>
            </p:cNvSpPr>
            <p:nvPr/>
          </p:nvSpPr>
          <p:spPr bwMode="gray">
            <a:xfrm>
              <a:off x="3920" y="3531"/>
              <a:ext cx="15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20</a:t>
              </a:r>
              <a:endParaRPr lang="en-US" sz="1600" baseline="30000">
                <a:latin typeface="+mj-lt"/>
                <a:ea typeface="+mn-ea"/>
                <a:cs typeface="+mn-cs"/>
              </a:endParaRPr>
            </a:p>
          </p:txBody>
        </p:sp>
        <p:sp>
          <p:nvSpPr>
            <p:cNvPr id="37948" name="Rectangle 58"/>
            <p:cNvSpPr>
              <a:spLocks noChangeArrowheads="1"/>
            </p:cNvSpPr>
            <p:nvPr/>
          </p:nvSpPr>
          <p:spPr bwMode="gray">
            <a:xfrm>
              <a:off x="4297" y="3531"/>
              <a:ext cx="15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25</a:t>
              </a:r>
              <a:endParaRPr lang="en-US" sz="1600" baseline="30000">
                <a:latin typeface="+mj-lt"/>
                <a:ea typeface="+mn-ea"/>
                <a:cs typeface="+mn-cs"/>
              </a:endParaRPr>
            </a:p>
          </p:txBody>
        </p:sp>
        <p:sp>
          <p:nvSpPr>
            <p:cNvPr id="37949" name="Rectangle 59"/>
            <p:cNvSpPr>
              <a:spLocks noChangeArrowheads="1"/>
            </p:cNvSpPr>
            <p:nvPr/>
          </p:nvSpPr>
          <p:spPr bwMode="gray">
            <a:xfrm>
              <a:off x="4679" y="3531"/>
              <a:ext cx="15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30</a:t>
              </a:r>
              <a:endParaRPr lang="en-US" sz="1600" baseline="30000">
                <a:latin typeface="+mj-lt"/>
                <a:ea typeface="+mn-ea"/>
                <a:cs typeface="+mn-cs"/>
              </a:endParaRPr>
            </a:p>
          </p:txBody>
        </p:sp>
      </p:grpSp>
      <p:sp>
        <p:nvSpPr>
          <p:cNvPr id="37950" name="Text Box 60"/>
          <p:cNvSpPr txBox="1">
            <a:spLocks noChangeAspect="1" noChangeArrowheads="1"/>
          </p:cNvSpPr>
          <p:nvPr/>
        </p:nvSpPr>
        <p:spPr bwMode="gray">
          <a:xfrm>
            <a:off x="2170113" y="4121150"/>
            <a:ext cx="5372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0" hangingPunct="0">
              <a:defRPr/>
            </a:pPr>
            <a:r>
              <a:rPr lang="en-US" sz="2000" dirty="0">
                <a:latin typeface="+mj-lt"/>
                <a:ea typeface="+mn-ea"/>
                <a:cs typeface="+mn-cs"/>
              </a:rPr>
              <a:t>Years of Diabetes</a:t>
            </a:r>
          </a:p>
        </p:txBody>
      </p:sp>
      <p:sp>
        <p:nvSpPr>
          <p:cNvPr id="37951" name="Text Box 61"/>
          <p:cNvSpPr txBox="1">
            <a:spLocks noChangeAspect="1" noChangeArrowheads="1"/>
          </p:cNvSpPr>
          <p:nvPr/>
        </p:nvSpPr>
        <p:spPr bwMode="gray">
          <a:xfrm>
            <a:off x="5254625" y="2003425"/>
            <a:ext cx="2239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eaLnBrk="0" hangingPunct="0">
              <a:defRPr/>
            </a:pPr>
            <a:r>
              <a:rPr lang="en-US" sz="2000" dirty="0">
                <a:latin typeface="+mj-lt"/>
                <a:ea typeface="+mn-ea"/>
                <a:cs typeface="+mn-cs"/>
              </a:rPr>
              <a:t>Insulin resistance</a:t>
            </a:r>
          </a:p>
        </p:txBody>
      </p:sp>
      <p:sp>
        <p:nvSpPr>
          <p:cNvPr id="37952" name="Text Box 62"/>
          <p:cNvSpPr txBox="1">
            <a:spLocks noChangeAspect="1" noChangeArrowheads="1"/>
          </p:cNvSpPr>
          <p:nvPr/>
        </p:nvSpPr>
        <p:spPr bwMode="gray">
          <a:xfrm>
            <a:off x="6248400" y="2590800"/>
            <a:ext cx="2484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eaLnBrk="0" hangingPunct="0">
              <a:defRPr/>
            </a:pPr>
            <a:r>
              <a:rPr lang="en-US" sz="2000">
                <a:latin typeface="+mj-lt"/>
                <a:ea typeface="+mn-ea"/>
                <a:cs typeface="+mn-cs"/>
              </a:rPr>
              <a:t>Normal insulin level</a:t>
            </a:r>
          </a:p>
        </p:txBody>
      </p:sp>
      <p:sp>
        <p:nvSpPr>
          <p:cNvPr id="60468" name="Line 63"/>
          <p:cNvSpPr>
            <a:spLocks noChangeAspect="1" noChangeShapeType="1"/>
          </p:cNvSpPr>
          <p:nvPr/>
        </p:nvSpPr>
        <p:spPr bwMode="gray">
          <a:xfrm>
            <a:off x="2241550" y="3062288"/>
            <a:ext cx="5475288" cy="1587"/>
          </a:xfrm>
          <a:prstGeom prst="line">
            <a:avLst/>
          </a:prstGeom>
          <a:noFill/>
          <a:ln w="76200">
            <a:solidFill>
              <a:srgbClr val="FF33CC"/>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7954" name="Text Box 64"/>
          <p:cNvSpPr txBox="1">
            <a:spLocks noChangeAspect="1" noChangeArrowheads="1"/>
          </p:cNvSpPr>
          <p:nvPr/>
        </p:nvSpPr>
        <p:spPr bwMode="gray">
          <a:xfrm>
            <a:off x="3887788" y="3389313"/>
            <a:ext cx="1824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eaLnBrk="0" hangingPunct="0">
              <a:defRPr/>
            </a:pPr>
            <a:r>
              <a:rPr lang="en-US">
                <a:latin typeface="+mj-lt"/>
                <a:ea typeface="+mn-ea"/>
                <a:cs typeface="+mn-cs"/>
              </a:rPr>
              <a:t>Beta cell failure</a:t>
            </a:r>
          </a:p>
        </p:txBody>
      </p:sp>
      <p:sp>
        <p:nvSpPr>
          <p:cNvPr id="60470" name="Line 65"/>
          <p:cNvSpPr>
            <a:spLocks noChangeAspect="1" noChangeShapeType="1"/>
          </p:cNvSpPr>
          <p:nvPr/>
        </p:nvSpPr>
        <p:spPr bwMode="gray">
          <a:xfrm flipV="1">
            <a:off x="4610100" y="3124200"/>
            <a:ext cx="241300" cy="234950"/>
          </a:xfrm>
          <a:prstGeom prst="line">
            <a:avLst/>
          </a:prstGeom>
          <a:noFill/>
          <a:ln w="190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956" name="Text Box 66"/>
          <p:cNvSpPr txBox="1">
            <a:spLocks noChangeAspect="1" noChangeArrowheads="1"/>
          </p:cNvSpPr>
          <p:nvPr/>
        </p:nvSpPr>
        <p:spPr bwMode="gray">
          <a:xfrm>
            <a:off x="2484438" y="3127375"/>
            <a:ext cx="1157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eaLnBrk="0" hangingPunct="0">
              <a:defRPr/>
            </a:pPr>
            <a:r>
              <a:rPr lang="en-US" sz="1600">
                <a:solidFill>
                  <a:schemeClr val="bg1"/>
                </a:solidFill>
                <a:latin typeface="+mj-lt"/>
                <a:ea typeface="+mn-ea"/>
                <a:cs typeface="+mn-cs"/>
              </a:rPr>
              <a:t>At risk for </a:t>
            </a:r>
          </a:p>
          <a:p>
            <a:pPr eaLnBrk="0" hangingPunct="0">
              <a:defRPr/>
            </a:pPr>
            <a:r>
              <a:rPr lang="en-US" sz="1600">
                <a:solidFill>
                  <a:schemeClr val="bg1"/>
                </a:solidFill>
                <a:latin typeface="+mj-lt"/>
                <a:ea typeface="+mn-ea"/>
                <a:cs typeface="+mn-cs"/>
              </a:rPr>
              <a:t>diabetes</a:t>
            </a:r>
          </a:p>
        </p:txBody>
      </p:sp>
      <p:sp>
        <p:nvSpPr>
          <p:cNvPr id="60472" name="Line 67"/>
          <p:cNvSpPr>
            <a:spLocks noChangeShapeType="1"/>
          </p:cNvSpPr>
          <p:nvPr/>
        </p:nvSpPr>
        <p:spPr bwMode="gray">
          <a:xfrm>
            <a:off x="2225675" y="3789363"/>
            <a:ext cx="54483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73" name="Line 68"/>
          <p:cNvSpPr>
            <a:spLocks noChangeShapeType="1"/>
          </p:cNvSpPr>
          <p:nvPr/>
        </p:nvSpPr>
        <p:spPr bwMode="gray">
          <a:xfrm>
            <a:off x="2636838" y="3798888"/>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74" name="Line 69"/>
          <p:cNvSpPr>
            <a:spLocks noChangeShapeType="1"/>
          </p:cNvSpPr>
          <p:nvPr/>
        </p:nvSpPr>
        <p:spPr bwMode="gray">
          <a:xfrm>
            <a:off x="3257550" y="3794125"/>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75" name="Line 70"/>
          <p:cNvSpPr>
            <a:spLocks noChangeShapeType="1"/>
          </p:cNvSpPr>
          <p:nvPr/>
        </p:nvSpPr>
        <p:spPr bwMode="gray">
          <a:xfrm>
            <a:off x="3798888" y="3784600"/>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76" name="Line 71"/>
          <p:cNvSpPr>
            <a:spLocks noChangeShapeType="1"/>
          </p:cNvSpPr>
          <p:nvPr/>
        </p:nvSpPr>
        <p:spPr bwMode="gray">
          <a:xfrm>
            <a:off x="4408488" y="3789363"/>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77" name="Line 72"/>
          <p:cNvSpPr>
            <a:spLocks noChangeShapeType="1"/>
          </p:cNvSpPr>
          <p:nvPr/>
        </p:nvSpPr>
        <p:spPr bwMode="gray">
          <a:xfrm>
            <a:off x="5037138" y="3789363"/>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78" name="Line 73"/>
          <p:cNvSpPr>
            <a:spLocks noChangeShapeType="1"/>
          </p:cNvSpPr>
          <p:nvPr/>
        </p:nvSpPr>
        <p:spPr bwMode="gray">
          <a:xfrm>
            <a:off x="5599113" y="3789363"/>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79" name="Line 74"/>
          <p:cNvSpPr>
            <a:spLocks noChangeShapeType="1"/>
          </p:cNvSpPr>
          <p:nvPr/>
        </p:nvSpPr>
        <p:spPr bwMode="gray">
          <a:xfrm>
            <a:off x="6218238" y="3789363"/>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80" name="Line 75"/>
          <p:cNvSpPr>
            <a:spLocks noChangeShapeType="1"/>
          </p:cNvSpPr>
          <p:nvPr/>
        </p:nvSpPr>
        <p:spPr bwMode="gray">
          <a:xfrm>
            <a:off x="6818313" y="3798888"/>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81" name="Line 76"/>
          <p:cNvSpPr>
            <a:spLocks noChangeShapeType="1"/>
          </p:cNvSpPr>
          <p:nvPr/>
        </p:nvSpPr>
        <p:spPr bwMode="gray">
          <a:xfrm>
            <a:off x="7380288" y="3798888"/>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82" name="Rectangle 77"/>
          <p:cNvSpPr>
            <a:spLocks noChangeArrowheads="1"/>
          </p:cNvSpPr>
          <p:nvPr/>
        </p:nvSpPr>
        <p:spPr bwMode="auto">
          <a:xfrm>
            <a:off x="195264" y="6271533"/>
            <a:ext cx="5522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dirty="0">
                <a:solidFill>
                  <a:srgbClr val="000066"/>
                </a:solidFill>
                <a:latin typeface="Akzidenz-Grotesk Std Light" charset="0"/>
              </a:rPr>
              <a:t>Adapted from D. Kendall, R. </a:t>
            </a:r>
            <a:r>
              <a:rPr lang="en-US" sz="1400" dirty="0" err="1">
                <a:solidFill>
                  <a:srgbClr val="000066"/>
                </a:solidFill>
                <a:latin typeface="Akzidenz-Grotesk Std Light" charset="0"/>
              </a:rPr>
              <a:t>Bergenstal</a:t>
            </a:r>
            <a:r>
              <a:rPr lang="en-US" sz="1400" dirty="0">
                <a:solidFill>
                  <a:srgbClr val="000066"/>
                </a:solidFill>
                <a:latin typeface="Akzidenz-Grotesk Std Light" charset="0"/>
              </a:rPr>
              <a:t> © International Diabetes Center</a:t>
            </a:r>
          </a:p>
        </p:txBody>
      </p:sp>
      <p:sp>
        <p:nvSpPr>
          <p:cNvPr id="60483" name="Line 157"/>
          <p:cNvSpPr>
            <a:spLocks noChangeShapeType="1"/>
          </p:cNvSpPr>
          <p:nvPr/>
        </p:nvSpPr>
        <p:spPr bwMode="auto">
          <a:xfrm>
            <a:off x="2192338" y="2079625"/>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84" name="Line 158"/>
          <p:cNvSpPr>
            <a:spLocks noChangeShapeType="1"/>
          </p:cNvSpPr>
          <p:nvPr/>
        </p:nvSpPr>
        <p:spPr bwMode="auto">
          <a:xfrm flipH="1">
            <a:off x="2116138" y="2155825"/>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85" name="Line 159"/>
          <p:cNvSpPr>
            <a:spLocks noChangeShapeType="1"/>
          </p:cNvSpPr>
          <p:nvPr/>
        </p:nvSpPr>
        <p:spPr bwMode="auto">
          <a:xfrm flipH="1">
            <a:off x="2116138" y="2689225"/>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86" name="Line 160"/>
          <p:cNvSpPr>
            <a:spLocks noChangeShapeType="1"/>
          </p:cNvSpPr>
          <p:nvPr/>
        </p:nvSpPr>
        <p:spPr bwMode="auto">
          <a:xfrm flipH="1">
            <a:off x="2116138" y="3222625"/>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87" name="Line 161"/>
          <p:cNvSpPr>
            <a:spLocks noChangeShapeType="1"/>
          </p:cNvSpPr>
          <p:nvPr/>
        </p:nvSpPr>
        <p:spPr bwMode="auto">
          <a:xfrm flipH="1">
            <a:off x="2116138" y="3756025"/>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4" name="Rectangle 86"/>
          <p:cNvSpPr>
            <a:spLocks noChangeArrowheads="1"/>
          </p:cNvSpPr>
          <p:nvPr/>
        </p:nvSpPr>
        <p:spPr bwMode="auto">
          <a:xfrm>
            <a:off x="595313" y="4953000"/>
            <a:ext cx="7577137"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defRPr/>
            </a:pPr>
            <a:r>
              <a:rPr lang="en-US" sz="2400" dirty="0">
                <a:latin typeface="+mn-lt"/>
                <a:ea typeface="+mn-ea"/>
                <a:cs typeface="+mn-cs"/>
              </a:rPr>
              <a:t>While beta cells can still produce insulin, insulin resistance and hyperglycemia can be reversed</a:t>
            </a:r>
          </a:p>
        </p:txBody>
      </p:sp>
      <p:sp>
        <p:nvSpPr>
          <p:cNvPr id="60489" name="Rectangle 1"/>
          <p:cNvSpPr>
            <a:spLocks noChangeArrowheads="1"/>
          </p:cNvSpPr>
          <p:nvPr/>
        </p:nvSpPr>
        <p:spPr bwMode="auto">
          <a:xfrm>
            <a:off x="595313" y="533400"/>
            <a:ext cx="7737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4000">
                <a:solidFill>
                  <a:srgbClr val="FF0000"/>
                </a:solidFill>
                <a:latin typeface="Akzidenz-Grotesk Std Med" charset="0"/>
              </a:rPr>
              <a:t>A window of opportunity</a:t>
            </a:r>
            <a:endParaRPr lang="en-GB" sz="4000" b="1">
              <a:solidFill>
                <a:srgbClr val="FF0000"/>
              </a:solidFill>
              <a:latin typeface="Akzidenz-Grotesk Std Med" charset="0"/>
            </a:endParaRPr>
          </a:p>
        </p:txBody>
      </p:sp>
    </p:spTree>
    <p:extLst>
      <p:ext uri="{BB962C8B-B14F-4D97-AF65-F5344CB8AC3E}">
        <p14:creationId xmlns:p14="http://schemas.microsoft.com/office/powerpoint/2010/main" val="4039325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9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685800" y="838200"/>
            <a:ext cx="4208463" cy="1066800"/>
          </a:xfrm>
        </p:spPr>
        <p:txBody>
          <a:bodyPr/>
          <a:lstStyle/>
          <a:p>
            <a:pPr eaLnBrk="1" hangingPunct="1">
              <a:defRPr/>
            </a:pPr>
            <a:r>
              <a:rPr lang="en-US" sz="3600" dirty="0">
                <a:latin typeface="Times New Roman" charset="0"/>
              </a:rPr>
              <a:t>Stress Management</a:t>
            </a:r>
          </a:p>
        </p:txBody>
      </p:sp>
      <p:sp>
        <p:nvSpPr>
          <p:cNvPr id="83970" name="Rectangle 3"/>
          <p:cNvSpPr>
            <a:spLocks noGrp="1" noChangeArrowheads="1"/>
          </p:cNvSpPr>
          <p:nvPr>
            <p:ph type="body" idx="1"/>
          </p:nvPr>
        </p:nvSpPr>
        <p:spPr>
          <a:xfrm>
            <a:off x="304800" y="2514600"/>
            <a:ext cx="7327900" cy="3079750"/>
          </a:xfrm>
        </p:spPr>
        <p:txBody>
          <a:bodyPr>
            <a:normAutofit lnSpcReduction="10000"/>
          </a:bodyPr>
          <a:lstStyle/>
          <a:p>
            <a:pPr eaLnBrk="1" hangingPunct="1">
              <a:buFontTx/>
              <a:buChar char="•"/>
              <a:defRPr/>
            </a:pPr>
            <a:r>
              <a:rPr lang="en-US" sz="2000">
                <a:latin typeface="Times New Roman" charset="0"/>
              </a:rPr>
              <a:t>Meditation, prayer, relaxation response, guided imagery, yoga, tai chi, biofeedback, gratitude journal</a:t>
            </a:r>
          </a:p>
          <a:p>
            <a:pPr eaLnBrk="1" hangingPunct="1">
              <a:buFontTx/>
              <a:buChar char="•"/>
              <a:defRPr/>
            </a:pPr>
            <a:r>
              <a:rPr lang="en-US" sz="2000">
                <a:latin typeface="Times New Roman" charset="0"/>
              </a:rPr>
              <a:t>Decreased cortisol, flight-fight response, BP, </a:t>
            </a:r>
          </a:p>
          <a:p>
            <a:pPr eaLnBrk="1" hangingPunct="1">
              <a:buFontTx/>
              <a:buChar char="•"/>
              <a:defRPr/>
            </a:pPr>
            <a:r>
              <a:rPr lang="en-US" sz="2000">
                <a:latin typeface="Times New Roman" charset="0"/>
              </a:rPr>
              <a:t>Increased parasympathetic tone</a:t>
            </a:r>
          </a:p>
          <a:p>
            <a:pPr eaLnBrk="1" hangingPunct="1">
              <a:buFontTx/>
              <a:buChar char="•"/>
              <a:defRPr/>
            </a:pPr>
            <a:r>
              <a:rPr lang="en-US" sz="2000">
                <a:latin typeface="Times New Roman" charset="0"/>
              </a:rPr>
              <a:t>Improved mood, concentration, pain tolerance, resilience</a:t>
            </a:r>
          </a:p>
          <a:p>
            <a:pPr eaLnBrk="1" hangingPunct="1">
              <a:buFontTx/>
              <a:buChar char="•"/>
              <a:defRPr/>
            </a:pPr>
            <a:r>
              <a:rPr lang="en-US" sz="2000">
                <a:latin typeface="Times New Roman" charset="0"/>
              </a:rPr>
              <a:t>Positive epigenetic effects on inflammation, insulin sensitivity and energy efficiency e.g. mitochondrial health</a:t>
            </a:r>
          </a:p>
          <a:p>
            <a:pPr eaLnBrk="1" hangingPunct="1">
              <a:buFontTx/>
              <a:buChar char="•"/>
              <a:defRPr/>
            </a:pPr>
            <a:r>
              <a:rPr lang="en-US" sz="2000">
                <a:latin typeface="Times New Roman" charset="0"/>
              </a:rPr>
              <a:t>Decreased cardiovascular risk</a:t>
            </a:r>
          </a:p>
          <a:p>
            <a:pPr eaLnBrk="1" hangingPunct="1">
              <a:buFontTx/>
              <a:buChar char="•"/>
              <a:defRPr/>
            </a:pPr>
            <a:r>
              <a:rPr lang="en-US" sz="2000">
                <a:latin typeface="Times New Roman" charset="0"/>
              </a:rPr>
              <a:t>Enhanced neuroplasticity</a:t>
            </a:r>
          </a:p>
        </p:txBody>
      </p:sp>
      <p:pic>
        <p:nvPicPr>
          <p:cNvPr id="8192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04800"/>
            <a:ext cx="205581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35908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381000" y="838200"/>
            <a:ext cx="4419600" cy="1066800"/>
          </a:xfrm>
        </p:spPr>
        <p:txBody>
          <a:bodyPr/>
          <a:lstStyle/>
          <a:p>
            <a:pPr eaLnBrk="1" hangingPunct="1">
              <a:defRPr/>
            </a:pPr>
            <a:r>
              <a:rPr lang="en-US" sz="3600">
                <a:latin typeface="Times New Roman" charset="0"/>
              </a:rPr>
              <a:t>Activity and </a:t>
            </a:r>
            <a:r>
              <a:rPr lang="en-US" sz="3200">
                <a:latin typeface="Times New Roman" charset="0"/>
              </a:rPr>
              <a:t>Movement</a:t>
            </a:r>
          </a:p>
        </p:txBody>
      </p:sp>
      <p:sp>
        <p:nvSpPr>
          <p:cNvPr id="74754" name="Rectangle 3"/>
          <p:cNvSpPr>
            <a:spLocks noGrp="1" noChangeArrowheads="1"/>
          </p:cNvSpPr>
          <p:nvPr>
            <p:ph type="body" idx="1"/>
          </p:nvPr>
        </p:nvSpPr>
        <p:spPr>
          <a:xfrm>
            <a:off x="228600" y="2209800"/>
            <a:ext cx="8305800" cy="4572000"/>
          </a:xfrm>
        </p:spPr>
        <p:txBody>
          <a:bodyPr>
            <a:noAutofit/>
          </a:bodyPr>
          <a:lstStyle/>
          <a:p>
            <a:pPr eaLnBrk="1" hangingPunct="1">
              <a:buFontTx/>
              <a:buChar char="•"/>
              <a:defRPr/>
            </a:pPr>
            <a:r>
              <a:rPr lang="en-US" sz="2400" dirty="0">
                <a:latin typeface="Times New Roman" charset="0"/>
              </a:rPr>
              <a:t>Motion is the lotion</a:t>
            </a:r>
          </a:p>
          <a:p>
            <a:pPr eaLnBrk="1" hangingPunct="1">
              <a:buFontTx/>
              <a:buChar char="•"/>
              <a:defRPr/>
            </a:pPr>
            <a:r>
              <a:rPr lang="en-US" sz="2400" dirty="0">
                <a:latin typeface="Times New Roman" charset="0"/>
              </a:rPr>
              <a:t>Aerobic, resistance, dance</a:t>
            </a:r>
          </a:p>
          <a:p>
            <a:pPr eaLnBrk="1" hangingPunct="1">
              <a:buFontTx/>
              <a:buChar char="•"/>
              <a:defRPr/>
            </a:pPr>
            <a:r>
              <a:rPr lang="en-US" sz="2400" dirty="0">
                <a:latin typeface="Times New Roman" charset="0"/>
              </a:rPr>
              <a:t>Muscle as a metabolic engine</a:t>
            </a:r>
          </a:p>
          <a:p>
            <a:pPr eaLnBrk="1" hangingPunct="1">
              <a:buFontTx/>
              <a:buChar char="•"/>
              <a:defRPr/>
            </a:pPr>
            <a:r>
              <a:rPr lang="en-US" sz="2400" dirty="0">
                <a:latin typeface="Times New Roman" charset="0"/>
                <a:sym typeface="Symbol" charset="0"/>
              </a:rPr>
              <a:t>  cortisol, endorphins and dopamine</a:t>
            </a:r>
          </a:p>
          <a:p>
            <a:pPr eaLnBrk="1" hangingPunct="1">
              <a:buFontTx/>
              <a:buChar char="•"/>
              <a:defRPr/>
            </a:pPr>
            <a:r>
              <a:rPr lang="en-US" sz="2400" dirty="0">
                <a:latin typeface="Times New Roman" charset="0"/>
                <a:sym typeface="Symbol" charset="0"/>
              </a:rPr>
              <a:t>Positive Epigenetic effects on inflammation, insulin sensitivity and energy efficiency</a:t>
            </a:r>
          </a:p>
          <a:p>
            <a:pPr eaLnBrk="1" hangingPunct="1">
              <a:buFontTx/>
              <a:buChar char="•"/>
              <a:defRPr/>
            </a:pPr>
            <a:r>
              <a:rPr lang="en-US" sz="2400" dirty="0">
                <a:latin typeface="Times New Roman" charset="0"/>
                <a:sym typeface="Symbol" charset="0"/>
              </a:rPr>
              <a:t>Enhanced strength, resilience, balance, concentration, mood</a:t>
            </a:r>
          </a:p>
          <a:p>
            <a:pPr eaLnBrk="1" hangingPunct="1">
              <a:buFontTx/>
              <a:buChar char="•"/>
              <a:defRPr/>
            </a:pPr>
            <a:r>
              <a:rPr lang="en-US" sz="2400" dirty="0">
                <a:latin typeface="Times New Roman" charset="0"/>
                <a:sym typeface="Symbol" charset="0"/>
              </a:rPr>
              <a:t>Decreased cardiovascular, diabetes, cancer risk</a:t>
            </a:r>
          </a:p>
          <a:p>
            <a:pPr eaLnBrk="1" hangingPunct="1">
              <a:buFontTx/>
              <a:buChar char="•"/>
              <a:defRPr/>
            </a:pPr>
            <a:r>
              <a:rPr lang="en-US" sz="2400" dirty="0">
                <a:latin typeface="Times New Roman" charset="0"/>
                <a:sym typeface="Symbol" charset="0"/>
              </a:rPr>
              <a:t>Longevity and quality of life profoundly enhanced</a:t>
            </a:r>
            <a:endParaRPr lang="en-US" sz="2400" dirty="0">
              <a:latin typeface="Times New Roman" charset="0"/>
            </a:endParaRPr>
          </a:p>
        </p:txBody>
      </p:sp>
      <p:pic>
        <p:nvPicPr>
          <p:cNvPr id="7885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6013" y="560388"/>
            <a:ext cx="40068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07364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270000"/>
            <a:ext cx="7010400" cy="4305300"/>
          </a:xfrm>
          <a:prstGeom prst="rect">
            <a:avLst/>
          </a:prstGeom>
        </p:spPr>
      </p:pic>
    </p:spTree>
    <p:extLst>
      <p:ext uri="{BB962C8B-B14F-4D97-AF65-F5344CB8AC3E}">
        <p14:creationId xmlns:p14="http://schemas.microsoft.com/office/powerpoint/2010/main" val="32623665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90" y="386295"/>
            <a:ext cx="8229600" cy="6032500"/>
          </a:xfrm>
          <a:prstGeom prst="rect">
            <a:avLst/>
          </a:prstGeom>
        </p:spPr>
      </p:pic>
    </p:spTree>
    <p:extLst>
      <p:ext uri="{BB962C8B-B14F-4D97-AF65-F5344CB8AC3E}">
        <p14:creationId xmlns:p14="http://schemas.microsoft.com/office/powerpoint/2010/main" val="7412966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5"/>
          <p:cNvSpPr txBox="1">
            <a:spLocks noChangeArrowheads="1"/>
          </p:cNvSpPr>
          <p:nvPr/>
        </p:nvSpPr>
        <p:spPr bwMode="auto">
          <a:xfrm>
            <a:off x="228600" y="381000"/>
            <a:ext cx="7086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a:solidFill>
                  <a:srgbClr val="660066"/>
                </a:solidFill>
                <a:latin typeface="Akzidenz-Grotesk Std Med" charset="0"/>
              </a:rPr>
              <a:t>Disease spectrum model</a:t>
            </a:r>
          </a:p>
        </p:txBody>
      </p:sp>
      <p:sp>
        <p:nvSpPr>
          <p:cNvPr id="58370" name="AutoShape 7"/>
          <p:cNvSpPr>
            <a:spLocks noChangeArrowheads="1"/>
          </p:cNvSpPr>
          <p:nvPr/>
        </p:nvSpPr>
        <p:spPr bwMode="auto">
          <a:xfrm>
            <a:off x="0" y="2438400"/>
            <a:ext cx="8915400" cy="1524000"/>
          </a:xfrm>
          <a:prstGeom prst="leftRightArrow">
            <a:avLst>
              <a:gd name="adj1" fmla="val 51769"/>
              <a:gd name="adj2" fmla="val 22587"/>
            </a:avLst>
          </a:prstGeom>
          <a:gradFill rotWithShape="1">
            <a:gsLst>
              <a:gs pos="0">
                <a:srgbClr val="FF3399"/>
              </a:gs>
              <a:gs pos="25000">
                <a:srgbClr val="FF6633"/>
              </a:gs>
              <a:gs pos="50000">
                <a:srgbClr val="FFFF00"/>
              </a:gs>
              <a:gs pos="75000">
                <a:srgbClr val="01A78F"/>
              </a:gs>
              <a:gs pos="100000">
                <a:srgbClr val="3366FF"/>
              </a:gs>
            </a:gsLst>
            <a:lin ang="0" scaled="1"/>
          </a:gradFill>
          <a:ln w="9525">
            <a:solidFill>
              <a:schemeClr val="tx1"/>
            </a:solidFill>
            <a:miter lim="800000"/>
            <a:headEnd/>
            <a:tailEnd/>
          </a:ln>
        </p:spPr>
        <p:txBody>
          <a:bodyPr wrap="none" anchor="ctr"/>
          <a:lstStyle/>
          <a:p>
            <a:pPr algn="ctr" eaLnBrk="0" hangingPunct="0"/>
            <a:endParaRPr lang="en-US" sz="3000">
              <a:latin typeface="Akzidenz-Grotesk Std Light" charset="0"/>
            </a:endParaRPr>
          </a:p>
        </p:txBody>
      </p:sp>
      <p:sp>
        <p:nvSpPr>
          <p:cNvPr id="58371" name="Text Box 10"/>
          <p:cNvSpPr txBox="1">
            <a:spLocks noChangeArrowheads="1"/>
          </p:cNvSpPr>
          <p:nvPr/>
        </p:nvSpPr>
        <p:spPr bwMode="auto">
          <a:xfrm>
            <a:off x="457200" y="2057400"/>
            <a:ext cx="2286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a:solidFill>
                  <a:srgbClr val="000000"/>
                </a:solidFill>
                <a:latin typeface="Akzidenz-Grotesk Std Light" charset="0"/>
              </a:rPr>
              <a:t>Well-being</a:t>
            </a:r>
          </a:p>
        </p:txBody>
      </p:sp>
      <p:sp>
        <p:nvSpPr>
          <p:cNvPr id="58372" name="Text Box 12"/>
          <p:cNvSpPr txBox="1">
            <a:spLocks noChangeArrowheads="1"/>
          </p:cNvSpPr>
          <p:nvPr/>
        </p:nvSpPr>
        <p:spPr bwMode="auto">
          <a:xfrm>
            <a:off x="533400" y="3733800"/>
            <a:ext cx="1676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a:solidFill>
                  <a:srgbClr val="000000"/>
                </a:solidFill>
                <a:latin typeface="Akzidenz-Grotesk Std Light" charset="0"/>
              </a:rPr>
              <a:t>Normal labs &amp; vital signs</a:t>
            </a:r>
          </a:p>
        </p:txBody>
      </p:sp>
      <p:sp>
        <p:nvSpPr>
          <p:cNvPr id="58373" name="Text Box 13"/>
          <p:cNvSpPr txBox="1">
            <a:spLocks noChangeArrowheads="1"/>
          </p:cNvSpPr>
          <p:nvPr/>
        </p:nvSpPr>
        <p:spPr bwMode="auto">
          <a:xfrm>
            <a:off x="3124200" y="2057400"/>
            <a:ext cx="2667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a:solidFill>
                  <a:srgbClr val="000000"/>
                </a:solidFill>
                <a:latin typeface="Akzidenz-Grotesk Std Light" charset="0"/>
              </a:rPr>
              <a:t>Disregulation</a:t>
            </a:r>
          </a:p>
        </p:txBody>
      </p:sp>
      <p:sp>
        <p:nvSpPr>
          <p:cNvPr id="58374" name="Text Box 14"/>
          <p:cNvSpPr txBox="1">
            <a:spLocks noChangeArrowheads="1"/>
          </p:cNvSpPr>
          <p:nvPr/>
        </p:nvSpPr>
        <p:spPr bwMode="auto">
          <a:xfrm>
            <a:off x="3581400" y="3657600"/>
            <a:ext cx="1752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a:solidFill>
                  <a:srgbClr val="000000"/>
                </a:solidFill>
                <a:latin typeface="Wingdings" charset="0"/>
                <a:cs typeface="Wingdings" charset="0"/>
                <a:sym typeface="Wingdings" charset="0"/>
              </a:rPr>
              <a:t></a:t>
            </a:r>
            <a:r>
              <a:rPr lang="en-US" sz="3000">
                <a:solidFill>
                  <a:srgbClr val="000000"/>
                </a:solidFill>
                <a:latin typeface="Akzidenz-Grotesk Std Light" charset="0"/>
              </a:rPr>
              <a:t>BP</a:t>
            </a:r>
          </a:p>
          <a:p>
            <a:r>
              <a:rPr lang="en-US" sz="3000">
                <a:solidFill>
                  <a:srgbClr val="000000"/>
                </a:solidFill>
                <a:latin typeface="Wingdings" charset="0"/>
                <a:cs typeface="Wingdings" charset="0"/>
                <a:sym typeface="Wingdings" charset="0"/>
              </a:rPr>
              <a:t></a:t>
            </a:r>
            <a:r>
              <a:rPr lang="en-US" sz="3000">
                <a:solidFill>
                  <a:srgbClr val="000000"/>
                </a:solidFill>
                <a:latin typeface="Akzidenz-Grotesk Std Light" charset="0"/>
                <a:sym typeface="Wingdings" charset="0"/>
              </a:rPr>
              <a:t>lipids</a:t>
            </a:r>
          </a:p>
          <a:p>
            <a:r>
              <a:rPr lang="en-US" sz="3000">
                <a:solidFill>
                  <a:srgbClr val="000000"/>
                </a:solidFill>
                <a:latin typeface="Wingdings" charset="0"/>
                <a:cs typeface="Wingdings" charset="0"/>
                <a:sym typeface="Wingdings" charset="0"/>
              </a:rPr>
              <a:t></a:t>
            </a:r>
            <a:r>
              <a:rPr lang="en-US" sz="3000">
                <a:solidFill>
                  <a:srgbClr val="000000"/>
                </a:solidFill>
                <a:latin typeface="Akzidenz-Grotesk Std Light" charset="0"/>
                <a:sym typeface="Wingdings" charset="0"/>
              </a:rPr>
              <a:t>insulin </a:t>
            </a:r>
            <a:endParaRPr lang="en-US" sz="3000">
              <a:solidFill>
                <a:srgbClr val="000000"/>
              </a:solidFill>
              <a:latin typeface="Akzidenz-Grotesk Std Light" charset="0"/>
            </a:endParaRPr>
          </a:p>
          <a:p>
            <a:r>
              <a:rPr lang="en-US" sz="3000">
                <a:solidFill>
                  <a:srgbClr val="000000"/>
                </a:solidFill>
                <a:latin typeface="Akzidenz-Grotesk Std Light" charset="0"/>
              </a:rPr>
              <a:t>obesity</a:t>
            </a:r>
          </a:p>
        </p:txBody>
      </p:sp>
      <p:sp>
        <p:nvSpPr>
          <p:cNvPr id="58375" name="Text Box 15"/>
          <p:cNvSpPr txBox="1">
            <a:spLocks noChangeArrowheads="1"/>
          </p:cNvSpPr>
          <p:nvPr/>
        </p:nvSpPr>
        <p:spPr bwMode="auto">
          <a:xfrm>
            <a:off x="6324600" y="2057400"/>
            <a:ext cx="2286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a:solidFill>
                  <a:srgbClr val="000000"/>
                </a:solidFill>
                <a:latin typeface="Akzidenz-Grotesk Std Light" charset="0"/>
              </a:rPr>
              <a:t>Disease</a:t>
            </a:r>
          </a:p>
        </p:txBody>
      </p:sp>
      <p:sp>
        <p:nvSpPr>
          <p:cNvPr id="58376" name="Text Box 16"/>
          <p:cNvSpPr txBox="1">
            <a:spLocks noChangeArrowheads="1"/>
          </p:cNvSpPr>
          <p:nvPr/>
        </p:nvSpPr>
        <p:spPr bwMode="auto">
          <a:xfrm>
            <a:off x="6248400" y="3733800"/>
            <a:ext cx="2895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a:solidFill>
                  <a:srgbClr val="000000"/>
                </a:solidFill>
                <a:latin typeface="Akzidenz-Grotesk Std Light" charset="0"/>
              </a:rPr>
              <a:t>Diabetes</a:t>
            </a:r>
          </a:p>
          <a:p>
            <a:r>
              <a:rPr lang="en-US" sz="3000">
                <a:solidFill>
                  <a:srgbClr val="000000"/>
                </a:solidFill>
                <a:latin typeface="Akzidenz-Grotesk Std Light" charset="0"/>
              </a:rPr>
              <a:t>Heart disease</a:t>
            </a:r>
          </a:p>
          <a:p>
            <a:r>
              <a:rPr lang="en-US" sz="3000">
                <a:solidFill>
                  <a:srgbClr val="000000"/>
                </a:solidFill>
                <a:latin typeface="Akzidenz-Grotesk Std Light" charset="0"/>
              </a:rPr>
              <a:t>Dementia</a:t>
            </a:r>
          </a:p>
          <a:p>
            <a:r>
              <a:rPr lang="en-US" sz="3000">
                <a:solidFill>
                  <a:srgbClr val="000000"/>
                </a:solidFill>
                <a:latin typeface="Akzidenz-Grotesk Std Light" charset="0"/>
              </a:rPr>
              <a:t>Stroke</a:t>
            </a:r>
          </a:p>
        </p:txBody>
      </p:sp>
      <p:sp>
        <p:nvSpPr>
          <p:cNvPr id="58377" name="Text Box 18"/>
          <p:cNvSpPr txBox="1">
            <a:spLocks noChangeArrowheads="1"/>
          </p:cNvSpPr>
          <p:nvPr/>
        </p:nvSpPr>
        <p:spPr bwMode="auto">
          <a:xfrm>
            <a:off x="7162800" y="1295400"/>
            <a:ext cx="167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3000">
              <a:latin typeface="Akzidenz-Grotesk Std Light" charset="0"/>
            </a:endParaRPr>
          </a:p>
        </p:txBody>
      </p:sp>
    </p:spTree>
    <p:extLst>
      <p:ext uri="{BB962C8B-B14F-4D97-AF65-F5344CB8AC3E}">
        <p14:creationId xmlns:p14="http://schemas.microsoft.com/office/powerpoint/2010/main" val="371685424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ext Box 3"/>
          <p:cNvSpPr txBox="1">
            <a:spLocks noChangeArrowheads="1"/>
          </p:cNvSpPr>
          <p:nvPr/>
        </p:nvSpPr>
        <p:spPr bwMode="gray">
          <a:xfrm>
            <a:off x="382588" y="2474913"/>
            <a:ext cx="117316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0" hangingPunct="0">
              <a:defRPr/>
            </a:pPr>
            <a:r>
              <a:rPr lang="en-US" dirty="0">
                <a:latin typeface="+mj-lt"/>
                <a:ea typeface="+mn-ea"/>
                <a:cs typeface="+mn-cs"/>
              </a:rPr>
              <a:t>Relative function</a:t>
            </a:r>
          </a:p>
          <a:p>
            <a:pPr algn="ctr" eaLnBrk="0" hangingPunct="0">
              <a:defRPr/>
            </a:pPr>
            <a:r>
              <a:rPr lang="en-US" dirty="0">
                <a:latin typeface="+mj-lt"/>
                <a:ea typeface="+mn-ea"/>
                <a:cs typeface="+mn-cs"/>
              </a:rPr>
              <a:t>(units)</a:t>
            </a:r>
          </a:p>
        </p:txBody>
      </p:sp>
      <p:sp>
        <p:nvSpPr>
          <p:cNvPr id="60418" name="Rectangle 4"/>
          <p:cNvSpPr>
            <a:spLocks noChangeAspect="1" noChangeArrowheads="1"/>
          </p:cNvSpPr>
          <p:nvPr/>
        </p:nvSpPr>
        <p:spPr bwMode="gray">
          <a:xfrm>
            <a:off x="2209800" y="2133600"/>
            <a:ext cx="1503363" cy="165576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0" hangingPunct="0"/>
            <a:endParaRPr lang="en-US" sz="2400">
              <a:latin typeface="Tahoma" charset="0"/>
            </a:endParaRPr>
          </a:p>
        </p:txBody>
      </p:sp>
      <p:sp>
        <p:nvSpPr>
          <p:cNvPr id="60419" name="Line 5"/>
          <p:cNvSpPr>
            <a:spLocks noChangeShapeType="1"/>
          </p:cNvSpPr>
          <p:nvPr/>
        </p:nvSpPr>
        <p:spPr bwMode="gray">
          <a:xfrm flipV="1">
            <a:off x="2554288" y="2806700"/>
            <a:ext cx="309562" cy="141288"/>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0" name="Line 6"/>
          <p:cNvSpPr>
            <a:spLocks noChangeShapeType="1"/>
          </p:cNvSpPr>
          <p:nvPr/>
        </p:nvSpPr>
        <p:spPr bwMode="gray">
          <a:xfrm flipV="1">
            <a:off x="2863850" y="2736850"/>
            <a:ext cx="149225" cy="6985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1" name="Line 7"/>
          <p:cNvSpPr>
            <a:spLocks noChangeShapeType="1"/>
          </p:cNvSpPr>
          <p:nvPr/>
        </p:nvSpPr>
        <p:spPr bwMode="gray">
          <a:xfrm flipV="1">
            <a:off x="3013075" y="2676525"/>
            <a:ext cx="149225" cy="60325"/>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2" name="Line 8"/>
          <p:cNvSpPr>
            <a:spLocks noChangeShapeType="1"/>
          </p:cNvSpPr>
          <p:nvPr/>
        </p:nvSpPr>
        <p:spPr bwMode="gray">
          <a:xfrm flipV="1">
            <a:off x="3162300" y="2593975"/>
            <a:ext cx="298450" cy="8255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3" name="Line 9"/>
          <p:cNvSpPr>
            <a:spLocks noChangeShapeType="1"/>
          </p:cNvSpPr>
          <p:nvPr/>
        </p:nvSpPr>
        <p:spPr bwMode="gray">
          <a:xfrm flipV="1">
            <a:off x="3460750" y="2535238"/>
            <a:ext cx="298450" cy="58737"/>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4" name="Line 10"/>
          <p:cNvSpPr>
            <a:spLocks noChangeShapeType="1"/>
          </p:cNvSpPr>
          <p:nvPr/>
        </p:nvSpPr>
        <p:spPr bwMode="gray">
          <a:xfrm flipV="1">
            <a:off x="3759200" y="2524125"/>
            <a:ext cx="149225" cy="11113"/>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5" name="Line 11"/>
          <p:cNvSpPr>
            <a:spLocks noChangeShapeType="1"/>
          </p:cNvSpPr>
          <p:nvPr/>
        </p:nvSpPr>
        <p:spPr bwMode="gray">
          <a:xfrm flipV="1">
            <a:off x="3908425" y="2511425"/>
            <a:ext cx="149225" cy="1270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6" name="Line 12"/>
          <p:cNvSpPr>
            <a:spLocks noChangeShapeType="1"/>
          </p:cNvSpPr>
          <p:nvPr/>
        </p:nvSpPr>
        <p:spPr bwMode="gray">
          <a:xfrm>
            <a:off x="4057650" y="2511425"/>
            <a:ext cx="309563" cy="1588"/>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7" name="Line 13"/>
          <p:cNvSpPr>
            <a:spLocks noChangeShapeType="1"/>
          </p:cNvSpPr>
          <p:nvPr/>
        </p:nvSpPr>
        <p:spPr bwMode="gray">
          <a:xfrm flipV="1">
            <a:off x="4367213" y="2489200"/>
            <a:ext cx="608012" cy="22225"/>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8" name="Line 14"/>
          <p:cNvSpPr>
            <a:spLocks noChangeShapeType="1"/>
          </p:cNvSpPr>
          <p:nvPr/>
        </p:nvSpPr>
        <p:spPr bwMode="gray">
          <a:xfrm flipV="1">
            <a:off x="4975225" y="2465388"/>
            <a:ext cx="596900" cy="23812"/>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9" name="Line 15"/>
          <p:cNvSpPr>
            <a:spLocks noChangeShapeType="1"/>
          </p:cNvSpPr>
          <p:nvPr/>
        </p:nvSpPr>
        <p:spPr bwMode="gray">
          <a:xfrm flipV="1">
            <a:off x="5572125" y="2452688"/>
            <a:ext cx="298450" cy="1270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0" name="Line 16"/>
          <p:cNvSpPr>
            <a:spLocks noChangeShapeType="1"/>
          </p:cNvSpPr>
          <p:nvPr/>
        </p:nvSpPr>
        <p:spPr bwMode="gray">
          <a:xfrm>
            <a:off x="5870575" y="2452688"/>
            <a:ext cx="309563" cy="1587"/>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1" name="Line 17"/>
          <p:cNvSpPr>
            <a:spLocks noChangeShapeType="1"/>
          </p:cNvSpPr>
          <p:nvPr/>
        </p:nvSpPr>
        <p:spPr bwMode="gray">
          <a:xfrm flipV="1">
            <a:off x="6180138" y="2428875"/>
            <a:ext cx="596900" cy="23813"/>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2" name="Line 18"/>
          <p:cNvSpPr>
            <a:spLocks noChangeShapeType="1"/>
          </p:cNvSpPr>
          <p:nvPr/>
        </p:nvSpPr>
        <p:spPr bwMode="gray">
          <a:xfrm flipV="1">
            <a:off x="6777038" y="2406650"/>
            <a:ext cx="608012" cy="22225"/>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3" name="Line 19"/>
          <p:cNvSpPr>
            <a:spLocks noChangeShapeType="1"/>
          </p:cNvSpPr>
          <p:nvPr/>
        </p:nvSpPr>
        <p:spPr bwMode="gray">
          <a:xfrm flipV="1">
            <a:off x="2554288" y="3101975"/>
            <a:ext cx="149225" cy="11747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4" name="Line 20"/>
          <p:cNvSpPr>
            <a:spLocks noChangeShapeType="1"/>
          </p:cNvSpPr>
          <p:nvPr/>
        </p:nvSpPr>
        <p:spPr bwMode="gray">
          <a:xfrm flipV="1">
            <a:off x="2703513" y="2984500"/>
            <a:ext cx="160337" cy="11747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5" name="Line 21"/>
          <p:cNvSpPr>
            <a:spLocks noChangeShapeType="1"/>
          </p:cNvSpPr>
          <p:nvPr/>
        </p:nvSpPr>
        <p:spPr bwMode="gray">
          <a:xfrm flipV="1">
            <a:off x="2863850" y="2878138"/>
            <a:ext cx="149225" cy="106362"/>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6" name="Line 22"/>
          <p:cNvSpPr>
            <a:spLocks noChangeShapeType="1"/>
          </p:cNvSpPr>
          <p:nvPr/>
        </p:nvSpPr>
        <p:spPr bwMode="gray">
          <a:xfrm flipV="1">
            <a:off x="3013075" y="2841625"/>
            <a:ext cx="74613" cy="36513"/>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7" name="Line 23"/>
          <p:cNvSpPr>
            <a:spLocks noChangeShapeType="1"/>
          </p:cNvSpPr>
          <p:nvPr/>
        </p:nvSpPr>
        <p:spPr bwMode="gray">
          <a:xfrm flipV="1">
            <a:off x="3087688" y="2806700"/>
            <a:ext cx="74612" cy="349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8" name="Line 24"/>
          <p:cNvSpPr>
            <a:spLocks noChangeShapeType="1"/>
          </p:cNvSpPr>
          <p:nvPr/>
        </p:nvSpPr>
        <p:spPr bwMode="gray">
          <a:xfrm flipV="1">
            <a:off x="3162300" y="2782888"/>
            <a:ext cx="74613" cy="23812"/>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9" name="Line 25"/>
          <p:cNvSpPr>
            <a:spLocks noChangeShapeType="1"/>
          </p:cNvSpPr>
          <p:nvPr/>
        </p:nvSpPr>
        <p:spPr bwMode="gray">
          <a:xfrm flipV="1">
            <a:off x="3236913" y="2771775"/>
            <a:ext cx="74612" cy="11113"/>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0" name="Line 26"/>
          <p:cNvSpPr>
            <a:spLocks noChangeShapeType="1"/>
          </p:cNvSpPr>
          <p:nvPr/>
        </p:nvSpPr>
        <p:spPr bwMode="gray">
          <a:xfrm flipV="1">
            <a:off x="3311525" y="2759075"/>
            <a:ext cx="149225" cy="127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1" name="Line 27"/>
          <p:cNvSpPr>
            <a:spLocks noChangeShapeType="1"/>
          </p:cNvSpPr>
          <p:nvPr/>
        </p:nvSpPr>
        <p:spPr bwMode="gray">
          <a:xfrm>
            <a:off x="3460750" y="2759075"/>
            <a:ext cx="149225" cy="127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2" name="Line 28"/>
          <p:cNvSpPr>
            <a:spLocks noChangeShapeType="1"/>
          </p:cNvSpPr>
          <p:nvPr/>
        </p:nvSpPr>
        <p:spPr bwMode="gray">
          <a:xfrm>
            <a:off x="3609975" y="2771775"/>
            <a:ext cx="149225" cy="11113"/>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3" name="Line 29"/>
          <p:cNvSpPr>
            <a:spLocks noChangeShapeType="1"/>
          </p:cNvSpPr>
          <p:nvPr/>
        </p:nvSpPr>
        <p:spPr bwMode="gray">
          <a:xfrm>
            <a:off x="3759200" y="2782888"/>
            <a:ext cx="149225" cy="23812"/>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4" name="Line 30"/>
          <p:cNvSpPr>
            <a:spLocks noChangeShapeType="1"/>
          </p:cNvSpPr>
          <p:nvPr/>
        </p:nvSpPr>
        <p:spPr bwMode="gray">
          <a:xfrm>
            <a:off x="3908425" y="2806700"/>
            <a:ext cx="149225" cy="349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5" name="Line 31"/>
          <p:cNvSpPr>
            <a:spLocks noChangeShapeType="1"/>
          </p:cNvSpPr>
          <p:nvPr/>
        </p:nvSpPr>
        <p:spPr bwMode="gray">
          <a:xfrm>
            <a:off x="4057650" y="2841625"/>
            <a:ext cx="160338" cy="603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6" name="Line 32"/>
          <p:cNvSpPr>
            <a:spLocks noChangeShapeType="1"/>
          </p:cNvSpPr>
          <p:nvPr/>
        </p:nvSpPr>
        <p:spPr bwMode="gray">
          <a:xfrm>
            <a:off x="4217988" y="2901950"/>
            <a:ext cx="149225" cy="46038"/>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7" name="Line 33"/>
          <p:cNvSpPr>
            <a:spLocks noChangeShapeType="1"/>
          </p:cNvSpPr>
          <p:nvPr/>
        </p:nvSpPr>
        <p:spPr bwMode="gray">
          <a:xfrm>
            <a:off x="4367213" y="2947988"/>
            <a:ext cx="149225" cy="58737"/>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8" name="Line 34"/>
          <p:cNvSpPr>
            <a:spLocks noChangeShapeType="1"/>
          </p:cNvSpPr>
          <p:nvPr/>
        </p:nvSpPr>
        <p:spPr bwMode="gray">
          <a:xfrm>
            <a:off x="4516438" y="3006725"/>
            <a:ext cx="160337" cy="71438"/>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49" name="Line 35"/>
          <p:cNvSpPr>
            <a:spLocks noChangeShapeType="1"/>
          </p:cNvSpPr>
          <p:nvPr/>
        </p:nvSpPr>
        <p:spPr bwMode="gray">
          <a:xfrm>
            <a:off x="4676775" y="3078163"/>
            <a:ext cx="149225" cy="8255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0" name="Line 36"/>
          <p:cNvSpPr>
            <a:spLocks noChangeShapeType="1"/>
          </p:cNvSpPr>
          <p:nvPr/>
        </p:nvSpPr>
        <p:spPr bwMode="gray">
          <a:xfrm>
            <a:off x="4826000" y="3160713"/>
            <a:ext cx="149225" cy="58737"/>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1" name="Line 37"/>
          <p:cNvSpPr>
            <a:spLocks noChangeShapeType="1"/>
          </p:cNvSpPr>
          <p:nvPr/>
        </p:nvSpPr>
        <p:spPr bwMode="gray">
          <a:xfrm>
            <a:off x="4975225" y="3219450"/>
            <a:ext cx="149225" cy="476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2" name="Line 38"/>
          <p:cNvSpPr>
            <a:spLocks noChangeShapeType="1"/>
          </p:cNvSpPr>
          <p:nvPr/>
        </p:nvSpPr>
        <p:spPr bwMode="gray">
          <a:xfrm>
            <a:off x="5124450" y="3267075"/>
            <a:ext cx="149225" cy="476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3" name="Line 39"/>
          <p:cNvSpPr>
            <a:spLocks noChangeShapeType="1"/>
          </p:cNvSpPr>
          <p:nvPr/>
        </p:nvSpPr>
        <p:spPr bwMode="gray">
          <a:xfrm>
            <a:off x="5273675" y="3314700"/>
            <a:ext cx="298450" cy="6985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4" name="Line 40"/>
          <p:cNvSpPr>
            <a:spLocks noChangeShapeType="1"/>
          </p:cNvSpPr>
          <p:nvPr/>
        </p:nvSpPr>
        <p:spPr bwMode="gray">
          <a:xfrm>
            <a:off x="5572125" y="3384550"/>
            <a:ext cx="298450" cy="58738"/>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5" name="Line 41"/>
          <p:cNvSpPr>
            <a:spLocks noChangeShapeType="1"/>
          </p:cNvSpPr>
          <p:nvPr/>
        </p:nvSpPr>
        <p:spPr bwMode="gray">
          <a:xfrm>
            <a:off x="5870575" y="3443288"/>
            <a:ext cx="309563" cy="603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6" name="Line 42"/>
          <p:cNvSpPr>
            <a:spLocks noChangeShapeType="1"/>
          </p:cNvSpPr>
          <p:nvPr/>
        </p:nvSpPr>
        <p:spPr bwMode="gray">
          <a:xfrm>
            <a:off x="6180138" y="3503613"/>
            <a:ext cx="298450" cy="58737"/>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7" name="Line 43"/>
          <p:cNvSpPr>
            <a:spLocks noChangeShapeType="1"/>
          </p:cNvSpPr>
          <p:nvPr/>
        </p:nvSpPr>
        <p:spPr bwMode="gray">
          <a:xfrm>
            <a:off x="6478588" y="3562350"/>
            <a:ext cx="298450" cy="46038"/>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8" name="Line 44"/>
          <p:cNvSpPr>
            <a:spLocks noChangeShapeType="1"/>
          </p:cNvSpPr>
          <p:nvPr/>
        </p:nvSpPr>
        <p:spPr bwMode="gray">
          <a:xfrm>
            <a:off x="6777038" y="3608388"/>
            <a:ext cx="298450" cy="476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9" name="Line 45"/>
          <p:cNvSpPr>
            <a:spLocks noChangeShapeType="1"/>
          </p:cNvSpPr>
          <p:nvPr/>
        </p:nvSpPr>
        <p:spPr bwMode="gray">
          <a:xfrm>
            <a:off x="7075488" y="3656013"/>
            <a:ext cx="309562" cy="349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6" name="Rectangle 46"/>
          <p:cNvSpPr>
            <a:spLocks noChangeArrowheads="1"/>
          </p:cNvSpPr>
          <p:nvPr/>
        </p:nvSpPr>
        <p:spPr bwMode="gray">
          <a:xfrm>
            <a:off x="1911350" y="3635375"/>
            <a:ext cx="1206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700">
                <a:latin typeface="+mj-lt"/>
                <a:ea typeface="+mn-ea"/>
                <a:cs typeface="+mn-cs"/>
              </a:rPr>
              <a:t>0</a:t>
            </a:r>
            <a:endParaRPr lang="en-US" sz="2600" baseline="30000">
              <a:latin typeface="+mj-lt"/>
              <a:ea typeface="+mn-ea"/>
              <a:cs typeface="+mn-cs"/>
            </a:endParaRPr>
          </a:p>
        </p:txBody>
      </p:sp>
      <p:sp>
        <p:nvSpPr>
          <p:cNvPr id="37937" name="Rectangle 47"/>
          <p:cNvSpPr>
            <a:spLocks noChangeArrowheads="1"/>
          </p:cNvSpPr>
          <p:nvPr/>
        </p:nvSpPr>
        <p:spPr bwMode="gray">
          <a:xfrm>
            <a:off x="1690688" y="3109913"/>
            <a:ext cx="3508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700">
                <a:latin typeface="+mj-lt"/>
                <a:ea typeface="+mn-ea"/>
                <a:cs typeface="+mn-cs"/>
              </a:rPr>
              <a:t>100</a:t>
            </a:r>
            <a:endParaRPr lang="en-US" sz="2600" baseline="30000">
              <a:latin typeface="+mj-lt"/>
              <a:ea typeface="+mn-ea"/>
              <a:cs typeface="+mn-cs"/>
            </a:endParaRPr>
          </a:p>
        </p:txBody>
      </p:sp>
      <p:sp>
        <p:nvSpPr>
          <p:cNvPr id="37938" name="Rectangle 48"/>
          <p:cNvSpPr>
            <a:spLocks noChangeArrowheads="1"/>
          </p:cNvSpPr>
          <p:nvPr/>
        </p:nvSpPr>
        <p:spPr bwMode="gray">
          <a:xfrm>
            <a:off x="1682750" y="2566988"/>
            <a:ext cx="3667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700">
                <a:latin typeface="+mj-lt"/>
                <a:ea typeface="+mn-ea"/>
                <a:cs typeface="+mn-cs"/>
              </a:rPr>
              <a:t>200</a:t>
            </a:r>
            <a:endParaRPr lang="en-US" sz="2600" baseline="30000">
              <a:latin typeface="+mj-lt"/>
              <a:ea typeface="+mn-ea"/>
              <a:cs typeface="+mn-cs"/>
            </a:endParaRPr>
          </a:p>
        </p:txBody>
      </p:sp>
      <p:sp>
        <p:nvSpPr>
          <p:cNvPr id="37939" name="Rectangle 49"/>
          <p:cNvSpPr>
            <a:spLocks noChangeArrowheads="1"/>
          </p:cNvSpPr>
          <p:nvPr/>
        </p:nvSpPr>
        <p:spPr bwMode="gray">
          <a:xfrm>
            <a:off x="1681163" y="2051050"/>
            <a:ext cx="3698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700">
                <a:latin typeface="+mj-lt"/>
                <a:ea typeface="+mn-ea"/>
                <a:cs typeface="+mn-cs"/>
              </a:rPr>
              <a:t>300</a:t>
            </a:r>
            <a:endParaRPr lang="en-US" sz="2600" baseline="30000">
              <a:latin typeface="+mj-lt"/>
              <a:ea typeface="+mn-ea"/>
              <a:cs typeface="+mn-cs"/>
            </a:endParaRPr>
          </a:p>
        </p:txBody>
      </p:sp>
      <p:grpSp>
        <p:nvGrpSpPr>
          <p:cNvPr id="60464" name="Group 50"/>
          <p:cNvGrpSpPr>
            <a:grpSpLocks/>
          </p:cNvGrpSpPr>
          <p:nvPr/>
        </p:nvGrpSpPr>
        <p:grpSpPr bwMode="auto">
          <a:xfrm>
            <a:off x="2449513" y="3903663"/>
            <a:ext cx="5095875" cy="246062"/>
            <a:chOff x="1623" y="3531"/>
            <a:chExt cx="3210" cy="155"/>
          </a:xfrm>
        </p:grpSpPr>
        <p:sp>
          <p:nvSpPr>
            <p:cNvPr id="37941" name="Rectangle 51"/>
            <p:cNvSpPr>
              <a:spLocks noChangeArrowheads="1"/>
            </p:cNvSpPr>
            <p:nvPr/>
          </p:nvSpPr>
          <p:spPr bwMode="gray">
            <a:xfrm>
              <a:off x="1623" y="3531"/>
              <a:ext cx="18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-10</a:t>
              </a:r>
              <a:endParaRPr lang="en-US" sz="1600" baseline="30000">
                <a:latin typeface="+mj-lt"/>
                <a:ea typeface="+mn-ea"/>
                <a:cs typeface="+mn-cs"/>
              </a:endParaRPr>
            </a:p>
          </p:txBody>
        </p:sp>
        <p:sp>
          <p:nvSpPr>
            <p:cNvPr id="37942" name="Rectangle 52"/>
            <p:cNvSpPr>
              <a:spLocks noChangeArrowheads="1"/>
            </p:cNvSpPr>
            <p:nvPr/>
          </p:nvSpPr>
          <p:spPr bwMode="gray">
            <a:xfrm>
              <a:off x="2037" y="3531"/>
              <a:ext cx="12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-5</a:t>
              </a:r>
              <a:endParaRPr lang="en-US" sz="1600" baseline="30000">
                <a:latin typeface="+mj-lt"/>
                <a:ea typeface="+mn-ea"/>
                <a:cs typeface="+mn-cs"/>
              </a:endParaRPr>
            </a:p>
          </p:txBody>
        </p:sp>
        <p:sp>
          <p:nvSpPr>
            <p:cNvPr id="37943" name="Rectangle 53"/>
            <p:cNvSpPr>
              <a:spLocks noChangeArrowheads="1"/>
            </p:cNvSpPr>
            <p:nvPr/>
          </p:nvSpPr>
          <p:spPr bwMode="gray">
            <a:xfrm>
              <a:off x="2436" y="3531"/>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0</a:t>
              </a:r>
              <a:endParaRPr lang="en-US" sz="1600" baseline="30000">
                <a:latin typeface="+mj-lt"/>
                <a:ea typeface="+mn-ea"/>
                <a:cs typeface="+mn-cs"/>
              </a:endParaRPr>
            </a:p>
          </p:txBody>
        </p:sp>
        <p:sp>
          <p:nvSpPr>
            <p:cNvPr id="37944" name="Rectangle 54"/>
            <p:cNvSpPr>
              <a:spLocks noChangeArrowheads="1"/>
            </p:cNvSpPr>
            <p:nvPr/>
          </p:nvSpPr>
          <p:spPr bwMode="gray">
            <a:xfrm>
              <a:off x="2819" y="3531"/>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5</a:t>
              </a:r>
              <a:endParaRPr lang="en-US" sz="1600" baseline="30000">
                <a:latin typeface="+mj-lt"/>
                <a:ea typeface="+mn-ea"/>
                <a:cs typeface="+mn-cs"/>
              </a:endParaRPr>
            </a:p>
          </p:txBody>
        </p:sp>
        <p:sp>
          <p:nvSpPr>
            <p:cNvPr id="37945" name="Rectangle 55"/>
            <p:cNvSpPr>
              <a:spLocks noChangeArrowheads="1"/>
            </p:cNvSpPr>
            <p:nvPr/>
          </p:nvSpPr>
          <p:spPr bwMode="gray">
            <a:xfrm>
              <a:off x="3166" y="353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10</a:t>
              </a:r>
              <a:endParaRPr lang="en-US" sz="1600" baseline="30000">
                <a:latin typeface="+mj-lt"/>
                <a:ea typeface="+mn-ea"/>
                <a:cs typeface="+mn-cs"/>
              </a:endParaRPr>
            </a:p>
          </p:txBody>
        </p:sp>
        <p:sp>
          <p:nvSpPr>
            <p:cNvPr id="37946" name="Rectangle 56"/>
            <p:cNvSpPr>
              <a:spLocks noChangeArrowheads="1"/>
            </p:cNvSpPr>
            <p:nvPr/>
          </p:nvSpPr>
          <p:spPr bwMode="gray">
            <a:xfrm>
              <a:off x="3544" y="3531"/>
              <a:ext cx="13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15</a:t>
              </a:r>
              <a:endParaRPr lang="en-US" sz="1600" baseline="30000">
                <a:latin typeface="+mj-lt"/>
                <a:ea typeface="+mn-ea"/>
                <a:cs typeface="+mn-cs"/>
              </a:endParaRPr>
            </a:p>
          </p:txBody>
        </p:sp>
        <p:sp>
          <p:nvSpPr>
            <p:cNvPr id="37947" name="Rectangle 57"/>
            <p:cNvSpPr>
              <a:spLocks noChangeArrowheads="1"/>
            </p:cNvSpPr>
            <p:nvPr/>
          </p:nvSpPr>
          <p:spPr bwMode="gray">
            <a:xfrm>
              <a:off x="3920" y="3531"/>
              <a:ext cx="15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20</a:t>
              </a:r>
              <a:endParaRPr lang="en-US" sz="1600" baseline="30000">
                <a:latin typeface="+mj-lt"/>
                <a:ea typeface="+mn-ea"/>
                <a:cs typeface="+mn-cs"/>
              </a:endParaRPr>
            </a:p>
          </p:txBody>
        </p:sp>
        <p:sp>
          <p:nvSpPr>
            <p:cNvPr id="37948" name="Rectangle 58"/>
            <p:cNvSpPr>
              <a:spLocks noChangeArrowheads="1"/>
            </p:cNvSpPr>
            <p:nvPr/>
          </p:nvSpPr>
          <p:spPr bwMode="gray">
            <a:xfrm>
              <a:off x="4297" y="3531"/>
              <a:ext cx="15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25</a:t>
              </a:r>
              <a:endParaRPr lang="en-US" sz="1600" baseline="30000">
                <a:latin typeface="+mj-lt"/>
                <a:ea typeface="+mn-ea"/>
                <a:cs typeface="+mn-cs"/>
              </a:endParaRPr>
            </a:p>
          </p:txBody>
        </p:sp>
        <p:sp>
          <p:nvSpPr>
            <p:cNvPr id="37949" name="Rectangle 59"/>
            <p:cNvSpPr>
              <a:spLocks noChangeArrowheads="1"/>
            </p:cNvSpPr>
            <p:nvPr/>
          </p:nvSpPr>
          <p:spPr bwMode="gray">
            <a:xfrm>
              <a:off x="4679" y="3531"/>
              <a:ext cx="15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defRPr/>
              </a:pPr>
              <a:r>
                <a:rPr lang="en-US" sz="1600">
                  <a:latin typeface="+mj-lt"/>
                  <a:ea typeface="+mn-ea"/>
                  <a:cs typeface="+mn-cs"/>
                </a:rPr>
                <a:t>30</a:t>
              </a:r>
              <a:endParaRPr lang="en-US" sz="1600" baseline="30000">
                <a:latin typeface="+mj-lt"/>
                <a:ea typeface="+mn-ea"/>
                <a:cs typeface="+mn-cs"/>
              </a:endParaRPr>
            </a:p>
          </p:txBody>
        </p:sp>
      </p:grpSp>
      <p:sp>
        <p:nvSpPr>
          <p:cNvPr id="37950" name="Text Box 60"/>
          <p:cNvSpPr txBox="1">
            <a:spLocks noChangeAspect="1" noChangeArrowheads="1"/>
          </p:cNvSpPr>
          <p:nvPr/>
        </p:nvSpPr>
        <p:spPr bwMode="gray">
          <a:xfrm>
            <a:off x="2170113" y="4121150"/>
            <a:ext cx="5372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0" hangingPunct="0">
              <a:defRPr/>
            </a:pPr>
            <a:r>
              <a:rPr lang="en-US" sz="2000" dirty="0">
                <a:latin typeface="+mj-lt"/>
                <a:ea typeface="+mn-ea"/>
                <a:cs typeface="+mn-cs"/>
              </a:rPr>
              <a:t>Years of Diabetes</a:t>
            </a:r>
          </a:p>
        </p:txBody>
      </p:sp>
      <p:sp>
        <p:nvSpPr>
          <p:cNvPr id="37951" name="Text Box 61"/>
          <p:cNvSpPr txBox="1">
            <a:spLocks noChangeAspect="1" noChangeArrowheads="1"/>
          </p:cNvSpPr>
          <p:nvPr/>
        </p:nvSpPr>
        <p:spPr bwMode="gray">
          <a:xfrm>
            <a:off x="5254625" y="2003425"/>
            <a:ext cx="2239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eaLnBrk="0" hangingPunct="0">
              <a:defRPr/>
            </a:pPr>
            <a:r>
              <a:rPr lang="en-US" sz="2000" dirty="0">
                <a:latin typeface="+mj-lt"/>
                <a:ea typeface="+mn-ea"/>
                <a:cs typeface="+mn-cs"/>
              </a:rPr>
              <a:t>Insulin resistance</a:t>
            </a:r>
          </a:p>
        </p:txBody>
      </p:sp>
      <p:sp>
        <p:nvSpPr>
          <p:cNvPr id="37952" name="Text Box 62"/>
          <p:cNvSpPr txBox="1">
            <a:spLocks noChangeAspect="1" noChangeArrowheads="1"/>
          </p:cNvSpPr>
          <p:nvPr/>
        </p:nvSpPr>
        <p:spPr bwMode="gray">
          <a:xfrm>
            <a:off x="6248400" y="2590800"/>
            <a:ext cx="2484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eaLnBrk="0" hangingPunct="0">
              <a:defRPr/>
            </a:pPr>
            <a:r>
              <a:rPr lang="en-US" sz="2000">
                <a:latin typeface="+mj-lt"/>
                <a:ea typeface="+mn-ea"/>
                <a:cs typeface="+mn-cs"/>
              </a:rPr>
              <a:t>Normal insulin level</a:t>
            </a:r>
          </a:p>
        </p:txBody>
      </p:sp>
      <p:sp>
        <p:nvSpPr>
          <p:cNvPr id="60468" name="Line 63"/>
          <p:cNvSpPr>
            <a:spLocks noChangeAspect="1" noChangeShapeType="1"/>
          </p:cNvSpPr>
          <p:nvPr/>
        </p:nvSpPr>
        <p:spPr bwMode="gray">
          <a:xfrm>
            <a:off x="2241550" y="3062288"/>
            <a:ext cx="5475288" cy="1587"/>
          </a:xfrm>
          <a:prstGeom prst="line">
            <a:avLst/>
          </a:prstGeom>
          <a:noFill/>
          <a:ln w="76200">
            <a:solidFill>
              <a:srgbClr val="FF33CC"/>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7954" name="Text Box 64"/>
          <p:cNvSpPr txBox="1">
            <a:spLocks noChangeAspect="1" noChangeArrowheads="1"/>
          </p:cNvSpPr>
          <p:nvPr/>
        </p:nvSpPr>
        <p:spPr bwMode="gray">
          <a:xfrm>
            <a:off x="3887788" y="3389313"/>
            <a:ext cx="1824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eaLnBrk="0" hangingPunct="0">
              <a:defRPr/>
            </a:pPr>
            <a:r>
              <a:rPr lang="en-US">
                <a:latin typeface="+mj-lt"/>
                <a:ea typeface="+mn-ea"/>
                <a:cs typeface="+mn-cs"/>
              </a:rPr>
              <a:t>Beta cell failure</a:t>
            </a:r>
          </a:p>
        </p:txBody>
      </p:sp>
      <p:sp>
        <p:nvSpPr>
          <p:cNvPr id="60470" name="Line 65"/>
          <p:cNvSpPr>
            <a:spLocks noChangeAspect="1" noChangeShapeType="1"/>
          </p:cNvSpPr>
          <p:nvPr/>
        </p:nvSpPr>
        <p:spPr bwMode="gray">
          <a:xfrm flipV="1">
            <a:off x="4610100" y="3124200"/>
            <a:ext cx="241300" cy="234950"/>
          </a:xfrm>
          <a:prstGeom prst="line">
            <a:avLst/>
          </a:prstGeom>
          <a:noFill/>
          <a:ln w="190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956" name="Text Box 66"/>
          <p:cNvSpPr txBox="1">
            <a:spLocks noChangeAspect="1" noChangeArrowheads="1"/>
          </p:cNvSpPr>
          <p:nvPr/>
        </p:nvSpPr>
        <p:spPr bwMode="gray">
          <a:xfrm>
            <a:off x="2484438" y="3127375"/>
            <a:ext cx="1157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eaLnBrk="0" hangingPunct="0">
              <a:defRPr/>
            </a:pPr>
            <a:r>
              <a:rPr lang="en-US" sz="1600">
                <a:solidFill>
                  <a:schemeClr val="bg1"/>
                </a:solidFill>
                <a:latin typeface="+mj-lt"/>
                <a:ea typeface="+mn-ea"/>
                <a:cs typeface="+mn-cs"/>
              </a:rPr>
              <a:t>At risk for </a:t>
            </a:r>
          </a:p>
          <a:p>
            <a:pPr eaLnBrk="0" hangingPunct="0">
              <a:defRPr/>
            </a:pPr>
            <a:r>
              <a:rPr lang="en-US" sz="1600">
                <a:solidFill>
                  <a:schemeClr val="bg1"/>
                </a:solidFill>
                <a:latin typeface="+mj-lt"/>
                <a:ea typeface="+mn-ea"/>
                <a:cs typeface="+mn-cs"/>
              </a:rPr>
              <a:t>diabetes</a:t>
            </a:r>
          </a:p>
        </p:txBody>
      </p:sp>
      <p:sp>
        <p:nvSpPr>
          <p:cNvPr id="60472" name="Line 67"/>
          <p:cNvSpPr>
            <a:spLocks noChangeShapeType="1"/>
          </p:cNvSpPr>
          <p:nvPr/>
        </p:nvSpPr>
        <p:spPr bwMode="gray">
          <a:xfrm>
            <a:off x="2225675" y="3789363"/>
            <a:ext cx="54483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73" name="Line 68"/>
          <p:cNvSpPr>
            <a:spLocks noChangeShapeType="1"/>
          </p:cNvSpPr>
          <p:nvPr/>
        </p:nvSpPr>
        <p:spPr bwMode="gray">
          <a:xfrm>
            <a:off x="2636838" y="3798888"/>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74" name="Line 69"/>
          <p:cNvSpPr>
            <a:spLocks noChangeShapeType="1"/>
          </p:cNvSpPr>
          <p:nvPr/>
        </p:nvSpPr>
        <p:spPr bwMode="gray">
          <a:xfrm>
            <a:off x="3257550" y="3794125"/>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75" name="Line 70"/>
          <p:cNvSpPr>
            <a:spLocks noChangeShapeType="1"/>
          </p:cNvSpPr>
          <p:nvPr/>
        </p:nvSpPr>
        <p:spPr bwMode="gray">
          <a:xfrm>
            <a:off x="3798888" y="3784600"/>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76" name="Line 71"/>
          <p:cNvSpPr>
            <a:spLocks noChangeShapeType="1"/>
          </p:cNvSpPr>
          <p:nvPr/>
        </p:nvSpPr>
        <p:spPr bwMode="gray">
          <a:xfrm>
            <a:off x="4408488" y="3789363"/>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77" name="Line 72"/>
          <p:cNvSpPr>
            <a:spLocks noChangeShapeType="1"/>
          </p:cNvSpPr>
          <p:nvPr/>
        </p:nvSpPr>
        <p:spPr bwMode="gray">
          <a:xfrm>
            <a:off x="5037138" y="3789363"/>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78" name="Line 73"/>
          <p:cNvSpPr>
            <a:spLocks noChangeShapeType="1"/>
          </p:cNvSpPr>
          <p:nvPr/>
        </p:nvSpPr>
        <p:spPr bwMode="gray">
          <a:xfrm>
            <a:off x="5599113" y="3789363"/>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79" name="Line 74"/>
          <p:cNvSpPr>
            <a:spLocks noChangeShapeType="1"/>
          </p:cNvSpPr>
          <p:nvPr/>
        </p:nvSpPr>
        <p:spPr bwMode="gray">
          <a:xfrm>
            <a:off x="6218238" y="3789363"/>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80" name="Line 75"/>
          <p:cNvSpPr>
            <a:spLocks noChangeShapeType="1"/>
          </p:cNvSpPr>
          <p:nvPr/>
        </p:nvSpPr>
        <p:spPr bwMode="gray">
          <a:xfrm>
            <a:off x="6818313" y="3798888"/>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81" name="Line 76"/>
          <p:cNvSpPr>
            <a:spLocks noChangeShapeType="1"/>
          </p:cNvSpPr>
          <p:nvPr/>
        </p:nvSpPr>
        <p:spPr bwMode="gray">
          <a:xfrm>
            <a:off x="7380288" y="3798888"/>
            <a:ext cx="0" cy="85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82" name="Rectangle 77"/>
          <p:cNvSpPr>
            <a:spLocks noChangeArrowheads="1"/>
          </p:cNvSpPr>
          <p:nvPr/>
        </p:nvSpPr>
        <p:spPr bwMode="auto">
          <a:xfrm>
            <a:off x="195264" y="6271533"/>
            <a:ext cx="5522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dirty="0">
                <a:solidFill>
                  <a:srgbClr val="000066"/>
                </a:solidFill>
                <a:latin typeface="Akzidenz-Grotesk Std Light" charset="0"/>
              </a:rPr>
              <a:t>Adapted from D. Kendall, R. </a:t>
            </a:r>
            <a:r>
              <a:rPr lang="en-US" sz="1400" dirty="0" err="1">
                <a:solidFill>
                  <a:srgbClr val="000066"/>
                </a:solidFill>
                <a:latin typeface="Akzidenz-Grotesk Std Light" charset="0"/>
              </a:rPr>
              <a:t>Bergenstal</a:t>
            </a:r>
            <a:r>
              <a:rPr lang="en-US" sz="1400" dirty="0">
                <a:solidFill>
                  <a:srgbClr val="000066"/>
                </a:solidFill>
                <a:latin typeface="Akzidenz-Grotesk Std Light" charset="0"/>
              </a:rPr>
              <a:t> © International Diabetes Center</a:t>
            </a:r>
          </a:p>
        </p:txBody>
      </p:sp>
      <p:sp>
        <p:nvSpPr>
          <p:cNvPr id="60483" name="Line 157"/>
          <p:cNvSpPr>
            <a:spLocks noChangeShapeType="1"/>
          </p:cNvSpPr>
          <p:nvPr/>
        </p:nvSpPr>
        <p:spPr bwMode="auto">
          <a:xfrm>
            <a:off x="2192338" y="2079625"/>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84" name="Line 158"/>
          <p:cNvSpPr>
            <a:spLocks noChangeShapeType="1"/>
          </p:cNvSpPr>
          <p:nvPr/>
        </p:nvSpPr>
        <p:spPr bwMode="auto">
          <a:xfrm flipH="1">
            <a:off x="2116138" y="2155825"/>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85" name="Line 159"/>
          <p:cNvSpPr>
            <a:spLocks noChangeShapeType="1"/>
          </p:cNvSpPr>
          <p:nvPr/>
        </p:nvSpPr>
        <p:spPr bwMode="auto">
          <a:xfrm flipH="1">
            <a:off x="2116138" y="2689225"/>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86" name="Line 160"/>
          <p:cNvSpPr>
            <a:spLocks noChangeShapeType="1"/>
          </p:cNvSpPr>
          <p:nvPr/>
        </p:nvSpPr>
        <p:spPr bwMode="auto">
          <a:xfrm flipH="1">
            <a:off x="2116138" y="3222625"/>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87" name="Line 161"/>
          <p:cNvSpPr>
            <a:spLocks noChangeShapeType="1"/>
          </p:cNvSpPr>
          <p:nvPr/>
        </p:nvSpPr>
        <p:spPr bwMode="auto">
          <a:xfrm flipH="1">
            <a:off x="2116138" y="3756025"/>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4" name="Rectangle 86"/>
          <p:cNvSpPr>
            <a:spLocks noChangeArrowheads="1"/>
          </p:cNvSpPr>
          <p:nvPr/>
        </p:nvSpPr>
        <p:spPr bwMode="auto">
          <a:xfrm>
            <a:off x="595313" y="4953000"/>
            <a:ext cx="7577137"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defRPr/>
            </a:pPr>
            <a:r>
              <a:rPr lang="en-US" sz="2400" dirty="0">
                <a:latin typeface="+mn-lt"/>
                <a:ea typeface="+mn-ea"/>
                <a:cs typeface="+mn-cs"/>
              </a:rPr>
              <a:t>While beta cells can still produce insulin, insulin resistance and hyperglycemia can be reversed</a:t>
            </a:r>
          </a:p>
        </p:txBody>
      </p:sp>
      <p:sp>
        <p:nvSpPr>
          <p:cNvPr id="60489" name="Rectangle 1"/>
          <p:cNvSpPr>
            <a:spLocks noChangeArrowheads="1"/>
          </p:cNvSpPr>
          <p:nvPr/>
        </p:nvSpPr>
        <p:spPr bwMode="auto">
          <a:xfrm>
            <a:off x="595313" y="533400"/>
            <a:ext cx="7737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4000">
                <a:solidFill>
                  <a:srgbClr val="FF0000"/>
                </a:solidFill>
                <a:latin typeface="Akzidenz-Grotesk Std Med" charset="0"/>
              </a:rPr>
              <a:t>A window of opportunity</a:t>
            </a:r>
            <a:endParaRPr lang="en-GB" sz="4000" b="1">
              <a:solidFill>
                <a:srgbClr val="FF0000"/>
              </a:solidFill>
              <a:latin typeface="Akzidenz-Grotesk Std Med" charset="0"/>
            </a:endParaRPr>
          </a:p>
        </p:txBody>
      </p:sp>
    </p:spTree>
    <p:extLst>
      <p:ext uri="{BB962C8B-B14F-4D97-AF65-F5344CB8AC3E}">
        <p14:creationId xmlns:p14="http://schemas.microsoft.com/office/powerpoint/2010/main" val="4081527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9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5980"/>
            <a:ext cx="9144000" cy="5820910"/>
          </a:xfrm>
          <a:prstGeom prst="rect">
            <a:avLst/>
          </a:prstGeom>
        </p:spPr>
      </p:pic>
    </p:spTree>
    <p:extLst>
      <p:ext uri="{BB962C8B-B14F-4D97-AF65-F5344CB8AC3E}">
        <p14:creationId xmlns:p14="http://schemas.microsoft.com/office/powerpoint/2010/main" val="20144887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8990"/>
            <a:ext cx="5334000" cy="1143000"/>
          </a:xfrm>
        </p:spPr>
        <p:txBody>
          <a:bodyPr>
            <a:normAutofit/>
          </a:bodyPr>
          <a:lstStyle/>
          <a:p>
            <a:pPr algn="ctr">
              <a:defRPr/>
            </a:pPr>
            <a:r>
              <a:rPr lang="en-US" sz="2800" dirty="0" smtClean="0"/>
              <a:t>Key steps for preventing-reversing </a:t>
            </a:r>
            <a:r>
              <a:rPr lang="en-US" sz="2800" dirty="0" err="1" smtClean="0"/>
              <a:t>cardiometabolic</a:t>
            </a:r>
            <a:r>
              <a:rPr lang="en-US" sz="2800" dirty="0" smtClean="0"/>
              <a:t> syndrome</a:t>
            </a:r>
            <a:endParaRPr lang="en-US" sz="2800" dirty="0"/>
          </a:p>
        </p:txBody>
      </p:sp>
      <p:sp>
        <p:nvSpPr>
          <p:cNvPr id="3" name="Content Placeholder 2"/>
          <p:cNvSpPr>
            <a:spLocks noGrp="1"/>
          </p:cNvSpPr>
          <p:nvPr>
            <p:ph idx="1"/>
          </p:nvPr>
        </p:nvSpPr>
        <p:spPr>
          <a:xfrm>
            <a:off x="228599" y="1911350"/>
            <a:ext cx="8262257" cy="4317698"/>
          </a:xfrm>
        </p:spPr>
        <p:txBody>
          <a:bodyPr>
            <a:noAutofit/>
          </a:bodyPr>
          <a:lstStyle/>
          <a:p>
            <a:pPr>
              <a:buFont typeface="Arial"/>
              <a:buChar char="•"/>
              <a:defRPr/>
            </a:pPr>
            <a:r>
              <a:rPr lang="en-US" sz="1800" dirty="0" smtClean="0"/>
              <a:t>Focus more on quality of calories as opposed to quantity</a:t>
            </a:r>
          </a:p>
          <a:p>
            <a:pPr>
              <a:buFont typeface="Arial"/>
              <a:buChar char="•"/>
              <a:defRPr/>
            </a:pPr>
            <a:r>
              <a:rPr lang="en-US" sz="1800" dirty="0" smtClean="0"/>
              <a:t>Whole foods always preferable to processed foods</a:t>
            </a:r>
          </a:p>
          <a:p>
            <a:pPr>
              <a:buFont typeface="Arial"/>
              <a:buChar char="•"/>
              <a:defRPr/>
            </a:pPr>
            <a:r>
              <a:rPr lang="en-US" sz="1800" dirty="0" smtClean="0"/>
              <a:t>Cut </a:t>
            </a:r>
            <a:r>
              <a:rPr lang="en-US" sz="1800" dirty="0"/>
              <a:t>– reduce sugar-fructose in all it’s forms</a:t>
            </a:r>
          </a:p>
          <a:p>
            <a:pPr>
              <a:buFont typeface="Arial"/>
              <a:buChar char="•"/>
              <a:defRPr/>
            </a:pPr>
            <a:r>
              <a:rPr lang="en-US" sz="1800" dirty="0" smtClean="0"/>
              <a:t>Reduce refined grain flours, and carbohydrate-dense processed foods.</a:t>
            </a:r>
          </a:p>
          <a:p>
            <a:pPr>
              <a:defRPr/>
            </a:pPr>
            <a:r>
              <a:rPr lang="en-US" sz="1800" dirty="0" smtClean="0"/>
              <a:t>Liberalize healthy fat sources </a:t>
            </a:r>
            <a:r>
              <a:rPr lang="en-US" sz="1800" dirty="0"/>
              <a:t>e.g. fatty fish, EVOO, </a:t>
            </a:r>
            <a:r>
              <a:rPr lang="en-US" sz="1800" dirty="0" smtClean="0"/>
              <a:t>shellfish, lean </a:t>
            </a:r>
            <a:r>
              <a:rPr lang="en-US" sz="1800" dirty="0"/>
              <a:t>meats, nuts, grass-fed </a:t>
            </a:r>
            <a:r>
              <a:rPr lang="en-US" sz="1800" dirty="0" smtClean="0"/>
              <a:t>butter, eggs, ghee while reducing trans-hydrogenated fats and industrial-processed seed oils (O-6 oils) </a:t>
            </a:r>
          </a:p>
          <a:p>
            <a:pPr>
              <a:defRPr/>
            </a:pPr>
            <a:r>
              <a:rPr lang="en-US" sz="1800" dirty="0" smtClean="0"/>
              <a:t>Coconut Oil: </a:t>
            </a:r>
            <a:r>
              <a:rPr lang="en-US" sz="1800" dirty="0" err="1" smtClean="0"/>
              <a:t>Lauric</a:t>
            </a:r>
            <a:r>
              <a:rPr lang="en-US" sz="1800" dirty="0" smtClean="0"/>
              <a:t> acid; MCTs, gut permeability improved</a:t>
            </a:r>
          </a:p>
          <a:p>
            <a:pPr>
              <a:buFont typeface="Arial"/>
              <a:buChar char="•"/>
              <a:defRPr/>
            </a:pPr>
            <a:r>
              <a:rPr lang="en-US" sz="1800" dirty="0" smtClean="0"/>
              <a:t>Motion is the lotion: target: 30” x 5 d/week; HIT; Resistance 15” x 2d/week</a:t>
            </a:r>
          </a:p>
          <a:p>
            <a:pPr>
              <a:buFont typeface="Arial"/>
              <a:buChar char="•"/>
              <a:defRPr/>
            </a:pPr>
            <a:r>
              <a:rPr lang="en-US" sz="1800" dirty="0" smtClean="0"/>
              <a:t>Mind-Body techniques; MBSR, yoga, guided imagery, HRV</a:t>
            </a:r>
          </a:p>
          <a:p>
            <a:pPr>
              <a:buFont typeface="Arial"/>
              <a:buChar char="•"/>
              <a:defRPr/>
            </a:pPr>
            <a:r>
              <a:rPr lang="en-US" sz="1800" dirty="0" smtClean="0"/>
              <a:t>Environmental toxins e.g. BPA as a hormone disruptor; organic produce (</a:t>
            </a:r>
            <a:r>
              <a:rPr lang="en-US" sz="1800" dirty="0" err="1" smtClean="0"/>
              <a:t>ewg.org</a:t>
            </a:r>
            <a:r>
              <a:rPr lang="en-US" sz="1800" dirty="0" smtClean="0"/>
              <a:t>)</a:t>
            </a:r>
          </a:p>
          <a:p>
            <a:pPr>
              <a:buFont typeface="Arial"/>
              <a:buChar char="•"/>
              <a:defRPr/>
            </a:pPr>
            <a:r>
              <a:rPr lang="en-US" sz="1800" dirty="0" smtClean="0"/>
              <a:t>Circadian rhythm – sleep hygiene</a:t>
            </a:r>
          </a:p>
          <a:p>
            <a:pPr>
              <a:buFont typeface="Arial"/>
              <a:buChar char="•"/>
              <a:defRPr/>
            </a:pPr>
            <a:r>
              <a:rPr lang="en-US" sz="1800" dirty="0" smtClean="0"/>
              <a:t>Supplements e.g. chromium, magnesium, </a:t>
            </a:r>
            <a:r>
              <a:rPr lang="en-US" sz="1800" smtClean="0"/>
              <a:t>SKRMs, zinc</a:t>
            </a:r>
            <a:r>
              <a:rPr lang="en-US" sz="1800" dirty="0" smtClean="0"/>
              <a:t>, ALA, cinnamon, </a:t>
            </a:r>
            <a:r>
              <a:rPr lang="en-US" sz="1800" dirty="0" err="1" smtClean="0"/>
              <a:t>berberine</a:t>
            </a:r>
            <a:endParaRPr lang="en-US" sz="1800" dirty="0" smtClean="0"/>
          </a:p>
        </p:txBody>
      </p:sp>
      <p:pic>
        <p:nvPicPr>
          <p:cNvPr id="839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04800"/>
            <a:ext cx="1306513"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233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rmany420-4e095ce9e32abfe0941dceb548f87559e3909988-s6-c30.jpg"/>
          <p:cNvPicPr>
            <a:picLocks noChangeAspect="1"/>
          </p:cNvPicPr>
          <p:nvPr/>
        </p:nvPicPr>
        <p:blipFill>
          <a:blip r:embed="rId2"/>
          <a:stretch>
            <a:fillRect/>
          </a:stretch>
        </p:blipFill>
        <p:spPr>
          <a:xfrm>
            <a:off x="476250" y="166688"/>
            <a:ext cx="8667750" cy="5753100"/>
          </a:xfrm>
          <a:prstGeom prst="rect">
            <a:avLst/>
          </a:prstGeom>
        </p:spPr>
      </p:pic>
    </p:spTree>
    <p:extLst>
      <p:ext uri="{BB962C8B-B14F-4D97-AF65-F5344CB8AC3E}">
        <p14:creationId xmlns:p14="http://schemas.microsoft.com/office/powerpoint/2010/main" val="1780569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ngry_planet_what_the_world_eats_part_ii.jpg"/>
          <p:cNvPicPr>
            <a:picLocks noChangeAspect="1"/>
          </p:cNvPicPr>
          <p:nvPr/>
        </p:nvPicPr>
        <p:blipFill>
          <a:blip r:embed="rId2"/>
          <a:stretch>
            <a:fillRect/>
          </a:stretch>
        </p:blipFill>
        <p:spPr>
          <a:xfrm>
            <a:off x="1465263" y="1282700"/>
            <a:ext cx="5334000" cy="3724275"/>
          </a:xfrm>
          <a:prstGeom prst="rect">
            <a:avLst/>
          </a:prstGeom>
        </p:spPr>
      </p:pic>
    </p:spTree>
    <p:extLst>
      <p:ext uri="{BB962C8B-B14F-4D97-AF65-F5344CB8AC3E}">
        <p14:creationId xmlns:p14="http://schemas.microsoft.com/office/powerpoint/2010/main" val="23603539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ek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27" y="1303239"/>
            <a:ext cx="7467600" cy="4521200"/>
          </a:xfrm>
          <a:prstGeom prst="rect">
            <a:avLst/>
          </a:prstGeom>
        </p:spPr>
      </p:pic>
    </p:spTree>
    <p:extLst>
      <p:ext uri="{BB962C8B-B14F-4D97-AF65-F5344CB8AC3E}">
        <p14:creationId xmlns:p14="http://schemas.microsoft.com/office/powerpoint/2010/main" val="15446084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6700" y="0"/>
            <a:ext cx="6053720" cy="6858000"/>
          </a:xfrm>
          <a:prstGeom prst="rect">
            <a:avLst/>
          </a:prstGeom>
        </p:spPr>
      </p:pic>
    </p:spTree>
    <p:extLst>
      <p:ext uri="{BB962C8B-B14F-4D97-AF65-F5344CB8AC3E}">
        <p14:creationId xmlns:p14="http://schemas.microsoft.com/office/powerpoint/2010/main" val="1194378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9080500" cy="6172200"/>
          </a:xfrm>
          <a:prstGeom prst="rect">
            <a:avLst/>
          </a:prstGeom>
        </p:spPr>
      </p:pic>
    </p:spTree>
    <p:extLst>
      <p:ext uri="{BB962C8B-B14F-4D97-AF65-F5344CB8AC3E}">
        <p14:creationId xmlns:p14="http://schemas.microsoft.com/office/powerpoint/2010/main" val="20843683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245"/>
            <a:ext cx="9105900" cy="6121400"/>
          </a:xfrm>
          <a:prstGeom prst="rect">
            <a:avLst/>
          </a:prstGeom>
        </p:spPr>
      </p:pic>
    </p:spTree>
    <p:extLst>
      <p:ext uri="{BB962C8B-B14F-4D97-AF65-F5344CB8AC3E}">
        <p14:creationId xmlns:p14="http://schemas.microsoft.com/office/powerpoint/2010/main" val="12906136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7685"/>
            <a:ext cx="9144000" cy="5867400"/>
          </a:xfrm>
          <a:prstGeom prst="rect">
            <a:avLst/>
          </a:prstGeom>
        </p:spPr>
      </p:pic>
    </p:spTree>
    <p:extLst>
      <p:ext uri="{BB962C8B-B14F-4D97-AF65-F5344CB8AC3E}">
        <p14:creationId xmlns:p14="http://schemas.microsoft.com/office/powerpoint/2010/main" val="9541825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7172"/>
            <a:ext cx="9144000" cy="5959151"/>
          </a:xfrm>
          <a:prstGeom prst="rect">
            <a:avLst/>
          </a:prstGeom>
        </p:spPr>
      </p:pic>
    </p:spTree>
    <p:extLst>
      <p:ext uri="{BB962C8B-B14F-4D97-AF65-F5344CB8AC3E}">
        <p14:creationId xmlns:p14="http://schemas.microsoft.com/office/powerpoint/2010/main" val="32163345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616" y="436624"/>
            <a:ext cx="8572500" cy="5638800"/>
          </a:xfrm>
          <a:prstGeom prst="rect">
            <a:avLst/>
          </a:prstGeom>
        </p:spPr>
      </p:pic>
    </p:spTree>
    <p:extLst>
      <p:ext uri="{BB962C8B-B14F-4D97-AF65-F5344CB8AC3E}">
        <p14:creationId xmlns:p14="http://schemas.microsoft.com/office/powerpoint/2010/main" val="2961430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solidFill>
                  <a:srgbClr val="800000"/>
                </a:solidFill>
                <a:latin typeface="Times New Roman"/>
                <a:cs typeface="Times New Roman"/>
              </a:rPr>
              <a:t>Learning Objectives</a:t>
            </a:r>
            <a:endParaRPr lang="en-US" sz="3200" dirty="0">
              <a:solidFill>
                <a:srgbClr val="800000"/>
              </a:solidFill>
              <a:latin typeface="Times New Roman"/>
              <a:cs typeface="Times New Roman"/>
            </a:endParaRPr>
          </a:p>
        </p:txBody>
      </p:sp>
      <p:sp>
        <p:nvSpPr>
          <p:cNvPr id="5" name="Content Placeholder 4"/>
          <p:cNvSpPr>
            <a:spLocks noGrp="1"/>
          </p:cNvSpPr>
          <p:nvPr>
            <p:ph idx="1"/>
          </p:nvPr>
        </p:nvSpPr>
        <p:spPr>
          <a:xfrm>
            <a:off x="685800" y="1905000"/>
            <a:ext cx="8001000" cy="3657600"/>
          </a:xfrm>
        </p:spPr>
        <p:txBody>
          <a:bodyPr>
            <a:normAutofit fontScale="92500" lnSpcReduction="20000"/>
          </a:bodyPr>
          <a:lstStyle/>
          <a:p>
            <a:pPr marL="457200" indent="-457200">
              <a:buFont typeface="+mj-lt"/>
              <a:buAutoNum type="arabicPeriod"/>
            </a:pPr>
            <a:r>
              <a:rPr lang="en-US" dirty="0" smtClean="0"/>
              <a:t>Challenge the notion of weight loss-management as a simple calorie accounting proposition.</a:t>
            </a:r>
          </a:p>
          <a:p>
            <a:pPr marL="457200" indent="-457200">
              <a:buFont typeface="+mj-lt"/>
              <a:buAutoNum type="arabicPeriod"/>
            </a:pPr>
            <a:r>
              <a:rPr lang="en-US" dirty="0"/>
              <a:t>Examine the relationship between macronutrient content, lipogenesis (the biologic imperative to store fat) and leptin-insulin </a:t>
            </a:r>
            <a:r>
              <a:rPr lang="en-US" dirty="0" smtClean="0"/>
              <a:t>resistance</a:t>
            </a:r>
          </a:p>
          <a:p>
            <a:pPr marL="457200" indent="-457200">
              <a:buFont typeface="+mj-lt"/>
              <a:buAutoNum type="arabicPeriod"/>
            </a:pPr>
            <a:r>
              <a:rPr lang="en-US" dirty="0" smtClean="0"/>
              <a:t>Review some lifestyle medicine strategies for facilitating and maintaining weight loss.</a:t>
            </a:r>
          </a:p>
        </p:txBody>
      </p:sp>
    </p:spTree>
    <p:extLst>
      <p:ext uri="{BB962C8B-B14F-4D97-AF65-F5344CB8AC3E}">
        <p14:creationId xmlns:p14="http://schemas.microsoft.com/office/powerpoint/2010/main" val="10003525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187" y="1501707"/>
            <a:ext cx="6845300" cy="4533900"/>
          </a:xfrm>
          <a:prstGeom prst="rect">
            <a:avLst/>
          </a:prstGeom>
        </p:spPr>
      </p:pic>
    </p:spTree>
    <p:extLst>
      <p:ext uri="{BB962C8B-B14F-4D97-AF65-F5344CB8AC3E}">
        <p14:creationId xmlns:p14="http://schemas.microsoft.com/office/powerpoint/2010/main" val="19851834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1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441" y="1409943"/>
            <a:ext cx="7327900" cy="4635500"/>
          </a:xfrm>
          <a:prstGeom prst="rect">
            <a:avLst/>
          </a:prstGeom>
        </p:spPr>
      </p:pic>
    </p:spTree>
    <p:extLst>
      <p:ext uri="{BB962C8B-B14F-4D97-AF65-F5344CB8AC3E}">
        <p14:creationId xmlns:p14="http://schemas.microsoft.com/office/powerpoint/2010/main" val="351079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2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284" y="988264"/>
            <a:ext cx="7150100" cy="4470400"/>
          </a:xfrm>
          <a:prstGeom prst="rect">
            <a:avLst/>
          </a:prstGeom>
        </p:spPr>
      </p:pic>
    </p:spTree>
    <p:extLst>
      <p:ext uri="{BB962C8B-B14F-4D97-AF65-F5344CB8AC3E}">
        <p14:creationId xmlns:p14="http://schemas.microsoft.com/office/powerpoint/2010/main" val="10150353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1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223" y="1464562"/>
            <a:ext cx="7429500" cy="4635500"/>
          </a:xfrm>
          <a:prstGeom prst="rect">
            <a:avLst/>
          </a:prstGeom>
        </p:spPr>
      </p:pic>
    </p:spTree>
    <p:extLst>
      <p:ext uri="{BB962C8B-B14F-4D97-AF65-F5344CB8AC3E}">
        <p14:creationId xmlns:p14="http://schemas.microsoft.com/office/powerpoint/2010/main" val="10230826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8735"/>
            <a:ext cx="9144000" cy="5350686"/>
          </a:xfrm>
          <a:prstGeom prst="rect">
            <a:avLst/>
          </a:prstGeom>
        </p:spPr>
      </p:pic>
    </p:spTree>
    <p:extLst>
      <p:ext uri="{BB962C8B-B14F-4D97-AF65-F5344CB8AC3E}">
        <p14:creationId xmlns:p14="http://schemas.microsoft.com/office/powerpoint/2010/main" val="1121560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239" y="233214"/>
            <a:ext cx="7658100" cy="5461000"/>
          </a:xfrm>
          <a:prstGeom prst="rect">
            <a:avLst/>
          </a:prstGeom>
        </p:spPr>
      </p:pic>
    </p:spTree>
    <p:extLst>
      <p:ext uri="{BB962C8B-B14F-4D97-AF65-F5344CB8AC3E}">
        <p14:creationId xmlns:p14="http://schemas.microsoft.com/office/powerpoint/2010/main" val="7343546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2131"/>
            <a:ext cx="9144000" cy="4918450"/>
          </a:xfrm>
          <a:prstGeom prst="rect">
            <a:avLst/>
          </a:prstGeom>
        </p:spPr>
      </p:pic>
    </p:spTree>
    <p:extLst>
      <p:ext uri="{BB962C8B-B14F-4D97-AF65-F5344CB8AC3E}">
        <p14:creationId xmlns:p14="http://schemas.microsoft.com/office/powerpoint/2010/main" val="23545909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623" y="401847"/>
            <a:ext cx="6464300" cy="5194300"/>
          </a:xfrm>
          <a:prstGeom prst="rect">
            <a:avLst/>
          </a:prstGeom>
        </p:spPr>
      </p:pic>
    </p:spTree>
    <p:extLst>
      <p:ext uri="{BB962C8B-B14F-4D97-AF65-F5344CB8AC3E}">
        <p14:creationId xmlns:p14="http://schemas.microsoft.com/office/powerpoint/2010/main" val="2113337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263" y="384206"/>
            <a:ext cx="6464300" cy="5194300"/>
          </a:xfrm>
          <a:prstGeom prst="rect">
            <a:avLst/>
          </a:prstGeom>
        </p:spPr>
      </p:pic>
    </p:spTree>
    <p:extLst>
      <p:ext uri="{BB962C8B-B14F-4D97-AF65-F5344CB8AC3E}">
        <p14:creationId xmlns:p14="http://schemas.microsoft.com/office/powerpoint/2010/main" val="42533732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008" y="1043197"/>
            <a:ext cx="6502400" cy="3911600"/>
          </a:xfrm>
          <a:prstGeom prst="rect">
            <a:avLst/>
          </a:prstGeom>
        </p:spPr>
      </p:pic>
    </p:spTree>
    <p:extLst>
      <p:ext uri="{BB962C8B-B14F-4D97-AF65-F5344CB8AC3E}">
        <p14:creationId xmlns:p14="http://schemas.microsoft.com/office/powerpoint/2010/main" val="1587735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27" y="0"/>
            <a:ext cx="8890357" cy="6858000"/>
          </a:xfrm>
          <a:prstGeom prst="rect">
            <a:avLst/>
          </a:prstGeom>
        </p:spPr>
      </p:pic>
    </p:spTree>
    <p:extLst>
      <p:ext uri="{BB962C8B-B14F-4D97-AF65-F5344CB8AC3E}">
        <p14:creationId xmlns:p14="http://schemas.microsoft.com/office/powerpoint/2010/main" val="5803682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69019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83263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01978" cy="6858000"/>
          </a:xfrm>
          <a:prstGeom prst="rect">
            <a:avLst/>
          </a:prstGeom>
        </p:spPr>
      </p:pic>
    </p:spTree>
    <p:extLst>
      <p:ext uri="{BB962C8B-B14F-4D97-AF65-F5344CB8AC3E}">
        <p14:creationId xmlns:p14="http://schemas.microsoft.com/office/powerpoint/2010/main" val="25150100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16896"/>
          </a:xfrm>
          <a:prstGeom prst="rect">
            <a:avLst/>
          </a:prstGeom>
        </p:spPr>
      </p:pic>
    </p:spTree>
    <p:extLst>
      <p:ext uri="{BB962C8B-B14F-4D97-AF65-F5344CB8AC3E}">
        <p14:creationId xmlns:p14="http://schemas.microsoft.com/office/powerpoint/2010/main" val="38113206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10444" cy="6858000"/>
          </a:xfrm>
          <a:prstGeom prst="rect">
            <a:avLst/>
          </a:prstGeom>
        </p:spPr>
      </p:pic>
    </p:spTree>
    <p:extLst>
      <p:ext uri="{BB962C8B-B14F-4D97-AF65-F5344CB8AC3E}">
        <p14:creationId xmlns:p14="http://schemas.microsoft.com/office/powerpoint/2010/main" val="32749968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03" y="0"/>
            <a:ext cx="9048597" cy="6858000"/>
          </a:xfrm>
          <a:prstGeom prst="rect">
            <a:avLst/>
          </a:prstGeom>
        </p:spPr>
      </p:pic>
    </p:spTree>
    <p:extLst>
      <p:ext uri="{BB962C8B-B14F-4D97-AF65-F5344CB8AC3E}">
        <p14:creationId xmlns:p14="http://schemas.microsoft.com/office/powerpoint/2010/main" val="14919286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951"/>
            <a:ext cx="9144000" cy="6783049"/>
          </a:xfrm>
          <a:prstGeom prst="rect">
            <a:avLst/>
          </a:prstGeom>
        </p:spPr>
      </p:pic>
    </p:spTree>
    <p:extLst>
      <p:ext uri="{BB962C8B-B14F-4D97-AF65-F5344CB8AC3E}">
        <p14:creationId xmlns:p14="http://schemas.microsoft.com/office/powerpoint/2010/main" val="5507923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TotalTime>
  <Words>2038</Words>
  <Application>Microsoft Macintosh PowerPoint</Application>
  <PresentationFormat>On-screen Show (4:3)</PresentationFormat>
  <Paragraphs>299</Paragraphs>
  <Slides>96</Slides>
  <Notes>5</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Office Theme</vt:lpstr>
      <vt:lpstr>PowerPoint Presentation</vt:lpstr>
      <vt:lpstr>6 possible symptoms when starting a LCHF program</vt:lpstr>
      <vt:lpstr>Precautionary steps</vt:lpstr>
      <vt:lpstr>If you have HBP and Diabetes</vt:lpstr>
      <vt:lpstr>PowerPoint Presentation</vt:lpstr>
      <vt:lpstr>PowerPoint Presentation</vt:lpstr>
      <vt:lpstr>PowerPoint Presentation</vt:lpstr>
      <vt:lpstr>Learning Objectives</vt:lpstr>
      <vt:lpstr>PowerPoint Presentation</vt:lpstr>
      <vt:lpstr>PowerPoint Presentation</vt:lpstr>
      <vt:lpstr>PowerPoint Presentation</vt:lpstr>
      <vt:lpstr>PowerPoint Presentation</vt:lpstr>
      <vt:lpstr>Five essential clinical pearls</vt:lpstr>
      <vt:lpstr>PowerPoint Presentation</vt:lpstr>
      <vt:lpstr>PowerPoint Presentation</vt:lpstr>
      <vt:lpstr>Top 5 most interesting and meaningful attributes of any food</vt:lpstr>
      <vt:lpstr>PowerPoint Presentation</vt:lpstr>
      <vt:lpstr>PowerPoint Presentation</vt:lpstr>
      <vt:lpstr>PowerPoint Presentation</vt:lpstr>
      <vt:lpstr>PowerPoint Presentation</vt:lpstr>
      <vt:lpstr>The proposition</vt:lpstr>
      <vt:lpstr>Reduce carbohydrate-dense foods</vt:lpstr>
      <vt:lpstr>PowerPoint Presentation</vt:lpstr>
      <vt:lpstr>PowerPoint Presentation</vt:lpstr>
      <vt:lpstr>PowerPoint Presentation</vt:lpstr>
      <vt:lpstr>Hyperinsulinemia</vt:lpstr>
      <vt:lpstr>PowerPoint Presentation</vt:lpstr>
      <vt:lpstr>PowerPoint Presentation</vt:lpstr>
      <vt:lpstr>PowerPoint Presentation</vt:lpstr>
      <vt:lpstr>Stress Management</vt:lpstr>
      <vt:lpstr>Summary: Enhancing metabolic efficiency:  …. Reduce inflammation, insulin and leptin resistance</vt:lpstr>
      <vt:lpstr>Summary: Enhancing metabolic efficiency:  …. Reduce inflammation, insulin and leptin resistance</vt:lpstr>
      <vt:lpstr>PowerPoint Presentation</vt:lpstr>
      <vt:lpstr>PowerPoint Presentation</vt:lpstr>
      <vt:lpstr>A calorie is not a calorie…</vt:lpstr>
      <vt:lpstr>PowerPoint Presentation</vt:lpstr>
      <vt:lpstr>Intermittent fasting</vt:lpstr>
      <vt:lpstr>More quality fat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NAFLD</vt:lpstr>
      <vt:lpstr>PowerPoint Presentation</vt:lpstr>
      <vt:lpstr>Stress Management</vt:lpstr>
      <vt:lpstr>Activity and Movement</vt:lpstr>
      <vt:lpstr>PowerPoint Presentation</vt:lpstr>
      <vt:lpstr>PowerPoint Presentation</vt:lpstr>
      <vt:lpstr>PowerPoint Presentation</vt:lpstr>
      <vt:lpstr>PowerPoint Presentation</vt:lpstr>
      <vt:lpstr>Key steps for preventing-reversing cardiometabolic syndrome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Pettus</dc:creator>
  <cp:lastModifiedBy>Mark Pettus</cp:lastModifiedBy>
  <cp:revision>8</cp:revision>
  <dcterms:created xsi:type="dcterms:W3CDTF">2016-10-23T11:02:45Z</dcterms:created>
  <dcterms:modified xsi:type="dcterms:W3CDTF">2016-10-23T14:39:05Z</dcterms:modified>
</cp:coreProperties>
</file>