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handoutMasterIdLst>
    <p:handoutMasterId r:id="rId78"/>
  </p:handoutMasterIdLst>
  <p:sldIdLst>
    <p:sldId id="984" r:id="rId2"/>
    <p:sldId id="1223" r:id="rId3"/>
    <p:sldId id="1065" r:id="rId4"/>
    <p:sldId id="1097" r:id="rId5"/>
    <p:sldId id="1156" r:id="rId6"/>
    <p:sldId id="1157" r:id="rId7"/>
    <p:sldId id="1224" r:id="rId8"/>
    <p:sldId id="1143" r:id="rId9"/>
    <p:sldId id="1194" r:id="rId10"/>
    <p:sldId id="1192" r:id="rId11"/>
    <p:sldId id="1198" r:id="rId12"/>
    <p:sldId id="1199" r:id="rId13"/>
    <p:sldId id="1201" r:id="rId14"/>
    <p:sldId id="1193" r:id="rId15"/>
    <p:sldId id="1067" r:id="rId16"/>
    <p:sldId id="880" r:id="rId17"/>
    <p:sldId id="1136" r:id="rId18"/>
    <p:sldId id="1137" r:id="rId19"/>
    <p:sldId id="1204" r:id="rId20"/>
    <p:sldId id="1060" r:id="rId21"/>
    <p:sldId id="1211" r:id="rId22"/>
    <p:sldId id="1141" r:id="rId23"/>
    <p:sldId id="1122" r:id="rId24"/>
    <p:sldId id="1209" r:id="rId25"/>
    <p:sldId id="1222" r:id="rId26"/>
    <p:sldId id="1139" r:id="rId27"/>
    <p:sldId id="1219" r:id="rId28"/>
    <p:sldId id="1140" r:id="rId29"/>
    <p:sldId id="1218" r:id="rId30"/>
    <p:sldId id="990" r:id="rId31"/>
    <p:sldId id="949" r:id="rId32"/>
    <p:sldId id="950" r:id="rId33"/>
    <p:sldId id="952" r:id="rId34"/>
    <p:sldId id="1091" r:id="rId35"/>
    <p:sldId id="1197" r:id="rId36"/>
    <p:sldId id="1055" r:id="rId37"/>
    <p:sldId id="1056" r:id="rId38"/>
    <p:sldId id="1196" r:id="rId39"/>
    <p:sldId id="954" r:id="rId40"/>
    <p:sldId id="955" r:id="rId41"/>
    <p:sldId id="1148" r:id="rId42"/>
    <p:sldId id="1144" r:id="rId43"/>
    <p:sldId id="1150" r:id="rId44"/>
    <p:sldId id="1046" r:id="rId45"/>
    <p:sldId id="1064" r:id="rId46"/>
    <p:sldId id="1019" r:id="rId47"/>
    <p:sldId id="1020" r:id="rId48"/>
    <p:sldId id="1021" r:id="rId49"/>
    <p:sldId id="1022" r:id="rId50"/>
    <p:sldId id="1014" r:id="rId51"/>
    <p:sldId id="1125" r:id="rId52"/>
    <p:sldId id="1158" r:id="rId53"/>
    <p:sldId id="1220" r:id="rId54"/>
    <p:sldId id="1076" r:id="rId55"/>
    <p:sldId id="1160" r:id="rId56"/>
    <p:sldId id="1216" r:id="rId57"/>
    <p:sldId id="1221" r:id="rId58"/>
    <p:sldId id="1217" r:id="rId59"/>
    <p:sldId id="1203" r:id="rId60"/>
    <p:sldId id="1207" r:id="rId61"/>
    <p:sldId id="1161" r:id="rId62"/>
    <p:sldId id="1162" r:id="rId63"/>
    <p:sldId id="1202" r:id="rId64"/>
    <p:sldId id="1200" r:id="rId65"/>
    <p:sldId id="1205" r:id="rId66"/>
    <p:sldId id="1206" r:id="rId67"/>
    <p:sldId id="1210" r:id="rId68"/>
    <p:sldId id="1213" r:id="rId69"/>
    <p:sldId id="1214" r:id="rId70"/>
    <p:sldId id="1015" r:id="rId71"/>
    <p:sldId id="1195" r:id="rId72"/>
    <p:sldId id="1039" r:id="rId73"/>
    <p:sldId id="959" r:id="rId74"/>
    <p:sldId id="1212" r:id="rId75"/>
    <p:sldId id="1215" r:id="rId7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kzidenz-Grotesk BQ Light" pitchFamily="1" charset="0"/>
        <a:ea typeface="+mn-ea"/>
        <a:cs typeface="+mn-cs"/>
      </a:defRPr>
    </a:lvl1pPr>
    <a:lvl2pPr marL="4572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2pPr>
    <a:lvl3pPr marL="9144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3pPr>
    <a:lvl4pPr marL="13716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4pPr>
    <a:lvl5pPr marL="1828800" algn="l" rtl="0" eaLnBrk="0" fontAlgn="base" hangingPunct="0">
      <a:spcBef>
        <a:spcPct val="0"/>
      </a:spcBef>
      <a:spcAft>
        <a:spcPct val="0"/>
      </a:spcAft>
      <a:defRPr sz="2400" kern="1200">
        <a:solidFill>
          <a:schemeClr val="tx1"/>
        </a:solidFill>
        <a:latin typeface="Akzidenz-Grotesk BQ Light" pitchFamily="1" charset="0"/>
        <a:ea typeface="+mn-ea"/>
        <a:cs typeface="+mn-cs"/>
      </a:defRPr>
    </a:lvl5pPr>
    <a:lvl6pPr marL="2286000" algn="l" defTabSz="457200" rtl="0" eaLnBrk="1" latinLnBrk="0" hangingPunct="1">
      <a:defRPr sz="2400" kern="1200">
        <a:solidFill>
          <a:schemeClr val="tx1"/>
        </a:solidFill>
        <a:latin typeface="Akzidenz-Grotesk BQ Light" pitchFamily="1" charset="0"/>
        <a:ea typeface="+mn-ea"/>
        <a:cs typeface="+mn-cs"/>
      </a:defRPr>
    </a:lvl6pPr>
    <a:lvl7pPr marL="2743200" algn="l" defTabSz="457200" rtl="0" eaLnBrk="1" latinLnBrk="0" hangingPunct="1">
      <a:defRPr sz="2400" kern="1200">
        <a:solidFill>
          <a:schemeClr val="tx1"/>
        </a:solidFill>
        <a:latin typeface="Akzidenz-Grotesk BQ Light" pitchFamily="1" charset="0"/>
        <a:ea typeface="+mn-ea"/>
        <a:cs typeface="+mn-cs"/>
      </a:defRPr>
    </a:lvl7pPr>
    <a:lvl8pPr marL="3200400" algn="l" defTabSz="457200" rtl="0" eaLnBrk="1" latinLnBrk="0" hangingPunct="1">
      <a:defRPr sz="2400" kern="1200">
        <a:solidFill>
          <a:schemeClr val="tx1"/>
        </a:solidFill>
        <a:latin typeface="Akzidenz-Grotesk BQ Light" pitchFamily="1" charset="0"/>
        <a:ea typeface="+mn-ea"/>
        <a:cs typeface="+mn-cs"/>
      </a:defRPr>
    </a:lvl8pPr>
    <a:lvl9pPr marL="3657600" algn="l" defTabSz="457200" rtl="0" eaLnBrk="1" latinLnBrk="0" hangingPunct="1">
      <a:defRPr sz="2400" kern="1200">
        <a:solidFill>
          <a:schemeClr val="tx1"/>
        </a:solidFill>
        <a:latin typeface="Akzidenz-Grotesk BQ Light" pitchFamily="1"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ie Swift"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E13"/>
    <a:srgbClr val="16225D"/>
    <a:srgbClr val="02024D"/>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1" d="100"/>
          <a:sy n="111" d="100"/>
        </p:scale>
        <p:origin x="-115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2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commentAuthors" Target="commentAuthors.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7-30T09:19:25.214" idx="2">
    <p:pos x="10" y="10"/>
    <p:text>It would be helpful to use the same Core Imbalances that Dr. Geyer has introduced :  DISH as all of the ones you have noted here fit in that model
This way we are being more consistent with FAM curriculum</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B57D3F1-B625-1142-95C5-4F1580EA90A5}" type="datetime1">
              <a:rPr lang="en-US"/>
              <a:pPr>
                <a:defRPr/>
              </a:pPr>
              <a:t>11/30/17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2D3B7C3-6291-8A40-980A-5E9C7DB9781F}" type="slidenum">
              <a:rPr lang="en-US"/>
              <a:pPr>
                <a:defRPr/>
              </a:pPr>
              <a:t>‹#›</a:t>
            </a:fld>
            <a:endParaRPr lang="en-US"/>
          </a:p>
        </p:txBody>
      </p:sp>
    </p:spTree>
    <p:extLst>
      <p:ext uri="{BB962C8B-B14F-4D97-AF65-F5344CB8AC3E}">
        <p14:creationId xmlns:p14="http://schemas.microsoft.com/office/powerpoint/2010/main" val="37684964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A892FD3A-07AF-7E4B-945C-82BD0912AC8E}" type="slidenum">
              <a:rPr lang="en-US"/>
              <a:pPr>
                <a:defRPr/>
              </a:pPr>
              <a:t>‹#›</a:t>
            </a:fld>
            <a:endParaRPr lang="en-US"/>
          </a:p>
        </p:txBody>
      </p:sp>
    </p:spTree>
    <p:extLst>
      <p:ext uri="{BB962C8B-B14F-4D97-AF65-F5344CB8AC3E}">
        <p14:creationId xmlns:p14="http://schemas.microsoft.com/office/powerpoint/2010/main" val="20635839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latin typeface="Calibri" charset="0"/>
              </a:rPr>
              <a:t>47 subjects with metabolic syndrome, 12 weeks trial. No </a:t>
            </a:r>
            <a:r>
              <a:rPr lang="en-US" dirty="0" err="1" smtClean="0">
                <a:latin typeface="Calibri" charset="0"/>
              </a:rPr>
              <a:t>wt</a:t>
            </a:r>
            <a:r>
              <a:rPr lang="en-US" dirty="0" smtClean="0">
                <a:latin typeface="Calibri" charset="0"/>
              </a:rPr>
              <a:t> loss.  </a:t>
            </a:r>
            <a:r>
              <a:rPr lang="en-US" dirty="0" err="1" smtClean="0">
                <a:latin typeface="Calibri" charset="0"/>
              </a:rPr>
              <a:t>Isocaloric</a:t>
            </a:r>
            <a:r>
              <a:rPr lang="en-US" dirty="0" smtClean="0">
                <a:latin typeface="Calibri" charset="0"/>
              </a:rPr>
              <a:t>.</a:t>
            </a:r>
          </a:p>
          <a:p>
            <a:pPr>
              <a:defRPr/>
            </a:pPr>
            <a:r>
              <a:rPr lang="en-US" dirty="0" smtClean="0">
                <a:latin typeface="Calibri" charset="0"/>
              </a:rPr>
              <a:t>II = change in I/change in G</a:t>
            </a:r>
            <a:endParaRPr lang="en-US"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Times New Roman" charset="0"/>
                <a:ea typeface="ＭＳ Ｐゴシック" charset="0"/>
                <a:cs typeface="Times New Roman" charset="0"/>
              </a:rPr>
              <a:t>(Stephanie Senef PhD:  </a:t>
            </a:r>
            <a:r>
              <a:rPr lang="en-US" i="1">
                <a:latin typeface="Times New Roman" charset="0"/>
                <a:ea typeface="ＭＳ Ｐゴシック" charset="0"/>
                <a:cs typeface="Times New Roman" charset="0"/>
              </a:rPr>
              <a:t>Entropy </a:t>
            </a:r>
            <a:r>
              <a:rPr lang="en-US" b="1">
                <a:latin typeface="Times New Roman" charset="0"/>
                <a:ea typeface="ＭＳ Ｐゴシック" charset="0"/>
                <a:cs typeface="Times New Roman" charset="0"/>
              </a:rPr>
              <a:t>2012</a:t>
            </a:r>
            <a:r>
              <a:rPr lang="en-US">
                <a:latin typeface="Times New Roman" charset="0"/>
                <a:ea typeface="ＭＳ Ｐゴシック" charset="0"/>
                <a:cs typeface="Times New Roman" charset="0"/>
              </a:rPr>
              <a:t>, </a:t>
            </a:r>
            <a:r>
              <a:rPr lang="en-US" i="1">
                <a:latin typeface="Times New Roman" charset="0"/>
                <a:ea typeface="ＭＳ Ｐゴシック" charset="0"/>
                <a:cs typeface="Times New Roman" charset="0"/>
              </a:rPr>
              <a:t>14</a:t>
            </a:r>
            <a:r>
              <a:rPr lang="en-US">
                <a:latin typeface="Times New Roman" charset="0"/>
                <a:ea typeface="ＭＳ Ｐゴシック" charset="0"/>
                <a:cs typeface="Times New Roman" charset="0"/>
              </a:rPr>
              <a:t>, 2265-2290; doi:10.3390/e14112265)  GMO</a:t>
            </a:r>
            <a:endParaRPr lang="en-US">
              <a:latin typeface="Calibri" charset="0"/>
              <a:ea typeface="ＭＳ Ｐゴシック" charset="0"/>
              <a:cs typeface="ＭＳ Ｐゴシック"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53FC12-08ED-184F-AE76-F8FBB454C5EF}" type="slidenum">
              <a:rPr lang="en-US" sz="1200">
                <a:latin typeface="Calibri" charset="0"/>
              </a:rPr>
              <a:pPr eaLnBrk="1" hangingPunct="1"/>
              <a:t>61</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22098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8382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2209800"/>
            <a:ext cx="77724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Line 8"/>
          <p:cNvSpPr>
            <a:spLocks noChangeShapeType="1"/>
          </p:cNvSpPr>
          <p:nvPr/>
        </p:nvSpPr>
        <p:spPr bwMode="auto">
          <a:xfrm>
            <a:off x="228600" y="6096000"/>
            <a:ext cx="8458200" cy="0"/>
          </a:xfrm>
          <a:prstGeom prst="line">
            <a:avLst/>
          </a:prstGeom>
          <a:noFill/>
          <a:ln w="9525">
            <a:solidFill>
              <a:srgbClr val="CC0000"/>
            </a:solidFill>
            <a:round/>
            <a:headEnd/>
            <a:tailEnd/>
          </a:ln>
          <a:effectLst/>
        </p:spPr>
        <p:txBody>
          <a:bodyPr wrap="none" anchor="ctr">
            <a:prstTxWarp prst="textNoShape">
              <a:avLst/>
            </a:prstTxWarp>
          </a:bodyPr>
          <a:lstStyle/>
          <a:p>
            <a:pPr>
              <a:defRPr/>
            </a:pPr>
            <a:endParaRPr lang="en-US"/>
          </a:p>
        </p:txBody>
      </p:sp>
      <p:pic>
        <p:nvPicPr>
          <p:cNvPr id="2" name="Picture 1"/>
          <p:cNvPicPr>
            <a:picLocks noChangeAspect="1"/>
          </p:cNvPicPr>
          <p:nvPr userDrawn="1"/>
        </p:nvPicPr>
        <p:blipFill>
          <a:blip r:embed="rId14"/>
          <a:stretch>
            <a:fillRect/>
          </a:stretch>
        </p:blipFill>
        <p:spPr>
          <a:xfrm>
            <a:off x="7089688" y="6324600"/>
            <a:ext cx="2054311" cy="533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0" fontAlgn="base" hangingPunct="0">
        <a:spcBef>
          <a:spcPct val="0"/>
        </a:spcBef>
        <a:spcAft>
          <a:spcPct val="0"/>
        </a:spcAft>
        <a:defRPr sz="2800">
          <a:solidFill>
            <a:schemeClr val="tx1"/>
          </a:solidFill>
          <a:latin typeface="Baskerville"/>
          <a:ea typeface="ＭＳ Ｐゴシック" charset="-128"/>
          <a:cs typeface="Baskerville"/>
        </a:defRPr>
      </a:lvl1pPr>
      <a:lvl2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2pPr>
      <a:lvl3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3pPr>
      <a:lvl4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4pPr>
      <a:lvl5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5pPr>
      <a:lvl6pPr marL="457200" algn="l" rtl="0" fontAlgn="base">
        <a:spcBef>
          <a:spcPct val="0"/>
        </a:spcBef>
        <a:spcAft>
          <a:spcPct val="0"/>
        </a:spcAft>
        <a:defRPr sz="2800">
          <a:solidFill>
            <a:schemeClr val="tx1"/>
          </a:solidFill>
          <a:latin typeface="Akzidenz-Grotesk Std Med" pitchFamily="1" charset="0"/>
        </a:defRPr>
      </a:lvl6pPr>
      <a:lvl7pPr marL="914400" algn="l" rtl="0" fontAlgn="base">
        <a:spcBef>
          <a:spcPct val="0"/>
        </a:spcBef>
        <a:spcAft>
          <a:spcPct val="0"/>
        </a:spcAft>
        <a:defRPr sz="2800">
          <a:solidFill>
            <a:schemeClr val="tx1"/>
          </a:solidFill>
          <a:latin typeface="Akzidenz-Grotesk Std Med" pitchFamily="1" charset="0"/>
        </a:defRPr>
      </a:lvl7pPr>
      <a:lvl8pPr marL="1371600" algn="l" rtl="0" fontAlgn="base">
        <a:spcBef>
          <a:spcPct val="0"/>
        </a:spcBef>
        <a:spcAft>
          <a:spcPct val="0"/>
        </a:spcAft>
        <a:defRPr sz="2800">
          <a:solidFill>
            <a:schemeClr val="tx1"/>
          </a:solidFill>
          <a:latin typeface="Akzidenz-Grotesk Std Med" pitchFamily="1" charset="0"/>
        </a:defRPr>
      </a:lvl8pPr>
      <a:lvl9pPr marL="1828800" algn="l" rtl="0" fontAlgn="base">
        <a:spcBef>
          <a:spcPct val="0"/>
        </a:spcBef>
        <a:spcAft>
          <a:spcPct val="0"/>
        </a:spcAft>
        <a:defRPr sz="2800">
          <a:solidFill>
            <a:schemeClr val="tx1"/>
          </a:solidFill>
          <a:latin typeface="Akzidenz-Grotesk Std Med" pitchFamily="1" charset="0"/>
        </a:defRPr>
      </a:lvl9pPr>
    </p:titleStyle>
    <p:bodyStyle>
      <a:lvl1pPr marL="342900" indent="-342900" algn="l" rtl="0" eaLnBrk="0" fontAlgn="base" hangingPunct="0">
        <a:spcBef>
          <a:spcPct val="20000"/>
        </a:spcBef>
        <a:spcAft>
          <a:spcPct val="0"/>
        </a:spcAft>
        <a:defRPr sz="2400">
          <a:solidFill>
            <a:schemeClr val="tx1"/>
          </a:solidFill>
          <a:latin typeface="Times New Roman"/>
          <a:ea typeface="ＭＳ Ｐゴシック" charset="-128"/>
          <a:cs typeface="Times New Roman"/>
        </a:defRPr>
      </a:lvl1pPr>
      <a:lvl2pPr marL="742950" indent="-28575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2pPr>
      <a:lvl3pPr marL="11430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3pPr>
      <a:lvl4pPr marL="16002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4pPr>
      <a:lvl5pPr marL="20574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Word_97_-_2004_Document1.doc"/><Relationship Id="rId5" Type="http://schemas.openxmlformats.org/officeDocument/2006/relationships/image" Target="../media/image54.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 Id="rId3" Type="http://schemas.openxmlformats.org/officeDocument/2006/relationships/image" Target="../media/image5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g"/></Relationships>
</file>

<file path=ppt/slides/_rels/slide63.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1" Type="http://schemas.openxmlformats.org/officeDocument/2006/relationships/slideLayout" Target="../slideLayouts/slideLayout7.xml"/><Relationship Id="rId2" Type="http://schemas.openxmlformats.org/officeDocument/2006/relationships/image" Target="../media/image7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Word_97_-_2004_Document2.doc"/><Relationship Id="rId5" Type="http://schemas.openxmlformats.org/officeDocument/2006/relationships/image" Target="../media/image84.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TextBox 3"/>
          <p:cNvSpPr txBox="1">
            <a:spLocks noChangeArrowheads="1"/>
          </p:cNvSpPr>
          <p:nvPr/>
        </p:nvSpPr>
        <p:spPr bwMode="auto">
          <a:xfrm>
            <a:off x="0" y="533400"/>
            <a:ext cx="9144000" cy="830997"/>
          </a:xfrm>
          <a:prstGeom prst="rect">
            <a:avLst/>
          </a:prstGeom>
          <a:noFill/>
          <a:ln w="9525">
            <a:noFill/>
            <a:miter lim="800000"/>
            <a:headEnd/>
            <a:tailEnd/>
          </a:ln>
        </p:spPr>
        <p:txBody>
          <a:bodyPr wrap="square">
            <a:prstTxWarp prst="textNoShape">
              <a:avLst/>
            </a:prstTxWarp>
            <a:spAutoFit/>
          </a:bodyPr>
          <a:lstStyle/>
          <a:p>
            <a:pPr algn="ctr"/>
            <a:r>
              <a:rPr lang="en-US" dirty="0" smtClean="0">
                <a:solidFill>
                  <a:srgbClr val="800000"/>
                </a:solidFill>
                <a:latin typeface="Times New Roman" charset="0"/>
                <a:ea typeface="Times New Roman" charset="0"/>
                <a:cs typeface="Times New Roman" charset="0"/>
              </a:rPr>
              <a:t>The New Frontier of </a:t>
            </a:r>
            <a:r>
              <a:rPr lang="en-US" dirty="0" err="1" smtClean="0">
                <a:solidFill>
                  <a:srgbClr val="800000"/>
                </a:solidFill>
                <a:latin typeface="Times New Roman" charset="0"/>
                <a:ea typeface="Times New Roman" charset="0"/>
                <a:cs typeface="Times New Roman" charset="0"/>
              </a:rPr>
              <a:t>Epigenetics</a:t>
            </a:r>
            <a:r>
              <a:rPr lang="en-US" dirty="0" smtClean="0">
                <a:solidFill>
                  <a:srgbClr val="800000"/>
                </a:solidFill>
                <a:latin typeface="Times New Roman" charset="0"/>
                <a:ea typeface="Times New Roman" charset="0"/>
                <a:cs typeface="Times New Roman" charset="0"/>
              </a:rPr>
              <a:t> </a:t>
            </a:r>
            <a:r>
              <a:rPr lang="en-US" dirty="0">
                <a:solidFill>
                  <a:srgbClr val="800000"/>
                </a:solidFill>
                <a:latin typeface="Times New Roman" charset="0"/>
                <a:ea typeface="Times New Roman" charset="0"/>
                <a:cs typeface="Times New Roman" charset="0"/>
              </a:rPr>
              <a:t>and </a:t>
            </a:r>
            <a:r>
              <a:rPr lang="en-US" dirty="0" smtClean="0">
                <a:solidFill>
                  <a:srgbClr val="800000"/>
                </a:solidFill>
                <a:latin typeface="Times New Roman" charset="0"/>
                <a:ea typeface="Times New Roman" charset="0"/>
                <a:cs typeface="Times New Roman" charset="0"/>
              </a:rPr>
              <a:t>Health:</a:t>
            </a:r>
          </a:p>
          <a:p>
            <a:pPr algn="ctr"/>
            <a:r>
              <a:rPr lang="en-US" dirty="0" smtClean="0">
                <a:solidFill>
                  <a:srgbClr val="800000"/>
                </a:solidFill>
                <a:latin typeface="Times New Roman" charset="0"/>
                <a:ea typeface="Times New Roman" charset="0"/>
                <a:cs typeface="Times New Roman" charset="0"/>
              </a:rPr>
              <a:t>The Interface of Lifestyle, Inflammation and </a:t>
            </a:r>
            <a:r>
              <a:rPr lang="en-US" dirty="0" err="1" smtClean="0">
                <a:solidFill>
                  <a:srgbClr val="800000"/>
                </a:solidFill>
                <a:latin typeface="Times New Roman" charset="0"/>
                <a:ea typeface="Times New Roman" charset="0"/>
                <a:cs typeface="Times New Roman" charset="0"/>
              </a:rPr>
              <a:t>Allostatic</a:t>
            </a:r>
            <a:r>
              <a:rPr lang="en-US" dirty="0" smtClean="0">
                <a:solidFill>
                  <a:srgbClr val="800000"/>
                </a:solidFill>
                <a:latin typeface="Times New Roman" charset="0"/>
                <a:ea typeface="Times New Roman" charset="0"/>
                <a:cs typeface="Times New Roman" charset="0"/>
              </a:rPr>
              <a:t> Load</a:t>
            </a:r>
          </a:p>
        </p:txBody>
      </p:sp>
      <p:sp>
        <p:nvSpPr>
          <p:cNvPr id="676869" name="TextBox 7"/>
          <p:cNvSpPr txBox="1">
            <a:spLocks noChangeArrowheads="1"/>
          </p:cNvSpPr>
          <p:nvPr/>
        </p:nvSpPr>
        <p:spPr bwMode="auto">
          <a:xfrm>
            <a:off x="1143000" y="5029200"/>
            <a:ext cx="2209800" cy="385763"/>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676870" name="TextBox 8"/>
          <p:cNvSpPr txBox="1">
            <a:spLocks noChangeArrowheads="1"/>
          </p:cNvSpPr>
          <p:nvPr/>
        </p:nvSpPr>
        <p:spPr bwMode="auto">
          <a:xfrm>
            <a:off x="1143000" y="2362200"/>
            <a:ext cx="1143000" cy="14478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676871" name="TextBox 9"/>
          <p:cNvSpPr txBox="1">
            <a:spLocks noChangeArrowheads="1"/>
          </p:cNvSpPr>
          <p:nvPr/>
        </p:nvSpPr>
        <p:spPr bwMode="auto">
          <a:xfrm>
            <a:off x="4038600" y="2514600"/>
            <a:ext cx="4495800" cy="1969770"/>
          </a:xfrm>
          <a:prstGeom prst="rect">
            <a:avLst/>
          </a:prstGeom>
          <a:noFill/>
          <a:ln w="9525">
            <a:noFill/>
            <a:miter lim="800000"/>
            <a:headEnd/>
            <a:tailEnd/>
          </a:ln>
        </p:spPr>
        <p:txBody>
          <a:bodyPr wrap="square">
            <a:prstTxWarp prst="textNoShape">
              <a:avLst/>
            </a:prstTxWarp>
            <a:spAutoFit/>
          </a:bodyPr>
          <a:lstStyle/>
          <a:p>
            <a:pPr algn="ctr"/>
            <a:r>
              <a:rPr lang="en-US" sz="1800" dirty="0">
                <a:latin typeface="Times New Roman" charset="0"/>
                <a:ea typeface="Times New Roman" charset="0"/>
                <a:cs typeface="Times New Roman" charset="0"/>
              </a:rPr>
              <a:t>Mark Pettus </a:t>
            </a:r>
            <a:r>
              <a:rPr lang="en-US" sz="1800" dirty="0" smtClean="0">
                <a:latin typeface="Times New Roman" charset="0"/>
                <a:ea typeface="Times New Roman" charset="0"/>
                <a:cs typeface="Times New Roman" charset="0"/>
              </a:rPr>
              <a:t>MD, FACP</a:t>
            </a:r>
          </a:p>
          <a:p>
            <a:pPr algn="ctr"/>
            <a:endParaRPr lang="en-US" sz="1800" dirty="0" smtClean="0">
              <a:latin typeface="Times New Roman" charset="0"/>
              <a:ea typeface="Times New Roman" charset="0"/>
              <a:cs typeface="Times New Roman" charset="0"/>
            </a:endParaRPr>
          </a:p>
          <a:p>
            <a:pPr algn="ctr"/>
            <a:r>
              <a:rPr lang="en-US" sz="1400" b="1" dirty="0" smtClean="0">
                <a:latin typeface="Times New Roman" charset="0"/>
                <a:ea typeface="Times New Roman" charset="0"/>
                <a:cs typeface="Times New Roman" charset="0"/>
              </a:rPr>
              <a:t>December 4</a:t>
            </a:r>
            <a:r>
              <a:rPr lang="en-US" sz="1400" b="1" dirty="0" smtClean="0">
                <a:latin typeface="Times New Roman" charset="0"/>
                <a:ea typeface="Times New Roman" charset="0"/>
                <a:cs typeface="Times New Roman" charset="0"/>
              </a:rPr>
              <a:t>, </a:t>
            </a:r>
            <a:r>
              <a:rPr lang="en-US" sz="1400" b="1" dirty="0" smtClean="0">
                <a:latin typeface="Times New Roman" charset="0"/>
                <a:ea typeface="Times New Roman" charset="0"/>
                <a:cs typeface="Times New Roman" charset="0"/>
              </a:rPr>
              <a:t>2017</a:t>
            </a:r>
          </a:p>
          <a:p>
            <a:pPr algn="ctr"/>
            <a:r>
              <a:rPr lang="en-US" sz="1400" dirty="0" smtClean="0">
                <a:latin typeface="Times New Roman" charset="0"/>
                <a:ea typeface="Times New Roman" charset="0"/>
                <a:cs typeface="Times New Roman" charset="0"/>
              </a:rPr>
              <a:t>Director Medical Education and Population Health</a:t>
            </a:r>
          </a:p>
          <a:p>
            <a:pPr algn="ctr"/>
            <a:r>
              <a:rPr lang="en-US" sz="1400" dirty="0" smtClean="0">
                <a:latin typeface="Times New Roman" charset="0"/>
                <a:ea typeface="Times New Roman" charset="0"/>
                <a:cs typeface="Times New Roman" charset="0"/>
              </a:rPr>
              <a:t>Berkshire Health Systems</a:t>
            </a:r>
          </a:p>
          <a:p>
            <a:pPr algn="ctr"/>
            <a:r>
              <a:rPr lang="en-US" sz="1400" dirty="0" smtClean="0">
                <a:latin typeface="Times New Roman" charset="0"/>
                <a:ea typeface="Times New Roman" charset="0"/>
                <a:cs typeface="Times New Roman" charset="0"/>
              </a:rPr>
              <a:t> Associate Dean of </a:t>
            </a:r>
            <a:r>
              <a:rPr lang="en-US" sz="1400" dirty="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Education</a:t>
            </a:r>
          </a:p>
          <a:p>
            <a:pPr algn="ctr"/>
            <a:r>
              <a:rPr lang="en-US" sz="1400" dirty="0" smtClean="0">
                <a:latin typeface="Times New Roman" charset="0"/>
                <a:ea typeface="Times New Roman" charset="0"/>
                <a:cs typeface="Times New Roman" charset="0"/>
              </a:rPr>
              <a:t>University of Massachusetts Medical School</a:t>
            </a:r>
          </a:p>
          <a:p>
            <a:pPr algn="ctr"/>
            <a:endParaRPr lang="en-US" sz="1600" dirty="0" smtClean="0">
              <a:latin typeface="Times New Roman" charset="0"/>
              <a:ea typeface="Times New Roman" charset="0"/>
              <a:cs typeface="Times New Roman" charset="0"/>
            </a:endParaRPr>
          </a:p>
        </p:txBody>
      </p:sp>
      <p:pic>
        <p:nvPicPr>
          <p:cNvPr id="7" name="Picture 6" descr="Yoga-D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209800"/>
            <a:ext cx="2840182" cy="3124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fcell-02-00049-g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897813" cy="599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4269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ab0b0923b79abed93d7fee4860e9ab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6900"/>
            <a:ext cx="9144000"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20830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0126" y="0"/>
            <a:ext cx="7368209" cy="6096000"/>
          </a:xfrm>
          <a:prstGeom prst="rect">
            <a:avLst/>
          </a:prstGeom>
        </p:spPr>
      </p:pic>
      <p:sp>
        <p:nvSpPr>
          <p:cNvPr id="3" name="TextBox 2"/>
          <p:cNvSpPr txBox="1"/>
          <p:nvPr/>
        </p:nvSpPr>
        <p:spPr>
          <a:xfrm>
            <a:off x="1371600" y="6324600"/>
            <a:ext cx="4343400" cy="400110"/>
          </a:xfrm>
          <a:prstGeom prst="rect">
            <a:avLst/>
          </a:prstGeom>
          <a:noFill/>
        </p:spPr>
        <p:txBody>
          <a:bodyPr wrap="square" rtlCol="0">
            <a:spAutoFit/>
          </a:bodyPr>
          <a:lstStyle/>
          <a:p>
            <a:r>
              <a:rPr lang="en-US" sz="2000" i="1" dirty="0" smtClean="0"/>
              <a:t>Front </a:t>
            </a:r>
            <a:r>
              <a:rPr lang="en-US" sz="2000" i="1" dirty="0" err="1" smtClean="0"/>
              <a:t>Pediatr</a:t>
            </a:r>
            <a:r>
              <a:rPr lang="en-US" sz="2000" i="1" dirty="0" smtClean="0"/>
              <a:t>. 2017; 5:178</a:t>
            </a:r>
            <a:endParaRPr lang="en-US" sz="2000" i="1" dirty="0"/>
          </a:p>
        </p:txBody>
      </p:sp>
      <p:sp>
        <p:nvSpPr>
          <p:cNvPr id="4" name="TextBox 3"/>
          <p:cNvSpPr txBox="1"/>
          <p:nvPr/>
        </p:nvSpPr>
        <p:spPr>
          <a:xfrm>
            <a:off x="457200" y="0"/>
            <a:ext cx="8382000" cy="1066800"/>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21164140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4800" y="901700"/>
            <a:ext cx="5981700" cy="5041900"/>
          </a:xfrm>
          <a:prstGeom prst="rect">
            <a:avLst/>
          </a:prstGeom>
        </p:spPr>
      </p:pic>
      <p:sp>
        <p:nvSpPr>
          <p:cNvPr id="3" name="TextBox 2"/>
          <p:cNvSpPr txBox="1"/>
          <p:nvPr/>
        </p:nvSpPr>
        <p:spPr>
          <a:xfrm>
            <a:off x="1600200" y="914400"/>
            <a:ext cx="5943600" cy="584776"/>
          </a:xfrm>
          <a:prstGeom prst="rect">
            <a:avLst/>
          </a:prstGeom>
          <a:solidFill>
            <a:schemeClr val="tx1"/>
          </a:solidFill>
        </p:spPr>
        <p:txBody>
          <a:bodyPr wrap="square" rtlCol="0">
            <a:spAutoFit/>
          </a:bodyPr>
          <a:lstStyle/>
          <a:p>
            <a:r>
              <a:rPr lang="en-US" sz="3200" dirty="0" smtClean="0">
                <a:solidFill>
                  <a:schemeClr val="bg1"/>
                </a:solidFill>
              </a:rPr>
              <a:t> </a:t>
            </a:r>
            <a:r>
              <a:rPr lang="en-US" sz="2800" dirty="0" smtClean="0">
                <a:solidFill>
                  <a:schemeClr val="bg1"/>
                </a:solidFill>
              </a:rPr>
              <a:t>Aging has an Epigenetic Signature</a:t>
            </a:r>
            <a:endParaRPr lang="en-US" sz="2800" dirty="0">
              <a:solidFill>
                <a:schemeClr val="bg1"/>
              </a:solidFill>
            </a:endParaRPr>
          </a:p>
        </p:txBody>
      </p:sp>
    </p:spTree>
    <p:extLst>
      <p:ext uri="{BB962C8B-B14F-4D97-AF65-F5344CB8AC3E}">
        <p14:creationId xmlns:p14="http://schemas.microsoft.com/office/powerpoint/2010/main" val="9634656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Bildschirmfoto-2015-01-21-um-09.45.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7287" y="838200"/>
            <a:ext cx="600256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a:srcRect/>
          <a:stretch>
            <a:fillRect/>
          </a:stretch>
        </p:blipFill>
        <p:spPr bwMode="auto">
          <a:xfrm>
            <a:off x="228600" y="1143000"/>
            <a:ext cx="2822575" cy="3810000"/>
          </a:xfrm>
          <a:prstGeom prst="rect">
            <a:avLst/>
          </a:prstGeom>
          <a:noFill/>
          <a:ln w="9525">
            <a:noFill/>
            <a:miter lim="800000"/>
            <a:headEnd/>
            <a:tailEnd/>
          </a:ln>
        </p:spPr>
      </p:pic>
    </p:spTree>
    <p:extLst>
      <p:ext uri="{BB962C8B-B14F-4D97-AF65-F5344CB8AC3E}">
        <p14:creationId xmlns:p14="http://schemas.microsoft.com/office/powerpoint/2010/main" val="32869634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7086600" cy="646331"/>
          </a:xfrm>
          <a:prstGeom prst="rect">
            <a:avLst/>
          </a:prstGeom>
          <a:noFill/>
        </p:spPr>
        <p:txBody>
          <a:bodyPr wrap="square" rtlCol="0">
            <a:spAutoFit/>
          </a:bodyPr>
          <a:lstStyle/>
          <a:p>
            <a:r>
              <a:rPr lang="en-US" sz="3600" dirty="0" smtClean="0">
                <a:solidFill>
                  <a:srgbClr val="800000"/>
                </a:solidFill>
                <a:latin typeface="Times New Roman"/>
                <a:cs typeface="Times New Roman"/>
              </a:rPr>
              <a:t>Nutritional Epigenetics</a:t>
            </a:r>
            <a:endParaRPr lang="en-US" sz="3600" dirty="0">
              <a:solidFill>
                <a:srgbClr val="800000"/>
              </a:solidFill>
              <a:latin typeface="Times New Roman"/>
              <a:cs typeface="Times New Roman"/>
            </a:endParaRPr>
          </a:p>
        </p:txBody>
      </p:sp>
      <p:pic>
        <p:nvPicPr>
          <p:cNvPr id="4" name="Picture 3" descr="09augEpiJirt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1600"/>
            <a:ext cx="2908300" cy="4445000"/>
          </a:xfrm>
          <a:prstGeom prst="rect">
            <a:avLst/>
          </a:prstGeom>
        </p:spPr>
      </p:pic>
      <p:sp>
        <p:nvSpPr>
          <p:cNvPr id="5" name="TextBox 4"/>
          <p:cNvSpPr txBox="1"/>
          <p:nvPr/>
        </p:nvSpPr>
        <p:spPr>
          <a:xfrm>
            <a:off x="3886200" y="2133600"/>
            <a:ext cx="4572000" cy="2677656"/>
          </a:xfrm>
          <a:prstGeom prst="rect">
            <a:avLst/>
          </a:prstGeom>
          <a:noFill/>
        </p:spPr>
        <p:txBody>
          <a:bodyPr wrap="square" rtlCol="0">
            <a:spAutoFit/>
          </a:bodyPr>
          <a:lstStyle/>
          <a:p>
            <a:pPr marL="342900" indent="-342900">
              <a:buFont typeface="Arial"/>
              <a:buChar char="•"/>
            </a:pPr>
            <a:r>
              <a:rPr lang="en-US" dirty="0" smtClean="0"/>
              <a:t>Randy Jirtle PhD</a:t>
            </a:r>
          </a:p>
          <a:p>
            <a:pPr marL="342900" indent="-342900">
              <a:buFont typeface="Arial"/>
              <a:buChar char="•"/>
            </a:pPr>
            <a:r>
              <a:rPr lang="en-US" dirty="0" smtClean="0"/>
              <a:t>Relationship between nutrition, methylation and gene expression</a:t>
            </a:r>
          </a:p>
          <a:p>
            <a:pPr marL="342900" indent="-342900">
              <a:buFont typeface="Arial"/>
              <a:buChar char="•"/>
            </a:pPr>
            <a:r>
              <a:rPr lang="en-US" dirty="0" smtClean="0"/>
              <a:t>Protection against BPA toxicity in nutrient-methylation models</a:t>
            </a:r>
            <a:endParaRPr lang="en-US" dirty="0"/>
          </a:p>
        </p:txBody>
      </p:sp>
    </p:spTree>
    <p:extLst>
      <p:ext uri="{BB962C8B-B14F-4D97-AF65-F5344CB8AC3E}">
        <p14:creationId xmlns:p14="http://schemas.microsoft.com/office/powerpoint/2010/main" val="33046025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1.tiff"/>
          <p:cNvPicPr>
            <a:picLocks noChangeAspect="1"/>
          </p:cNvPicPr>
          <p:nvPr/>
        </p:nvPicPr>
        <p:blipFill>
          <a:blip r:embed="rId2"/>
          <a:srcRect/>
          <a:stretch>
            <a:fillRect/>
          </a:stretch>
        </p:blipFill>
        <p:spPr bwMode="auto">
          <a:xfrm>
            <a:off x="990600" y="365125"/>
            <a:ext cx="7646988" cy="56276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04800" y="304800"/>
            <a:ext cx="8229600" cy="1143000"/>
          </a:xfrm>
        </p:spPr>
        <p:txBody>
          <a:bodyPr/>
          <a:lstStyle/>
          <a:p>
            <a:pPr algn="l"/>
            <a:r>
              <a:rPr lang="en-US" sz="3200" dirty="0" smtClean="0">
                <a:solidFill>
                  <a:srgbClr val="800000"/>
                </a:solidFill>
                <a:latin typeface="Times New Roman" pitchFamily="-111" charset="0"/>
                <a:ea typeface="ＭＳ Ｐゴシック" pitchFamily="-111" charset="-128"/>
              </a:rPr>
              <a:t>Nrf2 </a:t>
            </a:r>
            <a:r>
              <a:rPr lang="en-US" sz="3200" dirty="0" err="1" smtClean="0">
                <a:solidFill>
                  <a:srgbClr val="800000"/>
                </a:solidFill>
                <a:latin typeface="Times New Roman" pitchFamily="-111" charset="0"/>
                <a:ea typeface="ＭＳ Ｐゴシック" pitchFamily="-111" charset="-128"/>
              </a:rPr>
              <a:t>upregulation</a:t>
            </a:r>
            <a:r>
              <a:rPr lang="en-US" sz="3200" dirty="0" smtClean="0">
                <a:solidFill>
                  <a:srgbClr val="800000"/>
                </a:solidFill>
                <a:latin typeface="Times New Roman" pitchFamily="-111" charset="0"/>
                <a:ea typeface="ＭＳ Ｐゴシック" pitchFamily="-111" charset="-128"/>
              </a:rPr>
              <a:t> and </a:t>
            </a:r>
            <a:r>
              <a:rPr lang="en-US" sz="3200" dirty="0" err="1" smtClean="0">
                <a:solidFill>
                  <a:srgbClr val="800000"/>
                </a:solidFill>
                <a:latin typeface="Times New Roman" pitchFamily="-111" charset="0"/>
                <a:ea typeface="ＭＳ Ｐゴシック" pitchFamily="-111" charset="-128"/>
              </a:rPr>
              <a:t>NfκB</a:t>
            </a:r>
            <a:r>
              <a:rPr lang="en-US" sz="3200" dirty="0" smtClean="0">
                <a:solidFill>
                  <a:srgbClr val="800000"/>
                </a:solidFill>
                <a:latin typeface="Times New Roman" pitchFamily="-111" charset="0"/>
                <a:ea typeface="ＭＳ Ｐゴシック" pitchFamily="-111" charset="-128"/>
              </a:rPr>
              <a:t> down-regulation…a critical intracellular defense</a:t>
            </a:r>
          </a:p>
        </p:txBody>
      </p:sp>
      <p:pic>
        <p:nvPicPr>
          <p:cNvPr id="34819" name="Content Placeholder 3" descr="nrf2_EN.gif"/>
          <p:cNvPicPr>
            <a:picLocks noGrp="1" noChangeAspect="1"/>
          </p:cNvPicPr>
          <p:nvPr>
            <p:ph idx="1"/>
          </p:nvPr>
        </p:nvPicPr>
        <p:blipFill>
          <a:blip r:embed="rId2"/>
          <a:srcRect t="-9856" b="-9856"/>
          <a:stretch>
            <a:fillRect/>
          </a:stretch>
        </p:blipFill>
        <p:spPr>
          <a:xfrm>
            <a:off x="258763" y="1600200"/>
            <a:ext cx="8229600" cy="4525963"/>
          </a:xfrm>
        </p:spPr>
      </p:pic>
      <p:sp>
        <p:nvSpPr>
          <p:cNvPr id="34820" name="TextBox 4"/>
          <p:cNvSpPr txBox="1">
            <a:spLocks noChangeArrowheads="1"/>
          </p:cNvSpPr>
          <p:nvPr/>
        </p:nvSpPr>
        <p:spPr bwMode="auto">
          <a:xfrm>
            <a:off x="6175375" y="1417638"/>
            <a:ext cx="2752725" cy="2677656"/>
          </a:xfrm>
          <a:prstGeom prst="rect">
            <a:avLst/>
          </a:prstGeom>
          <a:noFill/>
          <a:ln w="9525">
            <a:noFill/>
            <a:miter lim="800000"/>
            <a:headEnd/>
            <a:tailEnd/>
          </a:ln>
        </p:spPr>
        <p:txBody>
          <a:bodyPr>
            <a:prstTxWarp prst="textNoShape">
              <a:avLst/>
            </a:prstTxWarp>
            <a:spAutoFit/>
          </a:bodyPr>
          <a:lstStyle/>
          <a:p>
            <a:pPr>
              <a:buFont typeface="Arial" pitchFamily="-111" charset="0"/>
              <a:buChar char="•"/>
            </a:pPr>
            <a:r>
              <a:rPr lang="en-US" dirty="0"/>
              <a:t> </a:t>
            </a:r>
            <a:r>
              <a:rPr lang="en-US" sz="2000" dirty="0" smtClean="0">
                <a:latin typeface="Times New Roman"/>
                <a:cs typeface="Times New Roman"/>
              </a:rPr>
              <a:t>Caloric restriction</a:t>
            </a:r>
            <a:endParaRPr lang="en-US" sz="2000" dirty="0">
              <a:latin typeface="Times New Roman"/>
              <a:cs typeface="Times New Roman"/>
            </a:endParaRPr>
          </a:p>
          <a:p>
            <a:pPr>
              <a:buFont typeface="Arial" pitchFamily="-111" charset="0"/>
              <a:buChar char="•"/>
            </a:pPr>
            <a:r>
              <a:rPr lang="en-US" sz="2000" dirty="0">
                <a:latin typeface="Times New Roman"/>
                <a:cs typeface="Times New Roman"/>
              </a:rPr>
              <a:t> </a:t>
            </a:r>
            <a:r>
              <a:rPr lang="en-US" sz="2000" dirty="0" smtClean="0">
                <a:latin typeface="Times New Roman"/>
                <a:cs typeface="Times New Roman"/>
              </a:rPr>
              <a:t> </a:t>
            </a:r>
            <a:r>
              <a:rPr lang="en-US" sz="2000" dirty="0" err="1" smtClean="0">
                <a:latin typeface="Times New Roman"/>
                <a:cs typeface="Times New Roman"/>
              </a:rPr>
              <a:t>Flavanols</a:t>
            </a:r>
            <a:endParaRPr lang="en-US" sz="2000" dirty="0">
              <a:latin typeface="Times New Roman"/>
              <a:cs typeface="Times New Roman"/>
            </a:endParaRPr>
          </a:p>
          <a:p>
            <a:pPr>
              <a:buFont typeface="Arial" pitchFamily="-111" charset="0"/>
              <a:buChar char="•"/>
            </a:pPr>
            <a:r>
              <a:rPr lang="en-US" sz="2000" dirty="0">
                <a:latin typeface="Times New Roman"/>
                <a:cs typeface="Times New Roman"/>
              </a:rPr>
              <a:t> </a:t>
            </a:r>
            <a:r>
              <a:rPr lang="en-US" sz="2000" dirty="0" smtClean="0">
                <a:latin typeface="Times New Roman"/>
                <a:cs typeface="Times New Roman"/>
              </a:rPr>
              <a:t> Coffee</a:t>
            </a:r>
            <a:endParaRPr lang="en-US" sz="2000" dirty="0">
              <a:latin typeface="Times New Roman"/>
              <a:cs typeface="Times New Roman"/>
            </a:endParaRPr>
          </a:p>
          <a:p>
            <a:pPr>
              <a:buFont typeface="Arial" pitchFamily="-111" charset="0"/>
              <a:buChar char="•"/>
            </a:pPr>
            <a:r>
              <a:rPr lang="en-US" sz="2000" dirty="0">
                <a:latin typeface="Times New Roman"/>
                <a:cs typeface="Times New Roman"/>
              </a:rPr>
              <a:t> </a:t>
            </a:r>
            <a:r>
              <a:rPr lang="en-US" sz="2000" dirty="0" smtClean="0">
                <a:latin typeface="Times New Roman"/>
                <a:cs typeface="Times New Roman"/>
              </a:rPr>
              <a:t> </a:t>
            </a:r>
            <a:r>
              <a:rPr lang="en-US" sz="2000" dirty="0" err="1" smtClean="0">
                <a:latin typeface="Times New Roman"/>
                <a:cs typeface="Times New Roman"/>
              </a:rPr>
              <a:t>Sulfurophane</a:t>
            </a:r>
            <a:endParaRPr lang="en-US" sz="2000" dirty="0">
              <a:latin typeface="Times New Roman"/>
              <a:cs typeface="Times New Roman"/>
            </a:endParaRPr>
          </a:p>
          <a:p>
            <a:pPr>
              <a:buFont typeface="Arial" pitchFamily="-111" charset="0"/>
              <a:buChar char="•"/>
            </a:pPr>
            <a:r>
              <a:rPr lang="en-US" sz="2000" dirty="0">
                <a:latin typeface="Times New Roman"/>
                <a:cs typeface="Times New Roman"/>
              </a:rPr>
              <a:t> </a:t>
            </a:r>
            <a:r>
              <a:rPr lang="en-US" sz="2000" dirty="0" smtClean="0">
                <a:latin typeface="Times New Roman"/>
                <a:cs typeface="Times New Roman"/>
              </a:rPr>
              <a:t> Curcumin</a:t>
            </a:r>
          </a:p>
          <a:p>
            <a:pPr>
              <a:buFont typeface="Arial" pitchFamily="-111" charset="0"/>
              <a:buChar char="•"/>
            </a:pPr>
            <a:r>
              <a:rPr lang="en-US" sz="2000" dirty="0">
                <a:latin typeface="Times New Roman"/>
                <a:cs typeface="Times New Roman"/>
              </a:rPr>
              <a:t> </a:t>
            </a:r>
            <a:r>
              <a:rPr lang="en-US" sz="2000" dirty="0" smtClean="0">
                <a:latin typeface="Times New Roman"/>
                <a:cs typeface="Times New Roman"/>
              </a:rPr>
              <a:t> Meditation</a:t>
            </a:r>
          </a:p>
          <a:p>
            <a:pPr>
              <a:buFont typeface="Arial" pitchFamily="-111" charset="0"/>
              <a:buChar char="•"/>
            </a:pPr>
            <a:r>
              <a:rPr lang="en-US" sz="2000" dirty="0">
                <a:latin typeface="Times New Roman"/>
                <a:cs typeface="Times New Roman"/>
              </a:rPr>
              <a:t> </a:t>
            </a:r>
            <a:r>
              <a:rPr lang="en-US" sz="2000" dirty="0" smtClean="0">
                <a:latin typeface="Times New Roman"/>
                <a:cs typeface="Times New Roman"/>
              </a:rPr>
              <a:t> Movement</a:t>
            </a:r>
            <a:endParaRPr lang="en-US" sz="2000" dirty="0">
              <a:latin typeface="Times New Roman"/>
              <a:cs typeface="Times New Roman"/>
            </a:endParaRPr>
          </a:p>
          <a:p>
            <a:pPr>
              <a:buFont typeface="Arial" pitchFamily="-111" charset="0"/>
              <a:buChar char="•"/>
            </a:pPr>
            <a:endParaRPr lang="en-US" dirty="0"/>
          </a:p>
        </p:txBody>
      </p:sp>
    </p:spTree>
    <p:extLst>
      <p:ext uri="{BB962C8B-B14F-4D97-AF65-F5344CB8AC3E}">
        <p14:creationId xmlns:p14="http://schemas.microsoft.com/office/powerpoint/2010/main" val="22004979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3567112"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2"/>
          <p:cNvSpPr txBox="1">
            <a:spLocks noChangeArrowheads="1"/>
          </p:cNvSpPr>
          <p:nvPr/>
        </p:nvSpPr>
        <p:spPr bwMode="auto">
          <a:xfrm>
            <a:off x="4279900" y="1066800"/>
            <a:ext cx="4864100" cy="547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latin typeface="Times New Roman" charset="0"/>
                <a:cs typeface="Times New Roman" charset="0"/>
              </a:rPr>
              <a:t>  Decreased in depression, Alzheimer</a:t>
            </a:r>
            <a:r>
              <a:rPr lang="ja-JP" altLang="en-US" sz="2000" dirty="0">
                <a:latin typeface="Times New Roman" charset="0"/>
                <a:cs typeface="Times New Roman" charset="0"/>
              </a:rPr>
              <a:t>’</a:t>
            </a:r>
            <a:r>
              <a:rPr lang="en-US" altLang="ja-JP" sz="2000" dirty="0">
                <a:latin typeface="Times New Roman" charset="0"/>
                <a:cs typeface="Times New Roman" charset="0"/>
              </a:rPr>
              <a:t>s, epilepsy, schizophrenia and OCD</a:t>
            </a:r>
          </a:p>
          <a:p>
            <a:pPr eaLnBrk="1" hangingPunct="1"/>
            <a:endParaRPr lang="en-US" sz="2000" dirty="0">
              <a:latin typeface="Times New Roman" charset="0"/>
              <a:cs typeface="Times New Roman" charset="0"/>
            </a:endParaRPr>
          </a:p>
          <a:p>
            <a:pPr eaLnBrk="1" hangingPunct="1"/>
            <a:r>
              <a:rPr lang="en-US" sz="2000" b="1" dirty="0">
                <a:latin typeface="Times New Roman" charset="0"/>
                <a:cs typeface="Times New Roman" charset="0"/>
              </a:rPr>
              <a:t>BDNF </a:t>
            </a:r>
            <a:r>
              <a:rPr lang="en-US" sz="2000" b="1" dirty="0" smtClean="0">
                <a:latin typeface="Times New Roman" charset="0"/>
                <a:cs typeface="Times New Roman" charset="0"/>
              </a:rPr>
              <a:t>Expression Increased </a:t>
            </a:r>
            <a:r>
              <a:rPr lang="en-US" sz="2000" b="1" dirty="0">
                <a:latin typeface="Times New Roman" charset="0"/>
                <a:cs typeface="Times New Roman" charset="0"/>
              </a:rPr>
              <a:t>with</a:t>
            </a:r>
            <a:r>
              <a:rPr lang="en-US" sz="2000" dirty="0">
                <a:latin typeface="Times New Roman" charset="0"/>
                <a:cs typeface="Times New Roman" charset="0"/>
              </a:rPr>
              <a:t>:</a:t>
            </a:r>
          </a:p>
          <a:p>
            <a:pPr eaLnBrk="1" hangingPunct="1">
              <a:buFont typeface="Arial" charset="0"/>
              <a:buChar char="•"/>
            </a:pPr>
            <a:r>
              <a:rPr lang="en-US" sz="2000" dirty="0">
                <a:latin typeface="Times New Roman" charset="0"/>
                <a:cs typeface="Times New Roman" charset="0"/>
              </a:rPr>
              <a:t> Exercise</a:t>
            </a:r>
          </a:p>
          <a:p>
            <a:pPr eaLnBrk="1" hangingPunct="1">
              <a:buFont typeface="Arial" charset="0"/>
              <a:buChar char="•"/>
            </a:pPr>
            <a:r>
              <a:rPr lang="en-US" sz="2000" dirty="0">
                <a:latin typeface="Times New Roman" charset="0"/>
                <a:cs typeface="Times New Roman" charset="0"/>
              </a:rPr>
              <a:t> Caloric restriction</a:t>
            </a:r>
          </a:p>
          <a:p>
            <a:pPr eaLnBrk="1" hangingPunct="1">
              <a:buFont typeface="Arial" charset="0"/>
              <a:buChar char="•"/>
            </a:pPr>
            <a:r>
              <a:rPr lang="en-US" sz="2000" dirty="0">
                <a:latin typeface="Times New Roman" charset="0"/>
                <a:cs typeface="Times New Roman" charset="0"/>
              </a:rPr>
              <a:t> DHA</a:t>
            </a:r>
          </a:p>
          <a:p>
            <a:pPr eaLnBrk="1" hangingPunct="1">
              <a:buFont typeface="Arial" charset="0"/>
              <a:buChar char="•"/>
            </a:pPr>
            <a:r>
              <a:rPr lang="en-US" sz="2000" dirty="0">
                <a:latin typeface="Times New Roman" charset="0"/>
                <a:cs typeface="Times New Roman" charset="0"/>
              </a:rPr>
              <a:t> </a:t>
            </a:r>
            <a:r>
              <a:rPr lang="en-US" sz="2000" dirty="0" err="1">
                <a:latin typeface="Times New Roman" charset="0"/>
                <a:cs typeface="Times New Roman" charset="0"/>
              </a:rPr>
              <a:t>Curcumin</a:t>
            </a:r>
            <a:endParaRPr lang="en-US" sz="2000" dirty="0">
              <a:latin typeface="Times New Roman" charset="0"/>
              <a:cs typeface="Times New Roman" charset="0"/>
            </a:endParaRPr>
          </a:p>
          <a:p>
            <a:pPr eaLnBrk="1" hangingPunct="1">
              <a:buFont typeface="Arial" charset="0"/>
              <a:buChar char="•"/>
            </a:pPr>
            <a:r>
              <a:rPr lang="en-US" sz="2000" dirty="0">
                <a:latin typeface="Times New Roman" charset="0"/>
                <a:cs typeface="Times New Roman" charset="0"/>
              </a:rPr>
              <a:t> EGCG</a:t>
            </a:r>
          </a:p>
          <a:p>
            <a:pPr eaLnBrk="1" hangingPunct="1">
              <a:buFont typeface="Arial" charset="0"/>
              <a:buChar char="•"/>
            </a:pPr>
            <a:r>
              <a:rPr lang="en-US" sz="2000" dirty="0">
                <a:latin typeface="Times New Roman" charset="0"/>
                <a:cs typeface="Times New Roman" charset="0"/>
              </a:rPr>
              <a:t> Meditation</a:t>
            </a:r>
          </a:p>
          <a:p>
            <a:pPr eaLnBrk="1" hangingPunct="1">
              <a:buFont typeface="Arial" charset="0"/>
              <a:buChar char="•"/>
            </a:pPr>
            <a:endParaRPr lang="en-US" sz="2000" dirty="0">
              <a:latin typeface="Times New Roman" charset="0"/>
              <a:cs typeface="Times New Roman" charset="0"/>
            </a:endParaRPr>
          </a:p>
          <a:p>
            <a:pPr eaLnBrk="1" hangingPunct="1"/>
            <a:r>
              <a:rPr lang="en-US" sz="1600" i="1" dirty="0">
                <a:latin typeface="Times New Roman" charset="0"/>
                <a:cs typeface="Times New Roman" charset="0"/>
              </a:rPr>
              <a:t>Results of the MIDAS trial: Effects of </a:t>
            </a:r>
            <a:r>
              <a:rPr lang="en-US" sz="1600" i="1" dirty="0" err="1">
                <a:latin typeface="Times New Roman" charset="0"/>
                <a:cs typeface="Times New Roman" charset="0"/>
              </a:rPr>
              <a:t>docosahexaenoic</a:t>
            </a:r>
            <a:r>
              <a:rPr lang="en-US" sz="1600" i="1" dirty="0">
                <a:latin typeface="Times New Roman" charset="0"/>
                <a:cs typeface="Times New Roman" charset="0"/>
              </a:rPr>
              <a:t> acid on physiological and safety parameters in age-related cognitive decline. Karin </a:t>
            </a:r>
            <a:r>
              <a:rPr lang="en-US" sz="1600" i="1" dirty="0" err="1">
                <a:latin typeface="Times New Roman" charset="0"/>
                <a:cs typeface="Times New Roman" charset="0"/>
              </a:rPr>
              <a:t>Yurko</a:t>
            </a:r>
            <a:r>
              <a:rPr lang="en-US" sz="1600" i="1" dirty="0">
                <a:latin typeface="Times New Roman" charset="0"/>
                <a:cs typeface="Times New Roman" charset="0"/>
              </a:rPr>
              <a:t>-Mauro, Deanna </a:t>
            </a:r>
            <a:r>
              <a:rPr lang="en-US" sz="1600" i="1" dirty="0" err="1">
                <a:latin typeface="Times New Roman" charset="0"/>
                <a:cs typeface="Times New Roman" charset="0"/>
              </a:rPr>
              <a:t>McCarthyMIDAS</a:t>
            </a:r>
            <a:r>
              <a:rPr lang="en-US" sz="1600" i="1" dirty="0">
                <a:latin typeface="Times New Roman" charset="0"/>
                <a:cs typeface="Times New Roman" charset="0"/>
              </a:rPr>
              <a:t> Investigators</a:t>
            </a:r>
          </a:p>
          <a:p>
            <a:pPr eaLnBrk="1" hangingPunct="1"/>
            <a:r>
              <a:rPr lang="en-US" sz="1600" i="1" dirty="0">
                <a:latin typeface="Times New Roman" charset="0"/>
                <a:cs typeface="Times New Roman" charset="0"/>
              </a:rPr>
              <a:t>Alzheimer's &amp; Dementia: The Journal of the Alzheimer's Association, July 2009 (Vol. 5, Issue 4, Supplement, Page P84).</a:t>
            </a:r>
          </a:p>
          <a:p>
            <a:pPr eaLnBrk="1" hangingPunct="1"/>
            <a:endParaRPr lang="en-US" sz="1800" dirty="0">
              <a:latin typeface="Calibri" charset="0"/>
            </a:endParaRPr>
          </a:p>
        </p:txBody>
      </p:sp>
      <p:sp>
        <p:nvSpPr>
          <p:cNvPr id="86019" name="TextBox 3"/>
          <p:cNvSpPr txBox="1">
            <a:spLocks noChangeArrowheads="1"/>
          </p:cNvSpPr>
          <p:nvPr/>
        </p:nvSpPr>
        <p:spPr bwMode="auto">
          <a:xfrm>
            <a:off x="0" y="223838"/>
            <a:ext cx="842645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800000"/>
                </a:solidFill>
                <a:latin typeface="Times New Roman" charset="0"/>
                <a:cs typeface="Times New Roman" charset="0"/>
              </a:rPr>
              <a:t>Brain Derived – </a:t>
            </a:r>
            <a:r>
              <a:rPr lang="en-US" sz="3200" dirty="0" err="1">
                <a:solidFill>
                  <a:srgbClr val="800000"/>
                </a:solidFill>
                <a:latin typeface="Times New Roman" charset="0"/>
                <a:cs typeface="Times New Roman" charset="0"/>
              </a:rPr>
              <a:t>Neurotrophic</a:t>
            </a:r>
            <a:r>
              <a:rPr lang="en-US" sz="3200" dirty="0">
                <a:solidFill>
                  <a:srgbClr val="800000"/>
                </a:solidFill>
                <a:latin typeface="Times New Roman" charset="0"/>
                <a:cs typeface="Times New Roman" charset="0"/>
              </a:rPr>
              <a:t> Factor  (BDNF)</a:t>
            </a:r>
          </a:p>
        </p:txBody>
      </p:sp>
    </p:spTree>
    <p:extLst>
      <p:ext uri="{BB962C8B-B14F-4D97-AF65-F5344CB8AC3E}">
        <p14:creationId xmlns:p14="http://schemas.microsoft.com/office/powerpoint/2010/main" val="11766954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000" y="1041400"/>
            <a:ext cx="7353300" cy="4775200"/>
          </a:xfrm>
          <a:prstGeom prst="rect">
            <a:avLst/>
          </a:prstGeom>
        </p:spPr>
      </p:pic>
    </p:spTree>
    <p:extLst>
      <p:ext uri="{BB962C8B-B14F-4D97-AF65-F5344CB8AC3E}">
        <p14:creationId xmlns:p14="http://schemas.microsoft.com/office/powerpoint/2010/main" val="25922606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Disclosures</a:t>
            </a:r>
            <a:endParaRPr lang="en-US" dirty="0">
              <a:solidFill>
                <a:srgbClr val="800000"/>
              </a:solidFill>
            </a:endParaRPr>
          </a:p>
        </p:txBody>
      </p:sp>
      <p:sp>
        <p:nvSpPr>
          <p:cNvPr id="3" name="Content Placeholder 2"/>
          <p:cNvSpPr>
            <a:spLocks noGrp="1"/>
          </p:cNvSpPr>
          <p:nvPr>
            <p:ph idx="1"/>
          </p:nvPr>
        </p:nvSpPr>
        <p:spPr>
          <a:xfrm>
            <a:off x="609600" y="2590800"/>
            <a:ext cx="7772400" cy="1295400"/>
          </a:xfrm>
        </p:spPr>
        <p:txBody>
          <a:bodyPr/>
          <a:lstStyle/>
          <a:p>
            <a:pPr>
              <a:buFont typeface="Arial"/>
              <a:buChar char="•"/>
            </a:pPr>
            <a:r>
              <a:rPr lang="en-US" dirty="0" smtClean="0"/>
              <a:t>Chief Innovation Officer </a:t>
            </a:r>
            <a:r>
              <a:rPr lang="en-US" dirty="0" err="1" smtClean="0"/>
              <a:t>NovoLux</a:t>
            </a:r>
            <a:r>
              <a:rPr lang="en-US" dirty="0" smtClean="0"/>
              <a:t> lighting technologies</a:t>
            </a:r>
          </a:p>
          <a:p>
            <a:pPr>
              <a:buFont typeface="Arial"/>
              <a:buChar char="•"/>
            </a:pPr>
            <a:r>
              <a:rPr lang="en-US" dirty="0" smtClean="0"/>
              <a:t>Chief Medical Officer for Functional Formularies</a:t>
            </a:r>
            <a:endParaRPr lang="en-US" dirty="0"/>
          </a:p>
        </p:txBody>
      </p:sp>
    </p:spTree>
    <p:extLst>
      <p:ext uri="{BB962C8B-B14F-4D97-AF65-F5344CB8AC3E}">
        <p14:creationId xmlns:p14="http://schemas.microsoft.com/office/powerpoint/2010/main" val="29106309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457200"/>
            <a:ext cx="6705600" cy="1077218"/>
          </a:xfrm>
          <a:prstGeom prst="rect">
            <a:avLst/>
          </a:prstGeom>
          <a:noFill/>
        </p:spPr>
        <p:txBody>
          <a:bodyPr wrap="square" rtlCol="0">
            <a:spAutoFit/>
          </a:bodyPr>
          <a:lstStyle/>
          <a:p>
            <a:pPr algn="ctr"/>
            <a:r>
              <a:rPr lang="en-US" sz="3200" dirty="0" smtClean="0">
                <a:latin typeface="Times New Roman"/>
                <a:cs typeface="Times New Roman"/>
              </a:rPr>
              <a:t>Michael Skinner PhD</a:t>
            </a:r>
          </a:p>
          <a:p>
            <a:pPr algn="ctr"/>
            <a:r>
              <a:rPr lang="en-US" sz="3200" dirty="0" err="1" smtClean="0">
                <a:solidFill>
                  <a:srgbClr val="CC0000"/>
                </a:solidFill>
                <a:latin typeface="Times New Roman"/>
                <a:cs typeface="Times New Roman"/>
              </a:rPr>
              <a:t>Transgenerational</a:t>
            </a:r>
            <a:r>
              <a:rPr lang="en-US" sz="3200" dirty="0" smtClean="0">
                <a:solidFill>
                  <a:srgbClr val="CC0000"/>
                </a:solidFill>
                <a:latin typeface="Times New Roman"/>
                <a:cs typeface="Times New Roman"/>
              </a:rPr>
              <a:t> Epigenomics</a:t>
            </a:r>
            <a:endParaRPr lang="en-US" sz="3200" dirty="0">
              <a:solidFill>
                <a:srgbClr val="CC0000"/>
              </a:solidFill>
              <a:latin typeface="Times New Roman"/>
              <a:cs typeface="Times New Roman"/>
            </a:endParaRPr>
          </a:p>
        </p:txBody>
      </p:sp>
      <p:sp>
        <p:nvSpPr>
          <p:cNvPr id="4" name="TextBox 3"/>
          <p:cNvSpPr txBox="1"/>
          <p:nvPr/>
        </p:nvSpPr>
        <p:spPr>
          <a:xfrm>
            <a:off x="0" y="3352800"/>
            <a:ext cx="8305800" cy="2677656"/>
          </a:xfrm>
          <a:prstGeom prst="rect">
            <a:avLst/>
          </a:prstGeom>
          <a:noFill/>
        </p:spPr>
        <p:txBody>
          <a:bodyPr wrap="square" rtlCol="0">
            <a:spAutoFit/>
          </a:bodyPr>
          <a:lstStyle/>
          <a:p>
            <a:pPr>
              <a:buFont typeface="Arial"/>
              <a:buChar char="•"/>
            </a:pPr>
            <a:r>
              <a:rPr lang="en-US" dirty="0" smtClean="0"/>
              <a:t> </a:t>
            </a:r>
            <a:r>
              <a:rPr lang="en-US" dirty="0" smtClean="0">
                <a:latin typeface="Times New Roman"/>
                <a:cs typeface="Times New Roman"/>
              </a:rPr>
              <a:t>“The ability of environmental factors to promote a disease state not only for the individual but also subsequent progeny for successive generations is termed </a:t>
            </a:r>
            <a:r>
              <a:rPr lang="en-US" dirty="0" err="1" smtClean="0">
                <a:latin typeface="Times New Roman"/>
                <a:cs typeface="Times New Roman"/>
              </a:rPr>
              <a:t>transgenerational</a:t>
            </a:r>
            <a:r>
              <a:rPr lang="en-US" dirty="0" smtClean="0">
                <a:latin typeface="Times New Roman"/>
                <a:cs typeface="Times New Roman"/>
              </a:rPr>
              <a:t> inheritance.”</a:t>
            </a:r>
          </a:p>
          <a:p>
            <a:pPr>
              <a:buFont typeface="Arial"/>
              <a:buChar char="•"/>
            </a:pPr>
            <a:r>
              <a:rPr lang="en-US" dirty="0" smtClean="0">
                <a:latin typeface="Times New Roman"/>
                <a:cs typeface="Times New Roman"/>
              </a:rPr>
              <a:t> “Epigenetic changes in methylation of the genome of germ cells after specific environmental toxin exposure that become permanently programmed allow transmission of epigenetic </a:t>
            </a:r>
            <a:r>
              <a:rPr lang="en-US" dirty="0" err="1" smtClean="0">
                <a:latin typeface="Times New Roman"/>
                <a:cs typeface="Times New Roman"/>
              </a:rPr>
              <a:t>transgenerational</a:t>
            </a:r>
            <a:r>
              <a:rPr lang="en-US" dirty="0" smtClean="0">
                <a:latin typeface="Times New Roman"/>
                <a:cs typeface="Times New Roman"/>
              </a:rPr>
              <a:t> phenotypes.</a:t>
            </a:r>
            <a:endParaRPr lang="en-US" dirty="0">
              <a:latin typeface="Times New Roman"/>
              <a:cs typeface="Times New Roman"/>
            </a:endParaRPr>
          </a:p>
        </p:txBody>
      </p:sp>
      <p:sp>
        <p:nvSpPr>
          <p:cNvPr id="5" name="TextBox 4"/>
          <p:cNvSpPr txBox="1"/>
          <p:nvPr/>
        </p:nvSpPr>
        <p:spPr>
          <a:xfrm>
            <a:off x="152400" y="6172200"/>
            <a:ext cx="7772400" cy="400110"/>
          </a:xfrm>
          <a:prstGeom prst="rect">
            <a:avLst/>
          </a:prstGeom>
          <a:noFill/>
        </p:spPr>
        <p:txBody>
          <a:bodyPr wrap="square" rtlCol="0">
            <a:spAutoFit/>
          </a:bodyPr>
          <a:lstStyle/>
          <a:p>
            <a:r>
              <a:rPr lang="en-US" sz="2000" i="1" dirty="0" smtClean="0">
                <a:latin typeface="Times New Roman"/>
                <a:cs typeface="Times New Roman"/>
              </a:rPr>
              <a:t>M Skinner Scientific American 2013 </a:t>
            </a:r>
            <a:endParaRPr lang="en-US" sz="2000" i="1" dirty="0">
              <a:latin typeface="Times New Roman"/>
              <a:cs typeface="Times New Roman"/>
            </a:endParaRPr>
          </a:p>
        </p:txBody>
      </p:sp>
      <p:pic>
        <p:nvPicPr>
          <p:cNvPr id="2" name="Picture 1"/>
          <p:cNvPicPr>
            <a:picLocks noChangeAspect="1"/>
          </p:cNvPicPr>
          <p:nvPr/>
        </p:nvPicPr>
        <p:blipFill>
          <a:blip r:embed="rId2"/>
          <a:stretch>
            <a:fillRect/>
          </a:stretch>
        </p:blipFill>
        <p:spPr>
          <a:xfrm>
            <a:off x="152400" y="1828800"/>
            <a:ext cx="6934200" cy="1308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457200"/>
            <a:ext cx="7467600" cy="5143198"/>
          </a:xfrm>
          <a:prstGeom prst="rect">
            <a:avLst/>
          </a:prstGeom>
        </p:spPr>
      </p:pic>
      <p:sp>
        <p:nvSpPr>
          <p:cNvPr id="3" name="TextBox 2"/>
          <p:cNvSpPr txBox="1"/>
          <p:nvPr/>
        </p:nvSpPr>
        <p:spPr>
          <a:xfrm>
            <a:off x="76200" y="2971800"/>
            <a:ext cx="8153400" cy="1938992"/>
          </a:xfrm>
          <a:prstGeom prst="rect">
            <a:avLst/>
          </a:prstGeom>
          <a:solidFill>
            <a:srgbClr val="FFFFFF"/>
          </a:solidFill>
        </p:spPr>
        <p:txBody>
          <a:bodyPr wrap="square" rtlCol="0">
            <a:spAutoFit/>
          </a:bodyPr>
          <a:lstStyle/>
          <a:p>
            <a:pPr algn="ctr"/>
            <a:r>
              <a:rPr lang="en-US" i="1" dirty="0" smtClean="0">
                <a:solidFill>
                  <a:srgbClr val="800000"/>
                </a:solidFill>
              </a:rPr>
              <a:t>BPA exerts epigenetic effect in both male and female reproduction. In males BPA affects spermatogenesis and sperm quality and possible </a:t>
            </a:r>
            <a:r>
              <a:rPr lang="en-US" i="1" dirty="0" err="1" smtClean="0">
                <a:solidFill>
                  <a:srgbClr val="800000"/>
                </a:solidFill>
              </a:rPr>
              <a:t>transgenerational</a:t>
            </a:r>
            <a:r>
              <a:rPr lang="en-US" i="1" dirty="0" smtClean="0">
                <a:solidFill>
                  <a:srgbClr val="800000"/>
                </a:solidFill>
              </a:rPr>
              <a:t> effects on reproductive ability. In women, BPA affects ovary, embryo development and gamete quality.</a:t>
            </a:r>
            <a:endParaRPr lang="en-US" i="1" dirty="0">
              <a:solidFill>
                <a:srgbClr val="800000"/>
              </a:solidFill>
            </a:endParaRPr>
          </a:p>
        </p:txBody>
      </p:sp>
      <p:pic>
        <p:nvPicPr>
          <p:cNvPr id="4" name="Picture 3" descr="161222143405_1_900x6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304800"/>
            <a:ext cx="1905000" cy="1307979"/>
          </a:xfrm>
          <a:prstGeom prst="rect">
            <a:avLst/>
          </a:prstGeom>
        </p:spPr>
      </p:pic>
    </p:spTree>
    <p:extLst>
      <p:ext uri="{BB962C8B-B14F-4D97-AF65-F5344CB8AC3E}">
        <p14:creationId xmlns:p14="http://schemas.microsoft.com/office/powerpoint/2010/main" val="4194844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4"/>
          <p:cNvSpPr txBox="1">
            <a:spLocks noChangeArrowheads="1"/>
          </p:cNvSpPr>
          <p:nvPr/>
        </p:nvSpPr>
        <p:spPr bwMode="auto">
          <a:xfrm>
            <a:off x="2941638" y="3278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a:p>
        </p:txBody>
      </p:sp>
      <p:sp>
        <p:nvSpPr>
          <p:cNvPr id="103426" name="TextBox 3"/>
          <p:cNvSpPr txBox="1">
            <a:spLocks noChangeArrowheads="1"/>
          </p:cNvSpPr>
          <p:nvPr/>
        </p:nvSpPr>
        <p:spPr bwMode="auto">
          <a:xfrm>
            <a:off x="381000" y="5181600"/>
            <a:ext cx="8320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1600"/>
              <a:t>McGowan PO, Sasaki A, D</a:t>
            </a:r>
            <a:r>
              <a:rPr lang="ja-JP" altLang="en-US" sz="1600"/>
              <a:t>’</a:t>
            </a:r>
            <a:r>
              <a:rPr lang="en-US" altLang="ja-JP" sz="1600"/>
              <a:t>Alessio AC, Dymov S, Labonte B, Szyf M, Turecki G, Meaney MJ. Epigenetic regulation of the glucocorticoid receptor in human brain associates with childhood abuse. Nat Neurosci. 2009;12(3):342-348.</a:t>
            </a:r>
            <a:endParaRPr lang="en-US" sz="1600"/>
          </a:p>
        </p:txBody>
      </p:sp>
      <p:sp>
        <p:nvSpPr>
          <p:cNvPr id="103427" name="TextBox 5"/>
          <p:cNvSpPr txBox="1">
            <a:spLocks noChangeArrowheads="1"/>
          </p:cNvSpPr>
          <p:nvPr/>
        </p:nvSpPr>
        <p:spPr bwMode="auto">
          <a:xfrm>
            <a:off x="2941638" y="2439988"/>
            <a:ext cx="4381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a:p>
        </p:txBody>
      </p:sp>
      <p:sp>
        <p:nvSpPr>
          <p:cNvPr id="103428" name="TextBox 6"/>
          <p:cNvSpPr txBox="1">
            <a:spLocks noChangeArrowheads="1"/>
          </p:cNvSpPr>
          <p:nvPr/>
        </p:nvSpPr>
        <p:spPr bwMode="auto">
          <a:xfrm>
            <a:off x="1139825" y="609600"/>
            <a:ext cx="800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b="1">
                <a:latin typeface="Times New Roman" charset="0"/>
                <a:cs typeface="Times New Roman" charset="0"/>
              </a:rPr>
              <a:t>Environmental Programming of Gene Activity- Bonding</a:t>
            </a:r>
          </a:p>
        </p:txBody>
      </p:sp>
      <p:pic>
        <p:nvPicPr>
          <p:cNvPr id="1034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9731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Box 10"/>
          <p:cNvSpPr txBox="1">
            <a:spLocks noChangeArrowheads="1"/>
          </p:cNvSpPr>
          <p:nvPr/>
        </p:nvSpPr>
        <p:spPr bwMode="auto">
          <a:xfrm>
            <a:off x="2209800" y="1219200"/>
            <a:ext cx="422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Glucocorticoid Receptor Gene</a:t>
            </a:r>
          </a:p>
        </p:txBody>
      </p:sp>
      <p:sp>
        <p:nvSpPr>
          <p:cNvPr id="103431" name="TextBox 11"/>
          <p:cNvSpPr txBox="1">
            <a:spLocks noChangeArrowheads="1"/>
          </p:cNvSpPr>
          <p:nvPr/>
        </p:nvSpPr>
        <p:spPr bwMode="auto">
          <a:xfrm>
            <a:off x="825500" y="2416175"/>
            <a:ext cx="2738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t>Child Abuse</a:t>
            </a:r>
          </a:p>
        </p:txBody>
      </p:sp>
      <p:sp>
        <p:nvSpPr>
          <p:cNvPr id="103432" name="TextBox 12"/>
          <p:cNvSpPr txBox="1">
            <a:spLocks noChangeArrowheads="1"/>
          </p:cNvSpPr>
          <p:nvPr/>
        </p:nvSpPr>
        <p:spPr bwMode="auto">
          <a:xfrm>
            <a:off x="5867400" y="2286000"/>
            <a:ext cx="227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t>Bonding</a:t>
            </a:r>
          </a:p>
        </p:txBody>
      </p:sp>
      <p:sp>
        <p:nvSpPr>
          <p:cNvPr id="103433" name="TextBox 13"/>
          <p:cNvSpPr txBox="1">
            <a:spLocks noChangeArrowheads="1"/>
          </p:cNvSpPr>
          <p:nvPr/>
        </p:nvSpPr>
        <p:spPr bwMode="auto">
          <a:xfrm>
            <a:off x="1066800" y="3276600"/>
            <a:ext cx="2938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GR Gene</a:t>
            </a:r>
          </a:p>
        </p:txBody>
      </p:sp>
      <p:sp>
        <p:nvSpPr>
          <p:cNvPr id="15" name="Down Arrow 14"/>
          <p:cNvSpPr/>
          <p:nvPr/>
        </p:nvSpPr>
        <p:spPr>
          <a:xfrm>
            <a:off x="762000" y="3276600"/>
            <a:ext cx="179388" cy="369888"/>
          </a:xfrm>
          <a:prstGeom prst="down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03435" name="TextBox 15"/>
          <p:cNvSpPr txBox="1">
            <a:spLocks noChangeArrowheads="1"/>
          </p:cNvSpPr>
          <p:nvPr/>
        </p:nvSpPr>
        <p:spPr bwMode="auto">
          <a:xfrm>
            <a:off x="1143000" y="3886200"/>
            <a:ext cx="2938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GR Receptors</a:t>
            </a:r>
          </a:p>
        </p:txBody>
      </p:sp>
      <p:sp>
        <p:nvSpPr>
          <p:cNvPr id="17" name="Down Arrow 16"/>
          <p:cNvSpPr/>
          <p:nvPr/>
        </p:nvSpPr>
        <p:spPr>
          <a:xfrm>
            <a:off x="762000" y="3886200"/>
            <a:ext cx="179388" cy="368300"/>
          </a:xfrm>
          <a:prstGeom prst="down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03437" name="TextBox 17"/>
          <p:cNvSpPr txBox="1">
            <a:spLocks noChangeArrowheads="1"/>
          </p:cNvSpPr>
          <p:nvPr/>
        </p:nvSpPr>
        <p:spPr bwMode="auto">
          <a:xfrm>
            <a:off x="1219200" y="45720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Stress Response</a:t>
            </a:r>
          </a:p>
        </p:txBody>
      </p:sp>
      <p:sp>
        <p:nvSpPr>
          <p:cNvPr id="19" name="Up Arrow 18"/>
          <p:cNvSpPr/>
          <p:nvPr/>
        </p:nvSpPr>
        <p:spPr>
          <a:xfrm>
            <a:off x="762000" y="4572000"/>
            <a:ext cx="179388" cy="369888"/>
          </a:xfrm>
          <a:prstGeom prst="up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03439" name="TextBox 19"/>
          <p:cNvSpPr txBox="1">
            <a:spLocks noChangeArrowheads="1"/>
          </p:cNvSpPr>
          <p:nvPr/>
        </p:nvSpPr>
        <p:spPr bwMode="auto">
          <a:xfrm>
            <a:off x="5867400" y="3200400"/>
            <a:ext cx="192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GR Gene</a:t>
            </a:r>
          </a:p>
        </p:txBody>
      </p:sp>
      <p:sp>
        <p:nvSpPr>
          <p:cNvPr id="21" name="Up Arrow 20"/>
          <p:cNvSpPr/>
          <p:nvPr/>
        </p:nvSpPr>
        <p:spPr>
          <a:xfrm>
            <a:off x="5638800" y="3200400"/>
            <a:ext cx="215900" cy="368300"/>
          </a:xfrm>
          <a:prstGeom prst="up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03441" name="TextBox 21"/>
          <p:cNvSpPr txBox="1">
            <a:spLocks noChangeArrowheads="1"/>
          </p:cNvSpPr>
          <p:nvPr/>
        </p:nvSpPr>
        <p:spPr bwMode="auto">
          <a:xfrm>
            <a:off x="5943600" y="3810000"/>
            <a:ext cx="219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GR Receptors</a:t>
            </a:r>
          </a:p>
        </p:txBody>
      </p:sp>
      <p:sp>
        <p:nvSpPr>
          <p:cNvPr id="23" name="Up Arrow 22"/>
          <p:cNvSpPr/>
          <p:nvPr/>
        </p:nvSpPr>
        <p:spPr>
          <a:xfrm>
            <a:off x="5638800" y="3810000"/>
            <a:ext cx="215900" cy="368300"/>
          </a:xfrm>
          <a:prstGeom prst="up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03443" name="TextBox 23"/>
          <p:cNvSpPr txBox="1">
            <a:spLocks noChangeArrowheads="1"/>
          </p:cNvSpPr>
          <p:nvPr/>
        </p:nvSpPr>
        <p:spPr bwMode="auto">
          <a:xfrm>
            <a:off x="6019800" y="44196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Stress Response</a:t>
            </a:r>
          </a:p>
        </p:txBody>
      </p:sp>
      <p:pic>
        <p:nvPicPr>
          <p:cNvPr id="64534"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6938" y="1436688"/>
            <a:ext cx="14668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6938" y="2382838"/>
            <a:ext cx="15351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p:nvPr/>
        </p:nvCxnSpPr>
        <p:spPr>
          <a:xfrm rot="10800000" flipV="1">
            <a:off x="2133600" y="1676400"/>
            <a:ext cx="1625600" cy="7286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191000" y="1752600"/>
            <a:ext cx="1660525" cy="7286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a:off x="1343025" y="3046413"/>
            <a:ext cx="4619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6170612" y="2897188"/>
            <a:ext cx="461963"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Down Arrow 35"/>
          <p:cNvSpPr/>
          <p:nvPr/>
        </p:nvSpPr>
        <p:spPr>
          <a:xfrm>
            <a:off x="5638800" y="4495800"/>
            <a:ext cx="215900" cy="369888"/>
          </a:xfrm>
          <a:prstGeom prst="down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772899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534"/>
                                        </p:tgtEl>
                                        <p:attrNameLst>
                                          <p:attrName>style.visibility</p:attrName>
                                        </p:attrNameLst>
                                      </p:cBhvr>
                                      <p:to>
                                        <p:strVal val="visible"/>
                                      </p:to>
                                    </p:set>
                                    <p:animEffect transition="in" filter="fade">
                                      <p:cBhvr>
                                        <p:cTn id="7" dur="2000"/>
                                        <p:tgtEl>
                                          <p:spTgt spid="64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4535"/>
                                        </p:tgtEl>
                                        <p:attrNameLst>
                                          <p:attrName>style.visibility</p:attrName>
                                        </p:attrNameLst>
                                      </p:cBhvr>
                                      <p:to>
                                        <p:strVal val="visible"/>
                                      </p:to>
                                    </p:set>
                                    <p:animEffect transition="in" filter="fade">
                                      <p:cBhvr>
                                        <p:cTn id="12" dur="2000"/>
                                        <p:tgtEl>
                                          <p:spTgt spid="64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9748"/>
            <a:ext cx="8915400" cy="1563584"/>
          </a:xfrm>
          <a:prstGeom prst="rect">
            <a:avLst/>
          </a:prstGeom>
        </p:spPr>
      </p:pic>
      <p:sp>
        <p:nvSpPr>
          <p:cNvPr id="5" name="TextBox 4"/>
          <p:cNvSpPr txBox="1"/>
          <p:nvPr/>
        </p:nvSpPr>
        <p:spPr>
          <a:xfrm>
            <a:off x="914400" y="2667000"/>
            <a:ext cx="7086600" cy="2985433"/>
          </a:xfrm>
          <a:prstGeom prst="rect">
            <a:avLst/>
          </a:prstGeom>
          <a:noFill/>
        </p:spPr>
        <p:txBody>
          <a:bodyPr wrap="square" rtlCol="0">
            <a:spAutoFit/>
          </a:bodyPr>
          <a:lstStyle/>
          <a:p>
            <a:pPr algn="ctr"/>
            <a:endParaRPr lang="en-US" sz="2000" dirty="0" smtClean="0">
              <a:latin typeface="Times New Roman"/>
              <a:cs typeface="Times New Roman"/>
            </a:endParaRPr>
          </a:p>
          <a:p>
            <a:pPr algn="ctr"/>
            <a:r>
              <a:rPr lang="en-US" sz="2800" dirty="0" smtClean="0">
                <a:solidFill>
                  <a:srgbClr val="800000"/>
                </a:solidFill>
                <a:latin typeface="Times New Roman"/>
                <a:cs typeface="Times New Roman"/>
              </a:rPr>
              <a:t>Conclusions</a:t>
            </a:r>
          </a:p>
          <a:p>
            <a:pPr algn="ctr"/>
            <a:endParaRPr lang="en-US" sz="2000" b="1" dirty="0">
              <a:latin typeface="Times New Roman"/>
              <a:cs typeface="Times New Roman"/>
            </a:endParaRPr>
          </a:p>
          <a:p>
            <a:pPr algn="ctr"/>
            <a:r>
              <a:rPr lang="en-US" sz="2000" dirty="0" smtClean="0">
                <a:latin typeface="Times New Roman"/>
                <a:cs typeface="Times New Roman"/>
              </a:rPr>
              <a:t>“These data provide first evidence in humans supporting the conclusion that PNMS results in a lasting, broad, and functionally organized DNA methylation signature in several tissues in offspring. We can infer that the epigenetic effects found in Project Ice Storm are due to objective levels of hardship experienced by the pregnant women.”</a:t>
            </a:r>
            <a:endParaRPr lang="en-US" sz="2000" dirty="0">
              <a:latin typeface="Times New Roman"/>
              <a:cs typeface="Times New Roman"/>
            </a:endParaRPr>
          </a:p>
        </p:txBody>
      </p:sp>
    </p:spTree>
    <p:extLst>
      <p:ext uri="{BB962C8B-B14F-4D97-AF65-F5344CB8AC3E}">
        <p14:creationId xmlns:p14="http://schemas.microsoft.com/office/powerpoint/2010/main" val="82813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0"/>
            <a:ext cx="8968154" cy="6858000"/>
          </a:xfrm>
          <a:prstGeom prst="rect">
            <a:avLst/>
          </a:prstGeom>
        </p:spPr>
      </p:pic>
    </p:spTree>
    <p:extLst>
      <p:ext uri="{BB962C8B-B14F-4D97-AF65-F5344CB8AC3E}">
        <p14:creationId xmlns:p14="http://schemas.microsoft.com/office/powerpoint/2010/main" val="37205541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90" y="12952"/>
            <a:ext cx="9017000" cy="6045200"/>
          </a:xfrm>
          <a:prstGeom prst="rect">
            <a:avLst/>
          </a:prstGeom>
        </p:spPr>
      </p:pic>
      <p:sp>
        <p:nvSpPr>
          <p:cNvPr id="3" name="TextBox 2"/>
          <p:cNvSpPr txBox="1"/>
          <p:nvPr/>
        </p:nvSpPr>
        <p:spPr>
          <a:xfrm>
            <a:off x="609600" y="6248400"/>
            <a:ext cx="4495800" cy="400110"/>
          </a:xfrm>
          <a:prstGeom prst="rect">
            <a:avLst/>
          </a:prstGeom>
          <a:noFill/>
        </p:spPr>
        <p:txBody>
          <a:bodyPr wrap="square" rtlCol="0">
            <a:spAutoFit/>
          </a:bodyPr>
          <a:lstStyle/>
          <a:p>
            <a:r>
              <a:rPr lang="en-US" sz="2000" dirty="0" smtClean="0"/>
              <a:t>Courtesy Vincent </a:t>
            </a:r>
            <a:r>
              <a:rPr lang="en-US" sz="2000" dirty="0" err="1" smtClean="0"/>
              <a:t>Felliti</a:t>
            </a:r>
            <a:r>
              <a:rPr lang="en-US" sz="2000" dirty="0" smtClean="0"/>
              <a:t> MD, FACP</a:t>
            </a:r>
            <a:endParaRPr lang="en-US" sz="2000" dirty="0"/>
          </a:p>
        </p:txBody>
      </p:sp>
    </p:spTree>
    <p:extLst>
      <p:ext uri="{BB962C8B-B14F-4D97-AF65-F5344CB8AC3E}">
        <p14:creationId xmlns:p14="http://schemas.microsoft.com/office/powerpoint/2010/main" val="42820944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4038" y="307975"/>
            <a:ext cx="19240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5"/>
          <p:cNvSpPr txBox="1">
            <a:spLocks noChangeArrowheads="1"/>
          </p:cNvSpPr>
          <p:nvPr/>
        </p:nvSpPr>
        <p:spPr bwMode="auto">
          <a:xfrm>
            <a:off x="304800" y="6096000"/>
            <a:ext cx="6616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dirty="0" err="1" smtClean="0">
                <a:latin typeface="Times New Roman"/>
                <a:cs typeface="Times New Roman"/>
              </a:rPr>
              <a:t>Lindholm</a:t>
            </a:r>
            <a:r>
              <a:rPr lang="en-US" sz="2000" dirty="0" smtClean="0">
                <a:latin typeface="Times New Roman"/>
                <a:cs typeface="Times New Roman"/>
              </a:rPr>
              <a:t> et al. </a:t>
            </a:r>
            <a:r>
              <a:rPr lang="en-US" sz="2000" i="1" dirty="0" smtClean="0">
                <a:latin typeface="Times New Roman"/>
                <a:cs typeface="Times New Roman"/>
              </a:rPr>
              <a:t>Epigenetics December 2014</a:t>
            </a:r>
            <a:r>
              <a:rPr lang="en-US" sz="2000" dirty="0" smtClean="0">
                <a:latin typeface="Times New Roman"/>
                <a:cs typeface="Times New Roman"/>
              </a:rPr>
              <a:t> </a:t>
            </a:r>
            <a:endParaRPr lang="en-US" sz="2000" dirty="0">
              <a:latin typeface="Times New Roman"/>
              <a:cs typeface="Times New Roman"/>
            </a:endParaRPr>
          </a:p>
        </p:txBody>
      </p:sp>
      <p:sp>
        <p:nvSpPr>
          <p:cNvPr id="98308" name="TextBox 6"/>
          <p:cNvSpPr txBox="1">
            <a:spLocks noChangeArrowheads="1"/>
          </p:cNvSpPr>
          <p:nvPr/>
        </p:nvSpPr>
        <p:spPr bwMode="auto">
          <a:xfrm>
            <a:off x="228600" y="2971800"/>
            <a:ext cx="85407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buFont typeface="Arial" charset="0"/>
              <a:buChar char="•"/>
            </a:pPr>
            <a:r>
              <a:rPr lang="en-US" dirty="0">
                <a:latin typeface="Times New Roman"/>
                <a:cs typeface="Times New Roman"/>
              </a:rPr>
              <a:t> Examined methylation patterns in skeletal muscle of sedentary men and women before and after 45 minutes of moderate-intense exercise.</a:t>
            </a:r>
          </a:p>
          <a:p>
            <a:pPr>
              <a:buFont typeface="Arial" charset="0"/>
              <a:buChar char="•"/>
            </a:pPr>
            <a:r>
              <a:rPr lang="en-US" dirty="0">
                <a:latin typeface="Times New Roman"/>
                <a:cs typeface="Times New Roman"/>
              </a:rPr>
              <a:t> Methylation patterns changed significantly in genes coding for PPAR </a:t>
            </a:r>
            <a:r>
              <a:rPr lang="en-US" dirty="0" smtClean="0">
                <a:latin typeface="Times New Roman"/>
                <a:cs typeface="Times New Roman"/>
              </a:rPr>
              <a:t>gamma, </a:t>
            </a:r>
            <a:r>
              <a:rPr lang="en-US" dirty="0" err="1" smtClean="0">
                <a:latin typeface="Times New Roman"/>
                <a:cs typeface="Times New Roman"/>
              </a:rPr>
              <a:t>NfΚB</a:t>
            </a:r>
            <a:r>
              <a:rPr lang="en-US" dirty="0" smtClean="0">
                <a:latin typeface="Times New Roman"/>
                <a:cs typeface="Times New Roman"/>
              </a:rPr>
              <a:t> </a:t>
            </a:r>
            <a:r>
              <a:rPr lang="en-US" dirty="0">
                <a:latin typeface="Times New Roman"/>
                <a:cs typeface="Times New Roman"/>
              </a:rPr>
              <a:t>and IL-6</a:t>
            </a:r>
          </a:p>
          <a:p>
            <a:pPr>
              <a:buFont typeface="Arial" charset="0"/>
              <a:buChar char="•"/>
            </a:pPr>
            <a:r>
              <a:rPr lang="en-US" dirty="0">
                <a:latin typeface="Times New Roman"/>
                <a:cs typeface="Times New Roman"/>
              </a:rPr>
              <a:t> Suggestive of more favorable gene expression patterns as they relate to inflammation and insulin signaling.</a:t>
            </a:r>
          </a:p>
        </p:txBody>
      </p:sp>
      <p:pic>
        <p:nvPicPr>
          <p:cNvPr id="2" name="Picture 1"/>
          <p:cNvPicPr>
            <a:picLocks noChangeAspect="1"/>
          </p:cNvPicPr>
          <p:nvPr/>
        </p:nvPicPr>
        <p:blipFill>
          <a:blip r:embed="rId3"/>
          <a:stretch>
            <a:fillRect/>
          </a:stretch>
        </p:blipFill>
        <p:spPr>
          <a:xfrm>
            <a:off x="76200" y="29032"/>
            <a:ext cx="6172200" cy="2585048"/>
          </a:xfrm>
          <a:prstGeom prst="rect">
            <a:avLst/>
          </a:prstGeom>
        </p:spPr>
      </p:pic>
    </p:spTree>
    <p:extLst>
      <p:ext uri="{BB962C8B-B14F-4D97-AF65-F5344CB8AC3E}">
        <p14:creationId xmlns:p14="http://schemas.microsoft.com/office/powerpoint/2010/main" val="39603443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93700"/>
            <a:ext cx="9144000" cy="6065087"/>
          </a:xfrm>
          <a:prstGeom prst="rect">
            <a:avLst/>
          </a:prstGeom>
        </p:spPr>
      </p:pic>
    </p:spTree>
    <p:extLst>
      <p:ext uri="{BB962C8B-B14F-4D97-AF65-F5344CB8AC3E}">
        <p14:creationId xmlns:p14="http://schemas.microsoft.com/office/powerpoint/2010/main" val="32092287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FTO gene and obesity.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58" y="6858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5079" y="3505200"/>
            <a:ext cx="8991600" cy="1938338"/>
          </a:xfrm>
          <a:prstGeom prst="rect">
            <a:avLst/>
          </a:prstGeom>
          <a:solidFill>
            <a:srgbClr val="CCFFCC"/>
          </a:solidFill>
        </p:spPr>
        <p:txBody>
          <a:bodyPr>
            <a:spAutoFit/>
          </a:bodyPr>
          <a:lstStyle/>
          <a:p>
            <a:pPr marL="342900" indent="-342900" eaLnBrk="0" hangingPunct="0">
              <a:buFont typeface="Arial"/>
              <a:buChar char="•"/>
              <a:defRPr/>
            </a:pPr>
            <a:r>
              <a:rPr lang="en-US" dirty="0">
                <a:latin typeface="Times New Roman"/>
                <a:ea typeface="+mn-ea"/>
                <a:cs typeface="Times New Roman"/>
              </a:rPr>
              <a:t>FTO genotype did not predict obesity in people born before 1942</a:t>
            </a:r>
          </a:p>
          <a:p>
            <a:pPr marL="342900" indent="-342900" eaLnBrk="0" hangingPunct="0">
              <a:buFont typeface="Arial"/>
              <a:buChar char="•"/>
              <a:defRPr/>
            </a:pPr>
            <a:r>
              <a:rPr lang="en-US" dirty="0">
                <a:latin typeface="Times New Roman"/>
                <a:ea typeface="+mn-ea"/>
                <a:cs typeface="Times New Roman"/>
              </a:rPr>
              <a:t>Higher risk when born after 1972</a:t>
            </a:r>
          </a:p>
          <a:p>
            <a:pPr marL="342900" indent="-342900" eaLnBrk="0" hangingPunct="0">
              <a:buFont typeface="Arial"/>
              <a:buChar char="•"/>
              <a:defRPr/>
            </a:pPr>
            <a:r>
              <a:rPr lang="en-US" dirty="0">
                <a:latin typeface="Times New Roman"/>
                <a:ea typeface="+mn-ea"/>
                <a:cs typeface="Times New Roman"/>
              </a:rPr>
              <a:t>Greatest risk when born after 2000</a:t>
            </a:r>
          </a:p>
          <a:p>
            <a:pPr algn="ctr" eaLnBrk="0" hangingPunct="0">
              <a:defRPr/>
            </a:pPr>
            <a:r>
              <a:rPr lang="en-US" dirty="0">
                <a:solidFill>
                  <a:srgbClr val="800000"/>
                </a:solidFill>
                <a:latin typeface="Times New Roman"/>
                <a:ea typeface="+mn-ea"/>
                <a:cs typeface="Times New Roman"/>
              </a:rPr>
              <a:t>As it turns out, it’s not just about who you are but in addition, when you are!</a:t>
            </a:r>
          </a:p>
        </p:txBody>
      </p:sp>
    </p:spTree>
    <p:extLst>
      <p:ext uri="{BB962C8B-B14F-4D97-AF65-F5344CB8AC3E}">
        <p14:creationId xmlns:p14="http://schemas.microsoft.com/office/powerpoint/2010/main" val="2885148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9144000" cy="6786413"/>
          </a:xfrm>
          <a:prstGeom prst="rect">
            <a:avLst/>
          </a:prstGeom>
        </p:spPr>
      </p:pic>
    </p:spTree>
    <p:extLst>
      <p:ext uri="{BB962C8B-B14F-4D97-AF65-F5344CB8AC3E}">
        <p14:creationId xmlns:p14="http://schemas.microsoft.com/office/powerpoint/2010/main" val="15421205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743200" y="1143000"/>
            <a:ext cx="3581400" cy="762000"/>
          </a:xfrm>
        </p:spPr>
        <p:txBody>
          <a:bodyPr>
            <a:normAutofit/>
          </a:bodyPr>
          <a:lstStyle/>
          <a:p>
            <a:pPr eaLnBrk="1" hangingPunct="1">
              <a:defRPr/>
            </a:pPr>
            <a:r>
              <a:rPr lang="en-US" dirty="0" smtClean="0">
                <a:solidFill>
                  <a:srgbClr val="800000"/>
                </a:solidFill>
                <a:latin typeface="Baskerville" pitchFamily="-1" charset="0"/>
                <a:ea typeface="ＭＳ Ｐゴシック" pitchFamily="-1" charset="-128"/>
                <a:cs typeface="ＭＳ Ｐゴシック" pitchFamily="-1" charset="-128"/>
              </a:rPr>
              <a:t>Learning Objectives</a:t>
            </a:r>
          </a:p>
        </p:txBody>
      </p:sp>
      <p:sp>
        <p:nvSpPr>
          <p:cNvPr id="19459" name="Rectangle 3"/>
          <p:cNvSpPr>
            <a:spLocks noGrp="1" noChangeArrowheads="1"/>
          </p:cNvSpPr>
          <p:nvPr>
            <p:ph type="body" idx="1"/>
          </p:nvPr>
        </p:nvSpPr>
        <p:spPr>
          <a:xfrm>
            <a:off x="304800" y="3048000"/>
            <a:ext cx="8562975" cy="2514600"/>
          </a:xfrm>
        </p:spPr>
        <p:txBody>
          <a:bodyPr rtlCol="0">
            <a:normAutofit/>
          </a:bodyPr>
          <a:lstStyle/>
          <a:p>
            <a:pPr eaLnBrk="1" fontAlgn="auto" hangingPunct="1">
              <a:spcAft>
                <a:spcPts val="0"/>
              </a:spcAft>
              <a:buFontTx/>
              <a:buChar char="•"/>
              <a:defRPr/>
            </a:pPr>
            <a:r>
              <a:rPr lang="en-US" dirty="0" smtClean="0">
                <a:latin typeface="Times New Roman" charset="0"/>
                <a:cs typeface="+mn-cs"/>
              </a:rPr>
              <a:t>Examine the drivers of health-disease from a systems-biology perspective with an emphasis on inflammation and allostatic load</a:t>
            </a:r>
            <a:endParaRPr lang="en-US" dirty="0" smtClean="0">
              <a:latin typeface="Times New Roman" charset="0"/>
              <a:ea typeface="+mn-ea"/>
              <a:cs typeface="+mn-cs"/>
            </a:endParaRPr>
          </a:p>
          <a:p>
            <a:pPr eaLnBrk="1" fontAlgn="auto" hangingPunct="1">
              <a:spcAft>
                <a:spcPts val="0"/>
              </a:spcAft>
              <a:buFontTx/>
              <a:buChar char="•"/>
              <a:defRPr/>
            </a:pPr>
            <a:r>
              <a:rPr lang="en-US" dirty="0" smtClean="0">
                <a:latin typeface="Times New Roman" charset="0"/>
                <a:ea typeface="+mn-ea"/>
                <a:cs typeface="+mn-cs"/>
              </a:rPr>
              <a:t>Review the evolving science and application of epigenetics</a:t>
            </a:r>
          </a:p>
          <a:p>
            <a:pPr eaLnBrk="1" fontAlgn="auto" hangingPunct="1">
              <a:spcAft>
                <a:spcPts val="0"/>
              </a:spcAft>
              <a:buFontTx/>
              <a:buChar char="•"/>
              <a:defRPr/>
            </a:pPr>
            <a:r>
              <a:rPr lang="en-US" dirty="0" smtClean="0">
                <a:latin typeface="Times New Roman" charset="0"/>
                <a:ea typeface="+mn-ea"/>
                <a:cs typeface="+mn-cs"/>
              </a:rPr>
              <a:t>Examine accessible lifestyle strategies for creating and maintaining health</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28600"/>
            <a:ext cx="15779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183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descr="kswift.tiff"/>
          <p:cNvPicPr>
            <a:picLocks noGrp="1" noChangeAspect="1"/>
          </p:cNvPicPr>
          <p:nvPr>
            <p:ph idx="4294967295"/>
          </p:nvPr>
        </p:nvPicPr>
        <p:blipFill>
          <a:blip r:embed="rId2"/>
          <a:srcRect l="-18114" r="-18114"/>
          <a:stretch>
            <a:fillRect/>
          </a:stretch>
        </p:blipFill>
        <p:spPr>
          <a:xfrm>
            <a:off x="533400" y="609600"/>
            <a:ext cx="7772400" cy="3657600"/>
          </a:xfrm>
        </p:spPr>
      </p:pic>
      <p:sp>
        <p:nvSpPr>
          <p:cNvPr id="23555" name="TextBox 2"/>
          <p:cNvSpPr txBox="1">
            <a:spLocks noChangeArrowheads="1"/>
          </p:cNvSpPr>
          <p:nvPr/>
        </p:nvSpPr>
        <p:spPr bwMode="auto">
          <a:xfrm>
            <a:off x="609600" y="4648200"/>
            <a:ext cx="8077200" cy="461665"/>
          </a:xfrm>
          <a:prstGeom prst="rect">
            <a:avLst/>
          </a:prstGeom>
          <a:noFill/>
          <a:ln w="9525">
            <a:noFill/>
            <a:miter lim="800000"/>
            <a:headEnd/>
            <a:tailEnd/>
          </a:ln>
        </p:spPr>
        <p:txBody>
          <a:bodyPr wrap="square">
            <a:prstTxWarp prst="textNoShape">
              <a:avLst/>
            </a:prstTxWarp>
            <a:spAutoFit/>
          </a:bodyPr>
          <a:lstStyle/>
          <a:p>
            <a:pPr algn="ctr"/>
            <a:r>
              <a:rPr lang="en-US" dirty="0" smtClean="0">
                <a:latin typeface="Times New Roman" pitchFamily="-108" charset="0"/>
                <a:ea typeface="Times New Roman" pitchFamily="-108" charset="0"/>
                <a:cs typeface="Times New Roman" pitchFamily="-108" charset="0"/>
              </a:rPr>
              <a:t>Health </a:t>
            </a:r>
            <a:r>
              <a:rPr lang="en-US" dirty="0">
                <a:latin typeface="Times New Roman" pitchFamily="-108" charset="0"/>
                <a:ea typeface="Times New Roman" pitchFamily="-108" charset="0"/>
                <a:cs typeface="Times New Roman" pitchFamily="-108" charset="0"/>
              </a:rPr>
              <a:t>as a byproduct of gene-</a:t>
            </a:r>
            <a:r>
              <a:rPr lang="en-US" dirty="0" smtClean="0">
                <a:latin typeface="Times New Roman" pitchFamily="-108" charset="0"/>
                <a:ea typeface="Times New Roman" pitchFamily="-108" charset="0"/>
                <a:cs typeface="Times New Roman" pitchFamily="-108" charset="0"/>
              </a:rPr>
              <a:t>environment </a:t>
            </a:r>
            <a:r>
              <a:rPr lang="en-US" dirty="0">
                <a:latin typeface="Times New Roman" pitchFamily="-108" charset="0"/>
                <a:ea typeface="Times New Roman" pitchFamily="-108" charset="0"/>
                <a:cs typeface="Times New Roman" pitchFamily="-108" charset="0"/>
              </a:rPr>
              <a:t>compatibility</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tiff"/>
          <p:cNvPicPr>
            <a:picLocks noChangeAspect="1"/>
          </p:cNvPicPr>
          <p:nvPr/>
        </p:nvPicPr>
        <p:blipFill>
          <a:blip r:embed="rId2"/>
          <a:stretch>
            <a:fillRect/>
          </a:stretch>
        </p:blipFill>
        <p:spPr>
          <a:xfrm>
            <a:off x="250825" y="201613"/>
            <a:ext cx="8458200" cy="6083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8250" y="314811"/>
            <a:ext cx="6667500" cy="2705100"/>
          </a:xfrm>
          <a:prstGeom prst="rect">
            <a:avLst/>
          </a:prstGeom>
        </p:spPr>
      </p:pic>
      <p:pic>
        <p:nvPicPr>
          <p:cNvPr id="3" name="Picture 2"/>
          <p:cNvPicPr>
            <a:picLocks noChangeAspect="1"/>
          </p:cNvPicPr>
          <p:nvPr/>
        </p:nvPicPr>
        <p:blipFill>
          <a:blip r:embed="rId3"/>
          <a:stretch>
            <a:fillRect/>
          </a:stretch>
        </p:blipFill>
        <p:spPr>
          <a:xfrm>
            <a:off x="1219200" y="3048000"/>
            <a:ext cx="6540500" cy="1739900"/>
          </a:xfrm>
          <a:prstGeom prst="rect">
            <a:avLst/>
          </a:prstGeom>
        </p:spPr>
      </p:pic>
      <p:sp>
        <p:nvSpPr>
          <p:cNvPr id="4" name="TextBox 3"/>
          <p:cNvSpPr txBox="1"/>
          <p:nvPr/>
        </p:nvSpPr>
        <p:spPr>
          <a:xfrm>
            <a:off x="1066800" y="4343400"/>
            <a:ext cx="7305431" cy="830997"/>
          </a:xfrm>
          <a:prstGeom prst="rect">
            <a:avLst/>
          </a:prstGeom>
          <a:solidFill>
            <a:srgbClr val="CCFFCC"/>
          </a:solidFill>
        </p:spPr>
        <p:txBody>
          <a:bodyPr wrap="square" rtlCol="0">
            <a:spAutoFit/>
          </a:bodyPr>
          <a:lstStyle/>
          <a:p>
            <a:pPr algn="ctr"/>
            <a:r>
              <a:rPr lang="en-US" b="1" i="1" dirty="0" smtClean="0">
                <a:solidFill>
                  <a:srgbClr val="800000"/>
                </a:solidFill>
              </a:rPr>
              <a:t>Prevalence of type 2 DM 5 times higher in Arizona </a:t>
            </a:r>
            <a:r>
              <a:rPr lang="en-US" b="1" i="1" dirty="0" err="1" smtClean="0">
                <a:solidFill>
                  <a:srgbClr val="800000"/>
                </a:solidFill>
              </a:rPr>
              <a:t>Pima’s</a:t>
            </a:r>
            <a:r>
              <a:rPr lang="en-US" b="1" i="1" dirty="0" smtClean="0">
                <a:solidFill>
                  <a:srgbClr val="800000"/>
                </a:solidFill>
              </a:rPr>
              <a:t> compared to Mexican </a:t>
            </a:r>
            <a:r>
              <a:rPr lang="en-US" b="1" i="1" dirty="0" err="1" smtClean="0">
                <a:solidFill>
                  <a:srgbClr val="800000"/>
                </a:solidFill>
              </a:rPr>
              <a:t>Pima’s</a:t>
            </a:r>
            <a:r>
              <a:rPr lang="en-US" b="1" i="1" dirty="0" smtClean="0">
                <a:solidFill>
                  <a:srgbClr val="800000"/>
                </a:solidFill>
              </a:rPr>
              <a:t>.</a:t>
            </a:r>
            <a:endParaRPr lang="en-US" b="1" i="1" dirty="0">
              <a:solidFill>
                <a:srgbClr val="800000"/>
              </a:solidFill>
            </a:endParaRPr>
          </a:p>
        </p:txBody>
      </p:sp>
      <p:sp>
        <p:nvSpPr>
          <p:cNvPr id="5" name="TextBox 4"/>
          <p:cNvSpPr txBox="1"/>
          <p:nvPr/>
        </p:nvSpPr>
        <p:spPr>
          <a:xfrm>
            <a:off x="1143000" y="5715000"/>
            <a:ext cx="6155174" cy="400110"/>
          </a:xfrm>
          <a:prstGeom prst="rect">
            <a:avLst/>
          </a:prstGeom>
          <a:noFill/>
        </p:spPr>
        <p:txBody>
          <a:bodyPr wrap="none" rtlCol="0">
            <a:spAutoFit/>
          </a:bodyPr>
          <a:lstStyle/>
          <a:p>
            <a:r>
              <a:rPr lang="en-US" sz="2000" i="1" dirty="0" smtClean="0"/>
              <a:t>Diabetes Care August 2006 vol. 29 no. 8 1866-1871 </a:t>
            </a:r>
            <a:endParaRPr lang="en-US" sz="2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ma+Indian+People.jpg"/>
          <p:cNvPicPr>
            <a:picLocks noChangeAspect="1"/>
          </p:cNvPicPr>
          <p:nvPr/>
        </p:nvPicPr>
        <p:blipFill>
          <a:blip r:embed="rId2"/>
          <a:stretch>
            <a:fillRect/>
          </a:stretch>
        </p:blipFill>
        <p:spPr>
          <a:xfrm>
            <a:off x="457200" y="381000"/>
            <a:ext cx="3039727" cy="2971800"/>
          </a:xfrm>
          <a:prstGeom prst="rect">
            <a:avLst/>
          </a:prstGeom>
        </p:spPr>
      </p:pic>
      <p:pic>
        <p:nvPicPr>
          <p:cNvPr id="3" name="Picture 2" descr="pima+gordo.jpg"/>
          <p:cNvPicPr>
            <a:picLocks noChangeAspect="1"/>
          </p:cNvPicPr>
          <p:nvPr/>
        </p:nvPicPr>
        <p:blipFill>
          <a:blip r:embed="rId3"/>
          <a:stretch>
            <a:fillRect/>
          </a:stretch>
        </p:blipFill>
        <p:spPr>
          <a:xfrm>
            <a:off x="4343400" y="228600"/>
            <a:ext cx="3705225" cy="4940300"/>
          </a:xfrm>
          <a:prstGeom prst="rect">
            <a:avLst/>
          </a:prstGeom>
        </p:spPr>
      </p:pic>
      <p:pic>
        <p:nvPicPr>
          <p:cNvPr id="4" name="Picture 3" descr="obesemcdonald.jpg"/>
          <p:cNvPicPr>
            <a:picLocks noChangeAspect="1"/>
          </p:cNvPicPr>
          <p:nvPr/>
        </p:nvPicPr>
        <p:blipFill>
          <a:blip r:embed="rId4"/>
          <a:stretch>
            <a:fillRect/>
          </a:stretch>
        </p:blipFill>
        <p:spPr>
          <a:xfrm>
            <a:off x="414468" y="3681646"/>
            <a:ext cx="3090732" cy="218575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3"/>
          <p:cNvSpPr txBox="1">
            <a:spLocks noChangeArrowheads="1"/>
          </p:cNvSpPr>
          <p:nvPr/>
        </p:nvSpPr>
        <p:spPr bwMode="auto">
          <a:xfrm>
            <a:off x="1600200" y="4724400"/>
            <a:ext cx="541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smtClean="0">
                <a:latin typeface="Times New Roman" charset="0"/>
                <a:cs typeface="Times New Roman" charset="0"/>
              </a:rPr>
              <a:t>Diet </a:t>
            </a:r>
            <a:r>
              <a:rPr lang="en-US" sz="3200" dirty="0">
                <a:latin typeface="Times New Roman" charset="0"/>
                <a:cs typeface="Times New Roman" charset="0"/>
              </a:rPr>
              <a:t>and Inflammation</a:t>
            </a:r>
          </a:p>
        </p:txBody>
      </p:sp>
      <p:pic>
        <p:nvPicPr>
          <p:cNvPr id="430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59309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4084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cessed-foo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0961"/>
            <a:ext cx="7467600" cy="5903872"/>
          </a:xfrm>
          <a:prstGeom prst="rect">
            <a:avLst/>
          </a:prstGeom>
        </p:spPr>
      </p:pic>
    </p:spTree>
    <p:extLst>
      <p:ext uri="{BB962C8B-B14F-4D97-AF65-F5344CB8AC3E}">
        <p14:creationId xmlns:p14="http://schemas.microsoft.com/office/powerpoint/2010/main" val="36133380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en-US">
              <a:solidFill>
                <a:schemeClr val="bg1"/>
              </a:solidFill>
              <a:latin typeface="Times New Roman" pitchFamily="-111" charset="0"/>
              <a:ea typeface="ＭＳ Ｐゴシック" pitchFamily="-111" charset="-128"/>
            </a:endParaRPr>
          </a:p>
        </p:txBody>
      </p:sp>
      <p:pic>
        <p:nvPicPr>
          <p:cNvPr id="74755" name="Picture 3" descr="nchicken"/>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192.tiff"/>
          <p:cNvPicPr>
            <a:picLocks noChangeAspect="1"/>
          </p:cNvPicPr>
          <p:nvPr/>
        </p:nvPicPr>
        <p:blipFill>
          <a:blip r:embed="rId2"/>
          <a:srcRect/>
          <a:stretch>
            <a:fillRect/>
          </a:stretch>
        </p:blipFill>
        <p:spPr bwMode="auto">
          <a:xfrm>
            <a:off x="33338" y="292100"/>
            <a:ext cx="8577262" cy="5816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457200" y="304800"/>
            <a:ext cx="708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dirty="0">
                <a:solidFill>
                  <a:srgbClr val="800000"/>
                </a:solidFill>
                <a:latin typeface="Akzidenz-Grotesk Std Med" charset="0"/>
              </a:rPr>
              <a:t>D</a:t>
            </a:r>
            <a:r>
              <a:rPr lang="en-US" sz="3600" dirty="0" smtClean="0">
                <a:solidFill>
                  <a:srgbClr val="800000"/>
                </a:solidFill>
                <a:latin typeface="Akzidenz-Grotesk Std Med" charset="0"/>
              </a:rPr>
              <a:t>ifferent carbohydrates produce unique genomic responses</a:t>
            </a:r>
          </a:p>
        </p:txBody>
      </p:sp>
      <p:sp>
        <p:nvSpPr>
          <p:cNvPr id="39938" name="Text Box 3"/>
          <p:cNvSpPr txBox="1">
            <a:spLocks noChangeArrowheads="1"/>
          </p:cNvSpPr>
          <p:nvPr/>
        </p:nvSpPr>
        <p:spPr bwMode="auto">
          <a:xfrm>
            <a:off x="533400" y="3886200"/>
            <a:ext cx="86106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a:solidFill>
                  <a:srgbClr val="800000"/>
                </a:solidFill>
                <a:latin typeface="Akzidenz-Grotesk Std Med" charset="0"/>
              </a:rPr>
              <a:t>high glycemic carbs                  	           low glycemic carbs</a:t>
            </a:r>
          </a:p>
          <a:p>
            <a:pPr eaLnBrk="1" hangingPunct="1">
              <a:lnSpc>
                <a:spcPct val="90000"/>
              </a:lnSpc>
              <a:spcBef>
                <a:spcPct val="20000"/>
              </a:spcBef>
            </a:pPr>
            <a:r>
              <a:rPr lang="en-US" sz="2000" dirty="0">
                <a:latin typeface="Akzidenz-Grotesk Std Light" charset="0"/>
              </a:rPr>
              <a:t>62 genes up-regulated                  </a:t>
            </a:r>
            <a:r>
              <a:rPr lang="en-US" sz="2000" dirty="0" smtClean="0">
                <a:latin typeface="Akzidenz-Grotesk Std Light" charset="0"/>
              </a:rPr>
              <a:t>          71 </a:t>
            </a:r>
            <a:r>
              <a:rPr lang="en-US" sz="2000" dirty="0">
                <a:latin typeface="Akzidenz-Grotesk Std Light" charset="0"/>
              </a:rPr>
              <a:t>genes down-regulated</a:t>
            </a:r>
          </a:p>
          <a:p>
            <a:pPr eaLnBrk="1" hangingPunct="1">
              <a:lnSpc>
                <a:spcPct val="90000"/>
              </a:lnSpc>
              <a:spcBef>
                <a:spcPct val="20000"/>
              </a:spcBef>
            </a:pPr>
            <a:r>
              <a:rPr lang="en-US" sz="2000" dirty="0">
                <a:latin typeface="Akzidenz-Grotesk Std Light" charset="0"/>
              </a:rPr>
              <a:t>linked to oxidative stress, 	         	regulating insulin signaling</a:t>
            </a:r>
          </a:p>
          <a:p>
            <a:pPr eaLnBrk="1" hangingPunct="1">
              <a:lnSpc>
                <a:spcPct val="90000"/>
              </a:lnSpc>
              <a:spcBef>
                <a:spcPct val="20000"/>
              </a:spcBef>
            </a:pPr>
            <a:r>
              <a:rPr lang="en-US" sz="2000" dirty="0">
                <a:latin typeface="Akzidenz-Grotesk Std Light" charset="0"/>
              </a:rPr>
              <a:t>Cytokine mediated immunity and </a:t>
            </a:r>
            <a:r>
              <a:rPr lang="en-US" sz="2000" dirty="0">
                <a:latin typeface="Akzidenz-Grotesk Std Light" charset="0"/>
                <a:sym typeface="Symbol" charset="0"/>
              </a:rPr>
              <a:t>	and adipocyte cell size</a:t>
            </a:r>
          </a:p>
          <a:p>
            <a:pPr eaLnBrk="1" hangingPunct="1">
              <a:lnSpc>
                <a:spcPct val="90000"/>
              </a:lnSpc>
              <a:spcBef>
                <a:spcPct val="20000"/>
              </a:spcBef>
            </a:pPr>
            <a:r>
              <a:rPr lang="en-US" sz="2000" dirty="0">
                <a:latin typeface="Akzidenz-Grotesk Std Light" charset="0"/>
              </a:rPr>
              <a:t>Interleukin </a:t>
            </a:r>
            <a:r>
              <a:rPr lang="en-US" sz="2000" dirty="0">
                <a:latin typeface="Akzidenz-Grotesk Std Light" charset="0"/>
                <a:sym typeface="Symbol" charset="0"/>
              </a:rPr>
              <a:t>pathways			</a:t>
            </a:r>
            <a:r>
              <a:rPr lang="en-US" sz="2000" dirty="0" smtClean="0">
                <a:latin typeface="Akzidenz-Grotesk Std Light" charset="0"/>
                <a:sym typeface="Symbol" charset="0"/>
              </a:rPr>
              <a:t>   Improved insulin </a:t>
            </a:r>
            <a:r>
              <a:rPr lang="en-US" sz="2000" dirty="0">
                <a:latin typeface="Akzidenz-Grotesk Std Light" charset="0"/>
                <a:sym typeface="Symbol" charset="0"/>
              </a:rPr>
              <a:t>index</a:t>
            </a:r>
            <a:endParaRPr lang="en-US" sz="1800" b="1" dirty="0">
              <a:latin typeface="Times" charset="0"/>
            </a:endParaRPr>
          </a:p>
          <a:p>
            <a:pPr eaLnBrk="1" hangingPunct="1">
              <a:spcBef>
                <a:spcPct val="50000"/>
              </a:spcBef>
            </a:pPr>
            <a:endParaRPr lang="en-US" sz="1600" dirty="0">
              <a:latin typeface="Akzidenz-Grotesk Std Light" charset="0"/>
            </a:endParaRPr>
          </a:p>
          <a:p>
            <a:pPr eaLnBrk="1" hangingPunct="1">
              <a:spcBef>
                <a:spcPct val="50000"/>
              </a:spcBef>
            </a:pPr>
            <a:endParaRPr lang="en-US" sz="1600" dirty="0">
              <a:latin typeface="Akzidenz-Grotesk Std Light" charset="0"/>
            </a:endParaRPr>
          </a:p>
          <a:p>
            <a:pPr eaLnBrk="1" hangingPunct="1">
              <a:spcBef>
                <a:spcPct val="50000"/>
              </a:spcBef>
            </a:pPr>
            <a:r>
              <a:rPr lang="en-US" sz="1600" dirty="0">
                <a:latin typeface="Akzidenz-Grotesk Std Light" charset="0"/>
              </a:rPr>
              <a:t>Source:  </a:t>
            </a:r>
            <a:r>
              <a:rPr lang="en-US" sz="1600" dirty="0" err="1">
                <a:latin typeface="Akzidenz-Grotesk Std Light" charset="0"/>
              </a:rPr>
              <a:t>Kallio</a:t>
            </a:r>
            <a:r>
              <a:rPr lang="en-US" sz="1600" dirty="0">
                <a:latin typeface="Akzidenz-Grotesk Std Light" charset="0"/>
              </a:rPr>
              <a:t> et al. Am J </a:t>
            </a:r>
            <a:r>
              <a:rPr lang="en-US" sz="1600" dirty="0" err="1">
                <a:latin typeface="Akzidenz-Grotesk Std Light" charset="0"/>
              </a:rPr>
              <a:t>Clin</a:t>
            </a:r>
            <a:r>
              <a:rPr lang="en-US" sz="1600" dirty="0">
                <a:latin typeface="Akzidenz-Grotesk Std Light" charset="0"/>
              </a:rPr>
              <a:t> Nutr;2007:851:1417-27</a:t>
            </a:r>
          </a:p>
        </p:txBody>
      </p:sp>
      <p:pic>
        <p:nvPicPr>
          <p:cNvPr id="399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76400"/>
            <a:ext cx="3251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200"/>
            <a:ext cx="31242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5640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4.tiff"/>
          <p:cNvPicPr>
            <a:picLocks noChangeAspect="1"/>
          </p:cNvPicPr>
          <p:nvPr/>
        </p:nvPicPr>
        <p:blipFill>
          <a:blip r:embed="rId2"/>
          <a:srcRect/>
          <a:stretch>
            <a:fillRect/>
          </a:stretch>
        </p:blipFill>
        <p:spPr bwMode="auto">
          <a:xfrm>
            <a:off x="704995" y="228600"/>
            <a:ext cx="7905605" cy="575352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2971800" y="533400"/>
            <a:ext cx="3124200" cy="2971800"/>
          </a:xfrm>
          <a:prstGeom prst="ellipse">
            <a:avLst/>
          </a:prstGeom>
          <a:solidFill>
            <a:srgbClr val="FFCE13">
              <a:alpha val="4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lang="en-US" b="1" dirty="0" smtClean="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latin typeface="Times New Roman"/>
                <a:cs typeface="Times New Roman"/>
              </a:rPr>
              <a:t>Environment-Lifestyle</a:t>
            </a:r>
            <a:endParaRPr kumimoji="0" lang="en-US" b="1" u="none" strike="noStrike" cap="none" normalizeH="0" baseline="0" dirty="0">
              <a:ln>
                <a:noFill/>
              </a:ln>
              <a:solidFill>
                <a:schemeClr val="tx1"/>
              </a:solidFill>
              <a:effectLst/>
              <a:latin typeface="Times New Roman"/>
              <a:cs typeface="Times New Roman"/>
            </a:endParaRPr>
          </a:p>
        </p:txBody>
      </p:sp>
      <p:sp>
        <p:nvSpPr>
          <p:cNvPr id="3" name="Oval 2"/>
          <p:cNvSpPr/>
          <p:nvPr/>
        </p:nvSpPr>
        <p:spPr bwMode="auto">
          <a:xfrm>
            <a:off x="1905000" y="2514600"/>
            <a:ext cx="3048000" cy="3124200"/>
          </a:xfrm>
          <a:prstGeom prst="ellipse">
            <a:avLst/>
          </a:prstGeom>
          <a:solidFill>
            <a:srgbClr val="FF0000">
              <a:alpha val="5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smtClean="0">
              <a:ln>
                <a:noFill/>
              </a:ln>
              <a:solidFill>
                <a:schemeClr val="tx1"/>
              </a:solidFill>
              <a:effectLst/>
              <a:latin typeface="Times New Roman"/>
              <a:cs typeface="Times New Roman"/>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800" b="1" dirty="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err="1" smtClean="0">
                <a:ln>
                  <a:noFill/>
                </a:ln>
                <a:solidFill>
                  <a:schemeClr val="tx1"/>
                </a:solidFill>
                <a:effectLst/>
                <a:latin typeface="Times New Roman"/>
                <a:cs typeface="Times New Roman"/>
              </a:rPr>
              <a:t>Epigenome</a:t>
            </a:r>
            <a:endParaRPr kumimoji="0" lang="en-US" b="1" u="none" strike="noStrike" cap="none" normalizeH="0" baseline="0" dirty="0">
              <a:ln>
                <a:noFill/>
              </a:ln>
              <a:solidFill>
                <a:schemeClr val="tx1"/>
              </a:solidFill>
              <a:effectLst/>
              <a:latin typeface="Times New Roman"/>
              <a:cs typeface="Times New Roman"/>
            </a:endParaRPr>
          </a:p>
        </p:txBody>
      </p:sp>
      <p:sp>
        <p:nvSpPr>
          <p:cNvPr id="4" name="Oval 3"/>
          <p:cNvSpPr/>
          <p:nvPr/>
        </p:nvSpPr>
        <p:spPr bwMode="auto">
          <a:xfrm>
            <a:off x="4343400" y="2514600"/>
            <a:ext cx="3124200" cy="3048000"/>
          </a:xfrm>
          <a:prstGeom prst="ellipse">
            <a:avLst/>
          </a:prstGeom>
          <a:solidFill>
            <a:srgbClr val="0000FF">
              <a:alpha val="5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smtClean="0">
              <a:ln>
                <a:noFill/>
              </a:ln>
              <a:solidFill>
                <a:schemeClr val="tx1"/>
              </a:solidFill>
              <a:effectLst/>
              <a:latin typeface="Times New Roman"/>
              <a:cs typeface="Times New Roman"/>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b="1" dirty="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err="1" smtClean="0">
                <a:ln>
                  <a:noFill/>
                </a:ln>
                <a:solidFill>
                  <a:schemeClr val="tx1"/>
                </a:solidFill>
                <a:effectLst/>
                <a:latin typeface="Times New Roman"/>
                <a:cs typeface="Times New Roman"/>
              </a:rPr>
              <a:t>Microbiome</a:t>
            </a:r>
            <a:endParaRPr kumimoji="0" lang="en-US" b="1" u="none" strike="noStrike" cap="none" normalizeH="0" baseline="0" dirty="0">
              <a:ln>
                <a:noFill/>
              </a:ln>
              <a:solidFill>
                <a:schemeClr val="tx1"/>
              </a:solidFill>
              <a:effectLst/>
              <a:latin typeface="Times New Roman"/>
              <a:cs typeface="Times New Roman"/>
            </a:endParaRPr>
          </a:p>
        </p:txBody>
      </p:sp>
      <p:cxnSp>
        <p:nvCxnSpPr>
          <p:cNvPr id="8" name="Straight Arrow Connector 7"/>
          <p:cNvCxnSpPr/>
          <p:nvPr/>
        </p:nvCxnSpPr>
        <p:spPr bwMode="auto">
          <a:xfrm flipH="1">
            <a:off x="4648200" y="1219200"/>
            <a:ext cx="3048000" cy="2209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7696200" y="762000"/>
            <a:ext cx="1219200" cy="707886"/>
          </a:xfrm>
          <a:prstGeom prst="rect">
            <a:avLst/>
          </a:prstGeom>
          <a:noFill/>
        </p:spPr>
        <p:txBody>
          <a:bodyPr wrap="square" rtlCol="0">
            <a:spAutoFit/>
          </a:bodyPr>
          <a:lstStyle/>
          <a:p>
            <a:r>
              <a:rPr lang="en-US" sz="4000" dirty="0" smtClean="0">
                <a:latin typeface="Times New Roman"/>
                <a:cs typeface="Times New Roman"/>
              </a:rPr>
              <a:t>Life</a:t>
            </a:r>
            <a:endParaRPr lang="en-US" sz="4000" dirty="0">
              <a:latin typeface="Times New Roman"/>
              <a:cs typeface="Times New Roman"/>
            </a:endParaRPr>
          </a:p>
        </p:txBody>
      </p:sp>
      <p:sp>
        <p:nvSpPr>
          <p:cNvPr id="6" name="TextBox 5"/>
          <p:cNvSpPr txBox="1"/>
          <p:nvPr/>
        </p:nvSpPr>
        <p:spPr>
          <a:xfrm>
            <a:off x="3124200" y="5638800"/>
            <a:ext cx="3200400" cy="461665"/>
          </a:xfrm>
          <a:prstGeom prst="rect">
            <a:avLst/>
          </a:prstGeom>
          <a:noFill/>
        </p:spPr>
        <p:txBody>
          <a:bodyPr wrap="square" rtlCol="0">
            <a:spAutoFit/>
          </a:bodyPr>
          <a:lstStyle/>
          <a:p>
            <a:pPr algn="ctr"/>
            <a:r>
              <a:rPr lang="en-US" dirty="0" smtClean="0">
                <a:latin typeface="Times New Roman"/>
                <a:cs typeface="Times New Roman"/>
              </a:rPr>
              <a:t>Consciousness-Spirit</a:t>
            </a:r>
            <a:endParaRPr lang="en-US" dirty="0">
              <a:latin typeface="Times New Roman"/>
              <a:cs typeface="Times New Roman"/>
            </a:endParaRPr>
          </a:p>
        </p:txBody>
      </p:sp>
      <p:sp>
        <p:nvSpPr>
          <p:cNvPr id="11" name="Oval 10"/>
          <p:cNvSpPr/>
          <p:nvPr/>
        </p:nvSpPr>
        <p:spPr bwMode="auto">
          <a:xfrm>
            <a:off x="1676400" y="381000"/>
            <a:ext cx="6019800" cy="6248400"/>
          </a:xfrm>
          <a:prstGeom prst="ellipse">
            <a:avLst/>
          </a:prstGeom>
          <a:solidFill>
            <a:schemeClr val="accent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kzidenz-Grotesk BQ Light" pitchFamily="1" charset="0"/>
            </a:endParaRPr>
          </a:p>
        </p:txBody>
      </p:sp>
    </p:spTree>
    <p:extLst>
      <p:ext uri="{BB962C8B-B14F-4D97-AF65-F5344CB8AC3E}">
        <p14:creationId xmlns:p14="http://schemas.microsoft.com/office/powerpoint/2010/main" val="3680951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2.tiff"/>
          <p:cNvPicPr>
            <a:picLocks noChangeAspect="1"/>
          </p:cNvPicPr>
          <p:nvPr/>
        </p:nvPicPr>
        <p:blipFill>
          <a:blip r:embed="rId2"/>
          <a:srcRect/>
          <a:stretch>
            <a:fillRect/>
          </a:stretch>
        </p:blipFill>
        <p:spPr bwMode="auto">
          <a:xfrm>
            <a:off x="1143000" y="304800"/>
            <a:ext cx="6919015" cy="5478462"/>
          </a:xfrm>
          <a:prstGeom prst="rect">
            <a:avLst/>
          </a:prstGeom>
          <a:noFill/>
          <a:ln w="9525">
            <a:noFill/>
            <a:miter lim="800000"/>
            <a:headEnd/>
            <a:tailEnd/>
          </a:ln>
        </p:spPr>
      </p:pic>
      <p:sp>
        <p:nvSpPr>
          <p:cNvPr id="54275" name="TextBox 2"/>
          <p:cNvSpPr txBox="1">
            <a:spLocks noChangeArrowheads="1"/>
          </p:cNvSpPr>
          <p:nvPr/>
        </p:nvSpPr>
        <p:spPr bwMode="auto">
          <a:xfrm>
            <a:off x="249238" y="84138"/>
            <a:ext cx="8750300" cy="3683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84146"/>
            <a:ext cx="4724906" cy="369332"/>
          </a:xfrm>
          <a:prstGeom prst="rect">
            <a:avLst/>
          </a:prstGeom>
          <a:noFill/>
        </p:spPr>
        <p:txBody>
          <a:bodyPr wrap="square" rtlCol="0">
            <a:spAutoFit/>
          </a:bodyPr>
          <a:lstStyle/>
          <a:p>
            <a:r>
              <a:rPr lang="en-US" sz="1800" dirty="0" smtClean="0"/>
              <a:t>Courtesy </a:t>
            </a:r>
            <a:r>
              <a:rPr lang="en-US" sz="1800" dirty="0"/>
              <a:t>I</a:t>
            </a:r>
            <a:r>
              <a:rPr lang="en-US" sz="1800" dirty="0" smtClean="0"/>
              <a:t>an Spreadbury PhD</a:t>
            </a:r>
            <a:endParaRPr lang="en-US" sz="1800" dirty="0"/>
          </a:p>
        </p:txBody>
      </p:sp>
      <p:pic>
        <p:nvPicPr>
          <p:cNvPr id="6" name="Picture 5" descr="Screen-Shot-2015-09-07-at-12.31.33-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32560"/>
            <a:ext cx="5714999" cy="5866883"/>
          </a:xfrm>
          <a:prstGeom prst="rect">
            <a:avLst/>
          </a:prstGeom>
        </p:spPr>
      </p:pic>
      <p:sp>
        <p:nvSpPr>
          <p:cNvPr id="7" name="Rounded Rectangle 6"/>
          <p:cNvSpPr/>
          <p:nvPr/>
        </p:nvSpPr>
        <p:spPr>
          <a:xfrm>
            <a:off x="3733800" y="6019800"/>
            <a:ext cx="1219200" cy="338553"/>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solidFill>
                  <a:schemeClr val="bg1"/>
                </a:solidFill>
              </a:rPr>
              <a:t>Cancer</a:t>
            </a:r>
            <a:endParaRPr lang="en-US" dirty="0">
              <a:solidFill>
                <a:schemeClr val="bg1"/>
              </a:solidFill>
            </a:endParaRPr>
          </a:p>
        </p:txBody>
      </p:sp>
      <p:cxnSp>
        <p:nvCxnSpPr>
          <p:cNvPr id="9" name="Straight Arrow Connector 8"/>
          <p:cNvCxnSpPr/>
          <p:nvPr/>
        </p:nvCxnSpPr>
        <p:spPr>
          <a:xfrm>
            <a:off x="2286000" y="5943600"/>
            <a:ext cx="1400664" cy="208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973890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228600"/>
            <a:ext cx="358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latin typeface="Times New Roman" charset="0"/>
                <a:cs typeface="Times New Roman" charset="0"/>
              </a:rPr>
              <a:t>Poor Quality Carbs</a:t>
            </a:r>
          </a:p>
          <a:p>
            <a:pPr algn="ctr" eaLnBrk="1" hangingPunct="1"/>
            <a:r>
              <a:rPr lang="en-US" sz="2000">
                <a:latin typeface="Times New Roman" charset="0"/>
                <a:cs typeface="Times New Roman" charset="0"/>
              </a:rPr>
              <a:t>Acellular carbohydrate density</a:t>
            </a:r>
          </a:p>
        </p:txBody>
      </p:sp>
      <p:sp>
        <p:nvSpPr>
          <p:cNvPr id="5" name="TextBox 4"/>
          <p:cNvSpPr txBox="1">
            <a:spLocks noChangeArrowheads="1"/>
          </p:cNvSpPr>
          <p:nvPr/>
        </p:nvSpPr>
        <p:spPr bwMode="auto">
          <a:xfrm>
            <a:off x="685800" y="14478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Excess Insulin</a:t>
            </a:r>
          </a:p>
        </p:txBody>
      </p:sp>
      <p:sp>
        <p:nvSpPr>
          <p:cNvPr id="6" name="TextBox 5"/>
          <p:cNvSpPr txBox="1">
            <a:spLocks noChangeArrowheads="1"/>
          </p:cNvSpPr>
          <p:nvPr/>
        </p:nvSpPr>
        <p:spPr bwMode="auto">
          <a:xfrm>
            <a:off x="2057400" y="3276600"/>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Down-regulation of insulin receptors</a:t>
            </a:r>
          </a:p>
        </p:txBody>
      </p:sp>
      <p:sp>
        <p:nvSpPr>
          <p:cNvPr id="7" name="TextBox 6"/>
          <p:cNvSpPr txBox="1">
            <a:spLocks noChangeArrowheads="1"/>
          </p:cNvSpPr>
          <p:nvPr/>
        </p:nvSpPr>
        <p:spPr bwMode="auto">
          <a:xfrm>
            <a:off x="3276600" y="4495800"/>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800000"/>
                </a:solidFill>
                <a:latin typeface="Times New Roman" charset="0"/>
                <a:cs typeface="Times New Roman" charset="0"/>
              </a:rPr>
              <a:t>Insulin Resistance</a:t>
            </a:r>
          </a:p>
        </p:txBody>
      </p:sp>
      <p:sp>
        <p:nvSpPr>
          <p:cNvPr id="8" name="TextBox 7"/>
          <p:cNvSpPr txBox="1"/>
          <p:nvPr/>
        </p:nvSpPr>
        <p:spPr>
          <a:xfrm>
            <a:off x="5410200" y="381000"/>
            <a:ext cx="3352800" cy="2923877"/>
          </a:xfrm>
          <a:prstGeom prst="rect">
            <a:avLst/>
          </a:prstGeom>
          <a:noFill/>
        </p:spPr>
        <p:txBody>
          <a:bodyPr>
            <a:spAutoFit/>
          </a:bodyPr>
          <a:lstStyle/>
          <a:p>
            <a:pPr>
              <a:defRPr/>
            </a:pPr>
            <a:r>
              <a:rPr lang="en-US" sz="2400" dirty="0">
                <a:solidFill>
                  <a:srgbClr val="800000"/>
                </a:solidFill>
                <a:latin typeface="Times New Roman"/>
                <a:cs typeface="Times New Roman"/>
              </a:rPr>
              <a:t>Inflammation</a:t>
            </a:r>
          </a:p>
          <a:p>
            <a:pPr marL="285750" indent="-285750">
              <a:buFont typeface="Arial"/>
              <a:buChar char="•"/>
              <a:defRPr/>
            </a:pPr>
            <a:r>
              <a:rPr lang="en-US" sz="2000" dirty="0"/>
              <a:t>Stress</a:t>
            </a:r>
          </a:p>
          <a:p>
            <a:pPr marL="285750" indent="-285750">
              <a:buFont typeface="Arial"/>
              <a:buChar char="•"/>
              <a:defRPr/>
            </a:pPr>
            <a:r>
              <a:rPr lang="en-US" sz="2000" dirty="0"/>
              <a:t>Sleep disruption</a:t>
            </a:r>
          </a:p>
          <a:p>
            <a:pPr marL="285750" indent="-285750">
              <a:buFont typeface="Arial"/>
              <a:buChar char="•"/>
              <a:defRPr/>
            </a:pPr>
            <a:r>
              <a:rPr lang="en-US" sz="2000" i="1" dirty="0"/>
              <a:t>Altered gut-permeability/microbiome</a:t>
            </a:r>
          </a:p>
          <a:p>
            <a:pPr marL="285750" indent="-285750">
              <a:buFont typeface="Arial"/>
              <a:buChar char="•"/>
              <a:defRPr/>
            </a:pPr>
            <a:r>
              <a:rPr lang="en-US" sz="2000" dirty="0"/>
              <a:t>Social isolation</a:t>
            </a:r>
          </a:p>
          <a:p>
            <a:pPr marL="285750" indent="-285750">
              <a:buFont typeface="Arial"/>
              <a:buChar char="•"/>
              <a:defRPr/>
            </a:pPr>
            <a:r>
              <a:rPr lang="en-US" sz="2000" dirty="0"/>
              <a:t>Toxin excess</a:t>
            </a:r>
          </a:p>
          <a:p>
            <a:pPr marL="285750" indent="-285750">
              <a:buFont typeface="Arial"/>
              <a:buChar char="•"/>
              <a:defRPr/>
            </a:pPr>
            <a:r>
              <a:rPr lang="en-US" sz="2000" dirty="0"/>
              <a:t>Sedentary states</a:t>
            </a:r>
          </a:p>
          <a:p>
            <a:pPr marL="285750" indent="-285750">
              <a:buFont typeface="Arial"/>
              <a:buChar char="•"/>
              <a:defRPr/>
            </a:pPr>
            <a:r>
              <a:rPr lang="en-US" sz="2000" dirty="0"/>
              <a:t>VAT</a:t>
            </a:r>
          </a:p>
        </p:txBody>
      </p:sp>
      <p:sp>
        <p:nvSpPr>
          <p:cNvPr id="10" name="TextBox 9"/>
          <p:cNvSpPr txBox="1">
            <a:spLocks noChangeArrowheads="1"/>
          </p:cNvSpPr>
          <p:nvPr/>
        </p:nvSpPr>
        <p:spPr bwMode="auto">
          <a:xfrm>
            <a:off x="33338" y="2438400"/>
            <a:ext cx="2405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VAT Fat storage-lipogenesis</a:t>
            </a:r>
          </a:p>
        </p:txBody>
      </p:sp>
      <p:sp>
        <p:nvSpPr>
          <p:cNvPr id="11" name="TextBox 10"/>
          <p:cNvSpPr txBox="1">
            <a:spLocks noChangeArrowheads="1"/>
          </p:cNvSpPr>
          <p:nvPr/>
        </p:nvSpPr>
        <p:spPr bwMode="auto">
          <a:xfrm>
            <a:off x="3352800" y="533400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800000"/>
                </a:solidFill>
                <a:latin typeface="Times New Roman" charset="0"/>
                <a:cs typeface="Times New Roman" charset="0"/>
              </a:rPr>
              <a:t>Leptin resistance</a:t>
            </a:r>
          </a:p>
        </p:txBody>
      </p:sp>
      <p:sp>
        <p:nvSpPr>
          <p:cNvPr id="12" name="TextBox 11"/>
          <p:cNvSpPr txBox="1">
            <a:spLocks noChangeArrowheads="1"/>
          </p:cNvSpPr>
          <p:nvPr/>
        </p:nvSpPr>
        <p:spPr bwMode="auto">
          <a:xfrm>
            <a:off x="2438400" y="6248400"/>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smtClean="0">
                <a:latin typeface="Times New Roman" charset="0"/>
                <a:cs typeface="Times New Roman" charset="0"/>
              </a:rPr>
              <a:t>Chronic Complex Disease</a:t>
            </a:r>
            <a:endParaRPr lang="en-US" b="1" i="1" dirty="0">
              <a:latin typeface="Times New Roman" charset="0"/>
              <a:cs typeface="Times New Roman" charset="0"/>
            </a:endParaRPr>
          </a:p>
        </p:txBody>
      </p:sp>
      <p:cxnSp>
        <p:nvCxnSpPr>
          <p:cNvPr id="3" name="Straight Arrow Connector 2"/>
          <p:cNvCxnSpPr>
            <a:cxnSpLocks noChangeShapeType="1"/>
          </p:cNvCxnSpPr>
          <p:nvPr/>
        </p:nvCxnSpPr>
        <p:spPr bwMode="auto">
          <a:xfrm>
            <a:off x="1676400" y="914400"/>
            <a:ext cx="0" cy="5334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a:cxnSpLocks noChangeShapeType="1"/>
          </p:cNvCxnSpPr>
          <p:nvPr/>
        </p:nvCxnSpPr>
        <p:spPr bwMode="auto">
          <a:xfrm flipH="1">
            <a:off x="1295400" y="1905000"/>
            <a:ext cx="304800" cy="5334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a:cxnSpLocks noChangeShapeType="1"/>
          </p:cNvCxnSpPr>
          <p:nvPr/>
        </p:nvCxnSpPr>
        <p:spPr bwMode="auto">
          <a:xfrm>
            <a:off x="3657600" y="3886200"/>
            <a:ext cx="304800" cy="6096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cxnSpLocks noChangeShapeType="1"/>
          </p:cNvCxnSpPr>
          <p:nvPr/>
        </p:nvCxnSpPr>
        <p:spPr bwMode="auto">
          <a:xfrm flipH="1">
            <a:off x="5334000" y="3352800"/>
            <a:ext cx="457200" cy="12954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cxnSpLocks noChangeShapeType="1"/>
            <a:endCxn id="7" idx="1"/>
          </p:cNvCxnSpPr>
          <p:nvPr/>
        </p:nvCxnSpPr>
        <p:spPr bwMode="auto">
          <a:xfrm>
            <a:off x="1447800" y="3200400"/>
            <a:ext cx="1828800" cy="1495425"/>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a:cxnSpLocks noChangeShapeType="1"/>
          </p:cNvCxnSpPr>
          <p:nvPr/>
        </p:nvCxnSpPr>
        <p:spPr bwMode="auto">
          <a:xfrm>
            <a:off x="4191000" y="4953000"/>
            <a:ext cx="0" cy="4572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a:cxnSpLocks noChangeShapeType="1"/>
          </p:cNvCxnSpPr>
          <p:nvPr/>
        </p:nvCxnSpPr>
        <p:spPr bwMode="auto">
          <a:xfrm>
            <a:off x="4191000" y="5791200"/>
            <a:ext cx="0" cy="5334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cxnSpLocks noChangeShapeType="1"/>
          </p:cNvCxnSpPr>
          <p:nvPr/>
        </p:nvCxnSpPr>
        <p:spPr bwMode="auto">
          <a:xfrm>
            <a:off x="2209800" y="1905000"/>
            <a:ext cx="1066800" cy="13716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a:cxnSpLocks noChangeShapeType="1"/>
          </p:cNvCxnSpPr>
          <p:nvPr/>
        </p:nvCxnSpPr>
        <p:spPr bwMode="auto">
          <a:xfrm flipV="1">
            <a:off x="3429000" y="685800"/>
            <a:ext cx="1981200" cy="76200"/>
          </a:xfrm>
          <a:prstGeom prst="straightConnector1">
            <a:avLst/>
          </a:prstGeom>
          <a:noFill/>
          <a:ln w="9525">
            <a:solidFill>
              <a:srgbClr val="8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a:cxnSpLocks noChangeShapeType="1"/>
          </p:cNvCxnSpPr>
          <p:nvPr/>
        </p:nvCxnSpPr>
        <p:spPr bwMode="auto">
          <a:xfrm flipH="1">
            <a:off x="5181600" y="3048000"/>
            <a:ext cx="1371600" cy="24384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66853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64" y="274638"/>
            <a:ext cx="5640707" cy="1143000"/>
          </a:xfrm>
        </p:spPr>
        <p:txBody>
          <a:bodyPr>
            <a:normAutofit/>
          </a:bodyPr>
          <a:lstStyle/>
          <a:p>
            <a:r>
              <a:rPr lang="en-US" dirty="0" smtClean="0">
                <a:solidFill>
                  <a:srgbClr val="800000"/>
                </a:solidFill>
              </a:rPr>
              <a:t>More quality fat sources</a:t>
            </a:r>
            <a:endParaRPr lang="en-US" dirty="0">
              <a:solidFill>
                <a:srgbClr val="800000"/>
              </a:solidFill>
            </a:endParaRPr>
          </a:p>
        </p:txBody>
      </p:sp>
      <p:sp>
        <p:nvSpPr>
          <p:cNvPr id="3" name="Content Placeholder 2"/>
          <p:cNvSpPr>
            <a:spLocks noGrp="1"/>
          </p:cNvSpPr>
          <p:nvPr>
            <p:ph idx="1"/>
          </p:nvPr>
        </p:nvSpPr>
        <p:spPr>
          <a:xfrm>
            <a:off x="304800" y="1752600"/>
            <a:ext cx="3936039" cy="4191000"/>
          </a:xfrm>
        </p:spPr>
        <p:txBody>
          <a:bodyPr>
            <a:normAutofit fontScale="92500" lnSpcReduction="20000"/>
          </a:bodyPr>
          <a:lstStyle/>
          <a:p>
            <a:r>
              <a:rPr lang="en-US" dirty="0" smtClean="0"/>
              <a:t>Pasture-raised eggs</a:t>
            </a:r>
          </a:p>
          <a:p>
            <a:r>
              <a:rPr lang="en-US" dirty="0" smtClean="0"/>
              <a:t>Fatty fish e.g. salmon, sardines, anchovies, </a:t>
            </a:r>
            <a:r>
              <a:rPr lang="en-US" dirty="0" err="1" smtClean="0"/>
              <a:t>mackeral</a:t>
            </a:r>
            <a:r>
              <a:rPr lang="en-US" dirty="0" smtClean="0"/>
              <a:t>, trout</a:t>
            </a:r>
          </a:p>
          <a:p>
            <a:r>
              <a:rPr lang="en-US" dirty="0" smtClean="0"/>
              <a:t>Ghee</a:t>
            </a:r>
          </a:p>
          <a:p>
            <a:r>
              <a:rPr lang="en-US" dirty="0" smtClean="0"/>
              <a:t>Grass-fed butter</a:t>
            </a:r>
          </a:p>
          <a:p>
            <a:r>
              <a:rPr lang="en-US" dirty="0" smtClean="0"/>
              <a:t>Whole fat dairy, yogurt</a:t>
            </a:r>
          </a:p>
          <a:p>
            <a:r>
              <a:rPr lang="en-US" dirty="0" smtClean="0"/>
              <a:t>Extra virgin olive oil</a:t>
            </a:r>
          </a:p>
          <a:p>
            <a:r>
              <a:rPr lang="en-US" dirty="0" smtClean="0"/>
              <a:t>Extra virgin coconut oil</a:t>
            </a:r>
          </a:p>
          <a:p>
            <a:r>
              <a:rPr lang="en-US" dirty="0" smtClean="0"/>
              <a:t>Avocados, olives</a:t>
            </a:r>
          </a:p>
          <a:p>
            <a:r>
              <a:rPr lang="en-US" dirty="0" smtClean="0"/>
              <a:t>Nuts - almonds, macadamia, walnuts</a:t>
            </a:r>
          </a:p>
          <a:p>
            <a:r>
              <a:rPr lang="en-US" dirty="0" smtClean="0"/>
              <a:t>Pasture-raised and uncured meats</a:t>
            </a:r>
            <a:endParaRPr lang="en-US" dirty="0"/>
          </a:p>
        </p:txBody>
      </p:sp>
      <p:pic>
        <p:nvPicPr>
          <p:cNvPr id="4" name="Picture 3"/>
          <p:cNvPicPr>
            <a:picLocks noChangeAspect="1"/>
          </p:cNvPicPr>
          <p:nvPr/>
        </p:nvPicPr>
        <p:blipFill>
          <a:blip r:embed="rId2"/>
          <a:stretch>
            <a:fillRect/>
          </a:stretch>
        </p:blipFill>
        <p:spPr>
          <a:xfrm>
            <a:off x="4419600" y="3352800"/>
            <a:ext cx="4454697" cy="2378278"/>
          </a:xfrm>
          <a:prstGeom prst="rect">
            <a:avLst/>
          </a:prstGeom>
        </p:spPr>
      </p:pic>
      <p:pic>
        <p:nvPicPr>
          <p:cNvPr id="5" name="Picture 4" descr="Gh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685800"/>
            <a:ext cx="2971800" cy="2229243"/>
          </a:xfrm>
          <a:prstGeom prst="rect">
            <a:avLst/>
          </a:prstGeom>
        </p:spPr>
      </p:pic>
    </p:spTree>
    <p:extLst>
      <p:ext uri="{BB962C8B-B14F-4D97-AF65-F5344CB8AC3E}">
        <p14:creationId xmlns:p14="http://schemas.microsoft.com/office/powerpoint/2010/main" val="2704478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905000"/>
            <a:ext cx="6781800" cy="2062103"/>
          </a:xfrm>
          <a:prstGeom prst="rect">
            <a:avLst/>
          </a:prstGeom>
          <a:noFill/>
        </p:spPr>
        <p:txBody>
          <a:bodyPr wrap="square" rtlCol="0">
            <a:spAutoFit/>
          </a:bodyPr>
          <a:lstStyle/>
          <a:p>
            <a:pPr algn="ctr"/>
            <a:r>
              <a:rPr lang="en-US" sz="3200" dirty="0" err="1" smtClean="0">
                <a:solidFill>
                  <a:srgbClr val="800000"/>
                </a:solidFill>
                <a:latin typeface="Times New Roman"/>
                <a:cs typeface="Times New Roman"/>
              </a:rPr>
              <a:t>Allostasis</a:t>
            </a:r>
            <a:r>
              <a:rPr lang="en-US" sz="3200" dirty="0" smtClean="0">
                <a:solidFill>
                  <a:srgbClr val="800000"/>
                </a:solidFill>
                <a:latin typeface="Times New Roman"/>
                <a:cs typeface="Times New Roman"/>
              </a:rPr>
              <a:t> and </a:t>
            </a:r>
            <a:r>
              <a:rPr lang="en-US" sz="3200" dirty="0" err="1" smtClean="0">
                <a:solidFill>
                  <a:srgbClr val="800000"/>
                </a:solidFill>
                <a:latin typeface="Times New Roman"/>
                <a:cs typeface="Times New Roman"/>
              </a:rPr>
              <a:t>Allostatic</a:t>
            </a:r>
            <a:r>
              <a:rPr lang="en-US" sz="3200" dirty="0" smtClean="0">
                <a:solidFill>
                  <a:srgbClr val="800000"/>
                </a:solidFill>
                <a:latin typeface="Times New Roman"/>
                <a:cs typeface="Times New Roman"/>
              </a:rPr>
              <a:t> Load</a:t>
            </a:r>
          </a:p>
          <a:p>
            <a:pPr algn="ctr"/>
            <a:endParaRPr lang="en-US" b="1" i="1" dirty="0" smtClean="0">
              <a:solidFill>
                <a:srgbClr val="FF0000"/>
              </a:solidFill>
              <a:latin typeface="Times New Roman"/>
              <a:cs typeface="Times New Roman"/>
            </a:endParaRPr>
          </a:p>
          <a:p>
            <a:pPr algn="ctr"/>
            <a:r>
              <a:rPr lang="en-US" dirty="0" smtClean="0">
                <a:latin typeface="Times New Roman"/>
                <a:cs typeface="Times New Roman"/>
              </a:rPr>
              <a:t>The process of achieving stability or balance through physiological or behavioral change in response to changes in one’s environment.</a:t>
            </a:r>
            <a:endParaRPr lang="en-US"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a:srcRect/>
          <a:stretch>
            <a:fillRect/>
          </a:stretch>
        </p:blipFill>
        <p:spPr bwMode="auto">
          <a:xfrm>
            <a:off x="304800" y="228600"/>
            <a:ext cx="1905000" cy="2857500"/>
          </a:xfrm>
          <a:prstGeom prst="rect">
            <a:avLst/>
          </a:prstGeom>
          <a:noFill/>
          <a:ln w="9525">
            <a:noFill/>
            <a:miter lim="800000"/>
            <a:headEnd/>
            <a:tailEnd/>
          </a:ln>
        </p:spPr>
      </p:pic>
      <p:sp>
        <p:nvSpPr>
          <p:cNvPr id="20483" name="TextBox 2"/>
          <p:cNvSpPr txBox="1">
            <a:spLocks noChangeArrowheads="1"/>
          </p:cNvSpPr>
          <p:nvPr/>
        </p:nvSpPr>
        <p:spPr bwMode="auto">
          <a:xfrm>
            <a:off x="2438400" y="1219200"/>
            <a:ext cx="5105400" cy="1016000"/>
          </a:xfrm>
          <a:prstGeom prst="rect">
            <a:avLst/>
          </a:prstGeom>
          <a:noFill/>
          <a:ln w="9525">
            <a:noFill/>
            <a:miter lim="800000"/>
            <a:headEnd/>
            <a:tailEnd/>
          </a:ln>
        </p:spPr>
        <p:txBody>
          <a:bodyPr>
            <a:prstTxWarp prst="textNoShape">
              <a:avLst/>
            </a:prstTxWarp>
            <a:spAutoFit/>
          </a:bodyPr>
          <a:lstStyle/>
          <a:p>
            <a:r>
              <a:rPr lang="en-US" sz="2000">
                <a:latin typeface="Times New Roman" pitchFamily="-111" charset="0"/>
                <a:ea typeface="Times New Roman" pitchFamily="-111" charset="0"/>
                <a:cs typeface="Times New Roman" pitchFamily="-111" charset="0"/>
              </a:rPr>
              <a:t>Richard Davidson PhD</a:t>
            </a:r>
          </a:p>
          <a:p>
            <a:r>
              <a:rPr lang="en-US" sz="2000">
                <a:latin typeface="Times New Roman" pitchFamily="-111" charset="0"/>
                <a:ea typeface="Times New Roman" pitchFamily="-111" charset="0"/>
                <a:cs typeface="Times New Roman" pitchFamily="-111" charset="0"/>
              </a:rPr>
              <a:t>Director, Waisman Lab Neurosciences</a:t>
            </a:r>
          </a:p>
          <a:p>
            <a:r>
              <a:rPr lang="en-US" sz="2000">
                <a:latin typeface="Times New Roman" pitchFamily="-111" charset="0"/>
                <a:ea typeface="Times New Roman" pitchFamily="-111" charset="0"/>
                <a:cs typeface="Times New Roman" pitchFamily="-111" charset="0"/>
              </a:rPr>
              <a:t>University of Wisconsin Medical School</a:t>
            </a:r>
          </a:p>
        </p:txBody>
      </p:sp>
      <p:sp>
        <p:nvSpPr>
          <p:cNvPr id="20484" name="TextBox 3"/>
          <p:cNvSpPr txBox="1">
            <a:spLocks noChangeArrowheads="1"/>
          </p:cNvSpPr>
          <p:nvPr/>
        </p:nvSpPr>
        <p:spPr bwMode="auto">
          <a:xfrm>
            <a:off x="2438400" y="3657600"/>
            <a:ext cx="6172200" cy="1323975"/>
          </a:xfrm>
          <a:prstGeom prst="rect">
            <a:avLst/>
          </a:prstGeom>
          <a:noFill/>
          <a:ln w="9525">
            <a:noFill/>
            <a:miter lim="800000"/>
            <a:headEnd/>
            <a:tailEnd/>
          </a:ln>
        </p:spPr>
        <p:txBody>
          <a:bodyPr>
            <a:prstTxWarp prst="textNoShape">
              <a:avLst/>
            </a:prstTxWarp>
            <a:spAutoFit/>
          </a:bodyPr>
          <a:lstStyle/>
          <a:p>
            <a:r>
              <a:rPr lang="en-US" sz="2000">
                <a:latin typeface="Times New Roman" pitchFamily="-111" charset="0"/>
                <a:ea typeface="Times New Roman" pitchFamily="-111" charset="0"/>
                <a:cs typeface="Times New Roman" pitchFamily="-111" charset="0"/>
              </a:rPr>
              <a:t>Bruce S. McEwen, Ph.D. </a:t>
            </a:r>
          </a:p>
          <a:p>
            <a:r>
              <a:rPr lang="en-US" sz="2000">
                <a:latin typeface="Times New Roman" pitchFamily="-111" charset="0"/>
                <a:ea typeface="Times New Roman" pitchFamily="-111" charset="0"/>
                <a:cs typeface="Times New Roman" pitchFamily="-111" charset="0"/>
              </a:rPr>
              <a:t>Alfred E. Mirsky Professor </a:t>
            </a:r>
          </a:p>
          <a:p>
            <a:r>
              <a:rPr lang="en-US" sz="2000">
                <a:latin typeface="Times New Roman" pitchFamily="-111" charset="0"/>
                <a:ea typeface="Times New Roman" pitchFamily="-111" charset="0"/>
                <a:cs typeface="Times New Roman" pitchFamily="-111" charset="0"/>
              </a:rPr>
              <a:t>Harold and Margaret Milliken Hatch Laboratory of Neuroendocrinology,  Rockefeller University</a:t>
            </a:r>
          </a:p>
        </p:txBody>
      </p:sp>
      <p:pic>
        <p:nvPicPr>
          <p:cNvPr id="20485" name="Picture 4"/>
          <p:cNvPicPr>
            <a:picLocks noChangeAspect="1"/>
          </p:cNvPicPr>
          <p:nvPr/>
        </p:nvPicPr>
        <p:blipFill>
          <a:blip r:embed="rId3"/>
          <a:srcRect/>
          <a:stretch>
            <a:fillRect/>
          </a:stretch>
        </p:blipFill>
        <p:spPr bwMode="auto">
          <a:xfrm>
            <a:off x="304800" y="3306763"/>
            <a:ext cx="1816100" cy="21796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figure3.1.gif"/>
          <p:cNvPicPr>
            <a:picLocks noChangeAspect="1"/>
          </p:cNvPicPr>
          <p:nvPr/>
        </p:nvPicPr>
        <p:blipFill>
          <a:blip r:embed="rId2"/>
          <a:srcRect/>
          <a:stretch>
            <a:fillRect/>
          </a:stretch>
        </p:blipFill>
        <p:spPr bwMode="auto">
          <a:xfrm>
            <a:off x="2743200" y="0"/>
            <a:ext cx="4056063" cy="6096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graphicFrame>
        <p:nvGraphicFramePr>
          <p:cNvPr id="37890" name="Object 2"/>
          <p:cNvGraphicFramePr>
            <a:graphicFrameLocks noChangeAspect="1"/>
          </p:cNvGraphicFramePr>
          <p:nvPr/>
        </p:nvGraphicFramePr>
        <p:xfrm>
          <a:off x="1143000" y="52388"/>
          <a:ext cx="5962650" cy="6805612"/>
        </p:xfrm>
        <a:graphic>
          <a:graphicData uri="http://schemas.openxmlformats.org/presentationml/2006/ole">
            <mc:AlternateContent xmlns:mc="http://schemas.openxmlformats.org/markup-compatibility/2006">
              <mc:Choice xmlns:v="urn:schemas-microsoft-com:vml" Requires="v">
                <p:oleObj spid="_x0000_s251001" name="Document" r:id="rId4" imgW="7110984" imgH="8110728" progId="Word.Document.8">
                  <p:embed/>
                </p:oleObj>
              </mc:Choice>
              <mc:Fallback>
                <p:oleObj name="Document" r:id="rId4" imgW="7110984" imgH="8110728"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2388"/>
                        <a:ext cx="5962650" cy="6805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891" name="TextBox 2"/>
          <p:cNvSpPr txBox="1">
            <a:spLocks noChangeArrowheads="1"/>
          </p:cNvSpPr>
          <p:nvPr/>
        </p:nvSpPr>
        <p:spPr bwMode="auto">
          <a:xfrm>
            <a:off x="457200" y="6400800"/>
            <a:ext cx="2667000" cy="400050"/>
          </a:xfrm>
          <a:prstGeom prst="rect">
            <a:avLst/>
          </a:prstGeom>
          <a:noFill/>
          <a:ln w="9525">
            <a:noFill/>
            <a:miter lim="800000"/>
            <a:headEnd/>
            <a:tailEnd/>
          </a:ln>
        </p:spPr>
        <p:txBody>
          <a:bodyPr>
            <a:prstTxWarp prst="textNoShape">
              <a:avLst/>
            </a:prstTxWarp>
            <a:spAutoFit/>
          </a:bodyPr>
          <a:lstStyle/>
          <a:p>
            <a:r>
              <a:rPr lang="en-US" sz="2000">
                <a:latin typeface="Times New Roman" pitchFamily="-111" charset="0"/>
                <a:ea typeface="Times New Roman" pitchFamily="-111" charset="0"/>
                <a:cs typeface="Times New Roman" pitchFamily="-111" charset="0"/>
              </a:rPr>
              <a:t>McEwen NEJM 2000</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228600"/>
            <a:ext cx="7772400" cy="1143000"/>
          </a:xfrm>
        </p:spPr>
        <p:txBody>
          <a:bodyPr/>
          <a:lstStyle/>
          <a:p>
            <a:pPr eaLnBrk="1" hangingPunct="1"/>
            <a:r>
              <a:rPr lang="en-US" dirty="0">
                <a:solidFill>
                  <a:srgbClr val="800000"/>
                </a:solidFill>
                <a:latin typeface="Baskerville" pitchFamily="-111" charset="0"/>
                <a:ea typeface="ＭＳ Ｐゴシック" pitchFamily="-111" charset="-128"/>
                <a:cs typeface="ＭＳ Ｐゴシック" pitchFamily="-111" charset="-128"/>
              </a:rPr>
              <a:t>Fight-Flight or Sympathetic Tone</a:t>
            </a:r>
          </a:p>
        </p:txBody>
      </p:sp>
      <p:pic>
        <p:nvPicPr>
          <p:cNvPr id="236547" name="Picture 3"/>
          <p:cNvPicPr>
            <a:picLocks noChangeAspect="1" noChangeArrowheads="1"/>
          </p:cNvPicPr>
          <p:nvPr/>
        </p:nvPicPr>
        <p:blipFill>
          <a:blip r:embed="rId2"/>
          <a:srcRect/>
          <a:stretch>
            <a:fillRect/>
          </a:stretch>
        </p:blipFill>
        <p:spPr bwMode="auto">
          <a:xfrm>
            <a:off x="685800" y="1219200"/>
            <a:ext cx="3379788" cy="4648200"/>
          </a:xfrm>
          <a:prstGeom prst="rect">
            <a:avLst/>
          </a:prstGeom>
          <a:noFill/>
          <a:ln w="9525">
            <a:noFill/>
            <a:miter lim="800000"/>
            <a:headEnd/>
            <a:tailEnd/>
          </a:ln>
        </p:spPr>
      </p:pic>
      <p:pic>
        <p:nvPicPr>
          <p:cNvPr id="236548" name="Picture 4" descr="8022012_df217a3b3b_m.jpg                                       0001894BMacintosh HD                   C0FFAB30:"/>
          <p:cNvPicPr>
            <a:picLocks noChangeAspect="1" noChangeArrowheads="1"/>
          </p:cNvPicPr>
          <p:nvPr/>
        </p:nvPicPr>
        <p:blipFill>
          <a:blip r:embed="rId3"/>
          <a:srcRect/>
          <a:stretch>
            <a:fillRect/>
          </a:stretch>
        </p:blipFill>
        <p:spPr bwMode="auto">
          <a:xfrm>
            <a:off x="5257800" y="1143000"/>
            <a:ext cx="3200400" cy="4800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2365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entr" presetSubtype="0" fill="hold" nodeType="clickEffect">
                                  <p:stCondLst>
                                    <p:cond delay="0"/>
                                  </p:stCondLst>
                                  <p:childTnLst>
                                    <p:set>
                                      <p:cBhvr>
                                        <p:cTn id="10" dur="1" fill="hold">
                                          <p:stCondLst>
                                            <p:cond delay="499"/>
                                          </p:stCondLst>
                                        </p:cTn>
                                        <p:tgtEl>
                                          <p:spTgt spid="236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8600" y="152400"/>
            <a:ext cx="8229600" cy="1143000"/>
          </a:xfrm>
        </p:spPr>
        <p:txBody>
          <a:bodyPr/>
          <a:lstStyle/>
          <a:p>
            <a:pPr eaLnBrk="1" hangingPunct="1"/>
            <a:r>
              <a:rPr lang="en-US" dirty="0">
                <a:solidFill>
                  <a:srgbClr val="800000"/>
                </a:solidFill>
                <a:latin typeface="Times New Roman"/>
                <a:ea typeface="ＭＳ Ｐゴシック" pitchFamily="-111" charset="-128"/>
                <a:cs typeface="Times New Roman"/>
              </a:rPr>
              <a:t>Calm or Parasympathetic Tone…..Get “Para”</a:t>
            </a:r>
          </a:p>
        </p:txBody>
      </p:sp>
      <p:pic>
        <p:nvPicPr>
          <p:cNvPr id="237571" name="Picture 3"/>
          <p:cNvPicPr>
            <a:picLocks noChangeAspect="1" noChangeArrowheads="1"/>
          </p:cNvPicPr>
          <p:nvPr/>
        </p:nvPicPr>
        <p:blipFill>
          <a:blip r:embed="rId2"/>
          <a:srcRect/>
          <a:stretch>
            <a:fillRect/>
          </a:stretch>
        </p:blipFill>
        <p:spPr bwMode="auto">
          <a:xfrm>
            <a:off x="228600" y="2057400"/>
            <a:ext cx="4648200" cy="3109913"/>
          </a:xfrm>
          <a:prstGeom prst="rect">
            <a:avLst/>
          </a:prstGeom>
          <a:noFill/>
          <a:ln w="9525">
            <a:noFill/>
            <a:miter lim="800000"/>
            <a:headEnd/>
            <a:tailEnd/>
          </a:ln>
        </p:spPr>
      </p:pic>
      <p:pic>
        <p:nvPicPr>
          <p:cNvPr id="237572" name="Picture 4"/>
          <p:cNvPicPr>
            <a:picLocks noChangeArrowheads="1"/>
          </p:cNvPicPr>
          <p:nvPr/>
        </p:nvPicPr>
        <p:blipFill>
          <a:blip r:embed="rId3"/>
          <a:srcRect/>
          <a:stretch>
            <a:fillRect/>
          </a:stretch>
        </p:blipFill>
        <p:spPr bwMode="auto">
          <a:xfrm>
            <a:off x="5029200" y="1219200"/>
            <a:ext cx="3810000" cy="4724400"/>
          </a:xfrm>
          <a:prstGeom prst="rect">
            <a:avLst/>
          </a:prstGeom>
          <a:noFill/>
          <a:ln w="12700">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2375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entr" presetSubtype="0" fill="hold" nodeType="clickEffect">
                                  <p:stCondLst>
                                    <p:cond delay="0"/>
                                  </p:stCondLst>
                                  <p:childTnLst>
                                    <p:set>
                                      <p:cBhvr>
                                        <p:cTn id="10" dur="1" fill="hold">
                                          <p:stCondLst>
                                            <p:cond delay="499"/>
                                          </p:stCondLst>
                                        </p:cTn>
                                        <p:tgtEl>
                                          <p:spTgt spid="237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352800"/>
            <a:ext cx="6629400" cy="2246769"/>
          </a:xfrm>
          <a:prstGeom prst="rect">
            <a:avLst/>
          </a:prstGeom>
          <a:noFill/>
        </p:spPr>
        <p:txBody>
          <a:bodyPr wrap="square" rtlCol="0">
            <a:spAutoFit/>
          </a:bodyPr>
          <a:lstStyle/>
          <a:p>
            <a:pPr algn="ctr"/>
            <a:r>
              <a:rPr lang="en-US" sz="2800" dirty="0" smtClean="0">
                <a:solidFill>
                  <a:srgbClr val="800000"/>
                </a:solidFill>
              </a:rPr>
              <a:t>“If you want to find the secrets of the universe, think in terms of energy, frequency and vibration.”</a:t>
            </a:r>
          </a:p>
          <a:p>
            <a:pPr algn="ctr"/>
            <a:endParaRPr lang="en-US" sz="2800" dirty="0">
              <a:solidFill>
                <a:srgbClr val="800000"/>
              </a:solidFill>
            </a:endParaRPr>
          </a:p>
          <a:p>
            <a:pPr algn="ctr"/>
            <a:r>
              <a:rPr lang="en-US" sz="2800" dirty="0" smtClean="0">
                <a:solidFill>
                  <a:srgbClr val="800000"/>
                </a:solidFill>
              </a:rPr>
              <a:t>Nikola Tesla</a:t>
            </a:r>
            <a:endParaRPr lang="en-US" sz="2800" dirty="0">
              <a:solidFill>
                <a:srgbClr val="800000"/>
              </a:solidFill>
            </a:endParaRPr>
          </a:p>
        </p:txBody>
      </p:sp>
      <p:pic>
        <p:nvPicPr>
          <p:cNvPr id="3" name="Picture 2" descr="the-fascinating-life-of-nikola-tesla-the-genius-who-electrified-the-world-and-dreamed-up-death-ray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609600"/>
            <a:ext cx="3429000" cy="2571750"/>
          </a:xfrm>
          <a:prstGeom prst="rect">
            <a:avLst/>
          </a:prstGeom>
        </p:spPr>
      </p:pic>
    </p:spTree>
    <p:extLst>
      <p:ext uri="{BB962C8B-B14F-4D97-AF65-F5344CB8AC3E}">
        <p14:creationId xmlns:p14="http://schemas.microsoft.com/office/powerpoint/2010/main" val="306247581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2"/>
          <a:srcRect/>
          <a:stretch>
            <a:fillRect/>
          </a:stretch>
        </p:blipFill>
        <p:spPr bwMode="auto">
          <a:xfrm>
            <a:off x="304800" y="1143000"/>
            <a:ext cx="3657600" cy="2668588"/>
          </a:xfrm>
          <a:prstGeom prst="rect">
            <a:avLst/>
          </a:prstGeom>
          <a:noFill/>
          <a:ln w="9525">
            <a:noFill/>
            <a:miter lim="800000"/>
            <a:headEnd/>
            <a:tailEnd/>
          </a:ln>
        </p:spPr>
      </p:pic>
      <p:pic>
        <p:nvPicPr>
          <p:cNvPr id="29699" name="Picture 2"/>
          <p:cNvPicPr>
            <a:picLocks noChangeAspect="1"/>
          </p:cNvPicPr>
          <p:nvPr/>
        </p:nvPicPr>
        <p:blipFill>
          <a:blip r:embed="rId3"/>
          <a:srcRect/>
          <a:stretch>
            <a:fillRect/>
          </a:stretch>
        </p:blipFill>
        <p:spPr bwMode="auto">
          <a:xfrm>
            <a:off x="1524000" y="3962400"/>
            <a:ext cx="4075113" cy="2730500"/>
          </a:xfrm>
          <a:prstGeom prst="rect">
            <a:avLst/>
          </a:prstGeom>
          <a:noFill/>
          <a:ln w="9525">
            <a:noFill/>
            <a:miter lim="800000"/>
            <a:headEnd/>
            <a:tailEnd/>
          </a:ln>
        </p:spPr>
      </p:pic>
      <p:sp>
        <p:nvSpPr>
          <p:cNvPr id="29700" name="TextBox 3"/>
          <p:cNvSpPr txBox="1">
            <a:spLocks noChangeArrowheads="1"/>
          </p:cNvSpPr>
          <p:nvPr/>
        </p:nvSpPr>
        <p:spPr bwMode="auto">
          <a:xfrm>
            <a:off x="4267200" y="2057400"/>
            <a:ext cx="3657600" cy="461963"/>
          </a:xfrm>
          <a:prstGeom prst="rect">
            <a:avLst/>
          </a:prstGeom>
          <a:noFill/>
          <a:ln w="9525">
            <a:noFill/>
            <a:miter lim="800000"/>
            <a:headEnd/>
            <a:tailEnd/>
          </a:ln>
        </p:spPr>
        <p:txBody>
          <a:bodyPr>
            <a:prstTxWarp prst="textNoShape">
              <a:avLst/>
            </a:prstTxWarp>
            <a:spAutoFit/>
          </a:bodyPr>
          <a:lstStyle/>
          <a:p>
            <a:r>
              <a:rPr lang="en-US">
                <a:latin typeface="Times New Roman" pitchFamily="-111" charset="0"/>
                <a:ea typeface="Times New Roman" pitchFamily="-111" charset="0"/>
                <a:cs typeface="Times New Roman" pitchFamily="-111" charset="0"/>
              </a:rPr>
              <a:t>Chest pounding is out.</a:t>
            </a:r>
          </a:p>
        </p:txBody>
      </p:sp>
      <p:sp>
        <p:nvSpPr>
          <p:cNvPr id="29701" name="TextBox 4"/>
          <p:cNvSpPr txBox="1">
            <a:spLocks noChangeArrowheads="1"/>
          </p:cNvSpPr>
          <p:nvPr/>
        </p:nvSpPr>
        <p:spPr bwMode="auto">
          <a:xfrm>
            <a:off x="5791200" y="4572000"/>
            <a:ext cx="2286000" cy="457200"/>
          </a:xfrm>
          <a:prstGeom prst="rect">
            <a:avLst/>
          </a:prstGeom>
          <a:noFill/>
          <a:ln w="9525">
            <a:noFill/>
            <a:miter lim="800000"/>
            <a:headEnd/>
            <a:tailEnd/>
          </a:ln>
        </p:spPr>
        <p:txBody>
          <a:bodyPr>
            <a:prstTxWarp prst="textNoShape">
              <a:avLst/>
            </a:prstTxWarp>
            <a:spAutoFit/>
          </a:bodyPr>
          <a:lstStyle/>
          <a:p>
            <a:r>
              <a:rPr lang="en-US" dirty="0">
                <a:latin typeface="Times New Roman" pitchFamily="-111" charset="0"/>
                <a:ea typeface="Times New Roman" pitchFamily="-111" charset="0"/>
                <a:cs typeface="Times New Roman" pitchFamily="-111" charset="0"/>
              </a:rPr>
              <a:t>Grooming is in!</a:t>
            </a:r>
          </a:p>
        </p:txBody>
      </p:sp>
      <p:sp>
        <p:nvSpPr>
          <p:cNvPr id="30726" name="TextBox 5"/>
          <p:cNvSpPr txBox="1">
            <a:spLocks noChangeArrowheads="1"/>
          </p:cNvSpPr>
          <p:nvPr/>
        </p:nvSpPr>
        <p:spPr bwMode="auto">
          <a:xfrm>
            <a:off x="228600" y="152400"/>
            <a:ext cx="8458200" cy="830263"/>
          </a:xfrm>
          <a:prstGeom prst="rect">
            <a:avLst/>
          </a:prstGeom>
          <a:noFill/>
          <a:ln w="9525">
            <a:noFill/>
            <a:miter lim="800000"/>
            <a:headEnd/>
            <a:tailEnd/>
          </a:ln>
        </p:spPr>
        <p:txBody>
          <a:bodyPr>
            <a:prstTxWarp prst="textNoShape">
              <a:avLst/>
            </a:prstTxWarp>
            <a:spAutoFit/>
          </a:bodyPr>
          <a:lstStyle/>
          <a:p>
            <a:pPr algn="ctr"/>
            <a:r>
              <a:rPr lang="en-US" dirty="0" smtClean="0">
                <a:solidFill>
                  <a:srgbClr val="800000"/>
                </a:solidFill>
              </a:rPr>
              <a:t>I</a:t>
            </a:r>
            <a:r>
              <a:rPr lang="en-US" dirty="0" smtClean="0">
                <a:solidFill>
                  <a:srgbClr val="800000"/>
                </a:solidFill>
                <a:latin typeface="Times New Roman" pitchFamily="-111" charset="0"/>
                <a:ea typeface="Times New Roman" pitchFamily="-111" charset="0"/>
                <a:cs typeface="Times New Roman" pitchFamily="-111" charset="0"/>
              </a:rPr>
              <a:t>n </a:t>
            </a:r>
            <a:r>
              <a:rPr lang="en-US" dirty="0">
                <a:solidFill>
                  <a:srgbClr val="800000"/>
                </a:solidFill>
                <a:latin typeface="Times New Roman" pitchFamily="-111" charset="0"/>
                <a:ea typeface="Times New Roman" pitchFamily="-111" charset="0"/>
                <a:cs typeface="Times New Roman" pitchFamily="-111" charset="0"/>
              </a:rPr>
              <a:t>leadership, human behavioral influence, social </a:t>
            </a:r>
            <a:r>
              <a:rPr lang="en-US" dirty="0" smtClean="0">
                <a:solidFill>
                  <a:srgbClr val="800000"/>
                </a:solidFill>
                <a:latin typeface="Times New Roman" pitchFamily="-111" charset="0"/>
                <a:ea typeface="Times New Roman" pitchFamily="-111" charset="0"/>
                <a:cs typeface="Times New Roman" pitchFamily="-111" charset="0"/>
              </a:rPr>
              <a:t>connection, epigenetic expression and </a:t>
            </a:r>
            <a:r>
              <a:rPr lang="en-US" dirty="0">
                <a:solidFill>
                  <a:srgbClr val="800000"/>
                </a:solidFill>
                <a:latin typeface="Times New Roman" pitchFamily="-111" charset="0"/>
                <a:ea typeface="Times New Roman" pitchFamily="-111" charset="0"/>
                <a:cs typeface="Times New Roman" pitchFamily="-111" charset="0"/>
              </a:rPr>
              <a:t>in health</a:t>
            </a:r>
            <a:r>
              <a:rPr lang="en-US" dirty="0" smtClean="0">
                <a:solidFill>
                  <a:srgbClr val="800000"/>
                </a:solidFill>
                <a:latin typeface="Times New Roman" pitchFamily="-111" charset="0"/>
                <a:ea typeface="Times New Roman" pitchFamily="-111" charset="0"/>
                <a:cs typeface="Times New Roman" pitchFamily="-111" charset="0"/>
              </a:rPr>
              <a:t>…</a:t>
            </a:r>
            <a:endParaRPr lang="en-US" dirty="0">
              <a:solidFill>
                <a:srgbClr val="8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7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SCIAM-5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28600"/>
            <a:ext cx="4550777" cy="6019800"/>
          </a:xfrm>
          <a:prstGeom prst="rect">
            <a:avLst/>
          </a:prstGeom>
        </p:spPr>
      </p:pic>
    </p:spTree>
    <p:extLst>
      <p:ext uri="{BB962C8B-B14F-4D97-AF65-F5344CB8AC3E}">
        <p14:creationId xmlns:p14="http://schemas.microsoft.com/office/powerpoint/2010/main" val="315988621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4"/>
          <p:cNvSpPr txBox="1">
            <a:spLocks noChangeArrowheads="1"/>
          </p:cNvSpPr>
          <p:nvPr/>
        </p:nvSpPr>
        <p:spPr bwMode="auto">
          <a:xfrm>
            <a:off x="2514600" y="63246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t>www.heartmath.com</a:t>
            </a:r>
          </a:p>
        </p:txBody>
      </p:sp>
    </p:spTree>
    <p:extLst>
      <p:ext uri="{BB962C8B-B14F-4D97-AF65-F5344CB8AC3E}">
        <p14:creationId xmlns:p14="http://schemas.microsoft.com/office/powerpoint/2010/main" val="66229577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5589"/>
            <a:ext cx="9144000" cy="5330716"/>
          </a:xfrm>
          <a:prstGeom prst="rect">
            <a:avLst/>
          </a:prstGeom>
        </p:spPr>
      </p:pic>
      <p:sp>
        <p:nvSpPr>
          <p:cNvPr id="3" name="TextBox 2"/>
          <p:cNvSpPr txBox="1"/>
          <p:nvPr/>
        </p:nvSpPr>
        <p:spPr>
          <a:xfrm>
            <a:off x="228600" y="3657600"/>
            <a:ext cx="8153400" cy="2103139"/>
          </a:xfrm>
          <a:prstGeom prst="rect">
            <a:avLst/>
          </a:prstGeom>
          <a:solidFill>
            <a:schemeClr val="bg1"/>
          </a:solidFill>
        </p:spPr>
        <p:txBody>
          <a:bodyPr wrap="square" rtlCol="0">
            <a:spAutoFit/>
          </a:bodyPr>
          <a:lstStyle/>
          <a:p>
            <a:pPr algn="ctr"/>
            <a:r>
              <a:rPr lang="mr-IN" baseline="30000" dirty="0" smtClean="0"/>
              <a:t>…</a:t>
            </a:r>
            <a:r>
              <a:rPr lang="en-US" baseline="30000" dirty="0" smtClean="0"/>
              <a:t>. </a:t>
            </a:r>
            <a:r>
              <a:rPr lang="en-US" sz="2800" b="1" i="1" baseline="30000" dirty="0">
                <a:solidFill>
                  <a:srgbClr val="800000"/>
                </a:solidFill>
              </a:rPr>
              <a:t>after the brief intervention we detected reduced expression of histone </a:t>
            </a:r>
            <a:r>
              <a:rPr lang="en-US" sz="2800" b="1" i="1" baseline="30000" dirty="0" err="1">
                <a:solidFill>
                  <a:srgbClr val="800000"/>
                </a:solidFill>
              </a:rPr>
              <a:t>deacetylase</a:t>
            </a:r>
            <a:r>
              <a:rPr lang="en-US" sz="2800" b="1" i="1" baseline="30000" dirty="0">
                <a:solidFill>
                  <a:srgbClr val="800000"/>
                </a:solidFill>
              </a:rPr>
              <a:t> genes (HDAC 2, 3 and 9), alterations in global modification of histones (H4ac; H3K4me3) and decreased expression of pro-inflammatory genes (RIPK2 and COX2) in meditators compared with controls. We found that the expression of RIPK2 and HDAC2 genes was associated with a faster cortisol recovery to the TSST in both groups.</a:t>
            </a:r>
            <a:endParaRPr lang="en-US" sz="2800" b="1" i="1" dirty="0">
              <a:solidFill>
                <a:srgbClr val="800000"/>
              </a:solidFill>
            </a:endParaRPr>
          </a:p>
        </p:txBody>
      </p:sp>
    </p:spTree>
    <p:extLst>
      <p:ext uri="{BB962C8B-B14F-4D97-AF65-F5344CB8AC3E}">
        <p14:creationId xmlns:p14="http://schemas.microsoft.com/office/powerpoint/2010/main" val="3968580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Box 3"/>
          <p:cNvSpPr txBox="1">
            <a:spLocks noChangeArrowheads="1"/>
          </p:cNvSpPr>
          <p:nvPr/>
        </p:nvSpPr>
        <p:spPr bwMode="auto">
          <a:xfrm>
            <a:off x="304800" y="381000"/>
            <a:ext cx="563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solidFill>
                  <a:srgbClr val="800000"/>
                </a:solidFill>
                <a:latin typeface="Times New Roman" charset="0"/>
                <a:cs typeface="Times New Roman" charset="0"/>
              </a:rPr>
              <a:t>MBSR and Reduction in Inflammatory Biomarkers</a:t>
            </a:r>
          </a:p>
        </p:txBody>
      </p:sp>
      <p:sp>
        <p:nvSpPr>
          <p:cNvPr id="82946" name="TextBox 4"/>
          <p:cNvSpPr txBox="1">
            <a:spLocks noChangeArrowheads="1"/>
          </p:cNvSpPr>
          <p:nvPr/>
        </p:nvSpPr>
        <p:spPr bwMode="auto">
          <a:xfrm>
            <a:off x="304800" y="2362200"/>
            <a:ext cx="8294688"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Font typeface="Arial"/>
              <a:buChar char="•"/>
            </a:pPr>
            <a:r>
              <a:rPr lang="en-US" sz="2800" dirty="0" smtClean="0">
                <a:latin typeface="Times New Roman" charset="0"/>
                <a:cs typeface="Times New Roman" charset="0"/>
              </a:rPr>
              <a:t>Several randomized controlled trials demonstrating alterations in gene expression of </a:t>
            </a:r>
            <a:r>
              <a:rPr lang="en-US" sz="2800" dirty="0" err="1" smtClean="0">
                <a:latin typeface="Times New Roman" charset="0"/>
                <a:cs typeface="Times New Roman" charset="0"/>
              </a:rPr>
              <a:t>NFkB</a:t>
            </a:r>
            <a:r>
              <a:rPr lang="en-US" sz="2800" dirty="0" smtClean="0">
                <a:latin typeface="Times New Roman" charset="0"/>
                <a:cs typeface="Times New Roman" charset="0"/>
              </a:rPr>
              <a:t>, IL-6 with meditation compared to controls (Benson et al)</a:t>
            </a:r>
            <a:endParaRPr lang="en-US" sz="2800" dirty="0">
              <a:latin typeface="Times New Roman" charset="0"/>
              <a:cs typeface="Times New Roman" charset="0"/>
            </a:endParaRPr>
          </a:p>
          <a:p>
            <a:pPr eaLnBrk="1" hangingPunct="1">
              <a:buFont typeface="Arial" charset="0"/>
              <a:buChar char="•"/>
            </a:pPr>
            <a:r>
              <a:rPr lang="en-US" sz="2800" dirty="0">
                <a:latin typeface="Times New Roman" charset="0"/>
                <a:cs typeface="Times New Roman" charset="0"/>
              </a:rPr>
              <a:t> </a:t>
            </a:r>
            <a:r>
              <a:rPr lang="en-US" sz="2800" dirty="0" smtClean="0">
                <a:latin typeface="Times New Roman" charset="0"/>
                <a:cs typeface="Times New Roman" charset="0"/>
              </a:rPr>
              <a:t>   Increased expression of telomerase and maintenance</a:t>
            </a:r>
          </a:p>
          <a:p>
            <a:pPr eaLnBrk="1" hangingPunct="1"/>
            <a:r>
              <a:rPr lang="en-US" sz="2800" dirty="0">
                <a:latin typeface="Times New Roman" charset="0"/>
                <a:cs typeface="Times New Roman" charset="0"/>
              </a:rPr>
              <a:t> </a:t>
            </a:r>
            <a:r>
              <a:rPr lang="en-US" sz="2800" dirty="0" smtClean="0">
                <a:latin typeface="Times New Roman" charset="0"/>
                <a:cs typeface="Times New Roman" charset="0"/>
              </a:rPr>
              <a:t>    of telomere length (Blackburn and </a:t>
            </a:r>
            <a:r>
              <a:rPr lang="en-US" sz="2800" dirty="0" err="1" smtClean="0">
                <a:latin typeface="Times New Roman" charset="0"/>
                <a:cs typeface="Times New Roman" charset="0"/>
              </a:rPr>
              <a:t>Ornish</a:t>
            </a:r>
            <a:r>
              <a:rPr lang="en-US" sz="2800" dirty="0" smtClean="0">
                <a:latin typeface="Times New Roman" charset="0"/>
                <a:cs typeface="Times New Roman" charset="0"/>
              </a:rPr>
              <a:t>)</a:t>
            </a:r>
            <a:endParaRPr lang="en-US" sz="2800" dirty="0">
              <a:latin typeface="Times New Roman" charset="0"/>
              <a:cs typeface="Times New Roman" charset="0"/>
            </a:endParaRPr>
          </a:p>
          <a:p>
            <a:pPr marL="457200" indent="-457200" eaLnBrk="1" hangingPunct="1">
              <a:buFont typeface="Arial"/>
              <a:buChar char="•"/>
            </a:pPr>
            <a:r>
              <a:rPr lang="en-US" sz="2800" dirty="0" smtClean="0">
                <a:latin typeface="Times New Roman" charset="0"/>
                <a:cs typeface="Times New Roman" charset="0"/>
              </a:rPr>
              <a:t>Treatment </a:t>
            </a:r>
            <a:r>
              <a:rPr lang="en-US" sz="2800" dirty="0">
                <a:latin typeface="Times New Roman" charset="0"/>
                <a:cs typeface="Times New Roman" charset="0"/>
              </a:rPr>
              <a:t>group scored better on emotional wellness</a:t>
            </a:r>
          </a:p>
          <a:p>
            <a:pPr eaLnBrk="1" hangingPunct="1">
              <a:buFont typeface="Arial" charset="0"/>
              <a:buChar char="•"/>
            </a:pPr>
            <a:r>
              <a:rPr lang="en-US" sz="2800" dirty="0" smtClean="0">
                <a:latin typeface="Times New Roman" charset="0"/>
                <a:cs typeface="Times New Roman" charset="0"/>
              </a:rPr>
              <a:t>    C</a:t>
            </a:r>
            <a:r>
              <a:rPr lang="en-US" sz="2800" dirty="0">
                <a:latin typeface="Times New Roman" charset="0"/>
                <a:cs typeface="Times New Roman" charset="0"/>
              </a:rPr>
              <a:t>-reactive protein reduced</a:t>
            </a:r>
          </a:p>
        </p:txBody>
      </p:sp>
      <p:pic>
        <p:nvPicPr>
          <p:cNvPr id="2" name="Picture 1" descr="AA59057C-B72E-43ED-B11E83DE4ECB9648_artic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380999"/>
            <a:ext cx="2042231" cy="1592497"/>
          </a:xfrm>
          <a:prstGeom prst="rect">
            <a:avLst/>
          </a:prstGeom>
        </p:spPr>
      </p:pic>
    </p:spTree>
    <p:extLst>
      <p:ext uri="{BB962C8B-B14F-4D97-AF65-F5344CB8AC3E}">
        <p14:creationId xmlns:p14="http://schemas.microsoft.com/office/powerpoint/2010/main" val="135018018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8600"/>
            <a:ext cx="8521700" cy="2679700"/>
          </a:xfrm>
          <a:prstGeom prst="rect">
            <a:avLst/>
          </a:prstGeom>
        </p:spPr>
      </p:pic>
      <p:pic>
        <p:nvPicPr>
          <p:cNvPr id="3" name="Picture 2" descr="telome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819400"/>
            <a:ext cx="3823640" cy="3222782"/>
          </a:xfrm>
          <a:prstGeom prst="rect">
            <a:avLst/>
          </a:prstGeom>
        </p:spPr>
      </p:pic>
    </p:spTree>
    <p:extLst>
      <p:ext uri="{BB962C8B-B14F-4D97-AF65-F5344CB8AC3E}">
        <p14:creationId xmlns:p14="http://schemas.microsoft.com/office/powerpoint/2010/main" val="126543088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76200"/>
            <a:ext cx="7937500" cy="6028481"/>
          </a:xfrm>
          <a:prstGeom prst="rect">
            <a:avLst/>
          </a:prstGeom>
        </p:spPr>
      </p:pic>
    </p:spTree>
    <p:extLst>
      <p:ext uri="{BB962C8B-B14F-4D97-AF65-F5344CB8AC3E}">
        <p14:creationId xmlns:p14="http://schemas.microsoft.com/office/powerpoint/2010/main" val="193769592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 y="0"/>
            <a:ext cx="9088916" cy="6858000"/>
          </a:xfrm>
          <a:prstGeom prst="rect">
            <a:avLst/>
          </a:prstGeom>
        </p:spPr>
      </p:pic>
    </p:spTree>
    <p:extLst>
      <p:ext uri="{BB962C8B-B14F-4D97-AF65-F5344CB8AC3E}">
        <p14:creationId xmlns:p14="http://schemas.microsoft.com/office/powerpoint/2010/main" val="325420978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1400" y="1193800"/>
            <a:ext cx="7048500" cy="4470400"/>
          </a:xfrm>
          <a:prstGeom prst="rect">
            <a:avLst/>
          </a:prstGeom>
        </p:spPr>
      </p:pic>
    </p:spTree>
    <p:extLst>
      <p:ext uri="{BB962C8B-B14F-4D97-AF65-F5344CB8AC3E}">
        <p14:creationId xmlns:p14="http://schemas.microsoft.com/office/powerpoint/2010/main" val="116042016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7772400" cy="1143000"/>
          </a:xfrm>
        </p:spPr>
        <p:txBody>
          <a:bodyPr>
            <a:normAutofit/>
          </a:bodyPr>
          <a:lstStyle/>
          <a:p>
            <a:pPr algn="l"/>
            <a:r>
              <a:rPr lang="en-US" sz="3600" dirty="0" smtClean="0">
                <a:solidFill>
                  <a:srgbClr val="800000"/>
                </a:solidFill>
                <a:latin typeface="Times New Roman"/>
                <a:cs typeface="Times New Roman"/>
              </a:rPr>
              <a:t>Intermittent fasting</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a:xfrm>
            <a:off x="228600" y="1828800"/>
            <a:ext cx="8229600" cy="4525963"/>
          </a:xfrm>
        </p:spPr>
        <p:txBody>
          <a:bodyPr>
            <a:normAutofit/>
          </a:bodyPr>
          <a:lstStyle/>
          <a:p>
            <a:pPr>
              <a:buFont typeface="Arial"/>
              <a:buChar char="•"/>
            </a:pPr>
            <a:r>
              <a:rPr lang="en-US" sz="2400" dirty="0" smtClean="0"/>
              <a:t>Time restricted feeding e.g. consume all food within 10-hour </a:t>
            </a:r>
          </a:p>
          <a:p>
            <a:pPr>
              <a:buFont typeface="Arial"/>
              <a:buChar char="•"/>
            </a:pPr>
            <a:r>
              <a:rPr lang="en-US" sz="2400" dirty="0" smtClean="0"/>
              <a:t>Decreases in body weight and visceral fat</a:t>
            </a:r>
          </a:p>
          <a:p>
            <a:pPr>
              <a:buFont typeface="Arial"/>
              <a:buChar char="•"/>
            </a:pPr>
            <a:r>
              <a:rPr lang="en-US" sz="2400" dirty="0" smtClean="0"/>
              <a:t>Significant reductions in breast cancer recurrence and improved prognosis (</a:t>
            </a:r>
            <a:r>
              <a:rPr lang="en-US" sz="2400" dirty="0"/>
              <a:t>P</a:t>
            </a:r>
            <a:r>
              <a:rPr lang="en-US" sz="2400" dirty="0" smtClean="0"/>
              <a:t>atterson et al. UCSD 2016)</a:t>
            </a:r>
          </a:p>
          <a:p>
            <a:pPr>
              <a:buFont typeface="Arial"/>
              <a:buChar char="•"/>
            </a:pPr>
            <a:r>
              <a:rPr lang="en-US" sz="2400" dirty="0" smtClean="0"/>
              <a:t>Improved cardiovascular disease risk profile</a:t>
            </a:r>
          </a:p>
          <a:p>
            <a:pPr>
              <a:buFont typeface="Arial"/>
              <a:buChar char="•"/>
            </a:pPr>
            <a:r>
              <a:rPr lang="en-US" sz="2400" dirty="0" smtClean="0"/>
              <a:t>Decreased inflammation (</a:t>
            </a:r>
            <a:r>
              <a:rPr lang="it-IT" sz="2400" dirty="0" err="1" smtClean="0"/>
              <a:t>Biogerontology</a:t>
            </a:r>
            <a:r>
              <a:rPr lang="it-IT" sz="2400" dirty="0" smtClean="0"/>
              <a:t>. 2015 Dec;16(6):775-88</a:t>
            </a:r>
            <a:r>
              <a:rPr lang="is-IS" sz="2400" dirty="0" smtClean="0"/>
              <a:t>)</a:t>
            </a:r>
            <a:endParaRPr lang="en-US" sz="2400" dirty="0" smtClean="0"/>
          </a:p>
          <a:p>
            <a:pPr>
              <a:buFont typeface="Arial"/>
              <a:buChar char="•"/>
            </a:pPr>
            <a:r>
              <a:rPr lang="en-US" sz="2400" dirty="0" smtClean="0"/>
              <a:t>Decreased </a:t>
            </a:r>
            <a:r>
              <a:rPr lang="en-US" sz="2400" dirty="0" err="1" smtClean="0"/>
              <a:t>neuroinflammation</a:t>
            </a:r>
            <a:r>
              <a:rPr lang="en-US" sz="2400" dirty="0" smtClean="0"/>
              <a:t> (</a:t>
            </a:r>
            <a:r>
              <a:rPr lang="sk-SK" sz="2400" dirty="0" smtClean="0"/>
              <a:t>Neurobiol Aging. 2015 May;36(5):1914-23)</a:t>
            </a:r>
          </a:p>
          <a:p>
            <a:pPr>
              <a:buFont typeface="Arial"/>
              <a:buChar char="•"/>
            </a:pPr>
            <a:r>
              <a:rPr lang="sk-SK" sz="2400" dirty="0" smtClean="0"/>
              <a:t>Autophagy (</a:t>
            </a:r>
            <a:r>
              <a:rPr lang="fi-FI" sz="2400" dirty="0" err="1" smtClean="0"/>
              <a:t>Autophagy</a:t>
            </a:r>
            <a:r>
              <a:rPr lang="fi-FI" sz="2400" dirty="0" smtClean="0"/>
              <a:t>, 2014;10:11, 1879-1882)</a:t>
            </a:r>
            <a:endParaRPr lang="sk-SK" sz="2400" dirty="0" smtClean="0"/>
          </a:p>
          <a:p>
            <a:pPr marL="457200" indent="-457200">
              <a:buFont typeface="Arial"/>
              <a:buChar char="•"/>
            </a:pPr>
            <a:endParaRPr lang="en-US" sz="2800" dirty="0" smtClean="0"/>
          </a:p>
          <a:p>
            <a:endParaRPr lang="en-US" sz="2800" dirty="0" smtClean="0"/>
          </a:p>
          <a:p>
            <a:endParaRPr lang="en-US" sz="2800" dirty="0" smtClean="0"/>
          </a:p>
          <a:p>
            <a:endParaRPr lang="en-US" sz="2800" dirty="0"/>
          </a:p>
        </p:txBody>
      </p:sp>
      <p:pic>
        <p:nvPicPr>
          <p:cNvPr id="4" name="Picture 3" descr="de1219_445370bd0288459a94e4bd1c5491f1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515" y="125749"/>
            <a:ext cx="1572693" cy="1760477"/>
          </a:xfrm>
          <a:prstGeom prst="rect">
            <a:avLst/>
          </a:prstGeom>
        </p:spPr>
      </p:pic>
    </p:spTree>
    <p:extLst>
      <p:ext uri="{BB962C8B-B14F-4D97-AF65-F5344CB8AC3E}">
        <p14:creationId xmlns:p14="http://schemas.microsoft.com/office/powerpoint/2010/main" val="29503189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6.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0"/>
            <a:ext cx="67818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67079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762000"/>
            <a:ext cx="7112000" cy="4025900"/>
          </a:xfrm>
          <a:prstGeom prst="rect">
            <a:avLst/>
          </a:prstGeom>
        </p:spPr>
      </p:pic>
      <p:sp>
        <p:nvSpPr>
          <p:cNvPr id="3" name="TextBox 2"/>
          <p:cNvSpPr txBox="1"/>
          <p:nvPr/>
        </p:nvSpPr>
        <p:spPr>
          <a:xfrm>
            <a:off x="609600" y="6248400"/>
            <a:ext cx="5029200" cy="400110"/>
          </a:xfrm>
          <a:prstGeom prst="rect">
            <a:avLst/>
          </a:prstGeom>
          <a:noFill/>
        </p:spPr>
        <p:txBody>
          <a:bodyPr wrap="square" rtlCol="0">
            <a:spAutoFit/>
          </a:bodyPr>
          <a:lstStyle/>
          <a:p>
            <a:r>
              <a:rPr lang="en-US" sz="2000" dirty="0" smtClean="0"/>
              <a:t>Courtesy Rhonda Patrick PhD</a:t>
            </a:r>
            <a:endParaRPr lang="en-US" sz="2000" dirty="0"/>
          </a:p>
        </p:txBody>
      </p:sp>
    </p:spTree>
    <p:extLst>
      <p:ext uri="{BB962C8B-B14F-4D97-AF65-F5344CB8AC3E}">
        <p14:creationId xmlns:p14="http://schemas.microsoft.com/office/powerpoint/2010/main" val="5066085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1"/>
          <p:cNvSpPr txBox="1">
            <a:spLocks noChangeArrowheads="1"/>
          </p:cNvSpPr>
          <p:nvPr/>
        </p:nvSpPr>
        <p:spPr bwMode="auto">
          <a:xfrm>
            <a:off x="190500" y="622300"/>
            <a:ext cx="5295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800000"/>
                </a:solidFill>
                <a:latin typeface="Times New Roman" charset="0"/>
                <a:cs typeface="Times New Roman" charset="0"/>
              </a:rPr>
              <a:t>A</a:t>
            </a:r>
            <a:r>
              <a:rPr lang="en-US" sz="3200" dirty="0" smtClean="0">
                <a:solidFill>
                  <a:srgbClr val="800000"/>
                </a:solidFill>
                <a:latin typeface="Times New Roman" charset="0"/>
                <a:cs typeface="Times New Roman" charset="0"/>
              </a:rPr>
              <a:t> </a:t>
            </a:r>
            <a:r>
              <a:rPr lang="en-US" sz="3200" dirty="0">
                <a:solidFill>
                  <a:srgbClr val="800000"/>
                </a:solidFill>
                <a:latin typeface="Times New Roman" charset="0"/>
                <a:cs typeface="Times New Roman" charset="0"/>
              </a:rPr>
              <a:t>Script for </a:t>
            </a:r>
            <a:r>
              <a:rPr lang="en-US" sz="3200" dirty="0" smtClean="0">
                <a:solidFill>
                  <a:srgbClr val="800000"/>
                </a:solidFill>
                <a:latin typeface="Times New Roman" charset="0"/>
                <a:cs typeface="Times New Roman" charset="0"/>
              </a:rPr>
              <a:t>Epigenetic Health</a:t>
            </a:r>
            <a:endParaRPr lang="en-US" sz="3200" dirty="0">
              <a:solidFill>
                <a:srgbClr val="800000"/>
              </a:solidFill>
              <a:latin typeface="Times New Roman" charset="0"/>
              <a:cs typeface="Times New Roman" charset="0"/>
            </a:endParaRPr>
          </a:p>
        </p:txBody>
      </p:sp>
      <p:sp>
        <p:nvSpPr>
          <p:cNvPr id="94211" name="TextBox 3"/>
          <p:cNvSpPr txBox="1">
            <a:spLocks noChangeArrowheads="1"/>
          </p:cNvSpPr>
          <p:nvPr/>
        </p:nvSpPr>
        <p:spPr bwMode="auto">
          <a:xfrm>
            <a:off x="18319" y="1981200"/>
            <a:ext cx="89535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latin typeface="Times New Roman" charset="0"/>
                <a:cs typeface="Times New Roman" charset="0"/>
              </a:rPr>
              <a:t>Whole foods with reductions in sugar, refined grain-based flour, acellular carbohydrate dense foods</a:t>
            </a:r>
          </a:p>
          <a:p>
            <a:pPr eaLnBrk="1" hangingPunct="1">
              <a:buFont typeface="Arial" charset="0"/>
              <a:buChar char="•"/>
            </a:pPr>
            <a:r>
              <a:rPr lang="en-US" sz="2000" dirty="0">
                <a:latin typeface="Times New Roman" charset="0"/>
              </a:rPr>
              <a:t>More healthy fats e.g. </a:t>
            </a:r>
            <a:r>
              <a:rPr lang="en-US" sz="2000" dirty="0" smtClean="0">
                <a:latin typeface="Times New Roman" charset="0"/>
              </a:rPr>
              <a:t>ghee, olive </a:t>
            </a:r>
            <a:r>
              <a:rPr lang="en-US" sz="2000" dirty="0">
                <a:latin typeface="Times New Roman" charset="0"/>
              </a:rPr>
              <a:t>oil, coconut oil,  nuts, avocados, butter, fatty fish, eggs (yolks are best)</a:t>
            </a:r>
          </a:p>
          <a:p>
            <a:pPr eaLnBrk="1" hangingPunct="1">
              <a:buFont typeface="Arial" charset="0"/>
              <a:buChar char="•"/>
            </a:pPr>
            <a:r>
              <a:rPr lang="en-US" sz="2000" dirty="0">
                <a:latin typeface="Times New Roman" charset="0"/>
                <a:cs typeface="Times New Roman" charset="0"/>
              </a:rPr>
              <a:t>Plant-based fiber for the </a:t>
            </a:r>
            <a:r>
              <a:rPr lang="en-US" sz="2000" dirty="0" smtClean="0">
                <a:latin typeface="Times New Roman" charset="0"/>
                <a:cs typeface="Times New Roman" charset="0"/>
              </a:rPr>
              <a:t>microbiome and nutrient density</a:t>
            </a:r>
            <a:endParaRPr lang="en-US" sz="2000" dirty="0">
              <a:latin typeface="Times New Roman" charset="0"/>
              <a:cs typeface="Times New Roman" charset="0"/>
            </a:endParaRPr>
          </a:p>
          <a:p>
            <a:pPr eaLnBrk="1" hangingPunct="1">
              <a:buFont typeface="Arial" charset="0"/>
              <a:buChar char="•"/>
            </a:pPr>
            <a:r>
              <a:rPr lang="en-US" sz="2000" dirty="0">
                <a:latin typeface="Times New Roman" charset="0"/>
                <a:cs typeface="Times New Roman" charset="0"/>
              </a:rPr>
              <a:t>Cruciferous, allium, berries great for detoxification</a:t>
            </a:r>
          </a:p>
          <a:p>
            <a:pPr eaLnBrk="1" hangingPunct="1">
              <a:buFont typeface="Arial" charset="0"/>
              <a:buChar char="•"/>
            </a:pPr>
            <a:r>
              <a:rPr lang="en-US" sz="2000" dirty="0">
                <a:latin typeface="Times New Roman" charset="0"/>
                <a:cs typeface="Times New Roman" charset="0"/>
              </a:rPr>
              <a:t>Elimination trial e.g. gluten, </a:t>
            </a:r>
            <a:r>
              <a:rPr lang="en-US" sz="2000" dirty="0" smtClean="0">
                <a:latin typeface="Times New Roman" charset="0"/>
                <a:cs typeface="Times New Roman" charset="0"/>
              </a:rPr>
              <a:t>refined grains</a:t>
            </a:r>
            <a:r>
              <a:rPr lang="en-US" sz="2000" dirty="0">
                <a:latin typeface="Times New Roman" charset="0"/>
                <a:cs typeface="Times New Roman" charset="0"/>
              </a:rPr>
              <a:t>, </a:t>
            </a:r>
            <a:r>
              <a:rPr lang="en-US" sz="2000" dirty="0" smtClean="0">
                <a:latin typeface="Times New Roman" charset="0"/>
                <a:cs typeface="Times New Roman" charset="0"/>
              </a:rPr>
              <a:t>sugar, casein</a:t>
            </a:r>
          </a:p>
          <a:p>
            <a:pPr eaLnBrk="1" hangingPunct="1">
              <a:buFont typeface="Arial" charset="0"/>
              <a:buChar char="•"/>
            </a:pPr>
            <a:r>
              <a:rPr lang="en-US" sz="2000" dirty="0" smtClean="0">
                <a:latin typeface="Times New Roman" charset="0"/>
                <a:cs typeface="Times New Roman" charset="0"/>
              </a:rPr>
              <a:t>Intermittent fasting or time-restricted feeding</a:t>
            </a:r>
            <a:endParaRPr lang="en-US" sz="2000" dirty="0">
              <a:latin typeface="Times New Roman" charset="0"/>
              <a:cs typeface="Times New Roman" charset="0"/>
            </a:endParaRPr>
          </a:p>
          <a:p>
            <a:pPr eaLnBrk="1" hangingPunct="1">
              <a:buFont typeface="Arial" charset="0"/>
              <a:buChar char="•"/>
            </a:pPr>
            <a:r>
              <a:rPr lang="en-US" sz="2000" dirty="0" smtClean="0">
                <a:latin typeface="Times New Roman" charset="0"/>
                <a:cs typeface="Times New Roman" charset="0"/>
              </a:rPr>
              <a:t>Liberal </a:t>
            </a:r>
            <a:r>
              <a:rPr lang="en-US" sz="2000" dirty="0">
                <a:latin typeface="Times New Roman" charset="0"/>
                <a:cs typeface="Times New Roman" charset="0"/>
              </a:rPr>
              <a:t>outdoor, full-spectrum light </a:t>
            </a:r>
            <a:r>
              <a:rPr lang="en-US" sz="2000" dirty="0" smtClean="0">
                <a:latin typeface="Times New Roman" charset="0"/>
                <a:cs typeface="Times New Roman" charset="0"/>
              </a:rPr>
              <a:t>exposure</a:t>
            </a:r>
          </a:p>
          <a:p>
            <a:pPr eaLnBrk="1" hangingPunct="1">
              <a:buFont typeface="Arial" charset="0"/>
              <a:buChar char="•"/>
            </a:pPr>
            <a:r>
              <a:rPr lang="en-US" sz="2000" dirty="0" smtClean="0">
                <a:latin typeface="Times New Roman" charset="0"/>
                <a:cs typeface="Times New Roman" charset="0"/>
              </a:rPr>
              <a:t>Sauna</a:t>
            </a:r>
            <a:endParaRPr lang="en-US" sz="2000" dirty="0">
              <a:latin typeface="Times New Roman" charset="0"/>
              <a:cs typeface="Times New Roman" charset="0"/>
            </a:endParaRPr>
          </a:p>
          <a:p>
            <a:pPr eaLnBrk="1" hangingPunct="1">
              <a:buFont typeface="Arial" charset="0"/>
              <a:buChar char="•"/>
            </a:pPr>
            <a:r>
              <a:rPr lang="en-US" sz="2000" dirty="0">
                <a:latin typeface="Times New Roman" charset="0"/>
                <a:cs typeface="Times New Roman" charset="0"/>
              </a:rPr>
              <a:t>Motion is the lotion!</a:t>
            </a:r>
          </a:p>
          <a:p>
            <a:pPr eaLnBrk="1" hangingPunct="1">
              <a:buFont typeface="Arial" charset="0"/>
              <a:buChar char="•"/>
            </a:pPr>
            <a:r>
              <a:rPr lang="en-US" sz="2000" dirty="0">
                <a:latin typeface="Times New Roman" charset="0"/>
              </a:rPr>
              <a:t>Stress management e.g. yoga, tai chi, music, breath, meditation</a:t>
            </a:r>
          </a:p>
          <a:p>
            <a:pPr eaLnBrk="1" hangingPunct="1">
              <a:buFont typeface="Arial" charset="0"/>
              <a:buChar char="•"/>
            </a:pPr>
            <a:r>
              <a:rPr lang="en-US" sz="2000" dirty="0" smtClean="0">
                <a:latin typeface="Times New Roman" charset="0"/>
                <a:cs typeface="Times New Roman" charset="0"/>
              </a:rPr>
              <a:t>Connection with others: we are born to bond !</a:t>
            </a:r>
            <a:endParaRPr lang="en-US" sz="2000" dirty="0">
              <a:latin typeface="Times New Roman" charset="0"/>
              <a:cs typeface="Times New Roman" charset="0"/>
            </a:endParaRPr>
          </a:p>
        </p:txBody>
      </p:sp>
      <p:pic>
        <p:nvPicPr>
          <p:cNvPr id="5" name="Picture 4" descr="Yoga-D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52400"/>
            <a:ext cx="1620982" cy="1783080"/>
          </a:xfrm>
          <a:prstGeom prst="rect">
            <a:avLst/>
          </a:prstGeom>
        </p:spPr>
      </p:pic>
    </p:spTree>
    <p:extLst>
      <p:ext uri="{BB962C8B-B14F-4D97-AF65-F5344CB8AC3E}">
        <p14:creationId xmlns:p14="http://schemas.microsoft.com/office/powerpoint/2010/main" val="150668877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na-universe-main-4-po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04800"/>
            <a:ext cx="6858000" cy="3771900"/>
          </a:xfrm>
          <a:prstGeom prst="rect">
            <a:avLst/>
          </a:prstGeom>
        </p:spPr>
      </p:pic>
      <p:sp>
        <p:nvSpPr>
          <p:cNvPr id="4" name="TextBox 3"/>
          <p:cNvSpPr txBox="1"/>
          <p:nvPr/>
        </p:nvSpPr>
        <p:spPr>
          <a:xfrm>
            <a:off x="990600" y="4343400"/>
            <a:ext cx="7086600" cy="1200328"/>
          </a:xfrm>
          <a:prstGeom prst="rect">
            <a:avLst/>
          </a:prstGeom>
          <a:noFill/>
        </p:spPr>
        <p:txBody>
          <a:bodyPr wrap="square" rtlCol="0">
            <a:spAutoFit/>
          </a:bodyPr>
          <a:lstStyle/>
          <a:p>
            <a:pPr algn="ctr"/>
            <a:r>
              <a:rPr lang="en-US" dirty="0" smtClean="0"/>
              <a:t>You are the one you have been waiting for!</a:t>
            </a:r>
          </a:p>
          <a:p>
            <a:pPr algn="ctr"/>
            <a:endParaRPr lang="en-US" dirty="0" smtClean="0"/>
          </a:p>
          <a:p>
            <a:pPr algn="ctr"/>
            <a:r>
              <a:rPr lang="en-US" dirty="0" smtClean="0"/>
              <a:t>Thank You</a:t>
            </a:r>
            <a:endParaRPr lang="en-US" dirty="0"/>
          </a:p>
        </p:txBody>
      </p:sp>
      <p:sp>
        <p:nvSpPr>
          <p:cNvPr id="2" name="TextBox 1"/>
          <p:cNvSpPr txBox="1"/>
          <p:nvPr/>
        </p:nvSpPr>
        <p:spPr>
          <a:xfrm>
            <a:off x="76200" y="6248400"/>
            <a:ext cx="6019800" cy="400110"/>
          </a:xfrm>
          <a:prstGeom prst="rect">
            <a:avLst/>
          </a:prstGeom>
          <a:noFill/>
        </p:spPr>
        <p:txBody>
          <a:bodyPr wrap="square" rtlCol="0">
            <a:spAutoFit/>
          </a:bodyPr>
          <a:lstStyle/>
          <a:p>
            <a:pPr algn="ctr"/>
            <a:r>
              <a:rPr lang="en-US" sz="2000" dirty="0" err="1" smtClean="0">
                <a:solidFill>
                  <a:srgbClr val="800000"/>
                </a:solidFill>
                <a:latin typeface="Rockwell"/>
                <a:cs typeface="Rockwell"/>
              </a:rPr>
              <a:t>www.thehealthedgepodcast.com</a:t>
            </a:r>
            <a:endParaRPr lang="en-US" sz="2000" dirty="0">
              <a:solidFill>
                <a:srgbClr val="800000"/>
              </a:solidFill>
              <a:latin typeface="Rockwell"/>
              <a:cs typeface="Rockwell"/>
            </a:endParaRPr>
          </a:p>
        </p:txBody>
      </p:sp>
    </p:spTree>
    <p:extLst>
      <p:ext uri="{BB962C8B-B14F-4D97-AF65-F5344CB8AC3E}">
        <p14:creationId xmlns:p14="http://schemas.microsoft.com/office/powerpoint/2010/main" val="347613963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tamin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28600"/>
            <a:ext cx="3487471" cy="2327723"/>
          </a:xfrm>
          <a:prstGeom prst="rect">
            <a:avLst/>
          </a:prstGeom>
        </p:spPr>
      </p:pic>
      <p:sp>
        <p:nvSpPr>
          <p:cNvPr id="3" name="TextBox 2"/>
          <p:cNvSpPr txBox="1"/>
          <p:nvPr/>
        </p:nvSpPr>
        <p:spPr>
          <a:xfrm>
            <a:off x="2362200" y="3124200"/>
            <a:ext cx="4267200" cy="2862322"/>
          </a:xfrm>
          <a:prstGeom prst="rect">
            <a:avLst/>
          </a:prstGeom>
          <a:noFill/>
        </p:spPr>
        <p:txBody>
          <a:bodyPr wrap="square" rtlCol="0">
            <a:spAutoFit/>
          </a:bodyPr>
          <a:lstStyle/>
          <a:p>
            <a:pPr marL="285750" indent="-285750">
              <a:buFont typeface="Arial"/>
              <a:buChar char="•"/>
            </a:pPr>
            <a:r>
              <a:rPr lang="en-US" sz="2000" dirty="0" smtClean="0"/>
              <a:t>Many epidemiologic studies associate low vitamin D levels with most chronic, complex diseases including cancer.</a:t>
            </a:r>
          </a:p>
          <a:p>
            <a:pPr marL="285750" indent="-285750">
              <a:buFont typeface="Arial"/>
              <a:buChar char="•"/>
            </a:pPr>
            <a:r>
              <a:rPr lang="en-US" sz="2000" dirty="0" smtClean="0"/>
              <a:t>Sunlight is the ultimate source</a:t>
            </a:r>
          </a:p>
          <a:p>
            <a:pPr marL="285750" indent="-285750">
              <a:buFont typeface="Arial"/>
              <a:buChar char="•"/>
            </a:pPr>
            <a:r>
              <a:rPr lang="en-US" sz="2000" dirty="0" smtClean="0"/>
              <a:t>Studies suggest a desirable blood level of at least 30 - 50 </a:t>
            </a:r>
            <a:r>
              <a:rPr lang="en-US" sz="2000" dirty="0" err="1" smtClean="0"/>
              <a:t>ng</a:t>
            </a:r>
            <a:r>
              <a:rPr lang="en-US" sz="2000" dirty="0" smtClean="0"/>
              <a:t>/ml</a:t>
            </a:r>
          </a:p>
          <a:p>
            <a:pPr marL="285750" indent="-285750">
              <a:buFont typeface="Arial"/>
              <a:buChar char="•"/>
            </a:pPr>
            <a:r>
              <a:rPr lang="en-US" sz="2000" dirty="0" smtClean="0"/>
              <a:t>? Sunlight vs. supplement</a:t>
            </a:r>
            <a:endParaRPr lang="en-US" sz="2000" dirty="0"/>
          </a:p>
        </p:txBody>
      </p:sp>
      <p:pic>
        <p:nvPicPr>
          <p:cNvPr id="4" name="Picture 3" descr="41CLUUlgeH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362200"/>
            <a:ext cx="2021397" cy="3622576"/>
          </a:xfrm>
          <a:prstGeom prst="rect">
            <a:avLst/>
          </a:prstGeom>
        </p:spPr>
      </p:pic>
      <p:pic>
        <p:nvPicPr>
          <p:cNvPr id="5" name="Picture 4" descr="61rd8mRgVyL._SL15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790" y="2590800"/>
            <a:ext cx="2460210" cy="3225800"/>
          </a:xfrm>
          <a:prstGeom prst="rect">
            <a:avLst/>
          </a:prstGeom>
        </p:spPr>
      </p:pic>
    </p:spTree>
    <p:extLst>
      <p:ext uri="{BB962C8B-B14F-4D97-AF65-F5344CB8AC3E}">
        <p14:creationId xmlns:p14="http://schemas.microsoft.com/office/powerpoint/2010/main" val="1259842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0" y="152400"/>
            <a:ext cx="6824042" cy="5867400"/>
          </a:xfrm>
          <a:prstGeom prst="rect">
            <a:avLst/>
          </a:prstGeom>
        </p:spPr>
      </p:pic>
    </p:spTree>
    <p:extLst>
      <p:ext uri="{BB962C8B-B14F-4D97-AF65-F5344CB8AC3E}">
        <p14:creationId xmlns:p14="http://schemas.microsoft.com/office/powerpoint/2010/main" val="4280039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8700" y="1016000"/>
            <a:ext cx="7086600" cy="4826000"/>
          </a:xfrm>
          <a:prstGeom prst="rect">
            <a:avLst/>
          </a:prstGeom>
        </p:spPr>
      </p:pic>
    </p:spTree>
    <p:extLst>
      <p:ext uri="{BB962C8B-B14F-4D97-AF65-F5344CB8AC3E}">
        <p14:creationId xmlns:p14="http://schemas.microsoft.com/office/powerpoint/2010/main" val="39734487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5600" y="1168400"/>
            <a:ext cx="5892800" cy="4521200"/>
          </a:xfrm>
          <a:prstGeom prst="rect">
            <a:avLst/>
          </a:prstGeom>
        </p:spPr>
      </p:pic>
    </p:spTree>
    <p:extLst>
      <p:ext uri="{BB962C8B-B14F-4D97-AF65-F5344CB8AC3E}">
        <p14:creationId xmlns:p14="http://schemas.microsoft.com/office/powerpoint/2010/main" val="25395513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1041400"/>
            <a:ext cx="6350000" cy="4762500"/>
          </a:xfrm>
          <a:prstGeom prst="rect">
            <a:avLst/>
          </a:prstGeom>
        </p:spPr>
      </p:pic>
    </p:spTree>
    <p:extLst>
      <p:ext uri="{BB962C8B-B14F-4D97-AF65-F5344CB8AC3E}">
        <p14:creationId xmlns:p14="http://schemas.microsoft.com/office/powerpoint/2010/main" val="2439527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0"/>
            <a:ext cx="8075221" cy="6858000"/>
          </a:xfrm>
          <a:prstGeom prst="rect">
            <a:avLst/>
          </a:prstGeom>
        </p:spPr>
      </p:pic>
    </p:spTree>
    <p:extLst>
      <p:ext uri="{BB962C8B-B14F-4D97-AF65-F5344CB8AC3E}">
        <p14:creationId xmlns:p14="http://schemas.microsoft.com/office/powerpoint/2010/main" val="25883302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100"/>
            <a:ext cx="9144000" cy="6505533"/>
          </a:xfrm>
          <a:prstGeom prst="rect">
            <a:avLst/>
          </a:prstGeom>
        </p:spPr>
      </p:pic>
    </p:spTree>
    <p:extLst>
      <p:ext uri="{BB962C8B-B14F-4D97-AF65-F5344CB8AC3E}">
        <p14:creationId xmlns:p14="http://schemas.microsoft.com/office/powerpoint/2010/main" val="1963804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descr="kswift.tiff"/>
          <p:cNvPicPr>
            <a:picLocks noGrp="1" noChangeAspect="1"/>
          </p:cNvPicPr>
          <p:nvPr>
            <p:ph idx="4294967295"/>
          </p:nvPr>
        </p:nvPicPr>
        <p:blipFill>
          <a:blip r:embed="rId2"/>
          <a:srcRect l="-18114" r="-18114"/>
          <a:stretch>
            <a:fillRect/>
          </a:stretch>
        </p:blipFill>
        <p:spPr>
          <a:xfrm>
            <a:off x="533400" y="609600"/>
            <a:ext cx="7772400" cy="3657600"/>
          </a:xfrm>
        </p:spPr>
      </p:pic>
      <p:sp>
        <p:nvSpPr>
          <p:cNvPr id="23555" name="TextBox 2"/>
          <p:cNvSpPr txBox="1">
            <a:spLocks noChangeArrowheads="1"/>
          </p:cNvSpPr>
          <p:nvPr/>
        </p:nvSpPr>
        <p:spPr bwMode="auto">
          <a:xfrm>
            <a:off x="609600" y="4648200"/>
            <a:ext cx="8077200" cy="461665"/>
          </a:xfrm>
          <a:prstGeom prst="rect">
            <a:avLst/>
          </a:prstGeom>
          <a:noFill/>
          <a:ln w="9525">
            <a:noFill/>
            <a:miter lim="800000"/>
            <a:headEnd/>
            <a:tailEnd/>
          </a:ln>
        </p:spPr>
        <p:txBody>
          <a:bodyPr wrap="square">
            <a:prstTxWarp prst="textNoShape">
              <a:avLst/>
            </a:prstTxWarp>
            <a:spAutoFit/>
          </a:bodyPr>
          <a:lstStyle/>
          <a:p>
            <a:pPr algn="ctr"/>
            <a:r>
              <a:rPr lang="en-US" dirty="0" smtClean="0">
                <a:latin typeface="Times New Roman" pitchFamily="-108" charset="0"/>
                <a:ea typeface="Times New Roman" pitchFamily="-108" charset="0"/>
                <a:cs typeface="Times New Roman" pitchFamily="-108" charset="0"/>
              </a:rPr>
              <a:t>Health </a:t>
            </a:r>
            <a:r>
              <a:rPr lang="en-US" dirty="0">
                <a:latin typeface="Times New Roman" pitchFamily="-108" charset="0"/>
                <a:ea typeface="Times New Roman" pitchFamily="-108" charset="0"/>
                <a:cs typeface="Times New Roman" pitchFamily="-108" charset="0"/>
              </a:rPr>
              <a:t>as a byproduct of gene-</a:t>
            </a:r>
            <a:r>
              <a:rPr lang="en-US" dirty="0" smtClean="0">
                <a:latin typeface="Times New Roman" pitchFamily="-108" charset="0"/>
                <a:ea typeface="Times New Roman" pitchFamily="-108" charset="0"/>
                <a:cs typeface="Times New Roman" pitchFamily="-108" charset="0"/>
              </a:rPr>
              <a:t>environment </a:t>
            </a:r>
            <a:r>
              <a:rPr lang="en-US" dirty="0">
                <a:latin typeface="Times New Roman" pitchFamily="-108" charset="0"/>
                <a:ea typeface="Times New Roman" pitchFamily="-108" charset="0"/>
                <a:cs typeface="Times New Roman" pitchFamily="-108" charset="0"/>
              </a:rPr>
              <a:t>compatibility</a:t>
            </a:r>
          </a:p>
        </p:txBody>
      </p:sp>
    </p:spTree>
    <p:extLst>
      <p:ext uri="{BB962C8B-B14F-4D97-AF65-F5344CB8AC3E}">
        <p14:creationId xmlns:p14="http://schemas.microsoft.com/office/powerpoint/2010/main" val="3581788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2"/>
          <a:srcRect/>
          <a:stretch>
            <a:fillRect/>
          </a:stretch>
        </p:blipFill>
        <p:spPr bwMode="auto">
          <a:xfrm>
            <a:off x="1981200" y="304800"/>
            <a:ext cx="5080000" cy="3810000"/>
          </a:xfrm>
          <a:prstGeom prst="rect">
            <a:avLst/>
          </a:prstGeom>
          <a:noFill/>
          <a:ln w="9525">
            <a:noFill/>
            <a:miter lim="800000"/>
            <a:headEnd/>
            <a:tailEnd/>
          </a:ln>
        </p:spPr>
      </p:pic>
      <p:sp>
        <p:nvSpPr>
          <p:cNvPr id="31747" name="TextBox 2"/>
          <p:cNvSpPr txBox="1">
            <a:spLocks noChangeArrowheads="1"/>
          </p:cNvSpPr>
          <p:nvPr/>
        </p:nvSpPr>
        <p:spPr bwMode="auto">
          <a:xfrm>
            <a:off x="2209800" y="4648200"/>
            <a:ext cx="4648200" cy="830263"/>
          </a:xfrm>
          <a:prstGeom prst="rect">
            <a:avLst/>
          </a:prstGeom>
          <a:noFill/>
          <a:ln w="9525">
            <a:noFill/>
            <a:miter lim="800000"/>
            <a:headEnd/>
            <a:tailEnd/>
          </a:ln>
        </p:spPr>
        <p:txBody>
          <a:bodyPr>
            <a:prstTxWarp prst="textNoShape">
              <a:avLst/>
            </a:prstTxWarp>
            <a:spAutoFit/>
          </a:bodyPr>
          <a:lstStyle/>
          <a:p>
            <a:pPr algn="ctr"/>
            <a:r>
              <a:rPr lang="en-US">
                <a:solidFill>
                  <a:srgbClr val="FF0000"/>
                </a:solidFill>
                <a:latin typeface="Times New Roman" pitchFamily="-111" charset="0"/>
                <a:ea typeface="Times New Roman" pitchFamily="-111" charset="0"/>
                <a:cs typeface="Times New Roman" pitchFamily="-111" charset="0"/>
              </a:rPr>
              <a:t>Mirror Neurons</a:t>
            </a:r>
          </a:p>
          <a:p>
            <a:pPr algn="ctr"/>
            <a:r>
              <a:rPr lang="en-US">
                <a:latin typeface="Times New Roman" pitchFamily="-111" charset="0"/>
                <a:ea typeface="Times New Roman" pitchFamily="-111" charset="0"/>
                <a:cs typeface="Times New Roman" pitchFamily="-111" charset="0"/>
              </a:rPr>
              <a:t>…a biologic basis for empathy?</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12-12world_full_6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46428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graphicFrame>
        <p:nvGraphicFramePr>
          <p:cNvPr id="57346" name="Object 2"/>
          <p:cNvGraphicFramePr>
            <a:graphicFrameLocks noChangeAspect="1"/>
          </p:cNvGraphicFramePr>
          <p:nvPr/>
        </p:nvGraphicFramePr>
        <p:xfrm>
          <a:off x="0" y="152400"/>
          <a:ext cx="5942013" cy="6705600"/>
        </p:xfrm>
        <a:graphic>
          <a:graphicData uri="http://schemas.openxmlformats.org/presentationml/2006/ole">
            <mc:AlternateContent xmlns:mc="http://schemas.openxmlformats.org/markup-compatibility/2006">
              <mc:Choice xmlns:v="urn:schemas-microsoft-com:vml" Requires="v">
                <p:oleObj spid="_x0000_s270457" name="Document" r:id="rId4" imgW="7226808" imgH="8162544" progId="Word.Document.8">
                  <p:embed/>
                </p:oleObj>
              </mc:Choice>
              <mc:Fallback>
                <p:oleObj name="Document" r:id="rId4" imgW="7226808" imgH="8162544"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5942013" cy="670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47" name="Text Box 3"/>
          <p:cNvSpPr txBox="1">
            <a:spLocks noChangeArrowheads="1"/>
          </p:cNvSpPr>
          <p:nvPr/>
        </p:nvSpPr>
        <p:spPr bwMode="auto">
          <a:xfrm>
            <a:off x="762000" y="2286000"/>
            <a:ext cx="26670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Times" pitchFamily="-111" charset="0"/>
            </a:endParaRPr>
          </a:p>
        </p:txBody>
      </p:sp>
      <p:sp>
        <p:nvSpPr>
          <p:cNvPr id="57348" name="Text Box 4"/>
          <p:cNvSpPr txBox="1">
            <a:spLocks noChangeArrowheads="1"/>
          </p:cNvSpPr>
          <p:nvPr/>
        </p:nvSpPr>
        <p:spPr bwMode="auto">
          <a:xfrm>
            <a:off x="6096000" y="2133600"/>
            <a:ext cx="3048000" cy="1016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dirty="0" err="1">
                <a:solidFill>
                  <a:srgbClr val="000000"/>
                </a:solidFill>
                <a:latin typeface="Times" pitchFamily="-111" charset="0"/>
              </a:rPr>
              <a:t>Allostatic</a:t>
            </a:r>
            <a:r>
              <a:rPr lang="en-US" sz="2000" b="1" dirty="0">
                <a:solidFill>
                  <a:srgbClr val="000000"/>
                </a:solidFill>
                <a:latin typeface="Times" pitchFamily="-111" charset="0"/>
              </a:rPr>
              <a:t> Load</a:t>
            </a:r>
            <a:r>
              <a:rPr lang="en-US" sz="2000" b="1" dirty="0" smtClean="0">
                <a:solidFill>
                  <a:srgbClr val="000000"/>
                </a:solidFill>
                <a:latin typeface="Times" pitchFamily="-111" charset="0"/>
              </a:rPr>
              <a:t>  </a:t>
            </a:r>
            <a:r>
              <a:rPr lang="en-US" sz="2000" b="1" dirty="0">
                <a:solidFill>
                  <a:srgbClr val="000000"/>
                </a:solidFill>
                <a:latin typeface="Times" pitchFamily="-111" charset="0"/>
              </a:rPr>
              <a:t>Opportunities for Intervention</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609600" y="838200"/>
            <a:ext cx="5638800" cy="1143000"/>
          </a:xfrm>
        </p:spPr>
        <p:txBody>
          <a:bodyPr/>
          <a:lstStyle/>
          <a:p>
            <a:pPr algn="ctr"/>
            <a:r>
              <a:rPr lang="en-US" sz="2400" dirty="0" smtClean="0">
                <a:solidFill>
                  <a:srgbClr val="800000"/>
                </a:solidFill>
                <a:latin typeface="Times New Roman" pitchFamily="-108" charset="0"/>
                <a:ea typeface="Times New Roman" pitchFamily="-108" charset="0"/>
                <a:cs typeface="Times New Roman" pitchFamily="-108" charset="0"/>
              </a:rPr>
              <a:t>Representative Clinical Conditions Suggested to Have Epigenetic Origins</a:t>
            </a:r>
          </a:p>
        </p:txBody>
      </p:sp>
      <p:sp>
        <p:nvSpPr>
          <p:cNvPr id="38915" name="Content Placeholder 3"/>
          <p:cNvSpPr>
            <a:spLocks noGrp="1"/>
          </p:cNvSpPr>
          <p:nvPr>
            <p:ph idx="1"/>
          </p:nvPr>
        </p:nvSpPr>
        <p:spPr>
          <a:xfrm>
            <a:off x="1295400" y="2209800"/>
            <a:ext cx="7086600" cy="3657600"/>
          </a:xfrm>
        </p:spPr>
        <p:txBody>
          <a:bodyPr>
            <a:normAutofit/>
          </a:bodyPr>
          <a:lstStyle/>
          <a:p>
            <a:pPr>
              <a:buFontTx/>
              <a:buChar char="•"/>
            </a:pPr>
            <a:r>
              <a:rPr lang="en-US" dirty="0" smtClean="0">
                <a:latin typeface="Times New Roman" pitchFamily="-108" charset="0"/>
                <a:ea typeface="ＭＳ Ｐゴシック" pitchFamily="-108" charset="-128"/>
              </a:rPr>
              <a:t>Obesity</a:t>
            </a:r>
          </a:p>
          <a:p>
            <a:pPr>
              <a:buFontTx/>
              <a:buChar char="•"/>
            </a:pPr>
            <a:r>
              <a:rPr lang="en-US" dirty="0" smtClean="0">
                <a:latin typeface="Times New Roman" pitchFamily="-108" charset="0"/>
                <a:ea typeface="ＭＳ Ｐゴシック" pitchFamily="-108" charset="-128"/>
              </a:rPr>
              <a:t>Type 2 DM and Metabolic Syndrome</a:t>
            </a:r>
          </a:p>
          <a:p>
            <a:pPr>
              <a:buFontTx/>
              <a:buChar char="•"/>
            </a:pPr>
            <a:r>
              <a:rPr lang="en-US" dirty="0" smtClean="0">
                <a:latin typeface="Times New Roman" pitchFamily="-108" charset="0"/>
                <a:ea typeface="ＭＳ Ｐゴシック" pitchFamily="-108" charset="-128"/>
              </a:rPr>
              <a:t>Coronary artery disease</a:t>
            </a:r>
          </a:p>
          <a:p>
            <a:pPr>
              <a:buFontTx/>
              <a:buChar char="•"/>
            </a:pPr>
            <a:r>
              <a:rPr lang="en-US" dirty="0" smtClean="0">
                <a:latin typeface="Times New Roman" pitchFamily="-108" charset="0"/>
                <a:ea typeface="ＭＳ Ｐゴシック" pitchFamily="-108" charset="-128"/>
              </a:rPr>
              <a:t>Autoimmune Diseases</a:t>
            </a:r>
          </a:p>
          <a:p>
            <a:pPr>
              <a:buFontTx/>
              <a:buChar char="•"/>
            </a:pPr>
            <a:r>
              <a:rPr lang="en-US" dirty="0" smtClean="0">
                <a:latin typeface="Times New Roman" pitchFamily="-108" charset="0"/>
                <a:ea typeface="ＭＳ Ｐゴシック" pitchFamily="-108" charset="-128"/>
              </a:rPr>
              <a:t>Cancer</a:t>
            </a:r>
          </a:p>
          <a:p>
            <a:pPr>
              <a:buFontTx/>
              <a:buChar char="•"/>
            </a:pPr>
            <a:r>
              <a:rPr lang="en-US" dirty="0" smtClean="0">
                <a:latin typeface="Times New Roman" pitchFamily="-108" charset="0"/>
                <a:ea typeface="ＭＳ Ｐゴシック" pitchFamily="-108" charset="-128"/>
              </a:rPr>
              <a:t>Allergic Disorders</a:t>
            </a:r>
          </a:p>
          <a:p>
            <a:pPr>
              <a:buFontTx/>
              <a:buChar char="•"/>
            </a:pPr>
            <a:r>
              <a:rPr lang="en-US" dirty="0" smtClean="0">
                <a:latin typeface="Times New Roman" pitchFamily="-108" charset="0"/>
                <a:ea typeface="ＭＳ Ｐゴシック" pitchFamily="-108" charset="-128"/>
              </a:rPr>
              <a:t>Depression</a:t>
            </a:r>
          </a:p>
          <a:p>
            <a:pPr>
              <a:buFontTx/>
              <a:buChar char="•"/>
            </a:pPr>
            <a:r>
              <a:rPr lang="en-US" dirty="0" smtClean="0">
                <a:latin typeface="Times New Roman" pitchFamily="-108" charset="0"/>
                <a:ea typeface="ＭＳ Ｐゴシック" pitchFamily="-108" charset="-128"/>
              </a:rPr>
              <a:t>Neurologic: Alzheimer’s, PD, ALS, Autism</a:t>
            </a:r>
          </a:p>
        </p:txBody>
      </p:sp>
      <p:pic>
        <p:nvPicPr>
          <p:cNvPr id="38916" name="Picture 1"/>
          <p:cNvPicPr>
            <a:picLocks noChangeAspect="1"/>
          </p:cNvPicPr>
          <p:nvPr/>
        </p:nvPicPr>
        <p:blipFill>
          <a:blip r:embed="rId2"/>
          <a:srcRect/>
          <a:stretch>
            <a:fillRect/>
          </a:stretch>
        </p:blipFill>
        <p:spPr bwMode="auto">
          <a:xfrm>
            <a:off x="6705600" y="304800"/>
            <a:ext cx="2151063" cy="16129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19101"/>
            <a:ext cx="8534400" cy="5613430"/>
          </a:xfrm>
          <a:prstGeom prst="rect">
            <a:avLst/>
          </a:prstGeom>
        </p:spPr>
      </p:pic>
    </p:spTree>
    <p:extLst>
      <p:ext uri="{BB962C8B-B14F-4D97-AF65-F5344CB8AC3E}">
        <p14:creationId xmlns:p14="http://schemas.microsoft.com/office/powerpoint/2010/main" val="620743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381000"/>
            <a:ext cx="6851453" cy="5501665"/>
          </a:xfrm>
          <a:prstGeom prst="rect">
            <a:avLst/>
          </a:prstGeom>
        </p:spPr>
      </p:pic>
    </p:spTree>
    <p:extLst>
      <p:ext uri="{BB962C8B-B14F-4D97-AF65-F5344CB8AC3E}">
        <p14:creationId xmlns:p14="http://schemas.microsoft.com/office/powerpoint/2010/main" val="1194316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3548063"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3505200" y="4572000"/>
            <a:ext cx="563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1800" b="1" u="sng" dirty="0">
                <a:solidFill>
                  <a:srgbClr val="161616"/>
                </a:solidFill>
                <a:latin typeface="Times New Roman" charset="0"/>
                <a:cs typeface="Times New Roman" charset="0"/>
              </a:rPr>
              <a:t>Root Causes (what are their origins)</a:t>
            </a:r>
          </a:p>
          <a:p>
            <a:pPr algn="ctr"/>
            <a:r>
              <a:rPr lang="en-US" sz="1800" i="1" dirty="0" smtClean="0">
                <a:solidFill>
                  <a:srgbClr val="800000"/>
                </a:solidFill>
                <a:latin typeface="Times New Roman" charset="0"/>
                <a:cs typeface="Times New Roman" charset="0"/>
              </a:rPr>
              <a:t>Microbiome-Gene</a:t>
            </a:r>
            <a:r>
              <a:rPr lang="en-US" sz="1800" i="1" dirty="0">
                <a:solidFill>
                  <a:srgbClr val="800000"/>
                </a:solidFill>
                <a:latin typeface="Times New Roman" charset="0"/>
                <a:cs typeface="Times New Roman" charset="0"/>
              </a:rPr>
              <a:t>-</a:t>
            </a:r>
            <a:r>
              <a:rPr lang="en-US" sz="1800" i="1" dirty="0" err="1">
                <a:solidFill>
                  <a:srgbClr val="800000"/>
                </a:solidFill>
                <a:latin typeface="Times New Roman" charset="0"/>
                <a:cs typeface="Times New Roman" charset="0"/>
              </a:rPr>
              <a:t>Epigenome</a:t>
            </a:r>
            <a:r>
              <a:rPr lang="en-US" sz="1800" i="1" dirty="0">
                <a:solidFill>
                  <a:srgbClr val="800000"/>
                </a:solidFill>
                <a:latin typeface="Times New Roman" charset="0"/>
                <a:cs typeface="Times New Roman" charset="0"/>
              </a:rPr>
              <a:t>-Environment</a:t>
            </a:r>
          </a:p>
          <a:p>
            <a:pPr algn="ctr"/>
            <a:r>
              <a:rPr lang="en-US" sz="1600" dirty="0">
                <a:solidFill>
                  <a:srgbClr val="161616"/>
                </a:solidFill>
                <a:latin typeface="Times New Roman" charset="0"/>
                <a:cs typeface="Times New Roman" charset="0"/>
              </a:rPr>
              <a:t>Nutrition   Movement   Stress Response  Environmental toxins   Sleep   Social Connection  Trauma   Conflict Management   Mindfulness   Spirituality-Meaning in Work, Love, Play</a:t>
            </a:r>
          </a:p>
        </p:txBody>
      </p:sp>
      <p:cxnSp>
        <p:nvCxnSpPr>
          <p:cNvPr id="6" name="Straight Arrow Connector 5"/>
          <p:cNvCxnSpPr/>
          <p:nvPr/>
        </p:nvCxnSpPr>
        <p:spPr>
          <a:xfrm flipH="1">
            <a:off x="2819400" y="4800600"/>
            <a:ext cx="1524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797" name="TextBox 10"/>
          <p:cNvSpPr txBox="1">
            <a:spLocks noChangeArrowheads="1"/>
          </p:cNvSpPr>
          <p:nvPr/>
        </p:nvSpPr>
        <p:spPr bwMode="auto">
          <a:xfrm>
            <a:off x="3505200" y="2209800"/>
            <a:ext cx="5181600" cy="1600438"/>
          </a:xfrm>
          <a:prstGeom prst="rect">
            <a:avLst/>
          </a:prstGeom>
          <a:noFill/>
          <a:ln w="9525">
            <a:noFill/>
            <a:miter lim="800000"/>
            <a:headEnd/>
            <a:tailEnd/>
          </a:ln>
        </p:spPr>
        <p:txBody>
          <a:bodyPr wrap="square">
            <a:spAutoFit/>
          </a:bodyPr>
          <a:lstStyle/>
          <a:p>
            <a:pPr algn="ctr">
              <a:defRPr/>
            </a:pPr>
            <a:r>
              <a:rPr lang="en-US" sz="1800" b="1" u="sng" dirty="0" smtClean="0">
                <a:solidFill>
                  <a:srgbClr val="161616"/>
                </a:solidFill>
                <a:latin typeface="Times New Roman" pitchFamily="-111" charset="0"/>
                <a:ea typeface="Times New Roman" pitchFamily="-111" charset="0"/>
                <a:cs typeface="Times New Roman" pitchFamily="-111" charset="0"/>
              </a:rPr>
              <a:t>   Core </a:t>
            </a:r>
            <a:r>
              <a:rPr lang="en-US" sz="1800" b="1" u="sng" dirty="0">
                <a:solidFill>
                  <a:srgbClr val="161616"/>
                </a:solidFill>
                <a:latin typeface="Times New Roman" pitchFamily="-111" charset="0"/>
                <a:ea typeface="Times New Roman" pitchFamily="-111" charset="0"/>
                <a:cs typeface="Times New Roman" pitchFamily="-111" charset="0"/>
              </a:rPr>
              <a:t>Metabolic Imbalances (what drives them</a:t>
            </a:r>
            <a:r>
              <a:rPr lang="en-US" sz="1800" b="1" u="sng" dirty="0" smtClean="0">
                <a:solidFill>
                  <a:srgbClr val="161616"/>
                </a:solidFill>
                <a:latin typeface="Times New Roman" pitchFamily="-111" charset="0"/>
                <a:ea typeface="Times New Roman" pitchFamily="-111" charset="0"/>
                <a:cs typeface="Times New Roman" pitchFamily="-111" charset="0"/>
              </a:rPr>
              <a:t>)</a:t>
            </a:r>
            <a:endParaRPr lang="en-US" sz="1600" i="1" dirty="0">
              <a:latin typeface="Times New Roman" pitchFamily="-111" charset="0"/>
              <a:ea typeface="Times New Roman" pitchFamily="-111" charset="0"/>
              <a:cs typeface="Times New Roman" pitchFamily="-111" charset="0"/>
            </a:endParaRPr>
          </a:p>
          <a:p>
            <a:pPr>
              <a:defRPr/>
            </a:pPr>
            <a:r>
              <a:rPr lang="en-US" sz="1600" b="1" dirty="0">
                <a:solidFill>
                  <a:srgbClr val="FF0000"/>
                </a:solidFill>
                <a:latin typeface="Times New Roman" pitchFamily="-111" charset="0"/>
                <a:ea typeface="Times New Roman" pitchFamily="-111" charset="0"/>
                <a:cs typeface="Times New Roman" pitchFamily="-111" charset="0"/>
              </a:rPr>
              <a:t>                      </a:t>
            </a:r>
            <a:r>
              <a:rPr lang="en-US" sz="1600" b="1" dirty="0">
                <a:solidFill>
                  <a:srgbClr val="800000"/>
                </a:solidFill>
                <a:latin typeface="Times New Roman" pitchFamily="-111" charset="0"/>
                <a:ea typeface="Times New Roman" pitchFamily="-111" charset="0"/>
                <a:cs typeface="Times New Roman" pitchFamily="-111" charset="0"/>
              </a:rPr>
              <a:t> </a:t>
            </a:r>
            <a:r>
              <a:rPr lang="en-US" sz="1600" i="1" dirty="0" smtClean="0">
                <a:solidFill>
                  <a:srgbClr val="800000"/>
                </a:solidFill>
                <a:latin typeface="Times New Roman" pitchFamily="-111" charset="0"/>
                <a:ea typeface="Times New Roman" pitchFamily="-111" charset="0"/>
                <a:cs typeface="Times New Roman" pitchFamily="-111" charset="0"/>
              </a:rPr>
              <a:t>Inflammation </a:t>
            </a:r>
            <a:r>
              <a:rPr lang="en-US" sz="1600" i="1" dirty="0">
                <a:solidFill>
                  <a:srgbClr val="800000"/>
                </a:solidFill>
                <a:latin typeface="Times New Roman" pitchFamily="-111" charset="0"/>
                <a:ea typeface="Times New Roman" pitchFamily="-111" charset="0"/>
                <a:cs typeface="Times New Roman" pitchFamily="-111" charset="0"/>
              </a:rPr>
              <a:t>and oxidative stress</a:t>
            </a:r>
          </a:p>
          <a:p>
            <a:pPr>
              <a:defRPr/>
            </a:pPr>
            <a:r>
              <a:rPr lang="en-US" sz="1600" b="1" i="1" dirty="0">
                <a:solidFill>
                  <a:srgbClr val="800000"/>
                </a:solidFill>
                <a:latin typeface="Times New Roman" pitchFamily="-111" charset="0"/>
                <a:ea typeface="Times New Roman" pitchFamily="-111" charset="0"/>
                <a:cs typeface="Times New Roman" pitchFamily="-111" charset="0"/>
              </a:rPr>
              <a:t>                           </a:t>
            </a:r>
            <a:r>
              <a:rPr lang="en-US" sz="1600" i="1" dirty="0" smtClean="0">
                <a:solidFill>
                  <a:srgbClr val="800000"/>
                </a:solidFill>
                <a:latin typeface="Times New Roman" pitchFamily="-111" charset="0"/>
                <a:ea typeface="Times New Roman" pitchFamily="-111" charset="0"/>
                <a:cs typeface="Times New Roman" pitchFamily="-111" charset="0"/>
              </a:rPr>
              <a:t>Stress </a:t>
            </a:r>
            <a:r>
              <a:rPr lang="en-US" sz="1600" i="1" dirty="0">
                <a:solidFill>
                  <a:srgbClr val="800000"/>
                </a:solidFill>
                <a:latin typeface="Times New Roman" pitchFamily="-111" charset="0"/>
                <a:ea typeface="Times New Roman" pitchFamily="-111" charset="0"/>
                <a:cs typeface="Times New Roman" pitchFamily="-111" charset="0"/>
              </a:rPr>
              <a:t>HPA Axis (fight-flight</a:t>
            </a:r>
            <a:r>
              <a:rPr lang="en-US" sz="1600" i="1" dirty="0" smtClean="0">
                <a:solidFill>
                  <a:srgbClr val="800000"/>
                </a:solidFill>
                <a:latin typeface="Times New Roman" pitchFamily="-111" charset="0"/>
                <a:ea typeface="Times New Roman" pitchFamily="-111" charset="0"/>
                <a:cs typeface="Times New Roman" pitchFamily="-111" charset="0"/>
              </a:rPr>
              <a:t>)</a:t>
            </a:r>
          </a:p>
          <a:p>
            <a:pPr algn="ctr">
              <a:defRPr/>
            </a:pPr>
            <a:r>
              <a:rPr lang="en-US" sz="1600" dirty="0">
                <a:latin typeface="Times New Roman" pitchFamily="-111" charset="0"/>
                <a:ea typeface="Times New Roman" pitchFamily="-111" charset="0"/>
                <a:cs typeface="Times New Roman" pitchFamily="-111" charset="0"/>
              </a:rPr>
              <a:t>Gut Barrier Function</a:t>
            </a:r>
            <a:endParaRPr lang="en-US" sz="1600" dirty="0">
              <a:solidFill>
                <a:srgbClr val="800000"/>
              </a:solidFill>
              <a:latin typeface="Times New Roman" pitchFamily="-111" charset="0"/>
              <a:ea typeface="Times New Roman" pitchFamily="-111" charset="0"/>
              <a:cs typeface="Times New Roman" pitchFamily="-111" charset="0"/>
            </a:endParaRPr>
          </a:p>
          <a:p>
            <a:pPr>
              <a:defRPr/>
            </a:pPr>
            <a:r>
              <a:rPr lang="en-US" sz="1600" dirty="0">
                <a:solidFill>
                  <a:srgbClr val="161616"/>
                </a:solidFill>
                <a:latin typeface="Times New Roman" pitchFamily="-111" charset="0"/>
                <a:ea typeface="Times New Roman" pitchFamily="-111" charset="0"/>
                <a:cs typeface="Times New Roman" pitchFamily="-111" charset="0"/>
              </a:rPr>
              <a:t>                            </a:t>
            </a:r>
            <a:r>
              <a:rPr lang="en-US" sz="1600" b="1" dirty="0">
                <a:solidFill>
                  <a:srgbClr val="FF1A1F"/>
                </a:solidFill>
                <a:latin typeface="Times New Roman" pitchFamily="-111" charset="0"/>
                <a:ea typeface="Times New Roman" pitchFamily="-111" charset="0"/>
                <a:cs typeface="Times New Roman" pitchFamily="-111" charset="0"/>
              </a:rPr>
              <a:t> </a:t>
            </a:r>
            <a:r>
              <a:rPr lang="en-US" sz="1600" b="1" dirty="0" smtClean="0">
                <a:solidFill>
                  <a:srgbClr val="FF1A1F"/>
                </a:solidFill>
                <a:latin typeface="Times New Roman" pitchFamily="-111" charset="0"/>
                <a:ea typeface="Times New Roman" pitchFamily="-111" charset="0"/>
                <a:cs typeface="Times New Roman" pitchFamily="-111" charset="0"/>
              </a:rPr>
              <a:t> </a:t>
            </a:r>
            <a:r>
              <a:rPr lang="en-US" sz="1600" dirty="0" smtClean="0">
                <a:latin typeface="Times New Roman" pitchFamily="-111" charset="0"/>
                <a:ea typeface="Times New Roman" pitchFamily="-111" charset="0"/>
                <a:cs typeface="Times New Roman" pitchFamily="-111" charset="0"/>
              </a:rPr>
              <a:t>Mitochondria-Bioenergetics</a:t>
            </a:r>
          </a:p>
          <a:p>
            <a:pPr>
              <a:defRPr/>
            </a:pPr>
            <a:r>
              <a:rPr lang="en-US" sz="1600" dirty="0">
                <a:solidFill>
                  <a:srgbClr val="161616"/>
                </a:solidFill>
                <a:latin typeface="Times New Roman" pitchFamily="-111" charset="0"/>
                <a:ea typeface="Times New Roman" pitchFamily="-111" charset="0"/>
                <a:cs typeface="Times New Roman" pitchFamily="-111" charset="0"/>
              </a:rPr>
              <a:t> </a:t>
            </a:r>
            <a:r>
              <a:rPr lang="en-US" sz="1600" dirty="0" smtClean="0">
                <a:solidFill>
                  <a:srgbClr val="161616"/>
                </a:solidFill>
                <a:latin typeface="Times New Roman" pitchFamily="-111" charset="0"/>
                <a:ea typeface="Times New Roman" pitchFamily="-111" charset="0"/>
                <a:cs typeface="Times New Roman" pitchFamily="-111" charset="0"/>
              </a:rPr>
              <a:t>                                     Detoxification</a:t>
            </a:r>
            <a:endParaRPr lang="en-US" sz="1600" dirty="0">
              <a:solidFill>
                <a:srgbClr val="161616"/>
              </a:solidFill>
              <a:latin typeface="Times New Roman" pitchFamily="-111" charset="0"/>
              <a:ea typeface="Times New Roman" pitchFamily="-111" charset="0"/>
              <a:cs typeface="Times New Roman" pitchFamily="-111" charset="0"/>
            </a:endParaRPr>
          </a:p>
        </p:txBody>
      </p:sp>
      <p:sp>
        <p:nvSpPr>
          <p:cNvPr id="33798" name="TextBox 11"/>
          <p:cNvSpPr txBox="1">
            <a:spLocks noChangeArrowheads="1"/>
          </p:cNvSpPr>
          <p:nvPr/>
        </p:nvSpPr>
        <p:spPr bwMode="auto">
          <a:xfrm>
            <a:off x="3657600" y="0"/>
            <a:ext cx="5207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1800" b="1" u="sng">
                <a:solidFill>
                  <a:srgbClr val="161616"/>
                </a:solidFill>
                <a:latin typeface="Times New Roman" charset="0"/>
                <a:cs typeface="Times New Roman" charset="0"/>
              </a:rPr>
              <a:t>Disease (how things appear)</a:t>
            </a:r>
          </a:p>
          <a:p>
            <a:pPr algn="ctr"/>
            <a:r>
              <a:rPr lang="en-US" sz="1600">
                <a:solidFill>
                  <a:srgbClr val="161616"/>
                </a:solidFill>
                <a:latin typeface="Times New Roman" charset="0"/>
                <a:cs typeface="Times New Roman" charset="0"/>
              </a:rPr>
              <a:t>Pre-diabetes, Diabetes, Obesity, Metabolic Syndrome, Heart Disease, Stroke, Depression, Autoimmunity, Alzheimer</a:t>
            </a:r>
            <a:r>
              <a:rPr lang="ja-JP" altLang="en-US" sz="1600">
                <a:solidFill>
                  <a:srgbClr val="161616"/>
                </a:solidFill>
                <a:latin typeface="Times New Roman" charset="0"/>
                <a:cs typeface="Times New Roman" charset="0"/>
              </a:rPr>
              <a:t>’</a:t>
            </a:r>
            <a:r>
              <a:rPr lang="en-US" altLang="ja-JP" sz="1600">
                <a:solidFill>
                  <a:srgbClr val="161616"/>
                </a:solidFill>
                <a:latin typeface="Times New Roman" charset="0"/>
                <a:cs typeface="Times New Roman" charset="0"/>
              </a:rPr>
              <a:t>s, Cancer, Fibromyalgia, Chronic fatigue</a:t>
            </a:r>
          </a:p>
          <a:p>
            <a:pPr algn="ctr"/>
            <a:r>
              <a:rPr lang="en-US" sz="1600">
                <a:solidFill>
                  <a:srgbClr val="161616"/>
                </a:solidFill>
                <a:latin typeface="Times New Roman" charset="0"/>
                <a:cs typeface="Times New Roman" charset="0"/>
              </a:rPr>
              <a:t>ADDHD, GAD, PTSD, Autism spectrum</a:t>
            </a:r>
          </a:p>
        </p:txBody>
      </p:sp>
      <p:cxnSp>
        <p:nvCxnSpPr>
          <p:cNvPr id="21" name="Straight Arrow Connector 20"/>
          <p:cNvCxnSpPr/>
          <p:nvPr/>
        </p:nvCxnSpPr>
        <p:spPr>
          <a:xfrm rot="10800000" flipV="1">
            <a:off x="1905000" y="685800"/>
            <a:ext cx="1828800" cy="1066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Up-Down Arrow 12"/>
          <p:cNvSpPr/>
          <p:nvPr/>
        </p:nvSpPr>
        <p:spPr bwMode="auto">
          <a:xfrm>
            <a:off x="6096000" y="3810000"/>
            <a:ext cx="152400" cy="83820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kzidenz-Grotesk BQ Light" pitchFamily="1" charset="0"/>
              <a:ea typeface="+mn-ea"/>
              <a:cs typeface="+mn-cs"/>
            </a:endParaRPr>
          </a:p>
        </p:txBody>
      </p:sp>
      <p:sp>
        <p:nvSpPr>
          <p:cNvPr id="15" name="Up-Down Arrow 14"/>
          <p:cNvSpPr/>
          <p:nvPr/>
        </p:nvSpPr>
        <p:spPr bwMode="auto">
          <a:xfrm>
            <a:off x="6019800" y="1371600"/>
            <a:ext cx="152400" cy="83820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kzidenz-Grotesk BQ Light" pitchFamily="1" charset="0"/>
              <a:ea typeface="+mn-ea"/>
              <a:cs typeface="+mn-cs"/>
            </a:endParaRPr>
          </a:p>
        </p:txBody>
      </p:sp>
      <p:sp>
        <p:nvSpPr>
          <p:cNvPr id="16393" name="TextBox 1"/>
          <p:cNvSpPr txBox="1">
            <a:spLocks noChangeArrowheads="1"/>
          </p:cNvSpPr>
          <p:nvPr/>
        </p:nvSpPr>
        <p:spPr bwMode="auto">
          <a:xfrm>
            <a:off x="11113" y="30163"/>
            <a:ext cx="320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dirty="0">
                <a:solidFill>
                  <a:srgbClr val="800000"/>
                </a:solidFill>
                <a:latin typeface="Times New Roman" charset="0"/>
                <a:cs typeface="Times New Roman" charset="0"/>
              </a:rPr>
              <a:t>Long-Latency Diseases</a:t>
            </a:r>
          </a:p>
        </p:txBody>
      </p:sp>
    </p:spTree>
    <p:extLst>
      <p:ext uri="{BB962C8B-B14F-4D97-AF65-F5344CB8AC3E}">
        <p14:creationId xmlns:p14="http://schemas.microsoft.com/office/powerpoint/2010/main" val="516994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33798" grpId="0"/>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sweek2005jan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802606"/>
            <a:ext cx="1890823" cy="2540794"/>
          </a:xfrm>
          <a:prstGeom prst="rect">
            <a:avLst/>
          </a:prstGeom>
        </p:spPr>
      </p:pic>
      <p:pic>
        <p:nvPicPr>
          <p:cNvPr id="3" name="Picture 2" descr="2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143000"/>
            <a:ext cx="6781800" cy="3968425"/>
          </a:xfrm>
          <a:prstGeom prst="rect">
            <a:avLst/>
          </a:prstGeom>
        </p:spPr>
      </p:pic>
    </p:spTree>
    <p:extLst>
      <p:ext uri="{BB962C8B-B14F-4D97-AF65-F5344CB8AC3E}">
        <p14:creationId xmlns:p14="http://schemas.microsoft.com/office/powerpoint/2010/main" val="2585380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ripalu_template">
  <a:themeElements>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ipalu_template">
      <a:majorFont>
        <a:latin typeface="Akzidenz-Grotesk Std Med"/>
        <a:ea typeface=""/>
        <a:cs typeface=""/>
      </a:majorFont>
      <a:minorFont>
        <a:latin typeface="Akzidenz-Grotesk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lnDef>
  </a:objectDefaults>
  <a:extraClrSchemeLst>
    <a:extraClrScheme>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ipalu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ipalu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ipalu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ipalu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ipalu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ipalu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ipalu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ipalu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ipalu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ipalu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ipalu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HD:Users:macuser:Desktop:KripaluPowerPoints:Kripalu_template.pot</Template>
  <TotalTime>18933</TotalTime>
  <Words>1533</Words>
  <Application>Microsoft Macintosh PowerPoint</Application>
  <PresentationFormat>On-screen Show (4:3)</PresentationFormat>
  <Paragraphs>215</Paragraphs>
  <Slides>75</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77" baseType="lpstr">
      <vt:lpstr>Kripalu_template</vt:lpstr>
      <vt:lpstr>Document</vt:lpstr>
      <vt:lpstr>PowerPoint Presentation</vt:lpstr>
      <vt:lpstr>Disclosures</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Nrf2 upregulation and NfκB down-regulation…a critical intracellular defense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quality fat sources</vt:lpstr>
      <vt:lpstr>PowerPoint Presentation</vt:lpstr>
      <vt:lpstr>PowerPoint Presentation</vt:lpstr>
      <vt:lpstr>PowerPoint Presentation</vt:lpstr>
      <vt:lpstr>PowerPoint Presentation</vt:lpstr>
      <vt:lpstr>Fight-Flight or Sympathetic Tone</vt:lpstr>
      <vt:lpstr>Calm or Parasympathetic Tone…..Get “Para”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Intermittent fasting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Representative Clinical Conditions Suggested to Have Epigenetic Origins</vt:lpstr>
      <vt:lpstr>PowerPoint Presentation</vt:lpstr>
      <vt:lpstr>PowerPoint Presentation</vt:lpstr>
    </vt:vector>
  </TitlesOfParts>
  <Company>뿿짠뿿쥀Ґ탐Ȱ珬뿿_xdac8_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Mark Pettus</dc:creator>
  <cp:lastModifiedBy>Mark Pettus</cp:lastModifiedBy>
  <cp:revision>207</cp:revision>
  <cp:lastPrinted>2006-06-07T18:49:12Z</cp:lastPrinted>
  <dcterms:created xsi:type="dcterms:W3CDTF">2013-11-09T12:08:17Z</dcterms:created>
  <dcterms:modified xsi:type="dcterms:W3CDTF">2017-11-30T14:38:41Z</dcterms:modified>
</cp:coreProperties>
</file>