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0"/>
  </p:notesMasterIdLst>
  <p:handoutMasterIdLst>
    <p:handoutMasterId r:id="rId211"/>
  </p:handoutMasterIdLst>
  <p:sldIdLst>
    <p:sldId id="871" r:id="rId2"/>
    <p:sldId id="1246" r:id="rId3"/>
    <p:sldId id="866" r:id="rId4"/>
    <p:sldId id="1248" r:id="rId5"/>
    <p:sldId id="1501" r:id="rId6"/>
    <p:sldId id="1510" r:id="rId7"/>
    <p:sldId id="1481" r:id="rId8"/>
    <p:sldId id="1406" r:id="rId9"/>
    <p:sldId id="1464" r:id="rId10"/>
    <p:sldId id="1346" r:id="rId11"/>
    <p:sldId id="1433" r:id="rId12"/>
    <p:sldId id="1517" r:id="rId13"/>
    <p:sldId id="1396" r:id="rId14"/>
    <p:sldId id="1397" r:id="rId15"/>
    <p:sldId id="1422" r:id="rId16"/>
    <p:sldId id="1423" r:id="rId17"/>
    <p:sldId id="1398" r:id="rId18"/>
    <p:sldId id="1399" r:id="rId19"/>
    <p:sldId id="1518" r:id="rId20"/>
    <p:sldId id="1401" r:id="rId21"/>
    <p:sldId id="1402" r:id="rId22"/>
    <p:sldId id="1403" r:id="rId23"/>
    <p:sldId id="1395" r:id="rId24"/>
    <p:sldId id="1505" r:id="rId25"/>
    <p:sldId id="1506" r:id="rId26"/>
    <p:sldId id="1519" r:id="rId27"/>
    <p:sldId id="978" r:id="rId28"/>
    <p:sldId id="979" r:id="rId29"/>
    <p:sldId id="980" r:id="rId30"/>
    <p:sldId id="1183" r:id="rId31"/>
    <p:sldId id="1142" r:id="rId32"/>
    <p:sldId id="1110" r:id="rId33"/>
    <p:sldId id="1074" r:id="rId34"/>
    <p:sldId id="1244" r:id="rId35"/>
    <p:sldId id="1245" r:id="rId36"/>
    <p:sldId id="1482" r:id="rId37"/>
    <p:sldId id="1292" r:id="rId38"/>
    <p:sldId id="1276" r:id="rId39"/>
    <p:sldId id="1281" r:id="rId40"/>
    <p:sldId id="1282" r:id="rId41"/>
    <p:sldId id="1331" r:id="rId42"/>
    <p:sldId id="1330" r:id="rId43"/>
    <p:sldId id="1333" r:id="rId44"/>
    <p:sldId id="1488" r:id="rId45"/>
    <p:sldId id="1116" r:id="rId46"/>
    <p:sldId id="1295" r:id="rId47"/>
    <p:sldId id="1511" r:id="rId48"/>
    <p:sldId id="1515" r:id="rId49"/>
    <p:sldId id="1516" r:id="rId50"/>
    <p:sldId id="1460" r:id="rId51"/>
    <p:sldId id="1461" r:id="rId52"/>
    <p:sldId id="1462" r:id="rId53"/>
    <p:sldId id="1497" r:id="rId54"/>
    <p:sldId id="1469" r:id="rId55"/>
    <p:sldId id="1470" r:id="rId56"/>
    <p:sldId id="1449" r:id="rId57"/>
    <p:sldId id="1338" r:id="rId58"/>
    <p:sldId id="1334" r:id="rId59"/>
    <p:sldId id="1419" r:id="rId60"/>
    <p:sldId id="1311" r:id="rId61"/>
    <p:sldId id="1035" r:id="rId62"/>
    <p:sldId id="1502" r:id="rId63"/>
    <p:sldId id="1504" r:id="rId64"/>
    <p:sldId id="1500" r:id="rId65"/>
    <p:sldId id="1413" r:id="rId66"/>
    <p:sldId id="1490" r:id="rId67"/>
    <p:sldId id="1507" r:id="rId68"/>
    <p:sldId id="1448" r:id="rId69"/>
    <p:sldId id="1508" r:id="rId70"/>
    <p:sldId id="1509" r:id="rId71"/>
    <p:sldId id="1467" r:id="rId72"/>
    <p:sldId id="1468" r:id="rId73"/>
    <p:sldId id="1471" r:id="rId74"/>
    <p:sldId id="1472" r:id="rId75"/>
    <p:sldId id="1473" r:id="rId76"/>
    <p:sldId id="1474" r:id="rId77"/>
    <p:sldId id="1475" r:id="rId78"/>
    <p:sldId id="1476" r:id="rId79"/>
    <p:sldId id="1477" r:id="rId80"/>
    <p:sldId id="1478" r:id="rId81"/>
    <p:sldId id="1479" r:id="rId82"/>
    <p:sldId id="1287" r:id="rId83"/>
    <p:sldId id="1306" r:id="rId84"/>
    <p:sldId id="1458" r:id="rId85"/>
    <p:sldId id="1459" r:id="rId86"/>
    <p:sldId id="1485" r:id="rId87"/>
    <p:sldId id="1486" r:id="rId88"/>
    <p:sldId id="1487" r:id="rId89"/>
    <p:sldId id="1484" r:id="rId90"/>
    <p:sldId id="1498" r:id="rId91"/>
    <p:sldId id="1483" r:id="rId92"/>
    <p:sldId id="1499" r:id="rId93"/>
    <p:sldId id="1496" r:id="rId94"/>
    <p:sldId id="1426" r:id="rId95"/>
    <p:sldId id="1427" r:id="rId96"/>
    <p:sldId id="1492" r:id="rId97"/>
    <p:sldId id="1493" r:id="rId98"/>
    <p:sldId id="1494" r:id="rId99"/>
    <p:sldId id="1489" r:id="rId100"/>
    <p:sldId id="1315" r:id="rId101"/>
    <p:sldId id="1513" r:id="rId102"/>
    <p:sldId id="1411" r:id="rId103"/>
    <p:sldId id="1520" r:id="rId104"/>
    <p:sldId id="1521" r:id="rId105"/>
    <p:sldId id="1522" r:id="rId106"/>
    <p:sldId id="1523" r:id="rId107"/>
    <p:sldId id="1524" r:id="rId108"/>
    <p:sldId id="1525" r:id="rId109"/>
    <p:sldId id="1526" r:id="rId110"/>
    <p:sldId id="1527" r:id="rId111"/>
    <p:sldId id="1528" r:id="rId112"/>
    <p:sldId id="1529" r:id="rId113"/>
    <p:sldId id="1530" r:id="rId114"/>
    <p:sldId id="1531" r:id="rId115"/>
    <p:sldId id="1532" r:id="rId116"/>
    <p:sldId id="1533" r:id="rId117"/>
    <p:sldId id="1534" r:id="rId118"/>
    <p:sldId id="1535" r:id="rId119"/>
    <p:sldId id="1536" r:id="rId120"/>
    <p:sldId id="1537" r:id="rId121"/>
    <p:sldId id="1538" r:id="rId122"/>
    <p:sldId id="1539" r:id="rId123"/>
    <p:sldId id="1540" r:id="rId124"/>
    <p:sldId id="1541" r:id="rId125"/>
    <p:sldId id="1542" r:id="rId126"/>
    <p:sldId id="1543" r:id="rId127"/>
    <p:sldId id="1544" r:id="rId128"/>
    <p:sldId id="1545" r:id="rId129"/>
    <p:sldId id="1546" r:id="rId130"/>
    <p:sldId id="1547" r:id="rId131"/>
    <p:sldId id="1548" r:id="rId132"/>
    <p:sldId id="1549" r:id="rId133"/>
    <p:sldId id="1550" r:id="rId134"/>
    <p:sldId id="1551" r:id="rId135"/>
    <p:sldId id="1552" r:id="rId136"/>
    <p:sldId id="1553" r:id="rId137"/>
    <p:sldId id="1564" r:id="rId138"/>
    <p:sldId id="1565" r:id="rId139"/>
    <p:sldId id="1567" r:id="rId140"/>
    <p:sldId id="1563" r:id="rId141"/>
    <p:sldId id="1562" r:id="rId142"/>
    <p:sldId id="1561" r:id="rId143"/>
    <p:sldId id="1570" r:id="rId144"/>
    <p:sldId id="1569" r:id="rId145"/>
    <p:sldId id="1568" r:id="rId146"/>
    <p:sldId id="1560" r:id="rId147"/>
    <p:sldId id="1559" r:id="rId148"/>
    <p:sldId id="1558" r:id="rId149"/>
    <p:sldId id="1557" r:id="rId150"/>
    <p:sldId id="1556" r:id="rId151"/>
    <p:sldId id="1554" r:id="rId152"/>
    <p:sldId id="1555" r:id="rId153"/>
    <p:sldId id="1571" r:id="rId154"/>
    <p:sldId id="1573" r:id="rId155"/>
    <p:sldId id="1574" r:id="rId156"/>
    <p:sldId id="1575" r:id="rId157"/>
    <p:sldId id="1576" r:id="rId158"/>
    <p:sldId id="1577" r:id="rId159"/>
    <p:sldId id="1578" r:id="rId160"/>
    <p:sldId id="1579" r:id="rId161"/>
    <p:sldId id="1580" r:id="rId162"/>
    <p:sldId id="1581" r:id="rId163"/>
    <p:sldId id="1582" r:id="rId164"/>
    <p:sldId id="1583" r:id="rId165"/>
    <p:sldId id="1584" r:id="rId166"/>
    <p:sldId id="1585" r:id="rId167"/>
    <p:sldId id="1586" r:id="rId168"/>
    <p:sldId id="1587" r:id="rId169"/>
    <p:sldId id="1588" r:id="rId170"/>
    <p:sldId id="1589" r:id="rId171"/>
    <p:sldId id="1590" r:id="rId172"/>
    <p:sldId id="1591" r:id="rId173"/>
    <p:sldId id="1592" r:id="rId174"/>
    <p:sldId id="1593" r:id="rId175"/>
    <p:sldId id="1594" r:id="rId176"/>
    <p:sldId id="1595" r:id="rId177"/>
    <p:sldId id="1596" r:id="rId178"/>
    <p:sldId id="1597" r:id="rId179"/>
    <p:sldId id="1598" r:id="rId180"/>
    <p:sldId id="1599" r:id="rId181"/>
    <p:sldId id="1600" r:id="rId182"/>
    <p:sldId id="1601" r:id="rId183"/>
    <p:sldId id="1602" r:id="rId184"/>
    <p:sldId id="1603" r:id="rId185"/>
    <p:sldId id="1604" r:id="rId186"/>
    <p:sldId id="1605" r:id="rId187"/>
    <p:sldId id="1606" r:id="rId188"/>
    <p:sldId id="1607" r:id="rId189"/>
    <p:sldId id="1608" r:id="rId190"/>
    <p:sldId id="1609" r:id="rId191"/>
    <p:sldId id="1610" r:id="rId192"/>
    <p:sldId id="1611" r:id="rId193"/>
    <p:sldId id="1612" r:id="rId194"/>
    <p:sldId id="1613" r:id="rId195"/>
    <p:sldId id="1614" r:id="rId196"/>
    <p:sldId id="1615" r:id="rId197"/>
    <p:sldId id="1616" r:id="rId198"/>
    <p:sldId id="1617" r:id="rId199"/>
    <p:sldId id="1618" r:id="rId200"/>
    <p:sldId id="1619" r:id="rId201"/>
    <p:sldId id="1620" r:id="rId202"/>
    <p:sldId id="1621" r:id="rId203"/>
    <p:sldId id="1622" r:id="rId204"/>
    <p:sldId id="1623" r:id="rId205"/>
    <p:sldId id="1624" r:id="rId206"/>
    <p:sldId id="1625" r:id="rId207"/>
    <p:sldId id="1626" r:id="rId208"/>
    <p:sldId id="1627" r:id="rId20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0101"/>
    <a:srgbClr val="580058"/>
    <a:srgbClr val="6B1EA2"/>
    <a:srgbClr val="9422D2"/>
    <a:srgbClr val="B72935"/>
    <a:srgbClr val="CC3300"/>
    <a:srgbClr val="DDDDDD"/>
    <a:srgbClr val="008000"/>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2328"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2240"/>
    </p:cViewPr>
  </p:sorterViewPr>
  <p:notesViewPr>
    <p:cSldViewPr>
      <p:cViewPr>
        <p:scale>
          <a:sx n="100" d="100"/>
          <a:sy n="100" d="100"/>
        </p:scale>
        <p:origin x="-246"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notesMaster" Target="notesMasters/notesMaster1.xml"/><Relationship Id="rId211" Type="http://schemas.openxmlformats.org/officeDocument/2006/relationships/handoutMaster" Target="handoutMasters/handoutMaster1.xml"/><Relationship Id="rId212" Type="http://schemas.openxmlformats.org/officeDocument/2006/relationships/printerSettings" Target="printerSettings/printerSettings1.bin"/><Relationship Id="rId213" Type="http://schemas.openxmlformats.org/officeDocument/2006/relationships/presProps" Target="presProp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viewProps" Target="viewProps.xml"/><Relationship Id="rId215" Type="http://schemas.openxmlformats.org/officeDocument/2006/relationships/theme" Target="theme/theme1.xml"/><Relationship Id="rId2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Line 6"/>
          <p:cNvSpPr>
            <a:spLocks noChangeShapeType="1"/>
          </p:cNvSpPr>
          <p:nvPr/>
        </p:nvSpPr>
        <p:spPr bwMode="auto">
          <a:xfrm>
            <a:off x="244475" y="9121775"/>
            <a:ext cx="6859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661" tIns="48331" rIns="96661" bIns="48331" anchor="ctr"/>
          <a:lstStyle/>
          <a:p>
            <a:endParaRPr lang="en-US"/>
          </a:p>
        </p:txBody>
      </p:sp>
      <p:sp>
        <p:nvSpPr>
          <p:cNvPr id="2051" name="Rectangle 7"/>
          <p:cNvSpPr>
            <a:spLocks noChangeArrowheads="1"/>
          </p:cNvSpPr>
          <p:nvPr/>
        </p:nvSpPr>
        <p:spPr bwMode="auto">
          <a:xfrm>
            <a:off x="325438" y="9209088"/>
            <a:ext cx="58674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357" tIns="50678" rIns="101357" bIns="50678">
            <a:spAutoFit/>
          </a:bodyPr>
          <a:lstStyle/>
          <a:p>
            <a:r>
              <a:rPr lang="en-US" sz="1100" b="1" i="1">
                <a:latin typeface="Times New Roman" charset="0"/>
                <a:cs typeface="Arial" charset="0"/>
              </a:rPr>
              <a:t>©2010 FOOD AS MEDICINE: </a:t>
            </a:r>
            <a:r>
              <a:rPr lang="en-US" sz="1100" i="1">
                <a:latin typeface="Times New Roman" charset="0"/>
                <a:cs typeface="Arial" charset="0"/>
              </a:rPr>
              <a:t>Integrating Nutrition into Clinical Practice and Medical Education</a:t>
            </a:r>
            <a:endParaRPr lang="en-US">
              <a:cs typeface="Arial" charset="0"/>
            </a:endParaRPr>
          </a:p>
        </p:txBody>
      </p:sp>
      <p:sp>
        <p:nvSpPr>
          <p:cNvPr id="2052" name="Line 8"/>
          <p:cNvSpPr>
            <a:spLocks noChangeShapeType="1"/>
          </p:cNvSpPr>
          <p:nvPr/>
        </p:nvSpPr>
        <p:spPr bwMode="auto">
          <a:xfrm>
            <a:off x="244475" y="490538"/>
            <a:ext cx="6986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661" tIns="48331" rIns="96661" bIns="48331" anchor="ctr"/>
          <a:lstStyle/>
          <a:p>
            <a:endParaRPr lang="en-US"/>
          </a:p>
        </p:txBody>
      </p:sp>
      <p:sp>
        <p:nvSpPr>
          <p:cNvPr id="2053" name="Rectangle 9"/>
          <p:cNvSpPr>
            <a:spLocks noChangeArrowheads="1"/>
          </p:cNvSpPr>
          <p:nvPr/>
        </p:nvSpPr>
        <p:spPr bwMode="auto">
          <a:xfrm>
            <a:off x="3381375" y="79375"/>
            <a:ext cx="3771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6" tIns="50999" rIns="101996" bIns="50999" anchor="b"/>
          <a:lstStyle/>
          <a:p>
            <a:pPr algn="r"/>
            <a:r>
              <a:rPr lang="en-US" sz="1200" b="1" i="1">
                <a:latin typeface="Times New Roman" charset="0"/>
                <a:cs typeface="Arial" charset="0"/>
              </a:rPr>
              <a:t> Critical Micronutrients for Clinical Consideration - </a:t>
            </a:r>
            <a:fld id="{DBE23C78-C7C9-B94B-A44F-0823EB777D17}" type="slidenum">
              <a:rPr lang="en-US" sz="1200" b="1" i="1">
                <a:latin typeface="Times New Roman" charset="0"/>
                <a:cs typeface="Arial" charset="0"/>
              </a:rPr>
              <a:pPr algn="r"/>
              <a:t>‹#›</a:t>
            </a:fld>
            <a:r>
              <a:rPr lang="en-US" sz="1200" b="1">
                <a:latin typeface="Times New Roman" charset="0"/>
                <a:cs typeface="Arial" charset="0"/>
              </a:rPr>
              <a:t>   </a:t>
            </a:r>
            <a:endParaRPr lang="en-US">
              <a:cs typeface="Arial" charset="0"/>
            </a:endParaRPr>
          </a:p>
        </p:txBody>
      </p:sp>
    </p:spTree>
    <p:extLst>
      <p:ext uri="{BB962C8B-B14F-4D97-AF65-F5344CB8AC3E}">
        <p14:creationId xmlns:p14="http://schemas.microsoft.com/office/powerpoint/2010/main" val="1616545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a:defRPr sz="1300">
                <a:ea typeface="ＭＳ Ｐゴシック" charset="0"/>
                <a:cs typeface="+mn-cs"/>
              </a:defRPr>
            </a:lvl1pPr>
          </a:lstStyle>
          <a:p>
            <a:pPr>
              <a:defRPr/>
            </a:pPr>
            <a:endParaRPr lang="en-US"/>
          </a:p>
        </p:txBody>
      </p:sp>
      <p:sp>
        <p:nvSpPr>
          <p:cNvPr id="25497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algn="r">
              <a:defRPr sz="1300">
                <a:ea typeface="ＭＳ Ｐゴシック" charset="0"/>
                <a:cs typeface="+mn-cs"/>
              </a:defRPr>
            </a:lvl1pPr>
          </a:lstStyle>
          <a:p>
            <a:pPr>
              <a:defRPr/>
            </a:pPr>
            <a:endParaRPr lang="en-US"/>
          </a:p>
        </p:txBody>
      </p:sp>
      <p:sp>
        <p:nvSpPr>
          <p:cNvPr id="25498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5498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498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a:defRPr sz="1300">
                <a:ea typeface="ＭＳ Ｐゴシック" charset="0"/>
                <a:cs typeface="+mn-cs"/>
              </a:defRPr>
            </a:lvl1pPr>
          </a:lstStyle>
          <a:p>
            <a:pPr>
              <a:defRPr/>
            </a:pPr>
            <a:endParaRPr lang="en-US"/>
          </a:p>
        </p:txBody>
      </p:sp>
      <p:sp>
        <p:nvSpPr>
          <p:cNvPr id="25498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algn="r">
              <a:defRPr sz="1300"/>
            </a:lvl1pPr>
          </a:lstStyle>
          <a:p>
            <a:pPr>
              <a:defRPr/>
            </a:pPr>
            <a:fld id="{5F0AA01F-6CE3-F44F-AE8B-F82DD271EAFE}" type="slidenum">
              <a:rPr lang="en-US"/>
              <a:pPr>
                <a:defRPr/>
              </a:pPr>
              <a:t>‹#›</a:t>
            </a:fld>
            <a:endParaRPr lang="en-US"/>
          </a:p>
        </p:txBody>
      </p:sp>
    </p:spTree>
    <p:extLst>
      <p:ext uri="{BB962C8B-B14F-4D97-AF65-F5344CB8AC3E}">
        <p14:creationId xmlns:p14="http://schemas.microsoft.com/office/powerpoint/2010/main" val="42000364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build lean body mass in addition to reduction of fat stores</a:t>
            </a:r>
            <a:endParaRPr lang="en-US" dirty="0"/>
          </a:p>
        </p:txBody>
      </p:sp>
      <p:sp>
        <p:nvSpPr>
          <p:cNvPr id="4" name="Slide Number Placeholder 3"/>
          <p:cNvSpPr>
            <a:spLocks noGrp="1"/>
          </p:cNvSpPr>
          <p:nvPr>
            <p:ph type="sldNum" sz="quarter" idx="10"/>
          </p:nvPr>
        </p:nvSpPr>
        <p:spPr/>
        <p:txBody>
          <a:bodyPr/>
          <a:lstStyle/>
          <a:p>
            <a:pPr>
              <a:defRPr/>
            </a:pPr>
            <a:fld id="{5F0AA01F-6CE3-F44F-AE8B-F82DD271EAFE}" type="slidenum">
              <a:rPr lang="en-US" smtClean="0"/>
              <a:pPr>
                <a:defRPr/>
              </a:pPr>
              <a:t>11</a:t>
            </a:fld>
            <a:endParaRPr lang="en-US"/>
          </a:p>
        </p:txBody>
      </p:sp>
    </p:spTree>
    <p:extLst>
      <p:ext uri="{BB962C8B-B14F-4D97-AF65-F5344CB8AC3E}">
        <p14:creationId xmlns:p14="http://schemas.microsoft.com/office/powerpoint/2010/main" val="258400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36" tIns="43369" rIns="86736" bIns="43369"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4098" name="Text Box 2"/>
          <p:cNvSpPr txBox="1">
            <a:spLocks noGrp="1" noChangeArrowheads="1"/>
          </p:cNvSpPr>
          <p:nvPr>
            <p:ph type="body"/>
          </p:nvPr>
        </p:nvSpPr>
        <p:spPr>
          <a:xfrm>
            <a:off x="1116014" y="4570413"/>
            <a:ext cx="5089525" cy="3651250"/>
          </a:xfrm>
          <a:ln>
            <a:round/>
            <a:headEnd/>
            <a:tailEnd/>
          </a:ln>
        </p:spPr>
        <p:txBody>
          <a:bodyPr lIns="0" tIns="0" rIns="0" bIns="0"/>
          <a:lstStyle/>
          <a:p>
            <a:pPr marL="81315" indent="-81315">
              <a:lnSpc>
                <a:spcPct val="93000"/>
              </a:lnSpc>
              <a:spcBef>
                <a:spcPct val="0"/>
              </a:spcBef>
              <a:buSzPct val="45000"/>
              <a:tabLst>
                <a:tab pos="686660" algn="l"/>
                <a:tab pos="1373322" algn="l"/>
                <a:tab pos="2059981" algn="l"/>
                <a:tab pos="2746641" algn="l"/>
                <a:tab pos="3433302" algn="l"/>
                <a:tab pos="4119962" algn="l"/>
                <a:tab pos="4806623" algn="l"/>
              </a:tabLst>
              <a:defRPr/>
            </a:pPr>
            <a:r>
              <a:rPr lang="en-GB" dirty="0">
                <a:latin typeface="Arial" pitchFamily="-108" charset="0"/>
                <a:ea typeface="msgothic" charset="0"/>
                <a:cs typeface="msgothic" charset="0"/>
              </a:rPr>
              <a:t>Age-adjusted prevalence (±95% </a:t>
            </a:r>
            <a:r>
              <a:rPr lang="en-GB" dirty="0" err="1">
                <a:latin typeface="Arial" pitchFamily="-108" charset="0"/>
                <a:ea typeface="msgothic" charset="0"/>
                <a:cs typeface="msgothic" charset="0"/>
              </a:rPr>
              <a:t>CIs</a:t>
            </a:r>
            <a:r>
              <a:rPr lang="en-GB" dirty="0">
                <a:latin typeface="Arial" pitchFamily="-108" charset="0"/>
                <a:ea typeface="msgothic" charset="0"/>
                <a:cs typeface="msgothic" charset="0"/>
              </a:rPr>
              <a:t>) of diabetes in non-Pima Mexicans, Mexican Pima Indians, and U.S. Pima Indians.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7C6E53-A55B-934B-B12B-D88D039BF6A6}" type="slidenum">
              <a:rPr lang="en-US"/>
              <a:pPr>
                <a:defRPr/>
              </a:pPr>
              <a:t>30</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pPr>
              <a:defRPr/>
            </a:pPr>
            <a:r>
              <a:rPr lang="en-US" dirty="0" smtClean="0"/>
              <a:t>women in the upper third for insulin level were more than twice as likely to develop breast cancer compared with women in bottom third for insulin level 2009 Intl Journal of cancer</a:t>
            </a:r>
          </a:p>
          <a:p>
            <a:pPr>
              <a:defRPr/>
            </a:pPr>
            <a:r>
              <a:rPr lang="en-US" dirty="0" smtClean="0"/>
              <a:t>JNCI 1999  &gt;5000 colon cancer </a:t>
            </a:r>
            <a:r>
              <a:rPr lang="en-US" dirty="0" err="1" smtClean="0"/>
              <a:t>assoc</a:t>
            </a:r>
            <a:r>
              <a:rPr lang="en-US" dirty="0" smtClean="0"/>
              <a:t> w/ elevations in fasting and post prandial BS and insulin levels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smtClean="0"/>
              <a:t>TEE differed by approximately 300 kcal/d between these low fat and low carb diets, an effect corresponding with the amount of energy typically expended in 1 hour of moderate-intensity physical activity.</a:t>
            </a:r>
            <a:endParaRPr lang="en-US" dirty="0">
              <a:latin typeface="Calibri" charset="0"/>
            </a:endParaRPr>
          </a:p>
        </p:txBody>
      </p:sp>
    </p:spTree>
    <p:extLst>
      <p:ext uri="{BB962C8B-B14F-4D97-AF65-F5344CB8AC3E}">
        <p14:creationId xmlns:p14="http://schemas.microsoft.com/office/powerpoint/2010/main" val="2260252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196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8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85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23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21515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10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08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200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6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948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87076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2209800"/>
            <a:ext cx="7772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WellnessWorks Logo.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077200" y="5638800"/>
            <a:ext cx="969329" cy="1219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2800">
          <a:solidFill>
            <a:srgbClr val="FF0000"/>
          </a:solidFill>
          <a:latin typeface="Times New Roman"/>
          <a:ea typeface="ＭＳ Ｐゴシック" charset="0"/>
          <a:cs typeface="Times New Roman"/>
        </a:defRPr>
      </a:lvl1pPr>
      <a:lvl2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2pPr>
      <a:lvl3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3pPr>
      <a:lvl4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4pPr>
      <a:lvl5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5pPr>
      <a:lvl6pPr marL="457200" algn="l" rtl="0" eaLnBrk="1" fontAlgn="base" hangingPunct="1">
        <a:spcBef>
          <a:spcPct val="0"/>
        </a:spcBef>
        <a:spcAft>
          <a:spcPct val="0"/>
        </a:spcAft>
        <a:defRPr sz="2800">
          <a:solidFill>
            <a:schemeClr val="tx2"/>
          </a:solidFill>
          <a:latin typeface="Akzidenz-Grotesk Std Med" pitchFamily="50" charset="0"/>
        </a:defRPr>
      </a:lvl6pPr>
      <a:lvl7pPr marL="914400" algn="l" rtl="0" eaLnBrk="1" fontAlgn="base" hangingPunct="1">
        <a:spcBef>
          <a:spcPct val="0"/>
        </a:spcBef>
        <a:spcAft>
          <a:spcPct val="0"/>
        </a:spcAft>
        <a:defRPr sz="2800">
          <a:solidFill>
            <a:schemeClr val="tx2"/>
          </a:solidFill>
          <a:latin typeface="Akzidenz-Grotesk Std Med" pitchFamily="50" charset="0"/>
        </a:defRPr>
      </a:lvl7pPr>
      <a:lvl8pPr marL="1371600" algn="l" rtl="0" eaLnBrk="1" fontAlgn="base" hangingPunct="1">
        <a:spcBef>
          <a:spcPct val="0"/>
        </a:spcBef>
        <a:spcAft>
          <a:spcPct val="0"/>
        </a:spcAft>
        <a:defRPr sz="2800">
          <a:solidFill>
            <a:schemeClr val="tx2"/>
          </a:solidFill>
          <a:latin typeface="Akzidenz-Grotesk Std Med" pitchFamily="50" charset="0"/>
        </a:defRPr>
      </a:lvl8pPr>
      <a:lvl9pPr marL="1828800" algn="l" rtl="0" eaLnBrk="1" fontAlgn="base" hangingPunct="1">
        <a:spcBef>
          <a:spcPct val="0"/>
        </a:spcBef>
        <a:spcAft>
          <a:spcPct val="0"/>
        </a:spcAft>
        <a:defRPr sz="2800">
          <a:solidFill>
            <a:schemeClr val="tx2"/>
          </a:solidFill>
          <a:latin typeface="Akzidenz-Grotesk Std Med" pitchFamily="50" charset="0"/>
        </a:defRPr>
      </a:lvl9pPr>
    </p:titleStyle>
    <p:bodyStyle>
      <a:lvl1pPr marL="342900" indent="-342900" algn="l" rtl="0" eaLnBrk="0" fontAlgn="base" hangingPunct="0">
        <a:spcBef>
          <a:spcPct val="20000"/>
        </a:spcBef>
        <a:spcAft>
          <a:spcPct val="0"/>
        </a:spcAft>
        <a:defRPr sz="2400">
          <a:solidFill>
            <a:schemeClr val="tx1"/>
          </a:solidFill>
          <a:latin typeface="Times New Roman"/>
          <a:ea typeface="ＭＳ Ｐゴシック" charset="0"/>
          <a:cs typeface="Times New Roman"/>
        </a:defRPr>
      </a:lvl1pPr>
      <a:lvl2pPr marL="742950" indent="-28575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2pPr>
      <a:lvl3pPr marL="1143000" indent="-22860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3pPr>
      <a:lvl4pPr marL="1600200" indent="-22860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4pPr>
      <a:lvl5pPr marL="2057400" indent="-22860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tiff"/><Relationship Id="rId3" Type="http://schemas.openxmlformats.org/officeDocument/2006/relationships/image" Target="../media/image94.tif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tif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 Id="rId3" Type="http://schemas.openxmlformats.org/officeDocument/2006/relationships/image" Target="../media/image97.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tif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tif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tif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tif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tif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tif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tif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tif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tif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tif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tif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tif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tif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tif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tif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tif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tif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tif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tif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tif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tif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tif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tif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tif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tif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tif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tif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tif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tif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tif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tif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tif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tif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tif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tif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tif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tif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tif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tif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tif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tiff"/></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tif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tif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tif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tif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tif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tif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tif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tiff"/></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tif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tif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tiff"/></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4.tif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tif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tif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tif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8.tif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tif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tif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tif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tif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tiff"/></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tif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tif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tif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tiff"/></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tif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0.tiff"/></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1.tiff"/></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2.tiff"/></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tiff"/></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5.tiff"/></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6.tiff"/></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7.tiff"/></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tiff"/></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9.tiff"/></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tiff"/></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1.tiff"/></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2.tiff"/></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4.tif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5.tiff"/></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6.tiff"/></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7.tiff"/></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tiff"/></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9.tiff"/></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8.tiff"/></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tiff"/></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1.tiff"/></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tiff"/></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4.tiff"/></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5.tif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6.tiff"/></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7.tiff"/></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9.tiff"/></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0.tiff"/></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1.tiff"/></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g"/><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 Id="rId3" Type="http://schemas.openxmlformats.org/officeDocument/2006/relationships/image" Target="../media/image35.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tiff"/><Relationship Id="rId3" Type="http://schemas.openxmlformats.org/officeDocument/2006/relationships/image" Target="../media/image41.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 Id="rId3" Type="http://schemas.openxmlformats.org/officeDocument/2006/relationships/image" Target="../media/image41.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f"/><Relationship Id="rId3" Type="http://schemas.openxmlformats.org/officeDocument/2006/relationships/image" Target="../media/image46.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tiff"/><Relationship Id="rId3" Type="http://schemas.openxmlformats.org/officeDocument/2006/relationships/image" Target="../media/image4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5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g"/><Relationship Id="rId3" Type="http://schemas.openxmlformats.org/officeDocument/2006/relationships/image" Target="../media/image73.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tiff"/><Relationship Id="rId3" Type="http://schemas.openxmlformats.org/officeDocument/2006/relationships/image" Target="../media/image80.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tif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76200" y="228601"/>
            <a:ext cx="8915400" cy="838200"/>
          </a:xfrm>
        </p:spPr>
        <p:txBody>
          <a:bodyPr/>
          <a:lstStyle/>
          <a:p>
            <a:pPr algn="ctr" eaLnBrk="1" hangingPunct="1">
              <a:defRPr/>
            </a:pPr>
            <a:r>
              <a:rPr lang="en-US" dirty="0" smtClean="0">
                <a:solidFill>
                  <a:srgbClr val="800000"/>
                </a:solidFill>
                <a:latin typeface="Times New Roman"/>
                <a:ea typeface="+mj-ea"/>
                <a:cs typeface="Times New Roman"/>
              </a:rPr>
              <a:t>An Integrative Approach to Weight Loss and Metabolism</a:t>
            </a:r>
            <a:br>
              <a:rPr lang="en-US" dirty="0" smtClean="0">
                <a:solidFill>
                  <a:srgbClr val="800000"/>
                </a:solidFill>
                <a:latin typeface="Times New Roman"/>
                <a:ea typeface="+mj-ea"/>
                <a:cs typeface="Times New Roman"/>
              </a:rPr>
            </a:br>
            <a:r>
              <a:rPr lang="en-US" dirty="0" smtClean="0">
                <a:solidFill>
                  <a:srgbClr val="800000"/>
                </a:solidFill>
                <a:ea typeface="+mj-ea"/>
              </a:rPr>
              <a:t>Turning Off the Fat Switch</a:t>
            </a:r>
            <a:endParaRPr lang="en-US" dirty="0" smtClean="0">
              <a:solidFill>
                <a:srgbClr val="800000"/>
              </a:solidFill>
              <a:latin typeface="Times New Roman"/>
              <a:ea typeface="+mj-ea"/>
              <a:cs typeface="Times New Roman"/>
            </a:endParaRPr>
          </a:p>
        </p:txBody>
      </p:sp>
      <p:sp>
        <p:nvSpPr>
          <p:cNvPr id="2051" name="Rectangle 3"/>
          <p:cNvSpPr>
            <a:spLocks noGrp="1" noChangeArrowheads="1"/>
          </p:cNvSpPr>
          <p:nvPr>
            <p:ph type="subTitle" idx="1"/>
          </p:nvPr>
        </p:nvSpPr>
        <p:spPr>
          <a:xfrm>
            <a:off x="533400" y="4267200"/>
            <a:ext cx="7620000" cy="2057400"/>
          </a:xfrm>
        </p:spPr>
        <p:txBody>
          <a:bodyPr/>
          <a:lstStyle/>
          <a:p>
            <a:pPr eaLnBrk="1" hangingPunct="1">
              <a:defRPr/>
            </a:pPr>
            <a:r>
              <a:rPr lang="en-US" dirty="0" smtClean="0">
                <a:latin typeface="Times New Roman"/>
                <a:cs typeface="Times New Roman"/>
              </a:rPr>
              <a:t>Mark C Pettus MD, FACP</a:t>
            </a:r>
          </a:p>
          <a:p>
            <a:pPr eaLnBrk="1" hangingPunct="1">
              <a:defRPr/>
            </a:pPr>
            <a:r>
              <a:rPr lang="en-US" smtClean="0"/>
              <a:t>October 13</a:t>
            </a:r>
            <a:r>
              <a:rPr lang="en-US" smtClean="0">
                <a:latin typeface="Times New Roman"/>
                <a:cs typeface="Times New Roman"/>
              </a:rPr>
              <a:t>, 2017</a:t>
            </a:r>
            <a:endParaRPr lang="en-US" dirty="0" smtClean="0">
              <a:latin typeface="Times New Roman"/>
              <a:cs typeface="Times New Roman"/>
            </a:endParaRPr>
          </a:p>
          <a:p>
            <a:pPr eaLnBrk="1" hangingPunct="1">
              <a:defRPr/>
            </a:pPr>
            <a:r>
              <a:rPr lang="en-US" sz="1800" dirty="0" smtClean="0">
                <a:latin typeface="Times New Roman"/>
                <a:cs typeface="Times New Roman"/>
              </a:rPr>
              <a:t>Director of Medical Education and Population Health</a:t>
            </a:r>
          </a:p>
          <a:p>
            <a:pPr eaLnBrk="1" hangingPunct="1">
              <a:defRPr/>
            </a:pPr>
            <a:r>
              <a:rPr lang="en-US" sz="1800" dirty="0" smtClean="0">
                <a:latin typeface="Times New Roman"/>
                <a:cs typeface="Times New Roman"/>
              </a:rPr>
              <a:t>Associate Dean of Medical Education</a:t>
            </a:r>
          </a:p>
          <a:p>
            <a:pPr eaLnBrk="1" hangingPunct="1">
              <a:defRPr/>
            </a:pPr>
            <a:r>
              <a:rPr lang="en-US" sz="1800" dirty="0" smtClean="0">
                <a:latin typeface="Times New Roman"/>
                <a:cs typeface="Times New Roman"/>
              </a:rPr>
              <a:t>University of Massachusetts Medical School</a:t>
            </a:r>
            <a:endParaRPr lang="en-US" sz="1800" dirty="0">
              <a:latin typeface="Times New Roman"/>
              <a:cs typeface="Times New Roman"/>
            </a:endParaRPr>
          </a:p>
          <a:p>
            <a:pPr algn="l" eaLnBrk="1" hangingPunct="1">
              <a:defRPr/>
            </a:pPr>
            <a:endParaRPr lang="en-US" sz="2800" dirty="0" smtClean="0">
              <a:latin typeface="Akzidenz-Grotesk Std Light" charset="0"/>
              <a:cs typeface="+mn-cs"/>
            </a:endParaRPr>
          </a:p>
          <a:p>
            <a:pPr algn="l" eaLnBrk="1" hangingPunct="1">
              <a:defRPr/>
            </a:pPr>
            <a:endParaRPr lang="en-US" sz="2800" dirty="0">
              <a:latin typeface="Akzidenz-Grotesk Std Light" charset="0"/>
              <a:cs typeface="+mn-cs"/>
            </a:endParaRPr>
          </a:p>
        </p:txBody>
      </p:sp>
      <p:pic>
        <p:nvPicPr>
          <p:cNvPr id="5"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447800"/>
            <a:ext cx="4343400" cy="242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17" y="451556"/>
            <a:ext cx="8191500" cy="5842000"/>
          </a:xfrm>
          <a:prstGeom prst="rect">
            <a:avLst/>
          </a:prstGeom>
        </p:spPr>
      </p:pic>
    </p:spTree>
    <p:extLst>
      <p:ext uri="{BB962C8B-B14F-4D97-AF65-F5344CB8AC3E}">
        <p14:creationId xmlns:p14="http://schemas.microsoft.com/office/powerpoint/2010/main" val="257366831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5507182" cy="6858000"/>
          </a:xfrm>
          <a:prstGeom prst="rect">
            <a:avLst/>
          </a:prstGeom>
        </p:spPr>
      </p:pic>
      <p:pic>
        <p:nvPicPr>
          <p:cNvPr id="3" name="Picture 2" descr="23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295400"/>
            <a:ext cx="3048000" cy="3822700"/>
          </a:xfrm>
          <a:prstGeom prst="rect">
            <a:avLst/>
          </a:prstGeom>
        </p:spPr>
      </p:pic>
    </p:spTree>
    <p:extLst>
      <p:ext uri="{BB962C8B-B14F-4D97-AF65-F5344CB8AC3E}">
        <p14:creationId xmlns:p14="http://schemas.microsoft.com/office/powerpoint/2010/main" val="1794944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375"/>
            <a:ext cx="9144000" cy="5584658"/>
          </a:xfrm>
          <a:prstGeom prst="rect">
            <a:avLst/>
          </a:prstGeom>
        </p:spPr>
      </p:pic>
    </p:spTree>
    <p:extLst>
      <p:ext uri="{BB962C8B-B14F-4D97-AF65-F5344CB8AC3E}">
        <p14:creationId xmlns:p14="http://schemas.microsoft.com/office/powerpoint/2010/main" val="642561121"/>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solidFill>
                  <a:srgbClr val="800000"/>
                </a:solidFill>
              </a:rPr>
              <a:t>NAFLD</a:t>
            </a:r>
            <a:endParaRPr lang="en-US" sz="3200" dirty="0">
              <a:solidFill>
                <a:srgbClr val="800000"/>
              </a:solidFill>
            </a:endParaRPr>
          </a:p>
        </p:txBody>
      </p:sp>
      <p:sp>
        <p:nvSpPr>
          <p:cNvPr id="3" name="Content Placeholder 2"/>
          <p:cNvSpPr>
            <a:spLocks noGrp="1"/>
          </p:cNvSpPr>
          <p:nvPr>
            <p:ph idx="1"/>
          </p:nvPr>
        </p:nvSpPr>
        <p:spPr>
          <a:xfrm>
            <a:off x="685800" y="2209800"/>
            <a:ext cx="7162800" cy="3657600"/>
          </a:xfrm>
        </p:spPr>
        <p:txBody>
          <a:bodyPr>
            <a:normAutofit/>
          </a:bodyPr>
          <a:lstStyle/>
          <a:p>
            <a:pPr>
              <a:buFont typeface="Arial"/>
              <a:buChar char="•"/>
              <a:defRPr/>
            </a:pPr>
            <a:r>
              <a:rPr lang="en-US" dirty="0" smtClean="0"/>
              <a:t>Has become one of the most common diseases in America from not having been described until 1980.</a:t>
            </a:r>
          </a:p>
          <a:p>
            <a:pPr>
              <a:buFont typeface="Arial"/>
              <a:buChar char="•"/>
              <a:defRPr/>
            </a:pPr>
            <a:r>
              <a:rPr lang="en-US" dirty="0" smtClean="0"/>
              <a:t>45% of all Latinos</a:t>
            </a:r>
          </a:p>
          <a:p>
            <a:pPr>
              <a:buFont typeface="Arial"/>
              <a:buChar char="•"/>
              <a:defRPr/>
            </a:pPr>
            <a:r>
              <a:rPr lang="en-US" dirty="0" smtClean="0"/>
              <a:t>33% of all Caucasians</a:t>
            </a:r>
          </a:p>
          <a:p>
            <a:pPr>
              <a:buFont typeface="Arial"/>
              <a:buChar char="•"/>
              <a:defRPr/>
            </a:pPr>
            <a:r>
              <a:rPr lang="en-US" dirty="0" smtClean="0"/>
              <a:t>25% of all African Americans</a:t>
            </a:r>
          </a:p>
          <a:p>
            <a:pPr>
              <a:buFont typeface="Arial"/>
              <a:buChar char="•"/>
              <a:defRPr/>
            </a:pPr>
            <a:r>
              <a:rPr lang="en-US" dirty="0" smtClean="0"/>
              <a:t>5% of all progress to NASH</a:t>
            </a:r>
          </a:p>
          <a:p>
            <a:pPr>
              <a:buFont typeface="Arial"/>
              <a:buChar char="•"/>
              <a:defRPr/>
            </a:pPr>
            <a:r>
              <a:rPr lang="en-US" dirty="0" smtClean="0"/>
              <a:t>25% NASH progress to cirrhosis</a:t>
            </a:r>
          </a:p>
          <a:p>
            <a:pPr>
              <a:buFont typeface="Arial"/>
              <a:buChar char="•"/>
              <a:defRPr/>
            </a:pPr>
            <a:r>
              <a:rPr lang="en-US" dirty="0" smtClean="0"/>
              <a:t>Preventable</a:t>
            </a:r>
          </a:p>
          <a:p>
            <a:pPr>
              <a:buFont typeface="Arial"/>
              <a:buChar char="•"/>
              <a:defRPr/>
            </a:pPr>
            <a:endParaRPr lang="en-US" dirty="0"/>
          </a:p>
        </p:txBody>
      </p:sp>
      <p:pic>
        <p:nvPicPr>
          <p:cNvPr id="57347" name="Picture 3" descr="766902-figure-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2419" y="468312"/>
            <a:ext cx="2794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700" y="338137"/>
            <a:ext cx="1308100" cy="1270000"/>
          </a:xfrm>
          <a:prstGeom prst="rect">
            <a:avLst/>
          </a:prstGeom>
        </p:spPr>
      </p:pic>
    </p:spTree>
    <p:extLst>
      <p:ext uri="{BB962C8B-B14F-4D97-AF65-F5344CB8AC3E}">
        <p14:creationId xmlns:p14="http://schemas.microsoft.com/office/powerpoint/2010/main" val="19264368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261" y="1383983"/>
            <a:ext cx="6324600" cy="4635500"/>
          </a:xfrm>
          <a:prstGeom prst="rect">
            <a:avLst/>
          </a:prstGeom>
        </p:spPr>
      </p:pic>
    </p:spTree>
    <p:extLst>
      <p:ext uri="{BB962C8B-B14F-4D97-AF65-F5344CB8AC3E}">
        <p14:creationId xmlns:p14="http://schemas.microsoft.com/office/powerpoint/2010/main" val="13427647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04" y="67893"/>
            <a:ext cx="8098496" cy="5951907"/>
          </a:xfrm>
          <a:prstGeom prst="rect">
            <a:avLst/>
          </a:prstGeom>
        </p:spPr>
      </p:pic>
    </p:spTree>
    <p:extLst>
      <p:ext uri="{BB962C8B-B14F-4D97-AF65-F5344CB8AC3E}">
        <p14:creationId xmlns:p14="http://schemas.microsoft.com/office/powerpoint/2010/main" val="7942291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70" y="304800"/>
            <a:ext cx="7738483" cy="5257800"/>
          </a:xfrm>
          <a:prstGeom prst="rect">
            <a:avLst/>
          </a:prstGeom>
        </p:spPr>
      </p:pic>
    </p:spTree>
    <p:extLst>
      <p:ext uri="{BB962C8B-B14F-4D97-AF65-F5344CB8AC3E}">
        <p14:creationId xmlns:p14="http://schemas.microsoft.com/office/powerpoint/2010/main" val="13998217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933" y="1216063"/>
            <a:ext cx="6350000" cy="4241800"/>
          </a:xfrm>
          <a:prstGeom prst="rect">
            <a:avLst/>
          </a:prstGeom>
        </p:spPr>
      </p:pic>
    </p:spTree>
    <p:extLst>
      <p:ext uri="{BB962C8B-B14F-4D97-AF65-F5344CB8AC3E}">
        <p14:creationId xmlns:p14="http://schemas.microsoft.com/office/powerpoint/2010/main" val="17827611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593" y="803734"/>
            <a:ext cx="6248400" cy="4445000"/>
          </a:xfrm>
          <a:prstGeom prst="rect">
            <a:avLst/>
          </a:prstGeom>
        </p:spPr>
      </p:pic>
    </p:spTree>
    <p:extLst>
      <p:ext uri="{BB962C8B-B14F-4D97-AF65-F5344CB8AC3E}">
        <p14:creationId xmlns:p14="http://schemas.microsoft.com/office/powerpoint/2010/main" val="633798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883" y="1158103"/>
            <a:ext cx="5880100" cy="4330700"/>
          </a:xfrm>
          <a:prstGeom prst="rect">
            <a:avLst/>
          </a:prstGeom>
        </p:spPr>
      </p:pic>
    </p:spTree>
    <p:extLst>
      <p:ext uri="{BB962C8B-B14F-4D97-AF65-F5344CB8AC3E}">
        <p14:creationId xmlns:p14="http://schemas.microsoft.com/office/powerpoint/2010/main" val="21886328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525" y="1383723"/>
            <a:ext cx="5473700" cy="4203700"/>
          </a:xfrm>
          <a:prstGeom prst="rect">
            <a:avLst/>
          </a:prstGeom>
        </p:spPr>
      </p:pic>
    </p:spTree>
    <p:extLst>
      <p:ext uri="{BB962C8B-B14F-4D97-AF65-F5344CB8AC3E}">
        <p14:creationId xmlns:p14="http://schemas.microsoft.com/office/powerpoint/2010/main" val="246443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 and c 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24647"/>
            <a:ext cx="4191000" cy="6313597"/>
          </a:xfrm>
          <a:prstGeom prst="rect">
            <a:avLst/>
          </a:prstGeom>
        </p:spPr>
      </p:pic>
      <p:sp>
        <p:nvSpPr>
          <p:cNvPr id="3" name="TextBox 2"/>
          <p:cNvSpPr txBox="1"/>
          <p:nvPr/>
        </p:nvSpPr>
        <p:spPr>
          <a:xfrm>
            <a:off x="4953000" y="381000"/>
            <a:ext cx="4114800" cy="2123658"/>
          </a:xfrm>
          <a:prstGeom prst="rect">
            <a:avLst/>
          </a:prstGeom>
          <a:noFill/>
        </p:spPr>
        <p:txBody>
          <a:bodyPr wrap="square" rtlCol="0">
            <a:spAutoFit/>
          </a:bodyPr>
          <a:lstStyle/>
          <a:p>
            <a:r>
              <a:rPr lang="en-US" sz="2400" dirty="0" smtClean="0">
                <a:solidFill>
                  <a:srgbClr val="800000"/>
                </a:solidFill>
                <a:latin typeface="Times New Roman"/>
                <a:cs typeface="Times New Roman"/>
              </a:rPr>
              <a:t>Limitations of Weight and BMI</a:t>
            </a:r>
          </a:p>
          <a:p>
            <a:pPr marL="285750" indent="-285750">
              <a:buFont typeface="Arial"/>
              <a:buChar char="•"/>
            </a:pPr>
            <a:r>
              <a:rPr lang="en-US" dirty="0" smtClean="0">
                <a:solidFill>
                  <a:srgbClr val="000000"/>
                </a:solidFill>
              </a:rPr>
              <a:t>BMI of limited value with higher lean body mass</a:t>
            </a:r>
          </a:p>
          <a:p>
            <a:pPr marL="285750" indent="-285750">
              <a:buFont typeface="Arial"/>
              <a:buChar char="•"/>
            </a:pPr>
            <a:r>
              <a:rPr lang="en-US" dirty="0" smtClean="0"/>
              <a:t>Body composition (lean body mass and fat stores)</a:t>
            </a:r>
          </a:p>
          <a:p>
            <a:pPr marL="285750" indent="-285750">
              <a:buFont typeface="Arial"/>
              <a:buChar char="•"/>
            </a:pPr>
            <a:r>
              <a:rPr lang="en-US" dirty="0" smtClean="0"/>
              <a:t>VAT vs. SAT</a:t>
            </a:r>
          </a:p>
          <a:p>
            <a:pPr marL="285750" indent="-285750">
              <a:buFont typeface="Arial"/>
              <a:buChar char="•"/>
            </a:pPr>
            <a:r>
              <a:rPr lang="en-US" dirty="0" smtClean="0"/>
              <a:t>TOFI – “thin outside, fat inside”</a:t>
            </a:r>
            <a:endParaRPr lang="en-US" dirty="0"/>
          </a:p>
        </p:txBody>
      </p:sp>
      <p:cxnSp>
        <p:nvCxnSpPr>
          <p:cNvPr id="7" name="Straight Arrow Connector 6"/>
          <p:cNvCxnSpPr/>
          <p:nvPr/>
        </p:nvCxnSpPr>
        <p:spPr bwMode="auto">
          <a:xfrm flipH="1" flipV="1">
            <a:off x="3276600" y="1905000"/>
            <a:ext cx="2057400" cy="1219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5410200" y="2971800"/>
            <a:ext cx="3276600" cy="369332"/>
          </a:xfrm>
          <a:prstGeom prst="rect">
            <a:avLst/>
          </a:prstGeom>
          <a:noFill/>
        </p:spPr>
        <p:txBody>
          <a:bodyPr wrap="square" rtlCol="0">
            <a:spAutoFit/>
          </a:bodyPr>
          <a:lstStyle/>
          <a:p>
            <a:r>
              <a:rPr lang="en-US" dirty="0" smtClean="0"/>
              <a:t>Most adipose is VAT</a:t>
            </a:r>
            <a:endParaRPr lang="en-US" dirty="0"/>
          </a:p>
        </p:txBody>
      </p:sp>
      <p:cxnSp>
        <p:nvCxnSpPr>
          <p:cNvPr id="10" name="Straight Arrow Connector 9"/>
          <p:cNvCxnSpPr/>
          <p:nvPr/>
        </p:nvCxnSpPr>
        <p:spPr bwMode="auto">
          <a:xfrm flipH="1" flipV="1">
            <a:off x="2667000" y="3352800"/>
            <a:ext cx="2971800" cy="11430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5715000" y="4267200"/>
            <a:ext cx="2895600" cy="369332"/>
          </a:xfrm>
          <a:prstGeom prst="rect">
            <a:avLst/>
          </a:prstGeom>
          <a:noFill/>
        </p:spPr>
        <p:txBody>
          <a:bodyPr wrap="square" rtlCol="0">
            <a:spAutoFit/>
          </a:bodyPr>
          <a:lstStyle/>
          <a:p>
            <a:r>
              <a:rPr lang="en-US" dirty="0" smtClean="0"/>
              <a:t>Most adipose is SAT</a:t>
            </a:r>
            <a:endParaRPr lang="en-US" dirty="0"/>
          </a:p>
        </p:txBody>
      </p:sp>
      <p:sp>
        <p:nvSpPr>
          <p:cNvPr id="12" name="TextBox 11"/>
          <p:cNvSpPr txBox="1"/>
          <p:nvPr/>
        </p:nvSpPr>
        <p:spPr>
          <a:xfrm>
            <a:off x="4648200" y="5029200"/>
            <a:ext cx="4191000" cy="646331"/>
          </a:xfrm>
          <a:prstGeom prst="rect">
            <a:avLst/>
          </a:prstGeom>
          <a:noFill/>
        </p:spPr>
        <p:txBody>
          <a:bodyPr wrap="square" rtlCol="0">
            <a:spAutoFit/>
          </a:bodyPr>
          <a:lstStyle/>
          <a:p>
            <a:r>
              <a:rPr lang="en-US" dirty="0" smtClean="0"/>
              <a:t>Same weight and waist circumference:</a:t>
            </a:r>
          </a:p>
          <a:p>
            <a:pPr algn="ctr"/>
            <a:r>
              <a:rPr lang="en-US" dirty="0" smtClean="0">
                <a:solidFill>
                  <a:srgbClr val="800000"/>
                </a:solidFill>
              </a:rPr>
              <a:t>Different metabolic risks!</a:t>
            </a:r>
            <a:endParaRPr lang="en-US" dirty="0">
              <a:solidFill>
                <a:srgbClr val="800000"/>
              </a:solidFill>
            </a:endParaRPr>
          </a:p>
        </p:txBody>
      </p:sp>
    </p:spTree>
    <p:extLst>
      <p:ext uri="{BB962C8B-B14F-4D97-AF65-F5344CB8AC3E}">
        <p14:creationId xmlns:p14="http://schemas.microsoft.com/office/powerpoint/2010/main" val="2433819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870" y="1050963"/>
            <a:ext cx="6273800" cy="4572000"/>
          </a:xfrm>
          <a:prstGeom prst="rect">
            <a:avLst/>
          </a:prstGeom>
        </p:spPr>
      </p:pic>
    </p:spTree>
    <p:extLst>
      <p:ext uri="{BB962C8B-B14F-4D97-AF65-F5344CB8AC3E}">
        <p14:creationId xmlns:p14="http://schemas.microsoft.com/office/powerpoint/2010/main" val="24939270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372" y="1971584"/>
            <a:ext cx="5867400" cy="2514600"/>
          </a:xfrm>
          <a:prstGeom prst="rect">
            <a:avLst/>
          </a:prstGeom>
        </p:spPr>
      </p:pic>
    </p:spTree>
    <p:extLst>
      <p:ext uri="{BB962C8B-B14F-4D97-AF65-F5344CB8AC3E}">
        <p14:creationId xmlns:p14="http://schemas.microsoft.com/office/powerpoint/2010/main" val="41551174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650" y="1284423"/>
            <a:ext cx="5892800" cy="4267200"/>
          </a:xfrm>
          <a:prstGeom prst="rect">
            <a:avLst/>
          </a:prstGeom>
        </p:spPr>
      </p:pic>
    </p:spTree>
    <p:extLst>
      <p:ext uri="{BB962C8B-B14F-4D97-AF65-F5344CB8AC3E}">
        <p14:creationId xmlns:p14="http://schemas.microsoft.com/office/powerpoint/2010/main" val="37147991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752" y="1687583"/>
            <a:ext cx="6045200" cy="3352800"/>
          </a:xfrm>
          <a:prstGeom prst="rect">
            <a:avLst/>
          </a:prstGeom>
        </p:spPr>
      </p:pic>
    </p:spTree>
    <p:extLst>
      <p:ext uri="{BB962C8B-B14F-4D97-AF65-F5344CB8AC3E}">
        <p14:creationId xmlns:p14="http://schemas.microsoft.com/office/powerpoint/2010/main" val="34766459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574" y="1402384"/>
            <a:ext cx="5956300" cy="3517900"/>
          </a:xfrm>
          <a:prstGeom prst="rect">
            <a:avLst/>
          </a:prstGeom>
        </p:spPr>
      </p:pic>
    </p:spTree>
    <p:extLst>
      <p:ext uri="{BB962C8B-B14F-4D97-AF65-F5344CB8AC3E}">
        <p14:creationId xmlns:p14="http://schemas.microsoft.com/office/powerpoint/2010/main" val="30825652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733" y="1558413"/>
            <a:ext cx="5994400" cy="3962400"/>
          </a:xfrm>
          <a:prstGeom prst="rect">
            <a:avLst/>
          </a:prstGeom>
        </p:spPr>
      </p:pic>
    </p:spTree>
    <p:extLst>
      <p:ext uri="{BB962C8B-B14F-4D97-AF65-F5344CB8AC3E}">
        <p14:creationId xmlns:p14="http://schemas.microsoft.com/office/powerpoint/2010/main" val="21563796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521" y="920464"/>
            <a:ext cx="6273800" cy="4292600"/>
          </a:xfrm>
          <a:prstGeom prst="rect">
            <a:avLst/>
          </a:prstGeom>
        </p:spPr>
      </p:pic>
    </p:spTree>
    <p:extLst>
      <p:ext uri="{BB962C8B-B14F-4D97-AF65-F5344CB8AC3E}">
        <p14:creationId xmlns:p14="http://schemas.microsoft.com/office/powerpoint/2010/main" val="35876685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577" y="982474"/>
            <a:ext cx="6172200" cy="4330700"/>
          </a:xfrm>
          <a:prstGeom prst="rect">
            <a:avLst/>
          </a:prstGeom>
        </p:spPr>
      </p:pic>
    </p:spTree>
    <p:extLst>
      <p:ext uri="{BB962C8B-B14F-4D97-AF65-F5344CB8AC3E}">
        <p14:creationId xmlns:p14="http://schemas.microsoft.com/office/powerpoint/2010/main" val="6462003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437" y="1337653"/>
            <a:ext cx="6172200" cy="4241800"/>
          </a:xfrm>
          <a:prstGeom prst="rect">
            <a:avLst/>
          </a:prstGeom>
        </p:spPr>
      </p:pic>
    </p:spTree>
    <p:extLst>
      <p:ext uri="{BB962C8B-B14F-4D97-AF65-F5344CB8AC3E}">
        <p14:creationId xmlns:p14="http://schemas.microsoft.com/office/powerpoint/2010/main" val="31032145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669" y="993684"/>
            <a:ext cx="6184900" cy="4470400"/>
          </a:xfrm>
          <a:prstGeom prst="rect">
            <a:avLst/>
          </a:prstGeom>
        </p:spPr>
      </p:pic>
    </p:spTree>
    <p:extLst>
      <p:ext uri="{BB962C8B-B14F-4D97-AF65-F5344CB8AC3E}">
        <p14:creationId xmlns:p14="http://schemas.microsoft.com/office/powerpoint/2010/main" val="1012949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4191000"/>
            <a:ext cx="5715000" cy="461665"/>
          </a:xfrm>
          <a:prstGeom prst="rect">
            <a:avLst/>
          </a:prstGeom>
          <a:noFill/>
        </p:spPr>
        <p:txBody>
          <a:bodyPr wrap="square" rtlCol="0">
            <a:spAutoFit/>
          </a:bodyPr>
          <a:lstStyle/>
          <a:p>
            <a:pPr algn="ctr"/>
            <a:r>
              <a:rPr lang="en-US" sz="2400" dirty="0" smtClean="0">
                <a:latin typeface="Times New Roman"/>
                <a:cs typeface="Times New Roman"/>
              </a:rPr>
              <a:t>Epigenetics in Primates</a:t>
            </a:r>
            <a:endParaRPr lang="en-US" sz="2400" dirty="0">
              <a:latin typeface="Times New Roman"/>
              <a:cs typeface="Times New Roman"/>
            </a:endParaRP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219200"/>
            <a:ext cx="3990975"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424920"/>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709" y="706054"/>
            <a:ext cx="5994400" cy="4559300"/>
          </a:xfrm>
          <a:prstGeom prst="rect">
            <a:avLst/>
          </a:prstGeom>
        </p:spPr>
      </p:pic>
    </p:spTree>
    <p:extLst>
      <p:ext uri="{BB962C8B-B14F-4D97-AF65-F5344CB8AC3E}">
        <p14:creationId xmlns:p14="http://schemas.microsoft.com/office/powerpoint/2010/main" val="1157116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633" y="1092173"/>
            <a:ext cx="6070600" cy="4381500"/>
          </a:xfrm>
          <a:prstGeom prst="rect">
            <a:avLst/>
          </a:prstGeom>
        </p:spPr>
      </p:pic>
    </p:spTree>
    <p:extLst>
      <p:ext uri="{BB962C8B-B14F-4D97-AF65-F5344CB8AC3E}">
        <p14:creationId xmlns:p14="http://schemas.microsoft.com/office/powerpoint/2010/main" val="31481763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436" y="1283483"/>
            <a:ext cx="5943600" cy="4025900"/>
          </a:xfrm>
          <a:prstGeom prst="rect">
            <a:avLst/>
          </a:prstGeom>
        </p:spPr>
      </p:pic>
    </p:spTree>
    <p:extLst>
      <p:ext uri="{BB962C8B-B14F-4D97-AF65-F5344CB8AC3E}">
        <p14:creationId xmlns:p14="http://schemas.microsoft.com/office/powerpoint/2010/main" val="20122975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291" y="1279013"/>
            <a:ext cx="6248400" cy="4521200"/>
          </a:xfrm>
          <a:prstGeom prst="rect">
            <a:avLst/>
          </a:prstGeom>
        </p:spPr>
      </p:pic>
    </p:spTree>
    <p:extLst>
      <p:ext uri="{BB962C8B-B14F-4D97-AF65-F5344CB8AC3E}">
        <p14:creationId xmlns:p14="http://schemas.microsoft.com/office/powerpoint/2010/main" val="4217449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477" y="586084"/>
            <a:ext cx="6248400" cy="4610100"/>
          </a:xfrm>
          <a:prstGeom prst="rect">
            <a:avLst/>
          </a:prstGeom>
        </p:spPr>
      </p:pic>
    </p:spTree>
    <p:extLst>
      <p:ext uri="{BB962C8B-B14F-4D97-AF65-F5344CB8AC3E}">
        <p14:creationId xmlns:p14="http://schemas.microsoft.com/office/powerpoint/2010/main" val="32393482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56" y="1031913"/>
            <a:ext cx="6146800" cy="4610100"/>
          </a:xfrm>
          <a:prstGeom prst="rect">
            <a:avLst/>
          </a:prstGeom>
        </p:spPr>
      </p:pic>
    </p:spTree>
    <p:extLst>
      <p:ext uri="{BB962C8B-B14F-4D97-AF65-F5344CB8AC3E}">
        <p14:creationId xmlns:p14="http://schemas.microsoft.com/office/powerpoint/2010/main" val="15005594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43" y="1004083"/>
            <a:ext cx="6286500" cy="4584700"/>
          </a:xfrm>
          <a:prstGeom prst="rect">
            <a:avLst/>
          </a:prstGeom>
        </p:spPr>
      </p:pic>
    </p:spTree>
    <p:extLst>
      <p:ext uri="{BB962C8B-B14F-4D97-AF65-F5344CB8AC3E}">
        <p14:creationId xmlns:p14="http://schemas.microsoft.com/office/powerpoint/2010/main" val="34751667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103" y="672773"/>
            <a:ext cx="6273800" cy="4546600"/>
          </a:xfrm>
          <a:prstGeom prst="rect">
            <a:avLst/>
          </a:prstGeom>
        </p:spPr>
      </p:pic>
    </p:spTree>
    <p:extLst>
      <p:ext uri="{BB962C8B-B14F-4D97-AF65-F5344CB8AC3E}">
        <p14:creationId xmlns:p14="http://schemas.microsoft.com/office/powerpoint/2010/main" val="3782550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43000"/>
            <a:ext cx="6134100" cy="4838700"/>
          </a:xfrm>
          <a:prstGeom prst="rect">
            <a:avLst/>
          </a:prstGeom>
        </p:spPr>
      </p:pic>
    </p:spTree>
    <p:extLst>
      <p:ext uri="{BB962C8B-B14F-4D97-AF65-F5344CB8AC3E}">
        <p14:creationId xmlns:p14="http://schemas.microsoft.com/office/powerpoint/2010/main" val="38803797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960" y="540199"/>
            <a:ext cx="6997700" cy="5905500"/>
          </a:xfrm>
          <a:prstGeom prst="rect">
            <a:avLst/>
          </a:prstGeom>
        </p:spPr>
      </p:pic>
    </p:spTree>
    <p:extLst>
      <p:ext uri="{BB962C8B-B14F-4D97-AF65-F5344CB8AC3E}">
        <p14:creationId xmlns:p14="http://schemas.microsoft.com/office/powerpoint/2010/main" val="2888329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14701"/>
            <a:ext cx="5999828" cy="401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1"/>
          <p:cNvSpPr>
            <a:spLocks noChangeArrowheads="1"/>
          </p:cNvSpPr>
          <p:nvPr/>
        </p:nvSpPr>
        <p:spPr bwMode="auto">
          <a:xfrm>
            <a:off x="25400" y="6457068"/>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From Robert </a:t>
            </a:r>
            <a:r>
              <a:rPr lang="en-US" dirty="0" err="1"/>
              <a:t>Sapolsky</a:t>
            </a:r>
            <a:r>
              <a:rPr lang="en-US" dirty="0"/>
              <a:t> PhD</a:t>
            </a:r>
          </a:p>
        </p:txBody>
      </p:sp>
    </p:spTree>
    <p:extLst>
      <p:ext uri="{BB962C8B-B14F-4D97-AF65-F5344CB8AC3E}">
        <p14:creationId xmlns:p14="http://schemas.microsoft.com/office/powerpoint/2010/main" val="3785012609"/>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448" y="1377705"/>
            <a:ext cx="5168900" cy="4406900"/>
          </a:xfrm>
          <a:prstGeom prst="rect">
            <a:avLst/>
          </a:prstGeom>
        </p:spPr>
      </p:pic>
    </p:spTree>
    <p:extLst>
      <p:ext uri="{BB962C8B-B14F-4D97-AF65-F5344CB8AC3E}">
        <p14:creationId xmlns:p14="http://schemas.microsoft.com/office/powerpoint/2010/main" val="2942459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196" y="1018511"/>
            <a:ext cx="5257800" cy="4102100"/>
          </a:xfrm>
          <a:prstGeom prst="rect">
            <a:avLst/>
          </a:prstGeom>
        </p:spPr>
      </p:pic>
    </p:spTree>
    <p:extLst>
      <p:ext uri="{BB962C8B-B14F-4D97-AF65-F5344CB8AC3E}">
        <p14:creationId xmlns:p14="http://schemas.microsoft.com/office/powerpoint/2010/main" val="5158788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002" y="1167400"/>
            <a:ext cx="6286500" cy="4051300"/>
          </a:xfrm>
          <a:prstGeom prst="rect">
            <a:avLst/>
          </a:prstGeom>
        </p:spPr>
      </p:pic>
    </p:spTree>
    <p:extLst>
      <p:ext uri="{BB962C8B-B14F-4D97-AF65-F5344CB8AC3E}">
        <p14:creationId xmlns:p14="http://schemas.microsoft.com/office/powerpoint/2010/main" val="27469529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107" y="1269714"/>
            <a:ext cx="5092700" cy="3987800"/>
          </a:xfrm>
          <a:prstGeom prst="rect">
            <a:avLst/>
          </a:prstGeom>
        </p:spPr>
      </p:pic>
    </p:spTree>
    <p:extLst>
      <p:ext uri="{BB962C8B-B14F-4D97-AF65-F5344CB8AC3E}">
        <p14:creationId xmlns:p14="http://schemas.microsoft.com/office/powerpoint/2010/main" val="16436301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813" y="1167400"/>
            <a:ext cx="5321300" cy="4051300"/>
          </a:xfrm>
          <a:prstGeom prst="rect">
            <a:avLst/>
          </a:prstGeom>
        </p:spPr>
      </p:pic>
    </p:spTree>
    <p:extLst>
      <p:ext uri="{BB962C8B-B14F-4D97-AF65-F5344CB8AC3E}">
        <p14:creationId xmlns:p14="http://schemas.microsoft.com/office/powerpoint/2010/main" val="1615744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14" y="628323"/>
            <a:ext cx="8102600" cy="4635500"/>
          </a:xfrm>
          <a:prstGeom prst="rect">
            <a:avLst/>
          </a:prstGeom>
        </p:spPr>
      </p:pic>
    </p:spTree>
    <p:extLst>
      <p:ext uri="{BB962C8B-B14F-4D97-AF65-F5344CB8AC3E}">
        <p14:creationId xmlns:p14="http://schemas.microsoft.com/office/powerpoint/2010/main" val="29346567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05" y="457200"/>
            <a:ext cx="8046094" cy="4734017"/>
          </a:xfrm>
          <a:prstGeom prst="rect">
            <a:avLst/>
          </a:prstGeom>
        </p:spPr>
      </p:pic>
    </p:spTree>
    <p:extLst>
      <p:ext uri="{BB962C8B-B14F-4D97-AF65-F5344CB8AC3E}">
        <p14:creationId xmlns:p14="http://schemas.microsoft.com/office/powerpoint/2010/main" val="36313889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02"/>
            <a:ext cx="9144000" cy="5426521"/>
          </a:xfrm>
          <a:prstGeom prst="rect">
            <a:avLst/>
          </a:prstGeom>
        </p:spPr>
      </p:pic>
    </p:spTree>
    <p:extLst>
      <p:ext uri="{BB962C8B-B14F-4D97-AF65-F5344CB8AC3E}">
        <p14:creationId xmlns:p14="http://schemas.microsoft.com/office/powerpoint/2010/main" val="33644542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0283"/>
            <a:ext cx="9144000" cy="5402146"/>
          </a:xfrm>
          <a:prstGeom prst="rect">
            <a:avLst/>
          </a:prstGeom>
        </p:spPr>
      </p:pic>
    </p:spTree>
    <p:extLst>
      <p:ext uri="{BB962C8B-B14F-4D97-AF65-F5344CB8AC3E}">
        <p14:creationId xmlns:p14="http://schemas.microsoft.com/office/powerpoint/2010/main" val="22722944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313"/>
            <a:ext cx="9144000" cy="5441368"/>
          </a:xfrm>
          <a:prstGeom prst="rect">
            <a:avLst/>
          </a:prstGeom>
        </p:spPr>
      </p:pic>
    </p:spTree>
    <p:extLst>
      <p:ext uri="{BB962C8B-B14F-4D97-AF65-F5344CB8AC3E}">
        <p14:creationId xmlns:p14="http://schemas.microsoft.com/office/powerpoint/2010/main" val="1440305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6.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300" y="211138"/>
            <a:ext cx="72898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749300" y="6134100"/>
            <a:ext cx="470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From Robert Sapolsky PhD</a:t>
            </a:r>
          </a:p>
        </p:txBody>
      </p:sp>
    </p:spTree>
    <p:extLst>
      <p:ext uri="{BB962C8B-B14F-4D97-AF65-F5344CB8AC3E}">
        <p14:creationId xmlns:p14="http://schemas.microsoft.com/office/powerpoint/2010/main" val="2754506994"/>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466082"/>
            <a:ext cx="9105900" cy="5524500"/>
          </a:xfrm>
          <a:prstGeom prst="rect">
            <a:avLst/>
          </a:prstGeom>
        </p:spPr>
      </p:pic>
    </p:spTree>
    <p:extLst>
      <p:ext uri="{BB962C8B-B14F-4D97-AF65-F5344CB8AC3E}">
        <p14:creationId xmlns:p14="http://schemas.microsoft.com/office/powerpoint/2010/main" val="10355046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687658"/>
            <a:ext cx="8940800" cy="5575300"/>
          </a:xfrm>
          <a:prstGeom prst="rect">
            <a:avLst/>
          </a:prstGeom>
        </p:spPr>
      </p:pic>
    </p:spTree>
    <p:extLst>
      <p:ext uri="{BB962C8B-B14F-4D97-AF65-F5344CB8AC3E}">
        <p14:creationId xmlns:p14="http://schemas.microsoft.com/office/powerpoint/2010/main" val="18267146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078"/>
            <a:ext cx="9144000" cy="5392615"/>
          </a:xfrm>
          <a:prstGeom prst="rect">
            <a:avLst/>
          </a:prstGeom>
        </p:spPr>
      </p:pic>
    </p:spTree>
    <p:extLst>
      <p:ext uri="{BB962C8B-B14F-4D97-AF65-F5344CB8AC3E}">
        <p14:creationId xmlns:p14="http://schemas.microsoft.com/office/powerpoint/2010/main" val="25810960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12"/>
            <a:ext cx="9144000" cy="5433934"/>
          </a:xfrm>
          <a:prstGeom prst="rect">
            <a:avLst/>
          </a:prstGeom>
        </p:spPr>
      </p:pic>
    </p:spTree>
    <p:extLst>
      <p:ext uri="{BB962C8B-B14F-4D97-AF65-F5344CB8AC3E}">
        <p14:creationId xmlns:p14="http://schemas.microsoft.com/office/powerpoint/2010/main" val="29040862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780"/>
            <a:ext cx="9144000" cy="5471410"/>
          </a:xfrm>
          <a:prstGeom prst="rect">
            <a:avLst/>
          </a:prstGeom>
        </p:spPr>
      </p:pic>
    </p:spTree>
    <p:extLst>
      <p:ext uri="{BB962C8B-B14F-4D97-AF65-F5344CB8AC3E}">
        <p14:creationId xmlns:p14="http://schemas.microsoft.com/office/powerpoint/2010/main" val="29474387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38055"/>
            <a:ext cx="9004300" cy="5486400"/>
          </a:xfrm>
          <a:prstGeom prst="rect">
            <a:avLst/>
          </a:prstGeom>
        </p:spPr>
      </p:pic>
    </p:spTree>
    <p:extLst>
      <p:ext uri="{BB962C8B-B14F-4D97-AF65-F5344CB8AC3E}">
        <p14:creationId xmlns:p14="http://schemas.microsoft.com/office/powerpoint/2010/main" val="30627369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120"/>
            <a:ext cx="9144000" cy="5552166"/>
          </a:xfrm>
          <a:prstGeom prst="rect">
            <a:avLst/>
          </a:prstGeom>
        </p:spPr>
      </p:pic>
    </p:spTree>
    <p:extLst>
      <p:ext uri="{BB962C8B-B14F-4D97-AF65-F5344CB8AC3E}">
        <p14:creationId xmlns:p14="http://schemas.microsoft.com/office/powerpoint/2010/main" val="18138594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9119"/>
            <a:ext cx="9144000" cy="5417296"/>
          </a:xfrm>
          <a:prstGeom prst="rect">
            <a:avLst/>
          </a:prstGeom>
        </p:spPr>
      </p:pic>
    </p:spTree>
    <p:extLst>
      <p:ext uri="{BB962C8B-B14F-4D97-AF65-F5344CB8AC3E}">
        <p14:creationId xmlns:p14="http://schemas.microsoft.com/office/powerpoint/2010/main" val="21069957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9982"/>
            <a:ext cx="9144000" cy="5456501"/>
          </a:xfrm>
          <a:prstGeom prst="rect">
            <a:avLst/>
          </a:prstGeom>
        </p:spPr>
      </p:pic>
    </p:spTree>
    <p:extLst>
      <p:ext uri="{BB962C8B-B14F-4D97-AF65-F5344CB8AC3E}">
        <p14:creationId xmlns:p14="http://schemas.microsoft.com/office/powerpoint/2010/main" val="19064786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646"/>
            <a:ext cx="9144000" cy="5383161"/>
          </a:xfrm>
          <a:prstGeom prst="rect">
            <a:avLst/>
          </a:prstGeom>
        </p:spPr>
      </p:pic>
    </p:spTree>
    <p:extLst>
      <p:ext uri="{BB962C8B-B14F-4D97-AF65-F5344CB8AC3E}">
        <p14:creationId xmlns:p14="http://schemas.microsoft.com/office/powerpoint/2010/main" val="3418633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17.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72771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 y="6248400"/>
            <a:ext cx="4572000" cy="369332"/>
          </a:xfrm>
          <a:prstGeom prst="rect">
            <a:avLst/>
          </a:prstGeom>
        </p:spPr>
        <p:txBody>
          <a:bodyPr>
            <a:spAutoFit/>
          </a:bodyPr>
          <a:lstStyle/>
          <a:p>
            <a:pPr>
              <a:defRPr/>
            </a:pPr>
            <a:r>
              <a:rPr lang="en-US" sz="1800" dirty="0" smtClean="0">
                <a:solidFill>
                  <a:schemeClr val="accent4">
                    <a:lumMod val="10000"/>
                  </a:schemeClr>
                </a:solidFill>
                <a:latin typeface="Times New Roman"/>
                <a:ea typeface="ＭＳ Ｐゴシック" pitchFamily="34" charset="-128"/>
                <a:cs typeface="Times New Roman"/>
              </a:rPr>
              <a:t>Robert </a:t>
            </a:r>
            <a:r>
              <a:rPr lang="en-US" sz="1800" dirty="0" err="1">
                <a:solidFill>
                  <a:schemeClr val="accent4">
                    <a:lumMod val="10000"/>
                  </a:schemeClr>
                </a:solidFill>
                <a:latin typeface="Times New Roman"/>
                <a:ea typeface="ＭＳ Ｐゴシック" pitchFamily="34" charset="-128"/>
                <a:cs typeface="Times New Roman"/>
              </a:rPr>
              <a:t>Sapolsky</a:t>
            </a:r>
            <a:r>
              <a:rPr lang="en-US" sz="1800" dirty="0">
                <a:solidFill>
                  <a:schemeClr val="accent4">
                    <a:lumMod val="10000"/>
                  </a:schemeClr>
                </a:solidFill>
                <a:latin typeface="Times New Roman"/>
                <a:ea typeface="ＭＳ Ｐゴシック" pitchFamily="34" charset="-128"/>
                <a:cs typeface="Times New Roman"/>
              </a:rPr>
              <a:t> PhD  Stanford</a:t>
            </a:r>
          </a:p>
        </p:txBody>
      </p:sp>
    </p:spTree>
    <p:extLst>
      <p:ext uri="{BB962C8B-B14F-4D97-AF65-F5344CB8AC3E}">
        <p14:creationId xmlns:p14="http://schemas.microsoft.com/office/powerpoint/2010/main" val="4270282037"/>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948"/>
            <a:ext cx="9144000" cy="5463945"/>
          </a:xfrm>
          <a:prstGeom prst="rect">
            <a:avLst/>
          </a:prstGeom>
        </p:spPr>
      </p:pic>
    </p:spTree>
    <p:extLst>
      <p:ext uri="{BB962C8B-B14F-4D97-AF65-F5344CB8AC3E}">
        <p14:creationId xmlns:p14="http://schemas.microsoft.com/office/powerpoint/2010/main" val="10182416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3640"/>
            <a:ext cx="9144000" cy="5371642"/>
          </a:xfrm>
          <a:prstGeom prst="rect">
            <a:avLst/>
          </a:prstGeom>
        </p:spPr>
      </p:pic>
    </p:spTree>
    <p:extLst>
      <p:ext uri="{BB962C8B-B14F-4D97-AF65-F5344CB8AC3E}">
        <p14:creationId xmlns:p14="http://schemas.microsoft.com/office/powerpoint/2010/main" val="24644369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9936"/>
            <a:ext cx="9144000" cy="5294534"/>
          </a:xfrm>
          <a:prstGeom prst="rect">
            <a:avLst/>
          </a:prstGeom>
        </p:spPr>
      </p:pic>
    </p:spTree>
    <p:extLst>
      <p:ext uri="{BB962C8B-B14F-4D97-AF65-F5344CB8AC3E}">
        <p14:creationId xmlns:p14="http://schemas.microsoft.com/office/powerpoint/2010/main" val="6103138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502"/>
            <a:ext cx="9144000" cy="4861096"/>
          </a:xfrm>
          <a:prstGeom prst="rect">
            <a:avLst/>
          </a:prstGeom>
        </p:spPr>
      </p:pic>
    </p:spTree>
    <p:extLst>
      <p:ext uri="{BB962C8B-B14F-4D97-AF65-F5344CB8AC3E}">
        <p14:creationId xmlns:p14="http://schemas.microsoft.com/office/powerpoint/2010/main" val="42212068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8735"/>
            <a:ext cx="9144000" cy="5350686"/>
          </a:xfrm>
          <a:prstGeom prst="rect">
            <a:avLst/>
          </a:prstGeom>
        </p:spPr>
      </p:pic>
    </p:spTree>
    <p:extLst>
      <p:ext uri="{BB962C8B-B14F-4D97-AF65-F5344CB8AC3E}">
        <p14:creationId xmlns:p14="http://schemas.microsoft.com/office/powerpoint/2010/main" val="42475783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239" y="233214"/>
            <a:ext cx="7658100" cy="5461000"/>
          </a:xfrm>
          <a:prstGeom prst="rect">
            <a:avLst/>
          </a:prstGeom>
        </p:spPr>
      </p:pic>
    </p:spTree>
    <p:extLst>
      <p:ext uri="{BB962C8B-B14F-4D97-AF65-F5344CB8AC3E}">
        <p14:creationId xmlns:p14="http://schemas.microsoft.com/office/powerpoint/2010/main" val="32065206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131"/>
            <a:ext cx="9144000" cy="4918450"/>
          </a:xfrm>
          <a:prstGeom prst="rect">
            <a:avLst/>
          </a:prstGeom>
        </p:spPr>
      </p:pic>
    </p:spTree>
    <p:extLst>
      <p:ext uri="{BB962C8B-B14F-4D97-AF65-F5344CB8AC3E}">
        <p14:creationId xmlns:p14="http://schemas.microsoft.com/office/powerpoint/2010/main" val="5467427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623" y="401847"/>
            <a:ext cx="6464300" cy="5194300"/>
          </a:xfrm>
          <a:prstGeom prst="rect">
            <a:avLst/>
          </a:prstGeom>
        </p:spPr>
      </p:pic>
    </p:spTree>
    <p:extLst>
      <p:ext uri="{BB962C8B-B14F-4D97-AF65-F5344CB8AC3E}">
        <p14:creationId xmlns:p14="http://schemas.microsoft.com/office/powerpoint/2010/main" val="334574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263" y="384206"/>
            <a:ext cx="6464300" cy="5194300"/>
          </a:xfrm>
          <a:prstGeom prst="rect">
            <a:avLst/>
          </a:prstGeom>
        </p:spPr>
      </p:pic>
    </p:spTree>
    <p:extLst>
      <p:ext uri="{BB962C8B-B14F-4D97-AF65-F5344CB8AC3E}">
        <p14:creationId xmlns:p14="http://schemas.microsoft.com/office/powerpoint/2010/main" val="38378843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008" y="1043197"/>
            <a:ext cx="6502400" cy="3911600"/>
          </a:xfrm>
          <a:prstGeom prst="rect">
            <a:avLst/>
          </a:prstGeom>
        </p:spPr>
      </p:pic>
    </p:spTree>
    <p:extLst>
      <p:ext uri="{BB962C8B-B14F-4D97-AF65-F5344CB8AC3E}">
        <p14:creationId xmlns:p14="http://schemas.microsoft.com/office/powerpoint/2010/main" val="323060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1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3400"/>
            <a:ext cx="67183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6248400"/>
            <a:ext cx="4572000" cy="369332"/>
          </a:xfrm>
          <a:prstGeom prst="rect">
            <a:avLst/>
          </a:prstGeom>
        </p:spPr>
        <p:txBody>
          <a:bodyPr>
            <a:spAutoFit/>
          </a:bodyPr>
          <a:lstStyle/>
          <a:p>
            <a:pPr>
              <a:defRPr/>
            </a:pPr>
            <a:r>
              <a:rPr lang="en-US" sz="1800" dirty="0" smtClean="0">
                <a:solidFill>
                  <a:schemeClr val="accent4">
                    <a:lumMod val="10000"/>
                  </a:schemeClr>
                </a:solidFill>
                <a:latin typeface="Times New Roman"/>
                <a:ea typeface="ＭＳ Ｐゴシック" pitchFamily="34" charset="-128"/>
                <a:cs typeface="Times New Roman"/>
              </a:rPr>
              <a:t>Robert </a:t>
            </a:r>
            <a:r>
              <a:rPr lang="en-US" sz="1800" dirty="0" err="1">
                <a:solidFill>
                  <a:schemeClr val="accent4">
                    <a:lumMod val="10000"/>
                  </a:schemeClr>
                </a:solidFill>
                <a:latin typeface="Times New Roman"/>
                <a:ea typeface="ＭＳ Ｐゴシック" pitchFamily="34" charset="-128"/>
                <a:cs typeface="Times New Roman"/>
              </a:rPr>
              <a:t>Sapolsky</a:t>
            </a:r>
            <a:r>
              <a:rPr lang="en-US" sz="1800" dirty="0">
                <a:solidFill>
                  <a:schemeClr val="accent4">
                    <a:lumMod val="10000"/>
                  </a:schemeClr>
                </a:solidFill>
                <a:latin typeface="Times New Roman"/>
                <a:ea typeface="ＭＳ Ｐゴシック" pitchFamily="34" charset="-128"/>
                <a:cs typeface="Times New Roman"/>
              </a:rPr>
              <a:t> PhD  Stanford</a:t>
            </a:r>
          </a:p>
        </p:txBody>
      </p:sp>
    </p:spTree>
    <p:extLst>
      <p:ext uri="{BB962C8B-B14F-4D97-AF65-F5344CB8AC3E}">
        <p14:creationId xmlns:p14="http://schemas.microsoft.com/office/powerpoint/2010/main" val="578952113"/>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60" y="732088"/>
            <a:ext cx="8699500" cy="5168900"/>
          </a:xfrm>
          <a:prstGeom prst="rect">
            <a:avLst/>
          </a:prstGeom>
        </p:spPr>
      </p:pic>
    </p:spTree>
    <p:extLst>
      <p:ext uri="{BB962C8B-B14F-4D97-AF65-F5344CB8AC3E}">
        <p14:creationId xmlns:p14="http://schemas.microsoft.com/office/powerpoint/2010/main" val="38103417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2536"/>
            <a:ext cx="9144000" cy="3688404"/>
          </a:xfrm>
          <a:prstGeom prst="rect">
            <a:avLst/>
          </a:prstGeom>
        </p:spPr>
      </p:pic>
    </p:spTree>
    <p:extLst>
      <p:ext uri="{BB962C8B-B14F-4D97-AF65-F5344CB8AC3E}">
        <p14:creationId xmlns:p14="http://schemas.microsoft.com/office/powerpoint/2010/main" val="31445318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971"/>
            <a:ext cx="9144000" cy="4551028"/>
          </a:xfrm>
          <a:prstGeom prst="rect">
            <a:avLst/>
          </a:prstGeom>
        </p:spPr>
      </p:pic>
    </p:spTree>
    <p:extLst>
      <p:ext uri="{BB962C8B-B14F-4D97-AF65-F5344CB8AC3E}">
        <p14:creationId xmlns:p14="http://schemas.microsoft.com/office/powerpoint/2010/main" val="121978652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673"/>
            <a:ext cx="9144000" cy="6079471"/>
          </a:xfrm>
          <a:prstGeom prst="rect">
            <a:avLst/>
          </a:prstGeom>
        </p:spPr>
      </p:pic>
    </p:spTree>
    <p:extLst>
      <p:ext uri="{BB962C8B-B14F-4D97-AF65-F5344CB8AC3E}">
        <p14:creationId xmlns:p14="http://schemas.microsoft.com/office/powerpoint/2010/main" val="26516374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69862"/>
          </a:xfrm>
          <a:prstGeom prst="rect">
            <a:avLst/>
          </a:prstGeom>
        </p:spPr>
      </p:pic>
    </p:spTree>
    <p:extLst>
      <p:ext uri="{BB962C8B-B14F-4D97-AF65-F5344CB8AC3E}">
        <p14:creationId xmlns:p14="http://schemas.microsoft.com/office/powerpoint/2010/main" val="2892582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286"/>
            <a:ext cx="9144000" cy="5938399"/>
          </a:xfrm>
          <a:prstGeom prst="rect">
            <a:avLst/>
          </a:prstGeom>
        </p:spPr>
      </p:pic>
    </p:spTree>
    <p:extLst>
      <p:ext uri="{BB962C8B-B14F-4D97-AF65-F5344CB8AC3E}">
        <p14:creationId xmlns:p14="http://schemas.microsoft.com/office/powerpoint/2010/main" val="41180551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94567"/>
          </a:xfrm>
          <a:prstGeom prst="rect">
            <a:avLst/>
          </a:prstGeom>
        </p:spPr>
      </p:pic>
    </p:spTree>
    <p:extLst>
      <p:ext uri="{BB962C8B-B14F-4D97-AF65-F5344CB8AC3E}">
        <p14:creationId xmlns:p14="http://schemas.microsoft.com/office/powerpoint/2010/main" val="41456027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79492"/>
          </a:xfrm>
          <a:prstGeom prst="rect">
            <a:avLst/>
          </a:prstGeom>
        </p:spPr>
      </p:pic>
    </p:spTree>
    <p:extLst>
      <p:ext uri="{BB962C8B-B14F-4D97-AF65-F5344CB8AC3E}">
        <p14:creationId xmlns:p14="http://schemas.microsoft.com/office/powerpoint/2010/main" val="40364931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92498"/>
          </a:xfrm>
          <a:prstGeom prst="rect">
            <a:avLst/>
          </a:prstGeom>
        </p:spPr>
      </p:pic>
    </p:spTree>
    <p:extLst>
      <p:ext uri="{BB962C8B-B14F-4D97-AF65-F5344CB8AC3E}">
        <p14:creationId xmlns:p14="http://schemas.microsoft.com/office/powerpoint/2010/main" val="20389969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18"/>
            <a:ext cx="9144000" cy="5975287"/>
          </a:xfrm>
          <a:prstGeom prst="rect">
            <a:avLst/>
          </a:prstGeom>
        </p:spPr>
      </p:pic>
    </p:spTree>
    <p:extLst>
      <p:ext uri="{BB962C8B-B14F-4D97-AF65-F5344CB8AC3E}">
        <p14:creationId xmlns:p14="http://schemas.microsoft.com/office/powerpoint/2010/main" val="1294387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138" y="552450"/>
            <a:ext cx="77343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2"/>
          <p:cNvSpPr txBox="1">
            <a:spLocks noChangeArrowheads="1"/>
          </p:cNvSpPr>
          <p:nvPr/>
        </p:nvSpPr>
        <p:spPr bwMode="auto">
          <a:xfrm>
            <a:off x="973138" y="6078538"/>
            <a:ext cx="5746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From Robert </a:t>
            </a:r>
            <a:r>
              <a:rPr lang="en-US" sz="1800" dirty="0" err="1"/>
              <a:t>Sapolsky</a:t>
            </a:r>
            <a:r>
              <a:rPr lang="en-US" sz="1800" dirty="0"/>
              <a:t> PhD</a:t>
            </a:r>
          </a:p>
        </p:txBody>
      </p:sp>
    </p:spTree>
    <p:extLst>
      <p:ext uri="{BB962C8B-B14F-4D97-AF65-F5344CB8AC3E}">
        <p14:creationId xmlns:p14="http://schemas.microsoft.com/office/powerpoint/2010/main" val="2724575396"/>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90732"/>
          </a:xfrm>
          <a:prstGeom prst="rect">
            <a:avLst/>
          </a:prstGeom>
        </p:spPr>
      </p:pic>
    </p:spTree>
    <p:extLst>
      <p:ext uri="{BB962C8B-B14F-4D97-AF65-F5344CB8AC3E}">
        <p14:creationId xmlns:p14="http://schemas.microsoft.com/office/powerpoint/2010/main" val="22310595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931"/>
            <a:ext cx="9144000" cy="5854390"/>
          </a:xfrm>
          <a:prstGeom prst="rect">
            <a:avLst/>
          </a:prstGeom>
        </p:spPr>
      </p:pic>
    </p:spTree>
    <p:extLst>
      <p:ext uri="{BB962C8B-B14F-4D97-AF65-F5344CB8AC3E}">
        <p14:creationId xmlns:p14="http://schemas.microsoft.com/office/powerpoint/2010/main" val="27326873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44"/>
            <a:ext cx="9144000" cy="6096000"/>
          </a:xfrm>
          <a:prstGeom prst="rect">
            <a:avLst/>
          </a:prstGeom>
        </p:spPr>
      </p:pic>
    </p:spTree>
    <p:extLst>
      <p:ext uri="{BB962C8B-B14F-4D97-AF65-F5344CB8AC3E}">
        <p14:creationId xmlns:p14="http://schemas.microsoft.com/office/powerpoint/2010/main" val="26704783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88"/>
            <a:ext cx="9144000" cy="6235876"/>
          </a:xfrm>
          <a:prstGeom prst="rect">
            <a:avLst/>
          </a:prstGeom>
        </p:spPr>
      </p:pic>
    </p:spTree>
    <p:extLst>
      <p:ext uri="{BB962C8B-B14F-4D97-AF65-F5344CB8AC3E}">
        <p14:creationId xmlns:p14="http://schemas.microsoft.com/office/powerpoint/2010/main" val="63440039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593" y="673549"/>
            <a:ext cx="5410200" cy="5638800"/>
          </a:xfrm>
          <a:prstGeom prst="rect">
            <a:avLst/>
          </a:prstGeom>
        </p:spPr>
      </p:pic>
    </p:spTree>
    <p:extLst>
      <p:ext uri="{BB962C8B-B14F-4D97-AF65-F5344CB8AC3E}">
        <p14:creationId xmlns:p14="http://schemas.microsoft.com/office/powerpoint/2010/main" val="257520477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26"/>
            <a:ext cx="9144000" cy="6795083"/>
          </a:xfrm>
          <a:prstGeom prst="rect">
            <a:avLst/>
          </a:prstGeom>
        </p:spPr>
      </p:pic>
    </p:spTree>
    <p:extLst>
      <p:ext uri="{BB962C8B-B14F-4D97-AF65-F5344CB8AC3E}">
        <p14:creationId xmlns:p14="http://schemas.microsoft.com/office/powerpoint/2010/main" val="12566584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774"/>
            <a:ext cx="9144000" cy="5956092"/>
          </a:xfrm>
          <a:prstGeom prst="rect">
            <a:avLst/>
          </a:prstGeom>
        </p:spPr>
      </p:pic>
    </p:spTree>
    <p:extLst>
      <p:ext uri="{BB962C8B-B14F-4D97-AF65-F5344CB8AC3E}">
        <p14:creationId xmlns:p14="http://schemas.microsoft.com/office/powerpoint/2010/main" val="21908236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48" y="0"/>
            <a:ext cx="8342366" cy="6858000"/>
          </a:xfrm>
          <a:prstGeom prst="rect">
            <a:avLst/>
          </a:prstGeom>
        </p:spPr>
      </p:pic>
    </p:spTree>
    <p:extLst>
      <p:ext uri="{BB962C8B-B14F-4D97-AF65-F5344CB8AC3E}">
        <p14:creationId xmlns:p14="http://schemas.microsoft.com/office/powerpoint/2010/main" val="88412486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59826"/>
          </a:xfrm>
          <a:prstGeom prst="rect">
            <a:avLst/>
          </a:prstGeom>
        </p:spPr>
      </p:pic>
    </p:spTree>
    <p:extLst>
      <p:ext uri="{BB962C8B-B14F-4D97-AF65-F5344CB8AC3E}">
        <p14:creationId xmlns:p14="http://schemas.microsoft.com/office/powerpoint/2010/main" val="328325073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09" y="0"/>
            <a:ext cx="8892791" cy="6858000"/>
          </a:xfrm>
          <a:prstGeom prst="rect">
            <a:avLst/>
          </a:prstGeom>
        </p:spPr>
      </p:pic>
    </p:spTree>
    <p:extLst>
      <p:ext uri="{BB962C8B-B14F-4D97-AF65-F5344CB8AC3E}">
        <p14:creationId xmlns:p14="http://schemas.microsoft.com/office/powerpoint/2010/main" val="2168207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39497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3"/>
          <p:cNvSpPr txBox="1">
            <a:spLocks noChangeArrowheads="1"/>
          </p:cNvSpPr>
          <p:nvPr/>
        </p:nvSpPr>
        <p:spPr bwMode="auto">
          <a:xfrm>
            <a:off x="4419600" y="2362200"/>
            <a:ext cx="424497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dirty="0"/>
              <a:t> </a:t>
            </a:r>
            <a:r>
              <a:rPr lang="en-US" sz="1800" dirty="0" smtClean="0"/>
              <a:t>Much heavier with more body fat</a:t>
            </a:r>
            <a:endParaRPr lang="en-US" sz="1800" dirty="0"/>
          </a:p>
          <a:p>
            <a:pPr eaLnBrk="1" hangingPunct="1">
              <a:buFont typeface="Arial" charset="0"/>
              <a:buChar char="•"/>
            </a:pPr>
            <a:r>
              <a:rPr lang="en-US" sz="1800" dirty="0"/>
              <a:t> Metabolic Syndrome</a:t>
            </a:r>
          </a:p>
          <a:p>
            <a:pPr eaLnBrk="1" hangingPunct="1">
              <a:buFont typeface="Arial" charset="0"/>
              <a:buChar char="•"/>
            </a:pPr>
            <a:r>
              <a:rPr lang="en-US" sz="1800" dirty="0"/>
              <a:t> Insulin </a:t>
            </a:r>
            <a:r>
              <a:rPr lang="en-US" sz="1800" dirty="0" smtClean="0"/>
              <a:t>resistant </a:t>
            </a:r>
            <a:r>
              <a:rPr lang="en-US" sz="1800" dirty="0"/>
              <a:t>with elevated </a:t>
            </a:r>
            <a:r>
              <a:rPr lang="en-US" sz="1800" dirty="0" smtClean="0"/>
              <a:t>fasting</a:t>
            </a:r>
          </a:p>
          <a:p>
            <a:pPr eaLnBrk="1" hangingPunct="1"/>
            <a:r>
              <a:rPr lang="en-US" sz="1800" dirty="0"/>
              <a:t> </a:t>
            </a:r>
            <a:r>
              <a:rPr lang="en-US" sz="1800" dirty="0" smtClean="0"/>
              <a:t> and post</a:t>
            </a:r>
            <a:r>
              <a:rPr lang="en-US" sz="1800" dirty="0"/>
              <a:t>-prandial insulin levels</a:t>
            </a:r>
          </a:p>
          <a:p>
            <a:pPr eaLnBrk="1" hangingPunct="1">
              <a:buFont typeface="Arial" charset="0"/>
              <a:buChar char="•"/>
            </a:pPr>
            <a:r>
              <a:rPr lang="en-US" sz="1800" dirty="0"/>
              <a:t> Increased TGAs</a:t>
            </a:r>
          </a:p>
          <a:p>
            <a:pPr eaLnBrk="1" hangingPunct="1">
              <a:buFont typeface="Arial" charset="0"/>
              <a:buChar char="•"/>
            </a:pPr>
            <a:r>
              <a:rPr lang="en-US" sz="1800" dirty="0"/>
              <a:t> Move </a:t>
            </a:r>
            <a:r>
              <a:rPr lang="en-US" sz="1800" dirty="0" smtClean="0"/>
              <a:t>a lot less</a:t>
            </a:r>
            <a:endParaRPr lang="en-US" sz="1800" dirty="0"/>
          </a:p>
          <a:p>
            <a:pPr eaLnBrk="1" hangingPunct="1">
              <a:buFont typeface="Arial" charset="0"/>
              <a:buChar char="•"/>
            </a:pPr>
            <a:r>
              <a:rPr lang="en-US" sz="1800" dirty="0"/>
              <a:t> </a:t>
            </a:r>
            <a:r>
              <a:rPr lang="en-US" sz="1800" dirty="0" smtClean="0"/>
              <a:t>Socialized </a:t>
            </a:r>
            <a:r>
              <a:rPr lang="en-US" sz="1800" dirty="0"/>
              <a:t>and play less</a:t>
            </a:r>
          </a:p>
          <a:p>
            <a:pPr eaLnBrk="1" hangingPunct="1">
              <a:buFont typeface="Arial" charset="0"/>
              <a:buChar char="•"/>
            </a:pPr>
            <a:r>
              <a:rPr lang="en-US" sz="1800" dirty="0"/>
              <a:t> </a:t>
            </a:r>
            <a:r>
              <a:rPr lang="en-US" sz="1800" dirty="0" smtClean="0"/>
              <a:t>High Infertility</a:t>
            </a:r>
            <a:endParaRPr lang="en-US" sz="1800" dirty="0"/>
          </a:p>
          <a:p>
            <a:pPr eaLnBrk="1" hangingPunct="1">
              <a:buFont typeface="Arial" charset="0"/>
              <a:buChar char="•"/>
            </a:pPr>
            <a:r>
              <a:rPr lang="en-US" sz="1800" dirty="0"/>
              <a:t> Die younger</a:t>
            </a:r>
          </a:p>
        </p:txBody>
      </p:sp>
      <p:sp>
        <p:nvSpPr>
          <p:cNvPr id="2" name="Rectangle 1"/>
          <p:cNvSpPr/>
          <p:nvPr/>
        </p:nvSpPr>
        <p:spPr>
          <a:xfrm>
            <a:off x="163547" y="6304429"/>
            <a:ext cx="2672526" cy="369332"/>
          </a:xfrm>
          <a:prstGeom prst="rect">
            <a:avLst/>
          </a:prstGeom>
        </p:spPr>
        <p:txBody>
          <a:bodyPr wrap="none">
            <a:spAutoFit/>
          </a:bodyPr>
          <a:lstStyle/>
          <a:p>
            <a:r>
              <a:rPr lang="en-US" dirty="0"/>
              <a:t>From Robert </a:t>
            </a:r>
            <a:r>
              <a:rPr lang="en-US" dirty="0" err="1"/>
              <a:t>Sapolsky</a:t>
            </a:r>
            <a:r>
              <a:rPr lang="en-US" dirty="0"/>
              <a:t> PhD</a:t>
            </a:r>
          </a:p>
        </p:txBody>
      </p:sp>
      <p:sp>
        <p:nvSpPr>
          <p:cNvPr id="3" name="TextBox 2"/>
          <p:cNvSpPr txBox="1"/>
          <p:nvPr/>
        </p:nvSpPr>
        <p:spPr>
          <a:xfrm>
            <a:off x="1066800" y="381000"/>
            <a:ext cx="6553200" cy="461665"/>
          </a:xfrm>
          <a:prstGeom prst="rect">
            <a:avLst/>
          </a:prstGeom>
          <a:noFill/>
        </p:spPr>
        <p:txBody>
          <a:bodyPr wrap="square" rtlCol="0">
            <a:spAutoFit/>
          </a:bodyPr>
          <a:lstStyle/>
          <a:p>
            <a:pPr algn="ctr"/>
            <a:r>
              <a:rPr lang="en-US" sz="2400" dirty="0" smtClean="0">
                <a:solidFill>
                  <a:srgbClr val="800000"/>
                </a:solidFill>
                <a:latin typeface="Times New Roman"/>
                <a:cs typeface="Times New Roman"/>
              </a:rPr>
              <a:t>Junk Food Monkeys</a:t>
            </a:r>
            <a:endParaRPr lang="en-US" sz="2400" dirty="0">
              <a:solidFill>
                <a:srgbClr val="800000"/>
              </a:solidFill>
              <a:latin typeface="Times New Roman"/>
              <a:cs typeface="Times New Roman"/>
            </a:endParaRPr>
          </a:p>
        </p:txBody>
      </p:sp>
    </p:spTree>
    <p:extLst>
      <p:ext uri="{BB962C8B-B14F-4D97-AF65-F5344CB8AC3E}">
        <p14:creationId xmlns:p14="http://schemas.microsoft.com/office/powerpoint/2010/main" val="1631926077"/>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334" y="0"/>
            <a:ext cx="7020457" cy="6858000"/>
          </a:xfrm>
          <a:prstGeom prst="rect">
            <a:avLst/>
          </a:prstGeom>
        </p:spPr>
      </p:pic>
    </p:spTree>
    <p:extLst>
      <p:ext uri="{BB962C8B-B14F-4D97-AF65-F5344CB8AC3E}">
        <p14:creationId xmlns:p14="http://schemas.microsoft.com/office/powerpoint/2010/main" val="19214379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122"/>
            <a:ext cx="9144000" cy="6371090"/>
          </a:xfrm>
          <a:prstGeom prst="rect">
            <a:avLst/>
          </a:prstGeom>
        </p:spPr>
      </p:pic>
    </p:spTree>
    <p:extLst>
      <p:ext uri="{BB962C8B-B14F-4D97-AF65-F5344CB8AC3E}">
        <p14:creationId xmlns:p14="http://schemas.microsoft.com/office/powerpoint/2010/main" val="2011545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76164"/>
          </a:xfrm>
          <a:prstGeom prst="rect">
            <a:avLst/>
          </a:prstGeom>
        </p:spPr>
      </p:pic>
    </p:spTree>
    <p:extLst>
      <p:ext uri="{BB962C8B-B14F-4D97-AF65-F5344CB8AC3E}">
        <p14:creationId xmlns:p14="http://schemas.microsoft.com/office/powerpoint/2010/main" val="214035264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507"/>
            <a:ext cx="9144000" cy="6404062"/>
          </a:xfrm>
          <a:prstGeom prst="rect">
            <a:avLst/>
          </a:prstGeom>
        </p:spPr>
      </p:pic>
    </p:spTree>
    <p:extLst>
      <p:ext uri="{BB962C8B-B14F-4D97-AF65-F5344CB8AC3E}">
        <p14:creationId xmlns:p14="http://schemas.microsoft.com/office/powerpoint/2010/main" val="14663041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302"/>
            <a:ext cx="9144000" cy="6555036"/>
          </a:xfrm>
          <a:prstGeom prst="rect">
            <a:avLst/>
          </a:prstGeom>
        </p:spPr>
      </p:pic>
    </p:spTree>
    <p:extLst>
      <p:ext uri="{BB962C8B-B14F-4D97-AF65-F5344CB8AC3E}">
        <p14:creationId xmlns:p14="http://schemas.microsoft.com/office/powerpoint/2010/main" val="63227092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011"/>
          </a:xfrm>
          <a:prstGeom prst="rect">
            <a:avLst/>
          </a:prstGeom>
        </p:spPr>
      </p:pic>
    </p:spTree>
    <p:extLst>
      <p:ext uri="{BB962C8B-B14F-4D97-AF65-F5344CB8AC3E}">
        <p14:creationId xmlns:p14="http://schemas.microsoft.com/office/powerpoint/2010/main" val="406074429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14" y="0"/>
            <a:ext cx="8920196" cy="6858000"/>
          </a:xfrm>
          <a:prstGeom prst="rect">
            <a:avLst/>
          </a:prstGeom>
        </p:spPr>
      </p:pic>
    </p:spTree>
    <p:extLst>
      <p:ext uri="{BB962C8B-B14F-4D97-AF65-F5344CB8AC3E}">
        <p14:creationId xmlns:p14="http://schemas.microsoft.com/office/powerpoint/2010/main" val="327204112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22418"/>
          </a:xfrm>
          <a:prstGeom prst="rect">
            <a:avLst/>
          </a:prstGeom>
        </p:spPr>
      </p:pic>
    </p:spTree>
    <p:extLst>
      <p:ext uri="{BB962C8B-B14F-4D97-AF65-F5344CB8AC3E}">
        <p14:creationId xmlns:p14="http://schemas.microsoft.com/office/powerpoint/2010/main" val="128012940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24845"/>
          </a:xfrm>
          <a:prstGeom prst="rect">
            <a:avLst/>
          </a:prstGeom>
        </p:spPr>
      </p:pic>
    </p:spTree>
    <p:extLst>
      <p:ext uri="{BB962C8B-B14F-4D97-AF65-F5344CB8AC3E}">
        <p14:creationId xmlns:p14="http://schemas.microsoft.com/office/powerpoint/2010/main" val="152474293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85210"/>
          </a:xfrm>
          <a:prstGeom prst="rect">
            <a:avLst/>
          </a:prstGeom>
        </p:spPr>
      </p:pic>
    </p:spTree>
    <p:extLst>
      <p:ext uri="{BB962C8B-B14F-4D97-AF65-F5344CB8AC3E}">
        <p14:creationId xmlns:p14="http://schemas.microsoft.com/office/powerpoint/2010/main" val="3146281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5410200"/>
            <a:ext cx="4724400" cy="461665"/>
          </a:xfrm>
          <a:prstGeom prst="rect">
            <a:avLst/>
          </a:prstGeom>
          <a:noFill/>
        </p:spPr>
        <p:txBody>
          <a:bodyPr wrap="square" rtlCol="0">
            <a:spAutoFit/>
          </a:bodyPr>
          <a:lstStyle/>
          <a:p>
            <a:pPr algn="ctr"/>
            <a:r>
              <a:rPr lang="en-US" sz="2400" dirty="0" smtClean="0">
                <a:solidFill>
                  <a:srgbClr val="000000"/>
                </a:solidFill>
                <a:latin typeface="Times New Roman"/>
                <a:cs typeface="Times New Roman"/>
              </a:rPr>
              <a:t>Epigenetics in humans</a:t>
            </a:r>
            <a:endParaRPr lang="en-US" sz="2400" dirty="0">
              <a:solidFill>
                <a:srgbClr val="000000"/>
              </a:solidFill>
              <a:latin typeface="Times New Roman"/>
              <a:cs typeface="Times New Roman"/>
            </a:endParaRPr>
          </a:p>
        </p:txBody>
      </p:sp>
      <p:pic>
        <p:nvPicPr>
          <p:cNvPr id="3" name="Picture 1" descr="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3400"/>
            <a:ext cx="6194425" cy="445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673875"/>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9001"/>
          </a:xfrm>
          <a:prstGeom prst="rect">
            <a:avLst/>
          </a:prstGeom>
        </p:spPr>
      </p:pic>
    </p:spTree>
    <p:extLst>
      <p:ext uri="{BB962C8B-B14F-4D97-AF65-F5344CB8AC3E}">
        <p14:creationId xmlns:p14="http://schemas.microsoft.com/office/powerpoint/2010/main" val="33740250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31064"/>
          </a:xfrm>
          <a:prstGeom prst="rect">
            <a:avLst/>
          </a:prstGeom>
        </p:spPr>
      </p:pic>
    </p:spTree>
    <p:extLst>
      <p:ext uri="{BB962C8B-B14F-4D97-AF65-F5344CB8AC3E}">
        <p14:creationId xmlns:p14="http://schemas.microsoft.com/office/powerpoint/2010/main" val="7498212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896"/>
            <a:ext cx="9144000" cy="5795637"/>
          </a:xfrm>
          <a:prstGeom prst="rect">
            <a:avLst/>
          </a:prstGeom>
        </p:spPr>
      </p:pic>
    </p:spTree>
    <p:extLst>
      <p:ext uri="{BB962C8B-B14F-4D97-AF65-F5344CB8AC3E}">
        <p14:creationId xmlns:p14="http://schemas.microsoft.com/office/powerpoint/2010/main" val="114476634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12817"/>
          </a:xfrm>
          <a:prstGeom prst="rect">
            <a:avLst/>
          </a:prstGeom>
        </p:spPr>
      </p:pic>
    </p:spTree>
    <p:extLst>
      <p:ext uri="{BB962C8B-B14F-4D97-AF65-F5344CB8AC3E}">
        <p14:creationId xmlns:p14="http://schemas.microsoft.com/office/powerpoint/2010/main" val="135426624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55036"/>
          </a:xfrm>
          <a:prstGeom prst="rect">
            <a:avLst/>
          </a:prstGeom>
        </p:spPr>
      </p:pic>
    </p:spTree>
    <p:extLst>
      <p:ext uri="{BB962C8B-B14F-4D97-AF65-F5344CB8AC3E}">
        <p14:creationId xmlns:p14="http://schemas.microsoft.com/office/powerpoint/2010/main" val="357592492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011"/>
          </a:xfrm>
          <a:prstGeom prst="rect">
            <a:avLst/>
          </a:prstGeom>
        </p:spPr>
      </p:pic>
    </p:spTree>
    <p:extLst>
      <p:ext uri="{BB962C8B-B14F-4D97-AF65-F5344CB8AC3E}">
        <p14:creationId xmlns:p14="http://schemas.microsoft.com/office/powerpoint/2010/main" val="205160141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097"/>
            <a:ext cx="9144000" cy="5570365"/>
          </a:xfrm>
          <a:prstGeom prst="rect">
            <a:avLst/>
          </a:prstGeom>
        </p:spPr>
      </p:pic>
    </p:spTree>
    <p:extLst>
      <p:ext uri="{BB962C8B-B14F-4D97-AF65-F5344CB8AC3E}">
        <p14:creationId xmlns:p14="http://schemas.microsoft.com/office/powerpoint/2010/main" val="318997436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33" y="0"/>
            <a:ext cx="8920196" cy="6858000"/>
          </a:xfrm>
          <a:prstGeom prst="rect">
            <a:avLst/>
          </a:prstGeom>
        </p:spPr>
      </p:pic>
    </p:spTree>
    <p:extLst>
      <p:ext uri="{BB962C8B-B14F-4D97-AF65-F5344CB8AC3E}">
        <p14:creationId xmlns:p14="http://schemas.microsoft.com/office/powerpoint/2010/main" val="305173478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22418"/>
          </a:xfrm>
          <a:prstGeom prst="rect">
            <a:avLst/>
          </a:prstGeom>
        </p:spPr>
      </p:pic>
    </p:spTree>
    <p:extLst>
      <p:ext uri="{BB962C8B-B14F-4D97-AF65-F5344CB8AC3E}">
        <p14:creationId xmlns:p14="http://schemas.microsoft.com/office/powerpoint/2010/main" val="13505940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85" y="381000"/>
            <a:ext cx="8802715" cy="5896245"/>
          </a:xfrm>
          <a:prstGeom prst="rect">
            <a:avLst/>
          </a:prstGeom>
        </p:spPr>
      </p:pic>
    </p:spTree>
    <p:extLst>
      <p:ext uri="{BB962C8B-B14F-4D97-AF65-F5344CB8AC3E}">
        <p14:creationId xmlns:p14="http://schemas.microsoft.com/office/powerpoint/2010/main" val="370052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solidFill>
                  <a:srgbClr val="800000"/>
                </a:solidFill>
                <a:latin typeface="Times New Roman"/>
                <a:cs typeface="Times New Roman"/>
              </a:rPr>
              <a:t>Learning Objectives</a:t>
            </a:r>
            <a:endParaRPr lang="en-US" sz="3200" dirty="0">
              <a:solidFill>
                <a:srgbClr val="800000"/>
              </a:solidFill>
              <a:latin typeface="Times New Roman"/>
              <a:cs typeface="Times New Roman"/>
            </a:endParaRPr>
          </a:p>
        </p:txBody>
      </p:sp>
      <p:sp>
        <p:nvSpPr>
          <p:cNvPr id="5" name="Content Placeholder 4"/>
          <p:cNvSpPr>
            <a:spLocks noGrp="1"/>
          </p:cNvSpPr>
          <p:nvPr>
            <p:ph idx="1"/>
          </p:nvPr>
        </p:nvSpPr>
        <p:spPr>
          <a:xfrm>
            <a:off x="685800" y="1905000"/>
            <a:ext cx="8001000" cy="3657600"/>
          </a:xfrm>
        </p:spPr>
        <p:txBody>
          <a:bodyPr/>
          <a:lstStyle/>
          <a:p>
            <a:pPr marL="457200" indent="-457200">
              <a:buFont typeface="+mj-lt"/>
              <a:buAutoNum type="arabicPeriod"/>
            </a:pPr>
            <a:r>
              <a:rPr lang="en-US" dirty="0" smtClean="0"/>
              <a:t>Challenge the notion of weight loss-management as a simple calorie accounting proposition.</a:t>
            </a:r>
          </a:p>
          <a:p>
            <a:pPr marL="457200" indent="-457200">
              <a:buFont typeface="+mj-lt"/>
              <a:buAutoNum type="arabicPeriod"/>
            </a:pPr>
            <a:r>
              <a:rPr lang="en-US" dirty="0"/>
              <a:t>Examine the relationship between macronutrient content, lipogenesis (the biologic imperative to store fat) and leptin-insulin </a:t>
            </a:r>
            <a:r>
              <a:rPr lang="en-US" dirty="0" smtClean="0"/>
              <a:t>resistance</a:t>
            </a:r>
          </a:p>
          <a:p>
            <a:pPr marL="457200" indent="-457200">
              <a:buFont typeface="+mj-lt"/>
              <a:buAutoNum type="arabicPeriod"/>
            </a:pPr>
            <a:r>
              <a:rPr lang="en-US" dirty="0" smtClean="0"/>
              <a:t>Review some lifestyle medicine strategies for facilitating and maintaining weight loss.</a:t>
            </a:r>
          </a:p>
        </p:txBody>
      </p:sp>
    </p:spTree>
    <p:extLst>
      <p:ext uri="{BB962C8B-B14F-4D97-AF65-F5344CB8AC3E}">
        <p14:creationId xmlns:p14="http://schemas.microsoft.com/office/powerpoint/2010/main" val="34416574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314325"/>
            <a:ext cx="66675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3181350"/>
            <a:ext cx="65405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3"/>
          <p:cNvSpPr txBox="1">
            <a:spLocks noChangeArrowheads="1"/>
          </p:cNvSpPr>
          <p:nvPr/>
        </p:nvSpPr>
        <p:spPr bwMode="auto">
          <a:xfrm>
            <a:off x="1052513" y="4749800"/>
            <a:ext cx="7305675" cy="830263"/>
          </a:xfrm>
          <a:prstGeom prst="rect">
            <a:avLst/>
          </a:prstGeom>
          <a:solidFill>
            <a:srgbClr val="520101"/>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chemeClr val="bg1"/>
                </a:solidFill>
                <a:latin typeface="Times New Roman"/>
                <a:cs typeface="Times New Roman"/>
              </a:rPr>
              <a:t>Prevalence of type 2 DM 5 times higher in Arizona Pima’s compared to Mexican Pima’s.</a:t>
            </a:r>
          </a:p>
        </p:txBody>
      </p:sp>
      <p:sp>
        <p:nvSpPr>
          <p:cNvPr id="24580" name="TextBox 4"/>
          <p:cNvSpPr txBox="1">
            <a:spLocks noChangeArrowheads="1"/>
          </p:cNvSpPr>
          <p:nvPr/>
        </p:nvSpPr>
        <p:spPr bwMode="auto">
          <a:xfrm>
            <a:off x="914400" y="6096000"/>
            <a:ext cx="5010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t>Diabetes Care August 2006 vol. 29 no. 8 1866-1871 </a:t>
            </a:r>
            <a:endParaRPr lang="en-US" sz="1800"/>
          </a:p>
        </p:txBody>
      </p:sp>
    </p:spTree>
    <p:extLst>
      <p:ext uri="{BB962C8B-B14F-4D97-AF65-F5344CB8AC3E}">
        <p14:creationId xmlns:p14="http://schemas.microsoft.com/office/powerpoint/2010/main" val="4152228024"/>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85210"/>
          </a:xfrm>
          <a:prstGeom prst="rect">
            <a:avLst/>
          </a:prstGeom>
        </p:spPr>
      </p:pic>
    </p:spTree>
    <p:extLst>
      <p:ext uri="{BB962C8B-B14F-4D97-AF65-F5344CB8AC3E}">
        <p14:creationId xmlns:p14="http://schemas.microsoft.com/office/powerpoint/2010/main" val="22212220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96"/>
            <a:ext cx="9144000" cy="5879001"/>
          </a:xfrm>
          <a:prstGeom prst="rect">
            <a:avLst/>
          </a:prstGeom>
        </p:spPr>
      </p:pic>
    </p:spTree>
    <p:extLst>
      <p:ext uri="{BB962C8B-B14F-4D97-AF65-F5344CB8AC3E}">
        <p14:creationId xmlns:p14="http://schemas.microsoft.com/office/powerpoint/2010/main" val="306951738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0"/>
            <a:ext cx="9144000" cy="6431064"/>
          </a:xfrm>
          <a:prstGeom prst="rect">
            <a:avLst/>
          </a:prstGeom>
        </p:spPr>
      </p:pic>
    </p:spTree>
    <p:extLst>
      <p:ext uri="{BB962C8B-B14F-4D97-AF65-F5344CB8AC3E}">
        <p14:creationId xmlns:p14="http://schemas.microsoft.com/office/powerpoint/2010/main" val="364063782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002"/>
            <a:ext cx="9144000" cy="5795637"/>
          </a:xfrm>
          <a:prstGeom prst="rect">
            <a:avLst/>
          </a:prstGeom>
        </p:spPr>
      </p:pic>
    </p:spTree>
    <p:extLst>
      <p:ext uri="{BB962C8B-B14F-4D97-AF65-F5344CB8AC3E}">
        <p14:creationId xmlns:p14="http://schemas.microsoft.com/office/powerpoint/2010/main" val="23121361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053"/>
            <a:ext cx="9144000" cy="6412817"/>
          </a:xfrm>
          <a:prstGeom prst="rect">
            <a:avLst/>
          </a:prstGeom>
        </p:spPr>
      </p:pic>
    </p:spTree>
    <p:extLst>
      <p:ext uri="{BB962C8B-B14F-4D97-AF65-F5344CB8AC3E}">
        <p14:creationId xmlns:p14="http://schemas.microsoft.com/office/powerpoint/2010/main" val="247840825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789" y="0"/>
            <a:ext cx="6858980" cy="5721085"/>
          </a:xfrm>
          <a:prstGeom prst="rect">
            <a:avLst/>
          </a:prstGeom>
        </p:spPr>
      </p:pic>
    </p:spTree>
    <p:extLst>
      <p:ext uri="{BB962C8B-B14F-4D97-AF65-F5344CB8AC3E}">
        <p14:creationId xmlns:p14="http://schemas.microsoft.com/office/powerpoint/2010/main" val="187006398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682" y="152400"/>
            <a:ext cx="6661317" cy="5574576"/>
          </a:xfrm>
          <a:prstGeom prst="rect">
            <a:avLst/>
          </a:prstGeom>
        </p:spPr>
      </p:pic>
    </p:spTree>
    <p:extLst>
      <p:ext uri="{BB962C8B-B14F-4D97-AF65-F5344CB8AC3E}">
        <p14:creationId xmlns:p14="http://schemas.microsoft.com/office/powerpoint/2010/main" val="3338349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52" y="241688"/>
            <a:ext cx="7137400" cy="5549900"/>
          </a:xfrm>
          <a:prstGeom prst="rect">
            <a:avLst/>
          </a:prstGeom>
        </p:spPr>
      </p:pic>
    </p:spTree>
    <p:extLst>
      <p:ext uri="{BB962C8B-B14F-4D97-AF65-F5344CB8AC3E}">
        <p14:creationId xmlns:p14="http://schemas.microsoft.com/office/powerpoint/2010/main" val="181105884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81000"/>
            <a:ext cx="6566209" cy="5732728"/>
          </a:xfrm>
          <a:prstGeom prst="rect">
            <a:avLst/>
          </a:prstGeom>
        </p:spPr>
      </p:pic>
    </p:spTree>
    <p:extLst>
      <p:ext uri="{BB962C8B-B14F-4D97-AF65-F5344CB8AC3E}">
        <p14:creationId xmlns:p14="http://schemas.microsoft.com/office/powerpoint/2010/main" val="3204152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325438" y="381000"/>
            <a:ext cx="8493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9pPr>
          </a:lstStyle>
          <a:p>
            <a:pPr algn="ctr" eaLnBrk="1" hangingPunct="1"/>
            <a:r>
              <a:rPr lang="en-GB" sz="1500" b="1">
                <a:solidFill>
                  <a:srgbClr val="000000"/>
                </a:solidFill>
                <a:cs typeface="msgothic" charset="0"/>
              </a:rPr>
              <a:t>Age-adjusted prevalence (±95% CIs) of diabetes in non-Pima Mexicans, Mexican Pima Indians, and U.S. Pima Indians.</a:t>
            </a:r>
          </a:p>
        </p:txBody>
      </p:sp>
      <p:pic>
        <p:nvPicPr>
          <p:cNvPr id="256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979488"/>
            <a:ext cx="58991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03" name="Text Box 4"/>
          <p:cNvSpPr txBox="1">
            <a:spLocks noChangeArrowheads="1"/>
          </p:cNvSpPr>
          <p:nvPr/>
        </p:nvSpPr>
        <p:spPr bwMode="auto">
          <a:xfrm>
            <a:off x="152400" y="6172200"/>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2400">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9pPr>
          </a:lstStyle>
          <a:p>
            <a:pPr eaLnBrk="1" hangingPunct="1"/>
            <a:r>
              <a:rPr lang="en-GB" sz="1100" b="1">
                <a:solidFill>
                  <a:srgbClr val="000000"/>
                </a:solidFill>
                <a:cs typeface="msgothic" charset="0"/>
              </a:rPr>
              <a:t>Schulz L O et al. Dia Care 2006;29:1866-1871</a:t>
            </a:r>
          </a:p>
        </p:txBody>
      </p:sp>
      <p:sp>
        <p:nvSpPr>
          <p:cNvPr id="25604" name="Text Box 5"/>
          <p:cNvSpPr txBox="1">
            <a:spLocks noChangeArrowheads="1"/>
          </p:cNvSpPr>
          <p:nvPr/>
        </p:nvSpPr>
        <p:spPr bwMode="auto">
          <a:xfrm>
            <a:off x="98425" y="6613525"/>
            <a:ext cx="493077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76200" indent="-76200" eaLnBrk="0" hangingPunct="0">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2400">
                <a:solidFill>
                  <a:schemeClr val="tx1"/>
                </a:solidFill>
                <a:latin typeface="Arial" charset="0"/>
                <a:ea typeface="ＭＳ Ｐゴシック" charset="0"/>
              </a:defRPr>
            </a:lvl9pPr>
          </a:lstStyle>
          <a:p>
            <a:pPr eaLnBrk="1" hangingPunct="1"/>
            <a:r>
              <a:rPr lang="en-GB" sz="900">
                <a:solidFill>
                  <a:srgbClr val="000000"/>
                </a:solidFill>
                <a:cs typeface="msgothic" charset="0"/>
              </a:rPr>
              <a:t>Copyright © 2011 American Diabetes Association, Inc.</a:t>
            </a:r>
          </a:p>
        </p:txBody>
      </p:sp>
    </p:spTree>
    <p:extLst>
      <p:ext uri="{BB962C8B-B14F-4D97-AF65-F5344CB8AC3E}">
        <p14:creationId xmlns:p14="http://schemas.microsoft.com/office/powerpoint/2010/main" val="4427223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ma+Indian+Peo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0400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ima+gord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8600"/>
            <a:ext cx="37052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obesemcdon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8" y="3681413"/>
            <a:ext cx="3090862"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501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9248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9657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FTO gene and obesity.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5079" y="3505200"/>
            <a:ext cx="8991600" cy="1323439"/>
          </a:xfrm>
          <a:prstGeom prst="rect">
            <a:avLst/>
          </a:prstGeom>
          <a:solidFill>
            <a:srgbClr val="CCFFCC"/>
          </a:solidFill>
        </p:spPr>
        <p:txBody>
          <a:bodyPr>
            <a:spAutoFit/>
          </a:bodyPr>
          <a:lstStyle/>
          <a:p>
            <a:pPr marL="342900" indent="-342900" eaLnBrk="0" hangingPunct="0">
              <a:buFont typeface="Arial"/>
              <a:buChar char="•"/>
              <a:defRPr/>
            </a:pPr>
            <a:r>
              <a:rPr lang="en-US" sz="2000" b="1" dirty="0">
                <a:latin typeface="Times New Roman"/>
                <a:ea typeface="+mn-ea"/>
                <a:cs typeface="Times New Roman"/>
              </a:rPr>
              <a:t>FTO genotype did not predict obesity in people born before 1942</a:t>
            </a:r>
          </a:p>
          <a:p>
            <a:pPr marL="342900" indent="-342900" eaLnBrk="0" hangingPunct="0">
              <a:buFont typeface="Arial"/>
              <a:buChar char="•"/>
              <a:defRPr/>
            </a:pPr>
            <a:r>
              <a:rPr lang="en-US" sz="2000" b="1" dirty="0">
                <a:latin typeface="Times New Roman"/>
                <a:ea typeface="+mn-ea"/>
                <a:cs typeface="Times New Roman"/>
              </a:rPr>
              <a:t>Higher risk when born after 1972</a:t>
            </a:r>
          </a:p>
          <a:p>
            <a:pPr marL="342900" indent="-342900" eaLnBrk="0" hangingPunct="0">
              <a:buFont typeface="Arial"/>
              <a:buChar char="•"/>
              <a:defRPr/>
            </a:pPr>
            <a:r>
              <a:rPr lang="en-US" sz="2000" b="1" dirty="0">
                <a:latin typeface="Times New Roman"/>
                <a:ea typeface="+mn-ea"/>
                <a:cs typeface="Times New Roman"/>
              </a:rPr>
              <a:t>Greatest risk when born after 2000</a:t>
            </a:r>
          </a:p>
          <a:p>
            <a:pPr algn="ctr" eaLnBrk="0" hangingPunct="0">
              <a:defRPr/>
            </a:pPr>
            <a:r>
              <a:rPr lang="en-US" sz="2000" b="1" dirty="0">
                <a:solidFill>
                  <a:srgbClr val="800000"/>
                </a:solidFill>
                <a:latin typeface="Times New Roman"/>
                <a:ea typeface="+mn-ea"/>
                <a:cs typeface="Times New Roman"/>
              </a:rPr>
              <a:t>As it turns out, it’s not just about who you are but in addition, when you are!</a:t>
            </a:r>
          </a:p>
        </p:txBody>
      </p:sp>
    </p:spTree>
    <p:extLst>
      <p:ext uri="{BB962C8B-B14F-4D97-AF65-F5344CB8AC3E}">
        <p14:creationId xmlns:p14="http://schemas.microsoft.com/office/powerpoint/2010/main" val="230393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718"/>
            <a:ext cx="9144000" cy="3788099"/>
          </a:xfrm>
          <a:prstGeom prst="rect">
            <a:avLst/>
          </a:prstGeom>
        </p:spPr>
      </p:pic>
      <p:sp>
        <p:nvSpPr>
          <p:cNvPr id="3" name="TextBox 2"/>
          <p:cNvSpPr txBox="1"/>
          <p:nvPr/>
        </p:nvSpPr>
        <p:spPr>
          <a:xfrm>
            <a:off x="304800" y="5867400"/>
            <a:ext cx="5029200" cy="369332"/>
          </a:xfrm>
          <a:prstGeom prst="rect">
            <a:avLst/>
          </a:prstGeom>
          <a:noFill/>
        </p:spPr>
        <p:txBody>
          <a:bodyPr wrap="square" rtlCol="0">
            <a:spAutoFit/>
          </a:bodyPr>
          <a:lstStyle/>
          <a:p>
            <a:r>
              <a:rPr lang="en-US" dirty="0" smtClean="0"/>
              <a:t>Courtesy: Loren </a:t>
            </a:r>
            <a:r>
              <a:rPr lang="en-US" dirty="0" err="1" smtClean="0"/>
              <a:t>Cordain</a:t>
            </a:r>
            <a:r>
              <a:rPr lang="en-US" dirty="0" smtClean="0"/>
              <a:t> PhD</a:t>
            </a:r>
            <a:endParaRPr lang="en-US" dirty="0"/>
          </a:p>
        </p:txBody>
      </p:sp>
    </p:spTree>
    <p:extLst>
      <p:ext uri="{BB962C8B-B14F-4D97-AF65-F5344CB8AC3E}">
        <p14:creationId xmlns:p14="http://schemas.microsoft.com/office/powerpoint/2010/main" val="403784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4419600"/>
            <a:ext cx="7010400" cy="523220"/>
          </a:xfrm>
          <a:prstGeom prst="rect">
            <a:avLst/>
          </a:prstGeom>
          <a:noFill/>
        </p:spPr>
        <p:txBody>
          <a:bodyPr wrap="square" rtlCol="0">
            <a:spAutoFit/>
          </a:bodyPr>
          <a:lstStyle/>
          <a:p>
            <a:r>
              <a:rPr lang="en-US" sz="2800" dirty="0" smtClean="0">
                <a:solidFill>
                  <a:srgbClr val="000000"/>
                </a:solidFill>
                <a:latin typeface="Times New Roman"/>
                <a:cs typeface="Times New Roman"/>
              </a:rPr>
              <a:t>We now live in an </a:t>
            </a:r>
            <a:r>
              <a:rPr lang="en-US" sz="2800" dirty="0" err="1" smtClean="0">
                <a:solidFill>
                  <a:srgbClr val="000000"/>
                </a:solidFill>
                <a:latin typeface="Times New Roman"/>
                <a:cs typeface="Times New Roman"/>
              </a:rPr>
              <a:t>obesogenic</a:t>
            </a:r>
            <a:r>
              <a:rPr lang="en-US" sz="2800" dirty="0" smtClean="0">
                <a:solidFill>
                  <a:srgbClr val="000000"/>
                </a:solidFill>
                <a:latin typeface="Times New Roman"/>
                <a:cs typeface="Times New Roman"/>
              </a:rPr>
              <a:t> environment.</a:t>
            </a:r>
            <a:endParaRPr lang="en-US" sz="2800" dirty="0">
              <a:solidFill>
                <a:srgbClr val="000000"/>
              </a:solidFill>
              <a:latin typeface="Times New Roman"/>
              <a:cs typeface="Times New Roman"/>
            </a:endParaRPr>
          </a:p>
        </p:txBody>
      </p:sp>
      <p:pic>
        <p:nvPicPr>
          <p:cNvPr id="3" name="Picture 2" descr="obes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219200"/>
            <a:ext cx="3657600" cy="2438400"/>
          </a:xfrm>
          <a:prstGeom prst="rect">
            <a:avLst/>
          </a:prstGeom>
        </p:spPr>
      </p:pic>
    </p:spTree>
    <p:extLst>
      <p:ext uri="{BB962C8B-B14F-4D97-AF65-F5344CB8AC3E}">
        <p14:creationId xmlns:p14="http://schemas.microsoft.com/office/powerpoint/2010/main" val="19558919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523" y="152400"/>
            <a:ext cx="8166779"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6248400"/>
            <a:ext cx="3733800" cy="523220"/>
          </a:xfrm>
          <a:prstGeom prst="rect">
            <a:avLst/>
          </a:prstGeom>
        </p:spPr>
        <p:txBody>
          <a:bodyPr wrap="square">
            <a:spAutoFit/>
          </a:bodyPr>
          <a:lstStyle/>
          <a:p>
            <a:r>
              <a:rPr lang="en-US" sz="1400" b="1" i="1" dirty="0">
                <a:latin typeface="Times New Roman"/>
                <a:cs typeface="Times New Roman"/>
              </a:rPr>
              <a:t>Diabetes, Metabolic Syndrome and Obesity: Targets and Therapy 2012:5 175–189</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400"/>
            <a:ext cx="7480300" cy="59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Box 2"/>
          <p:cNvSpPr txBox="1">
            <a:spLocks noChangeArrowheads="1"/>
          </p:cNvSpPr>
          <p:nvPr/>
        </p:nvSpPr>
        <p:spPr bwMode="auto">
          <a:xfrm>
            <a:off x="249238" y="84138"/>
            <a:ext cx="87503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4" name="Rectangle 3"/>
          <p:cNvSpPr/>
          <p:nvPr/>
        </p:nvSpPr>
        <p:spPr>
          <a:xfrm>
            <a:off x="152400" y="6248400"/>
            <a:ext cx="3733800" cy="523220"/>
          </a:xfrm>
          <a:prstGeom prst="rect">
            <a:avLst/>
          </a:prstGeom>
        </p:spPr>
        <p:txBody>
          <a:bodyPr wrap="square">
            <a:spAutoFit/>
          </a:bodyPr>
          <a:lstStyle/>
          <a:p>
            <a:r>
              <a:rPr lang="en-US" sz="1400" b="1" i="1" dirty="0">
                <a:latin typeface="Times New Roman"/>
                <a:cs typeface="Times New Roman"/>
              </a:rPr>
              <a:t>Diabetes, Metabolic Syndrome and Obesity: Targets and Therapy 2012:5 175–189</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2"/>
          <p:cNvSpPr txBox="1">
            <a:spLocks noChangeArrowheads="1"/>
          </p:cNvSpPr>
          <p:nvPr/>
        </p:nvSpPr>
        <p:spPr bwMode="auto">
          <a:xfrm>
            <a:off x="4648200" y="1524000"/>
            <a:ext cx="4343400" cy="4401205"/>
          </a:xfrm>
          <a:prstGeom prst="rect">
            <a:avLst/>
          </a:prstGeom>
          <a:solidFill>
            <a:schemeClr val="bg1"/>
          </a:solidFill>
          <a:ln w="9525">
            <a:solidFill>
              <a:srgbClr val="000000"/>
            </a:solidFill>
            <a:miter lim="800000"/>
            <a:headEnd/>
            <a:tailEnd/>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rgbClr val="800000"/>
                </a:solidFill>
                <a:latin typeface="Times New Roman" charset="0"/>
                <a:cs typeface="Times New Roman" charset="0"/>
              </a:rPr>
              <a:t>Increased </a:t>
            </a:r>
            <a:r>
              <a:rPr lang="en-US" sz="2800" dirty="0" smtClean="0">
                <a:solidFill>
                  <a:srgbClr val="800000"/>
                </a:solidFill>
                <a:latin typeface="Times New Roman" charset="0"/>
                <a:cs typeface="Times New Roman" charset="0"/>
              </a:rPr>
              <a:t>Inflammation</a:t>
            </a:r>
          </a:p>
          <a:p>
            <a:pPr algn="ctr" eaLnBrk="1" hangingPunct="1"/>
            <a:r>
              <a:rPr lang="en-US" sz="2000" dirty="0" smtClean="0">
                <a:solidFill>
                  <a:srgbClr val="800000"/>
                </a:solidFill>
                <a:latin typeface="Times New Roman" charset="0"/>
                <a:cs typeface="Times New Roman" charset="0"/>
              </a:rPr>
              <a:t>Metabolic </a:t>
            </a:r>
            <a:r>
              <a:rPr lang="en-US" sz="2000" dirty="0" err="1" smtClean="0">
                <a:solidFill>
                  <a:srgbClr val="800000"/>
                </a:solidFill>
                <a:latin typeface="Times New Roman" charset="0"/>
                <a:cs typeface="Times New Roman" charset="0"/>
              </a:rPr>
              <a:t>Endotoxemia</a:t>
            </a:r>
            <a:endParaRPr lang="en-US" sz="2000" dirty="0">
              <a:latin typeface="Times New Roman" charset="0"/>
              <a:cs typeface="Times New Roman" charset="0"/>
            </a:endParaRPr>
          </a:p>
          <a:p>
            <a:pPr algn="ctr" eaLnBrk="1" hangingPunct="1"/>
            <a:endParaRPr lang="en-US" b="1" dirty="0">
              <a:solidFill>
                <a:srgbClr val="FF0000"/>
              </a:solidFill>
              <a:latin typeface="Times New Roman" charset="0"/>
              <a:cs typeface="Times New Roman" charset="0"/>
            </a:endParaRPr>
          </a:p>
          <a:p>
            <a:pPr eaLnBrk="1" hangingPunct="1">
              <a:buFontTx/>
              <a:buChar char="•"/>
            </a:pPr>
            <a:r>
              <a:rPr lang="en-US" sz="2000" b="1" dirty="0">
                <a:solidFill>
                  <a:srgbClr val="161616"/>
                </a:solidFill>
                <a:latin typeface="Times New Roman" charset="0"/>
                <a:cs typeface="Times New Roman" charset="0"/>
              </a:rPr>
              <a:t> </a:t>
            </a:r>
            <a:r>
              <a:rPr lang="en-US" sz="2000" dirty="0">
                <a:solidFill>
                  <a:srgbClr val="161616"/>
                </a:solidFill>
                <a:latin typeface="Times New Roman" charset="0"/>
                <a:cs typeface="Times New Roman" charset="0"/>
              </a:rPr>
              <a:t>Insulin </a:t>
            </a:r>
            <a:r>
              <a:rPr lang="en-US" sz="2000" dirty="0" smtClean="0">
                <a:solidFill>
                  <a:srgbClr val="161616"/>
                </a:solidFill>
                <a:latin typeface="Times New Roman" charset="0"/>
                <a:cs typeface="Times New Roman" charset="0"/>
              </a:rPr>
              <a:t>driving </a:t>
            </a:r>
            <a:r>
              <a:rPr lang="en-US" sz="2000" dirty="0">
                <a:solidFill>
                  <a:srgbClr val="161616"/>
                </a:solidFill>
                <a:latin typeface="Times New Roman" charset="0"/>
                <a:cs typeface="Times New Roman" charset="0"/>
              </a:rPr>
              <a:t>lipogenesis</a:t>
            </a:r>
          </a:p>
          <a:p>
            <a:pPr eaLnBrk="1" hangingPunct="1">
              <a:buFontTx/>
              <a:buChar char="•"/>
            </a:pPr>
            <a:r>
              <a:rPr lang="en-US" sz="2000" dirty="0">
                <a:solidFill>
                  <a:srgbClr val="161616"/>
                </a:solidFill>
                <a:latin typeface="Times New Roman" charset="0"/>
                <a:cs typeface="Times New Roman" charset="0"/>
              </a:rPr>
              <a:t> Insulin resistance in muscle and liver</a:t>
            </a:r>
          </a:p>
          <a:p>
            <a:pPr eaLnBrk="1" hangingPunct="1">
              <a:buFontTx/>
              <a:buChar char="•"/>
            </a:pPr>
            <a:r>
              <a:rPr lang="en-US" sz="2000" dirty="0">
                <a:solidFill>
                  <a:srgbClr val="161616"/>
                </a:solidFill>
                <a:latin typeface="Times New Roman" charset="0"/>
                <a:cs typeface="Times New Roman" charset="0"/>
              </a:rPr>
              <a:t> Inhibits mobilization of fat as a fuel</a:t>
            </a:r>
          </a:p>
          <a:p>
            <a:pPr eaLnBrk="1" hangingPunct="1"/>
            <a:r>
              <a:rPr lang="en-US" sz="2000" dirty="0">
                <a:solidFill>
                  <a:srgbClr val="161616"/>
                </a:solidFill>
                <a:latin typeface="Times New Roman" charset="0"/>
                <a:cs typeface="Times New Roman" charset="0"/>
              </a:rPr>
              <a:t>   source</a:t>
            </a:r>
          </a:p>
          <a:p>
            <a:pPr eaLnBrk="1" hangingPunct="1">
              <a:buFontTx/>
              <a:buChar char="•"/>
            </a:pPr>
            <a:r>
              <a:rPr lang="en-US" sz="2000" dirty="0">
                <a:solidFill>
                  <a:srgbClr val="161616"/>
                </a:solidFill>
                <a:latin typeface="Times New Roman" charset="0"/>
                <a:cs typeface="Times New Roman" charset="0"/>
              </a:rPr>
              <a:t> NF-kappa </a:t>
            </a:r>
            <a:r>
              <a:rPr lang="en-US" sz="2000" dirty="0" smtClean="0">
                <a:solidFill>
                  <a:srgbClr val="161616"/>
                </a:solidFill>
                <a:latin typeface="Times New Roman" charset="0"/>
                <a:cs typeface="Times New Roman" charset="0"/>
              </a:rPr>
              <a:t>B </a:t>
            </a:r>
            <a:r>
              <a:rPr lang="en-US" sz="2000" dirty="0" err="1" smtClean="0">
                <a:solidFill>
                  <a:srgbClr val="161616"/>
                </a:solidFill>
                <a:latin typeface="Times New Roman" charset="0"/>
                <a:cs typeface="Times New Roman" charset="0"/>
              </a:rPr>
              <a:t>upregulation</a:t>
            </a:r>
            <a:endParaRPr lang="en-US" sz="2000" dirty="0">
              <a:solidFill>
                <a:srgbClr val="161616"/>
              </a:solidFill>
              <a:latin typeface="Times New Roman" charset="0"/>
              <a:cs typeface="Times New Roman" charset="0"/>
            </a:endParaRPr>
          </a:p>
          <a:p>
            <a:pPr eaLnBrk="1" hangingPunct="1">
              <a:buFontTx/>
              <a:buChar char="•"/>
            </a:pPr>
            <a:r>
              <a:rPr lang="en-US" sz="2000" dirty="0">
                <a:solidFill>
                  <a:srgbClr val="161616"/>
                </a:solidFill>
                <a:latin typeface="Times New Roman" charset="0"/>
                <a:cs typeface="Times New Roman" charset="0"/>
              </a:rPr>
              <a:t> Increased LPS</a:t>
            </a:r>
          </a:p>
          <a:p>
            <a:pPr eaLnBrk="1" hangingPunct="1">
              <a:buFontTx/>
              <a:buChar char="•"/>
            </a:pPr>
            <a:r>
              <a:rPr lang="en-US" sz="2000" dirty="0">
                <a:solidFill>
                  <a:srgbClr val="161616"/>
                </a:solidFill>
                <a:latin typeface="Times New Roman" charset="0"/>
                <a:cs typeface="Times New Roman" charset="0"/>
              </a:rPr>
              <a:t> Cytokine </a:t>
            </a:r>
            <a:r>
              <a:rPr lang="en-US" sz="2000" dirty="0" err="1">
                <a:solidFill>
                  <a:srgbClr val="161616"/>
                </a:solidFill>
                <a:latin typeface="Times New Roman" charset="0"/>
                <a:cs typeface="Times New Roman" charset="0"/>
              </a:rPr>
              <a:t>upregulation</a:t>
            </a:r>
            <a:endParaRPr lang="en-US" sz="2000" dirty="0">
              <a:solidFill>
                <a:srgbClr val="161616"/>
              </a:solidFill>
              <a:latin typeface="Times New Roman" charset="0"/>
              <a:cs typeface="Times New Roman" charset="0"/>
            </a:endParaRPr>
          </a:p>
          <a:p>
            <a:pPr eaLnBrk="1" hangingPunct="1">
              <a:buFontTx/>
              <a:buChar char="•"/>
            </a:pPr>
            <a:r>
              <a:rPr lang="en-US" sz="2000" dirty="0">
                <a:solidFill>
                  <a:srgbClr val="161616"/>
                </a:solidFill>
                <a:latin typeface="Times New Roman" charset="0"/>
                <a:cs typeface="Times New Roman" charset="0"/>
              </a:rPr>
              <a:t> Leptin resistance</a:t>
            </a:r>
          </a:p>
          <a:p>
            <a:pPr eaLnBrk="1" hangingPunct="1">
              <a:buFontTx/>
              <a:buChar char="•"/>
            </a:pPr>
            <a:r>
              <a:rPr lang="en-US" sz="2000" dirty="0">
                <a:solidFill>
                  <a:srgbClr val="161616"/>
                </a:solidFill>
                <a:latin typeface="Times New Roman" charset="0"/>
                <a:cs typeface="Times New Roman" charset="0"/>
              </a:rPr>
              <a:t> Shift to fat storage increases appetite</a:t>
            </a:r>
          </a:p>
          <a:p>
            <a:pPr eaLnBrk="1" hangingPunct="1"/>
            <a:r>
              <a:rPr lang="en-US" sz="2000" dirty="0">
                <a:solidFill>
                  <a:srgbClr val="161616"/>
                </a:solidFill>
                <a:latin typeface="Times New Roman" charset="0"/>
                <a:cs typeface="Times New Roman" charset="0"/>
              </a:rPr>
              <a:t>   and decreases energy expenditure</a:t>
            </a:r>
          </a:p>
        </p:txBody>
      </p:sp>
      <p:sp>
        <p:nvSpPr>
          <p:cNvPr id="4" name="Rectangle 3"/>
          <p:cNvSpPr/>
          <p:nvPr/>
        </p:nvSpPr>
        <p:spPr>
          <a:xfrm>
            <a:off x="152400" y="6248400"/>
            <a:ext cx="3733800" cy="523220"/>
          </a:xfrm>
          <a:prstGeom prst="rect">
            <a:avLst/>
          </a:prstGeom>
        </p:spPr>
        <p:txBody>
          <a:bodyPr wrap="square">
            <a:spAutoFit/>
          </a:bodyPr>
          <a:lstStyle/>
          <a:p>
            <a:r>
              <a:rPr lang="en-US" sz="1400" b="1" i="1" dirty="0">
                <a:latin typeface="Times New Roman"/>
                <a:cs typeface="Times New Roman"/>
              </a:rPr>
              <a:t>Diabetes, Metabolic Syndrome and Obesity: Targets and Therapy 2012:5 175–189</a:t>
            </a:r>
          </a:p>
        </p:txBody>
      </p:sp>
      <p:sp>
        <p:nvSpPr>
          <p:cNvPr id="2" name="Trapezoid 1"/>
          <p:cNvSpPr/>
          <p:nvPr/>
        </p:nvSpPr>
        <p:spPr bwMode="auto">
          <a:xfrm>
            <a:off x="3048000" y="3048000"/>
            <a:ext cx="1295400" cy="1066800"/>
          </a:xfrm>
          <a:prstGeom prst="trapezoid">
            <a:avLst>
              <a:gd name="adj" fmla="val 25916"/>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kzidenz-Grotesk BQ Light" pitchFamily="1" charset="0"/>
            </a:endParaRPr>
          </a:p>
        </p:txBody>
      </p:sp>
      <p:cxnSp>
        <p:nvCxnSpPr>
          <p:cNvPr id="5" name="Straight Connector 4"/>
          <p:cNvCxnSpPr/>
          <p:nvPr/>
        </p:nvCxnSpPr>
        <p:spPr bwMode="auto">
          <a:xfrm flipV="1">
            <a:off x="3200400" y="3048000"/>
            <a:ext cx="228600" cy="30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457200"/>
            <a:ext cx="7772400" cy="11430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defRPr/>
            </a:pPr>
            <a:r>
              <a:rPr lang="en-US" sz="3200" dirty="0" smtClean="0">
                <a:solidFill>
                  <a:srgbClr val="800000"/>
                </a:solidFill>
                <a:latin typeface="Times New Roman"/>
                <a:ea typeface="+mj-ea"/>
                <a:cs typeface="Times New Roman"/>
              </a:rPr>
              <a:t>Five essential clinical pearls</a:t>
            </a:r>
          </a:p>
        </p:txBody>
      </p:sp>
      <p:sp>
        <p:nvSpPr>
          <p:cNvPr id="91139" name="Rectangle 3"/>
          <p:cNvSpPr>
            <a:spLocks noGrp="1" noChangeArrowheads="1"/>
          </p:cNvSpPr>
          <p:nvPr>
            <p:ph idx="1"/>
          </p:nvPr>
        </p:nvSpPr>
        <p:spPr>
          <a:xfrm>
            <a:off x="609600" y="1295400"/>
            <a:ext cx="7772400" cy="42672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marL="514350" indent="-514350" eaLnBrk="1" hangingPunct="1">
              <a:lnSpc>
                <a:spcPct val="80000"/>
              </a:lnSpc>
              <a:buFont typeface="+mj-lt"/>
              <a:buAutoNum type="arabicPeriod"/>
              <a:defRPr/>
            </a:pPr>
            <a:endParaRPr lang="en-US" sz="2800" dirty="0" smtClean="0">
              <a:ea typeface="+mn-ea"/>
              <a:cs typeface="+mn-cs"/>
            </a:endParaRPr>
          </a:p>
          <a:p>
            <a:pPr marL="514350" indent="-514350" eaLnBrk="1" hangingPunct="1">
              <a:lnSpc>
                <a:spcPct val="80000"/>
              </a:lnSpc>
              <a:buFont typeface="+mj-lt"/>
              <a:buAutoNum type="arabicPeriod"/>
              <a:defRPr/>
            </a:pPr>
            <a:r>
              <a:rPr lang="en-US" dirty="0">
                <a:latin typeface="Times New Roman"/>
                <a:ea typeface="+mn-ea"/>
                <a:cs typeface="Times New Roman"/>
              </a:rPr>
              <a:t>C</a:t>
            </a:r>
            <a:r>
              <a:rPr lang="en-US" dirty="0" smtClean="0">
                <a:latin typeface="Times New Roman"/>
                <a:ea typeface="+mn-ea"/>
                <a:cs typeface="Times New Roman"/>
              </a:rPr>
              <a:t>alorie restriction decreases metabolic rate, enhances hunger and reduces the drive to move. For most, e</a:t>
            </a:r>
            <a:r>
              <a:rPr lang="en-US" dirty="0" smtClean="0">
                <a:latin typeface="Times New Roman"/>
                <a:cs typeface="Times New Roman"/>
              </a:rPr>
              <a:t>at </a:t>
            </a:r>
            <a:r>
              <a:rPr lang="en-US" dirty="0">
                <a:latin typeface="Times New Roman"/>
                <a:cs typeface="Times New Roman"/>
              </a:rPr>
              <a:t>less-do more is not </a:t>
            </a:r>
            <a:r>
              <a:rPr lang="en-US" dirty="0" smtClean="0">
                <a:latin typeface="Times New Roman"/>
                <a:cs typeface="Times New Roman"/>
              </a:rPr>
              <a:t>an effective or sustainable strategy. </a:t>
            </a:r>
            <a:endParaRPr lang="en-US" dirty="0" smtClean="0">
              <a:latin typeface="Times New Roman"/>
              <a:ea typeface="+mn-ea"/>
              <a:cs typeface="Times New Roman"/>
            </a:endParaRPr>
          </a:p>
          <a:p>
            <a:pPr marL="514350" indent="-514350" eaLnBrk="1" hangingPunct="1">
              <a:lnSpc>
                <a:spcPct val="80000"/>
              </a:lnSpc>
              <a:buFont typeface="+mj-lt"/>
              <a:buAutoNum type="arabicPeriod"/>
              <a:defRPr/>
            </a:pPr>
            <a:r>
              <a:rPr lang="en-US" dirty="0" smtClean="0">
                <a:latin typeface="Times New Roman"/>
                <a:ea typeface="+mn-ea"/>
                <a:cs typeface="Times New Roman"/>
              </a:rPr>
              <a:t>Food is information. Different macronutrients and phytonutrients produce different effects on metabolism e.g. in thermogenesis, neuroendocrine-immune regulation, and </a:t>
            </a:r>
            <a:r>
              <a:rPr lang="en-US" dirty="0" smtClean="0">
                <a:ea typeface="+mn-ea"/>
              </a:rPr>
              <a:t>on </a:t>
            </a:r>
            <a:r>
              <a:rPr lang="en-US" dirty="0" smtClean="0">
                <a:latin typeface="Times New Roman"/>
                <a:ea typeface="+mn-ea"/>
                <a:cs typeface="Times New Roman"/>
              </a:rPr>
              <a:t>the gut microbiome. </a:t>
            </a:r>
          </a:p>
          <a:p>
            <a:pPr marL="514350" indent="-514350" eaLnBrk="1" hangingPunct="1">
              <a:lnSpc>
                <a:spcPct val="80000"/>
              </a:lnSpc>
              <a:buFont typeface="+mj-lt"/>
              <a:buAutoNum type="arabicPeriod"/>
              <a:defRPr/>
            </a:pPr>
            <a:r>
              <a:rPr lang="en-US" dirty="0" smtClean="0">
                <a:ea typeface="+mn-ea"/>
              </a:rPr>
              <a:t>In the battle between mind and metabolism, metabolism will trump most of the time.</a:t>
            </a:r>
            <a:endParaRPr lang="en-US" dirty="0">
              <a:latin typeface="Times New Roman"/>
              <a:ea typeface="+mn-ea"/>
              <a:cs typeface="Times New Roman"/>
            </a:endParaRPr>
          </a:p>
          <a:p>
            <a:pPr marL="514350" indent="-514350" eaLnBrk="1" hangingPunct="1">
              <a:lnSpc>
                <a:spcPct val="80000"/>
              </a:lnSpc>
              <a:buFont typeface="+mj-lt"/>
              <a:buAutoNum type="arabicPeriod"/>
              <a:defRPr/>
            </a:pPr>
            <a:r>
              <a:rPr lang="en-US" dirty="0" smtClean="0">
                <a:latin typeface="Times New Roman"/>
                <a:ea typeface="+mn-ea"/>
                <a:cs typeface="Times New Roman"/>
              </a:rPr>
              <a:t>The metabolism one hopes to achieve is one that reduces oxidative stress, inflammatory drive, mitochondrial dysfunction and leptin and insulin resistance. </a:t>
            </a:r>
          </a:p>
          <a:p>
            <a:pPr marL="514350" indent="-514350" eaLnBrk="1" hangingPunct="1">
              <a:lnSpc>
                <a:spcPct val="80000"/>
              </a:lnSpc>
              <a:buFont typeface="+mj-lt"/>
              <a:buAutoNum type="arabicPeriod"/>
              <a:defRPr/>
            </a:pPr>
            <a:r>
              <a:rPr lang="en-US" dirty="0" smtClean="0">
                <a:latin typeface="Times New Roman"/>
                <a:ea typeface="+mn-ea"/>
                <a:cs typeface="Times New Roman"/>
              </a:rPr>
              <a:t>There are many evidence-based modifiable lifestyle interventions known to achieve this.</a:t>
            </a:r>
          </a:p>
          <a:p>
            <a:pPr marL="514350" indent="-514350" eaLnBrk="1" hangingPunct="1">
              <a:lnSpc>
                <a:spcPct val="80000"/>
              </a:lnSpc>
              <a:buFont typeface="+mj-lt"/>
              <a:buAutoNum type="arabicPeriod"/>
              <a:defRPr/>
            </a:pPr>
            <a:endParaRPr lang="en-US" sz="2800" dirty="0" smtClean="0">
              <a:ea typeface="+mn-ea"/>
              <a:cs typeface="+mn-cs"/>
            </a:endParaRPr>
          </a:p>
          <a:p>
            <a:pPr marL="0" indent="0" eaLnBrk="1" hangingPunct="1">
              <a:lnSpc>
                <a:spcPct val="80000"/>
              </a:lnSpc>
              <a:defRPr/>
            </a:pPr>
            <a:endParaRPr lang="en-US" sz="2800" dirty="0" smtClean="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1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defRPr/>
            </a:pPr>
            <a:r>
              <a:rPr lang="en-US" sz="4000" dirty="0" err="1" smtClean="0">
                <a:solidFill>
                  <a:srgbClr val="800000"/>
                </a:solidFill>
              </a:rPr>
              <a:t>Hyperinsulinemia</a:t>
            </a:r>
            <a:endParaRPr lang="en-US" sz="4000" dirty="0">
              <a:solidFill>
                <a:srgbClr val="800000"/>
              </a:solidFill>
            </a:endParaRPr>
          </a:p>
        </p:txBody>
      </p:sp>
      <p:sp>
        <p:nvSpPr>
          <p:cNvPr id="73731" name="Rectangle 3"/>
          <p:cNvSpPr>
            <a:spLocks noGrp="1" noChangeArrowheads="1"/>
          </p:cNvSpPr>
          <p:nvPr>
            <p:ph idx="1"/>
          </p:nvPr>
        </p:nvSpPr>
        <p:spPr>
          <a:xfrm>
            <a:off x="685800" y="2057400"/>
            <a:ext cx="7772400" cy="3657600"/>
          </a:xfrm>
        </p:spPr>
        <p:txBody>
          <a:bodyPr>
            <a:normAutofit/>
          </a:bodyPr>
          <a:lstStyle/>
          <a:p>
            <a:pPr>
              <a:buFont typeface="Arial"/>
              <a:buChar char="•"/>
              <a:defRPr/>
            </a:pPr>
            <a:r>
              <a:rPr lang="en-US" dirty="0"/>
              <a:t>w</a:t>
            </a:r>
            <a:r>
              <a:rPr lang="en-US" dirty="0" smtClean="0"/>
              <a:t>eight gain and abdominal obesity</a:t>
            </a:r>
          </a:p>
          <a:p>
            <a:pPr>
              <a:buFont typeface="Arial"/>
              <a:buChar char="•"/>
              <a:defRPr/>
            </a:pPr>
            <a:r>
              <a:rPr lang="en-US" dirty="0" smtClean="0"/>
              <a:t>insulin resistance and diabetes</a:t>
            </a:r>
          </a:p>
          <a:p>
            <a:pPr>
              <a:buFont typeface="Arial"/>
              <a:buChar char="•"/>
              <a:defRPr/>
            </a:pPr>
            <a:r>
              <a:rPr lang="en-US" dirty="0" err="1"/>
              <a:t>l</a:t>
            </a:r>
            <a:r>
              <a:rPr lang="en-US" dirty="0" err="1" smtClean="0"/>
              <a:t>eptin</a:t>
            </a:r>
            <a:r>
              <a:rPr lang="en-US" dirty="0" smtClean="0"/>
              <a:t> resistance</a:t>
            </a:r>
          </a:p>
          <a:p>
            <a:pPr>
              <a:buFont typeface="Arial"/>
              <a:buChar char="•"/>
              <a:defRPr/>
            </a:pPr>
            <a:r>
              <a:rPr lang="en-US" dirty="0" smtClean="0"/>
              <a:t>hormonal dysfunction/anovulation</a:t>
            </a:r>
          </a:p>
          <a:p>
            <a:pPr>
              <a:buFont typeface="Arial"/>
              <a:buChar char="•"/>
              <a:defRPr/>
            </a:pPr>
            <a:r>
              <a:rPr lang="en-US" dirty="0"/>
              <a:t>i</a:t>
            </a:r>
            <a:r>
              <a:rPr lang="en-US" dirty="0" smtClean="0"/>
              <a:t>ndependent risk factor for heart disease due to effects of insulin on blood vessels</a:t>
            </a:r>
          </a:p>
          <a:p>
            <a:pPr>
              <a:buFont typeface="Arial"/>
              <a:buChar char="•"/>
              <a:defRPr/>
            </a:pPr>
            <a:r>
              <a:rPr lang="en-US" dirty="0"/>
              <a:t>i</a:t>
            </a:r>
            <a:r>
              <a:rPr lang="en-US" dirty="0" smtClean="0"/>
              <a:t>ncreased risk of breast, prostate, colon, skin and other cancers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Relationship-between-insulin-and-fat-metaboli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239000" cy="435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304800"/>
            <a:ext cx="7010400" cy="584776"/>
          </a:xfrm>
          <a:prstGeom prst="rect">
            <a:avLst/>
          </a:prstGeom>
          <a:noFill/>
        </p:spPr>
        <p:txBody>
          <a:bodyPr wrap="square" rtlCol="0">
            <a:spAutoFit/>
          </a:bodyPr>
          <a:lstStyle/>
          <a:p>
            <a:r>
              <a:rPr lang="en-US" sz="3200" dirty="0" smtClean="0">
                <a:solidFill>
                  <a:srgbClr val="800000"/>
                </a:solidFill>
                <a:latin typeface="Times New Roman"/>
                <a:cs typeface="Times New Roman"/>
              </a:rPr>
              <a:t>Lipolysis vs. Lipogenesis</a:t>
            </a:r>
            <a:endParaRPr lang="en-US" sz="3200" dirty="0">
              <a:solidFill>
                <a:srgbClr val="800000"/>
              </a:solidFill>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descr="18OBESITY-master49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71800"/>
            <a:ext cx="20383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63119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5"/>
          <p:cNvSpPr txBox="1">
            <a:spLocks noChangeArrowheads="1"/>
          </p:cNvSpPr>
          <p:nvPr/>
        </p:nvSpPr>
        <p:spPr bwMode="auto">
          <a:xfrm>
            <a:off x="4038600" y="3733800"/>
            <a:ext cx="44958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Times New Roman"/>
                <a:cs typeface="Times New Roman"/>
              </a:rPr>
              <a:t>“ Are we fat because we eat too much or do we eat too much because we are fat ?”</a:t>
            </a:r>
          </a:p>
        </p:txBody>
      </p:sp>
      <p:pic>
        <p:nvPicPr>
          <p:cNvPr id="2" name="Picture 1" descr="510qoVfTKZL._SY344_BO1,204,203,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86000"/>
            <a:ext cx="2921000" cy="4394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
          <p:cNvSpPr>
            <a:spLocks noChangeArrowheads="1"/>
          </p:cNvSpPr>
          <p:nvPr/>
        </p:nvSpPr>
        <p:spPr bwMode="auto">
          <a:xfrm>
            <a:off x="0" y="687388"/>
            <a:ext cx="9144000" cy="914400"/>
          </a:xfrm>
          <a:prstGeom prst="rect">
            <a:avLst/>
          </a:prstGeom>
          <a:solidFill>
            <a:srgbClr val="EEEEEE"/>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endParaRPr lang="en-US" dirty="0">
              <a:solidFill>
                <a:srgbClr val="FFFFFF"/>
              </a:solidFill>
            </a:endParaRPr>
          </a:p>
        </p:txBody>
      </p:sp>
      <p:sp>
        <p:nvSpPr>
          <p:cNvPr id="51202" name="Footer Placeholder 4"/>
          <p:cNvSpPr txBox="1">
            <a:spLocks noGrp="1"/>
          </p:cNvSpPr>
          <p:nvPr/>
        </p:nvSpPr>
        <p:spPr bwMode="auto">
          <a:xfrm>
            <a:off x="2971800" y="6223000"/>
            <a:ext cx="3200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dirty="0">
                <a:solidFill>
                  <a:srgbClr val="999999"/>
                </a:solidFill>
                <a:latin typeface="Helvetica" charset="0"/>
              </a:rPr>
              <a:t>Copyright © 2014 American Medical Association. All rights reserved.</a:t>
            </a:r>
          </a:p>
        </p:txBody>
      </p:sp>
      <p:sp>
        <p:nvSpPr>
          <p:cNvPr id="51203" name="Text Placeholder 2"/>
          <p:cNvSpPr txBox="1">
            <a:spLocks/>
          </p:cNvSpPr>
          <p:nvPr/>
        </p:nvSpPr>
        <p:spPr bwMode="auto">
          <a:xfrm>
            <a:off x="0" y="6921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dirty="0">
                <a:latin typeface="Helvetica" charset="0"/>
                <a:cs typeface="Helvetica" charset="0"/>
              </a:rPr>
              <a:t>From: </a:t>
            </a:r>
            <a:r>
              <a:rPr lang="en-US" sz="1300" b="1" dirty="0">
                <a:latin typeface="Helvetica" charset="0"/>
                <a:cs typeface="Helvetica" charset="0"/>
              </a:rPr>
              <a:t>Increasing Adiposity:  Consequence or Cause of Overeating?</a:t>
            </a:r>
          </a:p>
        </p:txBody>
      </p:sp>
      <p:cxnSp>
        <p:nvCxnSpPr>
          <p:cNvPr id="51204" name="Straight Connector 8"/>
          <p:cNvCxnSpPr>
            <a:cxnSpLocks noChangeShapeType="1"/>
          </p:cNvCxnSpPr>
          <p:nvPr/>
        </p:nvCxnSpPr>
        <p:spPr bwMode="auto">
          <a:xfrm flipV="1">
            <a:off x="0" y="6215063"/>
            <a:ext cx="9144000" cy="7937"/>
          </a:xfrm>
          <a:prstGeom prst="line">
            <a:avLst/>
          </a:prstGeom>
          <a:noFill/>
          <a:ln w="12700">
            <a:solidFill>
              <a:srgbClr val="999999"/>
            </a:solidFill>
            <a:round/>
            <a:headEnd/>
            <a:tailEnd/>
          </a:ln>
          <a:extLst>
            <a:ext uri="{909E8E84-426E-40dd-AFC4-6F175D3DCCD1}">
              <a14:hiddenFill xmlns:a14="http://schemas.microsoft.com/office/drawing/2010/main">
                <a:noFill/>
              </a14:hiddenFill>
            </a:ext>
          </a:extLst>
        </p:spPr>
      </p:cxnSp>
      <p:sp>
        <p:nvSpPr>
          <p:cNvPr id="51205" name="Text Placeholder 2"/>
          <p:cNvSpPr txBox="1">
            <a:spLocks/>
          </p:cNvSpPr>
          <p:nvPr/>
        </p:nvSpPr>
        <p:spPr bwMode="auto">
          <a:xfrm>
            <a:off x="0" y="1282700"/>
            <a:ext cx="914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Helvetica" charset="0"/>
                <a:cs typeface="Helvetica" charset="0"/>
              </a:rPr>
              <a:t>JAMA. 2014;():. doi:10.1001/jama.2014.4133</a:t>
            </a:r>
          </a:p>
        </p:txBody>
      </p:sp>
      <p:cxnSp>
        <p:nvCxnSpPr>
          <p:cNvPr id="51206" name="Straight Connector 5"/>
          <p:cNvCxnSpPr>
            <a:cxnSpLocks noChangeShapeType="1"/>
          </p:cNvCxnSpPr>
          <p:nvPr/>
        </p:nvCxnSpPr>
        <p:spPr bwMode="auto">
          <a:xfrm>
            <a:off x="0" y="666750"/>
            <a:ext cx="9144000" cy="0"/>
          </a:xfrm>
          <a:prstGeom prst="line">
            <a:avLst/>
          </a:prstGeom>
          <a:noFill/>
          <a:ln w="38100">
            <a:solidFill>
              <a:srgbClr val="999999"/>
            </a:solidFill>
            <a:round/>
            <a:headEnd/>
            <a:tailEnd/>
          </a:ln>
          <a:extLst>
            <a:ext uri="{909E8E84-426E-40dd-AFC4-6F175D3DCCD1}">
              <a14:hiddenFill xmlns:a14="http://schemas.microsoft.com/office/drawing/2010/main">
                <a:noFill/>
              </a14:hiddenFill>
            </a:ext>
          </a:extLst>
        </p:spPr>
      </p:cxnSp>
      <p:pic>
        <p:nvPicPr>
          <p:cNvPr id="51207"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27000"/>
            <a:ext cx="2641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6100"/>
            <a:ext cx="9078913"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800000"/>
                </a:solidFill>
                <a:latin typeface="Times New Roman"/>
                <a:cs typeface="Times New Roman"/>
              </a:rPr>
              <a:t>Leptin</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a:xfrm>
            <a:off x="228600" y="2438400"/>
            <a:ext cx="8610600" cy="3657600"/>
          </a:xfrm>
        </p:spPr>
        <p:txBody>
          <a:bodyPr/>
          <a:lstStyle/>
          <a:p>
            <a:pPr>
              <a:buFont typeface="Arial"/>
              <a:buChar char="•"/>
            </a:pPr>
            <a:r>
              <a:rPr lang="en-US" dirty="0" smtClean="0"/>
              <a:t>Discovered in 1994 by </a:t>
            </a:r>
            <a:r>
              <a:rPr lang="en-US" dirty="0"/>
              <a:t>J</a:t>
            </a:r>
            <a:r>
              <a:rPr lang="en-US" dirty="0" smtClean="0"/>
              <a:t>effrey Friedman, Rockefeller University</a:t>
            </a:r>
          </a:p>
          <a:p>
            <a:pPr>
              <a:buFont typeface="Arial"/>
              <a:buChar char="•"/>
            </a:pPr>
            <a:r>
              <a:rPr lang="en-US" dirty="0" smtClean="0"/>
              <a:t>Signals satiety in the brain (hypothalamus)</a:t>
            </a:r>
          </a:p>
          <a:p>
            <a:pPr>
              <a:buFont typeface="Arial"/>
              <a:buChar char="•"/>
            </a:pPr>
            <a:r>
              <a:rPr lang="en-US" dirty="0" smtClean="0"/>
              <a:t>Signals “readiness” to move</a:t>
            </a:r>
          </a:p>
          <a:p>
            <a:pPr>
              <a:buFont typeface="Arial"/>
              <a:buChar char="•"/>
            </a:pPr>
            <a:r>
              <a:rPr lang="en-US" dirty="0" smtClean="0"/>
              <a:t>Leptin resistance = weight gain, hard to control hunger, and a deep desire to minimize activity</a:t>
            </a:r>
          </a:p>
          <a:p>
            <a:pPr>
              <a:buFont typeface="Arial"/>
              <a:buChar char="•"/>
            </a:pPr>
            <a:r>
              <a:rPr lang="en-US" dirty="0" smtClean="0"/>
              <a:t>Insulin resistance is associated with leptin resistance</a:t>
            </a:r>
          </a:p>
          <a:p>
            <a:pPr>
              <a:buFont typeface="Arial"/>
              <a:buChar char="•"/>
            </a:pPr>
            <a:r>
              <a:rPr lang="en-US" dirty="0" smtClean="0"/>
              <a:t>Chronic inflammatory burden (many causes) is associated with both insulin and leptin resistance.</a:t>
            </a:r>
          </a:p>
        </p:txBody>
      </p:sp>
      <p:pic>
        <p:nvPicPr>
          <p:cNvPr id="4"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81000"/>
            <a:ext cx="3352800" cy="187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9890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
            <a:ext cx="3581400" cy="707886"/>
          </a:xfrm>
          <a:prstGeom prst="rect">
            <a:avLst/>
          </a:prstGeom>
          <a:noFill/>
        </p:spPr>
        <p:txBody>
          <a:bodyPr wrap="square" rtlCol="0">
            <a:spAutoFit/>
          </a:bodyPr>
          <a:lstStyle/>
          <a:p>
            <a:pPr algn="ctr"/>
            <a:r>
              <a:rPr lang="en-US" sz="2000" dirty="0" smtClean="0">
                <a:latin typeface="Times New Roman"/>
                <a:cs typeface="Times New Roman"/>
              </a:rPr>
              <a:t>Poor Quality Carbs</a:t>
            </a:r>
          </a:p>
          <a:p>
            <a:pPr algn="ctr"/>
            <a:r>
              <a:rPr lang="en-US" sz="2000" dirty="0" smtClean="0">
                <a:latin typeface="Times New Roman"/>
                <a:cs typeface="Times New Roman"/>
              </a:rPr>
              <a:t>Acellular carbohydrate density</a:t>
            </a:r>
            <a:endParaRPr lang="en-US" sz="2000" dirty="0">
              <a:latin typeface="Times New Roman"/>
              <a:cs typeface="Times New Roman"/>
            </a:endParaRPr>
          </a:p>
        </p:txBody>
      </p:sp>
      <p:sp>
        <p:nvSpPr>
          <p:cNvPr id="5" name="TextBox 4"/>
          <p:cNvSpPr txBox="1"/>
          <p:nvPr/>
        </p:nvSpPr>
        <p:spPr>
          <a:xfrm>
            <a:off x="685800" y="1447800"/>
            <a:ext cx="2057400" cy="369332"/>
          </a:xfrm>
          <a:prstGeom prst="rect">
            <a:avLst/>
          </a:prstGeom>
          <a:noFill/>
        </p:spPr>
        <p:txBody>
          <a:bodyPr wrap="square" rtlCol="0">
            <a:spAutoFit/>
          </a:bodyPr>
          <a:lstStyle/>
          <a:p>
            <a:pPr algn="ctr"/>
            <a:r>
              <a:rPr lang="en-US" dirty="0" smtClean="0"/>
              <a:t>Excess Insulin</a:t>
            </a:r>
            <a:endParaRPr lang="en-US" dirty="0"/>
          </a:p>
        </p:txBody>
      </p:sp>
      <p:sp>
        <p:nvSpPr>
          <p:cNvPr id="6" name="TextBox 5"/>
          <p:cNvSpPr txBox="1"/>
          <p:nvPr/>
        </p:nvSpPr>
        <p:spPr>
          <a:xfrm>
            <a:off x="2057400" y="3276600"/>
            <a:ext cx="2895600" cy="646331"/>
          </a:xfrm>
          <a:prstGeom prst="rect">
            <a:avLst/>
          </a:prstGeom>
          <a:noFill/>
        </p:spPr>
        <p:txBody>
          <a:bodyPr wrap="square" rtlCol="0">
            <a:spAutoFit/>
          </a:bodyPr>
          <a:lstStyle/>
          <a:p>
            <a:pPr algn="ctr"/>
            <a:r>
              <a:rPr lang="en-US" dirty="0" smtClean="0"/>
              <a:t>Down-regulation of insulin receptors</a:t>
            </a:r>
            <a:endParaRPr lang="en-US" dirty="0"/>
          </a:p>
        </p:txBody>
      </p:sp>
      <p:sp>
        <p:nvSpPr>
          <p:cNvPr id="7" name="TextBox 6"/>
          <p:cNvSpPr txBox="1"/>
          <p:nvPr/>
        </p:nvSpPr>
        <p:spPr>
          <a:xfrm>
            <a:off x="3276600" y="4495800"/>
            <a:ext cx="2286000" cy="400110"/>
          </a:xfrm>
          <a:prstGeom prst="rect">
            <a:avLst/>
          </a:prstGeom>
          <a:noFill/>
        </p:spPr>
        <p:txBody>
          <a:bodyPr wrap="square" rtlCol="0">
            <a:spAutoFit/>
          </a:bodyPr>
          <a:lstStyle/>
          <a:p>
            <a:r>
              <a:rPr lang="en-US" sz="2000" dirty="0" smtClean="0">
                <a:solidFill>
                  <a:srgbClr val="800000"/>
                </a:solidFill>
                <a:latin typeface="Times New Roman"/>
                <a:cs typeface="Times New Roman"/>
              </a:rPr>
              <a:t>Insulin Resistance</a:t>
            </a:r>
            <a:endParaRPr lang="en-US" sz="2000" dirty="0">
              <a:solidFill>
                <a:srgbClr val="800000"/>
              </a:solidFill>
              <a:latin typeface="Times New Roman"/>
              <a:cs typeface="Times New Roman"/>
            </a:endParaRPr>
          </a:p>
        </p:txBody>
      </p:sp>
      <p:sp>
        <p:nvSpPr>
          <p:cNvPr id="8" name="TextBox 7"/>
          <p:cNvSpPr txBox="1"/>
          <p:nvPr/>
        </p:nvSpPr>
        <p:spPr>
          <a:xfrm>
            <a:off x="5410200" y="381000"/>
            <a:ext cx="3352800" cy="2677656"/>
          </a:xfrm>
          <a:prstGeom prst="rect">
            <a:avLst/>
          </a:prstGeom>
          <a:noFill/>
        </p:spPr>
        <p:txBody>
          <a:bodyPr wrap="square" rtlCol="0">
            <a:spAutoFit/>
          </a:bodyPr>
          <a:lstStyle/>
          <a:p>
            <a:r>
              <a:rPr lang="en-US" sz="2400" dirty="0" smtClean="0">
                <a:solidFill>
                  <a:srgbClr val="800000"/>
                </a:solidFill>
                <a:latin typeface="Times New Roman"/>
                <a:cs typeface="Times New Roman"/>
              </a:rPr>
              <a:t>Inflammation</a:t>
            </a:r>
          </a:p>
          <a:p>
            <a:pPr marL="285750" indent="-285750">
              <a:buFont typeface="Arial"/>
              <a:buChar char="•"/>
            </a:pPr>
            <a:r>
              <a:rPr lang="en-US" dirty="0" smtClean="0"/>
              <a:t>Stress</a:t>
            </a:r>
          </a:p>
          <a:p>
            <a:pPr marL="285750" indent="-285750">
              <a:buFont typeface="Arial"/>
              <a:buChar char="•"/>
            </a:pPr>
            <a:r>
              <a:rPr lang="en-US" dirty="0" smtClean="0"/>
              <a:t>Sleep disruption</a:t>
            </a:r>
          </a:p>
          <a:p>
            <a:pPr marL="285750" indent="-285750">
              <a:buFont typeface="Arial"/>
              <a:buChar char="•"/>
            </a:pPr>
            <a:r>
              <a:rPr lang="en-US" i="1" dirty="0" smtClean="0"/>
              <a:t>Altered gut-permeability/microbiome</a:t>
            </a:r>
          </a:p>
          <a:p>
            <a:pPr marL="285750" indent="-285750">
              <a:buFont typeface="Arial"/>
              <a:buChar char="•"/>
            </a:pPr>
            <a:r>
              <a:rPr lang="en-US" dirty="0" smtClean="0"/>
              <a:t>Social isolation</a:t>
            </a:r>
          </a:p>
          <a:p>
            <a:pPr marL="285750" indent="-285750">
              <a:buFont typeface="Arial"/>
              <a:buChar char="•"/>
            </a:pPr>
            <a:r>
              <a:rPr lang="en-US" dirty="0" smtClean="0"/>
              <a:t>Toxin excess</a:t>
            </a:r>
          </a:p>
          <a:p>
            <a:pPr marL="285750" indent="-285750">
              <a:buFont typeface="Arial"/>
              <a:buChar char="•"/>
            </a:pPr>
            <a:r>
              <a:rPr lang="en-US" dirty="0" smtClean="0"/>
              <a:t>Sedentary states</a:t>
            </a:r>
          </a:p>
          <a:p>
            <a:pPr marL="285750" indent="-285750">
              <a:buFont typeface="Arial"/>
              <a:buChar char="•"/>
            </a:pPr>
            <a:r>
              <a:rPr lang="en-US" dirty="0" smtClean="0"/>
              <a:t>VAT</a:t>
            </a:r>
            <a:endParaRPr lang="en-US" dirty="0"/>
          </a:p>
        </p:txBody>
      </p:sp>
      <p:sp>
        <p:nvSpPr>
          <p:cNvPr id="10" name="TextBox 9"/>
          <p:cNvSpPr txBox="1"/>
          <p:nvPr/>
        </p:nvSpPr>
        <p:spPr>
          <a:xfrm>
            <a:off x="33867" y="2438400"/>
            <a:ext cx="2404533" cy="646331"/>
          </a:xfrm>
          <a:prstGeom prst="rect">
            <a:avLst/>
          </a:prstGeom>
          <a:noFill/>
        </p:spPr>
        <p:txBody>
          <a:bodyPr wrap="square" rtlCol="0">
            <a:spAutoFit/>
          </a:bodyPr>
          <a:lstStyle/>
          <a:p>
            <a:pPr algn="ctr"/>
            <a:r>
              <a:rPr lang="en-US" dirty="0" smtClean="0"/>
              <a:t>VAT Fat storage-lipogenesis</a:t>
            </a:r>
            <a:endParaRPr lang="en-US" dirty="0"/>
          </a:p>
        </p:txBody>
      </p:sp>
      <p:sp>
        <p:nvSpPr>
          <p:cNvPr id="11" name="TextBox 10"/>
          <p:cNvSpPr txBox="1"/>
          <p:nvPr/>
        </p:nvSpPr>
        <p:spPr>
          <a:xfrm>
            <a:off x="3352800" y="5334000"/>
            <a:ext cx="2438400" cy="400110"/>
          </a:xfrm>
          <a:prstGeom prst="rect">
            <a:avLst/>
          </a:prstGeom>
          <a:noFill/>
        </p:spPr>
        <p:txBody>
          <a:bodyPr wrap="square" rtlCol="0">
            <a:spAutoFit/>
          </a:bodyPr>
          <a:lstStyle/>
          <a:p>
            <a:r>
              <a:rPr lang="en-US" sz="2000" dirty="0" smtClean="0">
                <a:solidFill>
                  <a:srgbClr val="800000"/>
                </a:solidFill>
                <a:latin typeface="Times New Roman"/>
                <a:cs typeface="Times New Roman"/>
              </a:rPr>
              <a:t>Leptin resistance</a:t>
            </a:r>
            <a:endParaRPr lang="en-US" sz="2000" dirty="0">
              <a:solidFill>
                <a:srgbClr val="800000"/>
              </a:solidFill>
              <a:latin typeface="Times New Roman"/>
              <a:cs typeface="Times New Roman"/>
            </a:endParaRPr>
          </a:p>
        </p:txBody>
      </p:sp>
      <p:sp>
        <p:nvSpPr>
          <p:cNvPr id="12" name="TextBox 11"/>
          <p:cNvSpPr txBox="1"/>
          <p:nvPr/>
        </p:nvSpPr>
        <p:spPr>
          <a:xfrm>
            <a:off x="2438400" y="6248400"/>
            <a:ext cx="3886200" cy="461665"/>
          </a:xfrm>
          <a:prstGeom prst="rect">
            <a:avLst/>
          </a:prstGeom>
          <a:noFill/>
        </p:spPr>
        <p:txBody>
          <a:bodyPr wrap="square" rtlCol="0">
            <a:spAutoFit/>
          </a:bodyPr>
          <a:lstStyle/>
          <a:p>
            <a:pPr algn="ctr"/>
            <a:r>
              <a:rPr lang="en-US" sz="2400" b="1" i="1" dirty="0" smtClean="0">
                <a:latin typeface="Times New Roman"/>
                <a:cs typeface="Times New Roman"/>
              </a:rPr>
              <a:t>Eat more and do less</a:t>
            </a:r>
            <a:endParaRPr lang="en-US" sz="2400" b="1" i="1" dirty="0">
              <a:latin typeface="Times New Roman"/>
              <a:cs typeface="Times New Roman"/>
            </a:endParaRPr>
          </a:p>
        </p:txBody>
      </p:sp>
      <p:cxnSp>
        <p:nvCxnSpPr>
          <p:cNvPr id="3" name="Straight Arrow Connector 2"/>
          <p:cNvCxnSpPr/>
          <p:nvPr/>
        </p:nvCxnSpPr>
        <p:spPr bwMode="auto">
          <a:xfrm>
            <a:off x="1676400" y="914400"/>
            <a:ext cx="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a:off x="1295400" y="1905000"/>
            <a:ext cx="30480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3657600" y="3886200"/>
            <a:ext cx="304800" cy="609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5334000" y="3124200"/>
            <a:ext cx="914400" cy="1524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endCxn id="7" idx="1"/>
          </p:cNvCxnSpPr>
          <p:nvPr/>
        </p:nvCxnSpPr>
        <p:spPr bwMode="auto">
          <a:xfrm>
            <a:off x="1447800" y="3200400"/>
            <a:ext cx="1828800" cy="149545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a:off x="4191000" y="4953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4191000" y="5791200"/>
            <a:ext cx="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2209800" y="1905000"/>
            <a:ext cx="1066800" cy="1371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3429000" y="914400"/>
            <a:ext cx="2057400" cy="53340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a:off x="5181600" y="2895600"/>
            <a:ext cx="1676400" cy="2590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98131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457200" y="152400"/>
            <a:ext cx="7772400" cy="1143000"/>
          </a:xfrm>
        </p:spPr>
        <p:txBody>
          <a:bodyPr/>
          <a:lstStyle/>
          <a:p>
            <a:pPr algn="ctr" eaLnBrk="1" hangingPunct="1">
              <a:defRPr/>
            </a:pPr>
            <a:r>
              <a:rPr lang="en-US" sz="3600" dirty="0" smtClean="0">
                <a:solidFill>
                  <a:srgbClr val="800000"/>
                </a:solidFill>
              </a:rPr>
              <a:t>A calorie is not a calorie…</a:t>
            </a:r>
            <a:endParaRPr lang="en-US" sz="3600" dirty="0">
              <a:solidFill>
                <a:srgbClr val="800000"/>
              </a:solidFill>
            </a:endParaRPr>
          </a:p>
        </p:txBody>
      </p:sp>
      <p:sp>
        <p:nvSpPr>
          <p:cNvPr id="23554" name="Rectangle 3"/>
          <p:cNvSpPr>
            <a:spLocks noGrp="1" noChangeArrowheads="1"/>
          </p:cNvSpPr>
          <p:nvPr>
            <p:ph idx="1"/>
          </p:nvPr>
        </p:nvSpPr>
        <p:spPr>
          <a:xfrm>
            <a:off x="457200" y="1143000"/>
            <a:ext cx="8458200" cy="3352800"/>
          </a:xfrm>
        </p:spPr>
        <p:txBody>
          <a:bodyPr/>
          <a:lstStyle/>
          <a:p>
            <a:pPr>
              <a:defRPr/>
            </a:pPr>
            <a:r>
              <a:rPr lang="en-US" sz="2800" b="1" dirty="0"/>
              <a:t>Effects of Dietary Composition on Energy Expenditure During Weight-Loss Maintenance </a:t>
            </a:r>
            <a:endParaRPr lang="en-US" sz="2800" b="1" dirty="0" smtClean="0"/>
          </a:p>
          <a:p>
            <a:pPr>
              <a:defRPr/>
            </a:pPr>
            <a:r>
              <a:rPr lang="en-US" sz="1800" dirty="0" smtClean="0"/>
              <a:t>Cara </a:t>
            </a:r>
            <a:r>
              <a:rPr lang="en-US" sz="1800" dirty="0"/>
              <a:t>B. </a:t>
            </a:r>
            <a:r>
              <a:rPr lang="en-US" sz="1800" dirty="0" err="1"/>
              <a:t>Ebbeling</a:t>
            </a:r>
            <a:r>
              <a:rPr lang="en-US" sz="1800" dirty="0"/>
              <a:t>, PhD; </a:t>
            </a:r>
            <a:r>
              <a:rPr lang="en-US" sz="1800" dirty="0" smtClean="0"/>
              <a:t>David </a:t>
            </a:r>
            <a:r>
              <a:rPr lang="en-US" sz="1800" dirty="0"/>
              <a:t>S. Ludwig, MD, PhD </a:t>
            </a:r>
            <a:r>
              <a:rPr lang="en-US" sz="1800" dirty="0" smtClean="0"/>
              <a:t>et al</a:t>
            </a:r>
            <a:endParaRPr lang="en-US" sz="1800" dirty="0"/>
          </a:p>
          <a:p>
            <a:pPr>
              <a:lnSpc>
                <a:spcPct val="90000"/>
              </a:lnSpc>
              <a:buFont typeface="Wingdings" charset="0"/>
              <a:buChar char="§"/>
              <a:defRPr/>
            </a:pPr>
            <a:endParaRPr lang="en-US" b="1" dirty="0" smtClean="0">
              <a:latin typeface="Akzidenz-Grotesk Std Light" charset="0"/>
            </a:endParaRPr>
          </a:p>
          <a:p>
            <a:pPr>
              <a:lnSpc>
                <a:spcPct val="90000"/>
              </a:lnSpc>
              <a:defRPr/>
            </a:pPr>
            <a:r>
              <a:rPr lang="en-US" sz="2000" b="1" dirty="0" smtClean="0"/>
              <a:t>Conclusion: </a:t>
            </a:r>
            <a:r>
              <a:rPr lang="en-US" sz="2000" dirty="0"/>
              <a:t> Among overweight and obese young adults compared with pre–weight-loss energy expenditure, </a:t>
            </a:r>
            <a:r>
              <a:rPr lang="en-US" sz="2000" dirty="0" err="1"/>
              <a:t>isocaloric</a:t>
            </a:r>
            <a:r>
              <a:rPr lang="en-US" sz="2000" dirty="0"/>
              <a:t> feeding following 10% to 15% weight loss resulted in decreases in REE and TEE that were greatest with the low-fat diet, intermediate with the low–glycemic index diet, and least with the very low-carbohydrate diet.</a:t>
            </a:r>
            <a:endParaRPr lang="en-US" sz="2200" dirty="0">
              <a:latin typeface="Akzidenz-Grotesk Std Light" charset="0"/>
            </a:endParaRPr>
          </a:p>
          <a:p>
            <a:pPr eaLnBrk="1" hangingPunct="1">
              <a:lnSpc>
                <a:spcPct val="90000"/>
              </a:lnSpc>
              <a:defRPr/>
            </a:pPr>
            <a:endParaRPr lang="en-US" sz="2200" dirty="0">
              <a:latin typeface="Akzidenz-Grotesk Std Light" charset="0"/>
            </a:endParaRPr>
          </a:p>
        </p:txBody>
      </p:sp>
      <p:sp>
        <p:nvSpPr>
          <p:cNvPr id="17411" name="Rectangle 1"/>
          <p:cNvSpPr>
            <a:spLocks noChangeArrowheads="1"/>
          </p:cNvSpPr>
          <p:nvPr/>
        </p:nvSpPr>
        <p:spPr bwMode="auto">
          <a:xfrm>
            <a:off x="228600" y="6096000"/>
            <a:ext cx="5943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1600" i="1" dirty="0" smtClean="0">
              <a:latin typeface="Times New Roman"/>
              <a:cs typeface="Times New Roman"/>
            </a:endParaRPr>
          </a:p>
          <a:p>
            <a:r>
              <a:rPr lang="en-US" sz="1600" i="1" dirty="0" smtClean="0">
                <a:latin typeface="Times New Roman"/>
                <a:cs typeface="Times New Roman"/>
              </a:rPr>
              <a:t>JAMA</a:t>
            </a:r>
            <a:r>
              <a:rPr lang="en-US" sz="1600" i="1" dirty="0">
                <a:latin typeface="Times New Roman"/>
                <a:cs typeface="Times New Roman"/>
              </a:rPr>
              <a:t>. </a:t>
            </a:r>
            <a:r>
              <a:rPr lang="en-US" sz="1600" dirty="0">
                <a:latin typeface="Times New Roman"/>
                <a:cs typeface="Times New Roman"/>
              </a:rPr>
              <a:t>2012;307(24):2627-2634. doi:10.1001/jama.2012.6607</a:t>
            </a:r>
          </a:p>
        </p:txBody>
      </p:sp>
      <p:sp>
        <p:nvSpPr>
          <p:cNvPr id="17412" name="TextBox 1"/>
          <p:cNvSpPr txBox="1">
            <a:spLocks noChangeArrowheads="1"/>
          </p:cNvSpPr>
          <p:nvPr/>
        </p:nvSpPr>
        <p:spPr bwMode="auto">
          <a:xfrm>
            <a:off x="457200" y="4419600"/>
            <a:ext cx="8534400" cy="1809726"/>
          </a:xfrm>
          <a:prstGeom prst="rect">
            <a:avLst/>
          </a:prstGeom>
          <a:solidFill>
            <a:srgbClr val="8000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lnSpc>
                <a:spcPct val="90000"/>
              </a:lnSpc>
              <a:buFont typeface="Arial"/>
              <a:buChar char="•"/>
            </a:pPr>
            <a:r>
              <a:rPr lang="en-US" dirty="0">
                <a:solidFill>
                  <a:schemeClr val="bg1"/>
                </a:solidFill>
                <a:latin typeface="Times New Roman"/>
                <a:cs typeface="Times New Roman"/>
              </a:rPr>
              <a:t>Remarkable range between </a:t>
            </a:r>
            <a:r>
              <a:rPr lang="en-US" dirty="0" smtClean="0">
                <a:solidFill>
                  <a:schemeClr val="bg1"/>
                </a:solidFill>
                <a:latin typeface="Times New Roman"/>
                <a:cs typeface="Times New Roman"/>
              </a:rPr>
              <a:t>individuals</a:t>
            </a:r>
            <a:endParaRPr lang="en-US" dirty="0">
              <a:solidFill>
                <a:schemeClr val="bg1"/>
              </a:solidFill>
              <a:latin typeface="Times New Roman"/>
              <a:cs typeface="Times New Roman"/>
            </a:endParaRPr>
          </a:p>
          <a:p>
            <a:pPr marL="342900" indent="-342900" eaLnBrk="1" hangingPunct="1">
              <a:buFont typeface="Arial"/>
              <a:buChar char="•"/>
            </a:pPr>
            <a:r>
              <a:rPr lang="en-US" dirty="0">
                <a:solidFill>
                  <a:schemeClr val="bg1"/>
                </a:solidFill>
                <a:latin typeface="Times New Roman"/>
                <a:cs typeface="Times New Roman"/>
              </a:rPr>
              <a:t>TEE: </a:t>
            </a:r>
            <a:r>
              <a:rPr lang="en-US" dirty="0" smtClean="0">
                <a:solidFill>
                  <a:schemeClr val="bg1"/>
                </a:solidFill>
                <a:latin typeface="Times New Roman"/>
                <a:cs typeface="Times New Roman"/>
              </a:rPr>
              <a:t>- </a:t>
            </a:r>
            <a:r>
              <a:rPr lang="en-US" dirty="0">
                <a:solidFill>
                  <a:schemeClr val="bg1"/>
                </a:solidFill>
                <a:latin typeface="Times New Roman"/>
                <a:cs typeface="Times New Roman"/>
              </a:rPr>
              <a:t>423 [–606 to –239] kcal/d for low fat diet</a:t>
            </a:r>
          </a:p>
          <a:p>
            <a:pPr marL="342900" indent="-342900" eaLnBrk="1" hangingPunct="1">
              <a:buFont typeface="Arial"/>
              <a:buChar char="•"/>
            </a:pPr>
            <a:r>
              <a:rPr lang="en-US" dirty="0">
                <a:solidFill>
                  <a:schemeClr val="bg1"/>
                </a:solidFill>
                <a:latin typeface="Times New Roman"/>
                <a:cs typeface="Times New Roman"/>
              </a:rPr>
              <a:t>	</a:t>
            </a:r>
            <a:r>
              <a:rPr lang="en-US" dirty="0" smtClean="0">
                <a:solidFill>
                  <a:schemeClr val="bg1"/>
                </a:solidFill>
                <a:latin typeface="Times New Roman"/>
                <a:cs typeface="Times New Roman"/>
              </a:rPr>
              <a:t>- 57 </a:t>
            </a:r>
            <a:r>
              <a:rPr lang="en-US" dirty="0">
                <a:solidFill>
                  <a:schemeClr val="bg1"/>
                </a:solidFill>
                <a:latin typeface="Times New Roman"/>
                <a:cs typeface="Times New Roman"/>
              </a:rPr>
              <a:t>[–281 to 86] kcal/d for low carb </a:t>
            </a:r>
            <a:r>
              <a:rPr lang="en-US" dirty="0" smtClean="0">
                <a:solidFill>
                  <a:schemeClr val="bg1"/>
                </a:solidFill>
                <a:latin typeface="Times New Roman"/>
                <a:cs typeface="Times New Roman"/>
              </a:rPr>
              <a:t>diet</a:t>
            </a:r>
          </a:p>
          <a:p>
            <a:pPr marL="342900" indent="-342900" eaLnBrk="1" hangingPunct="1">
              <a:buFont typeface="Arial"/>
              <a:buChar char="•"/>
            </a:pPr>
            <a:r>
              <a:rPr lang="en-US" dirty="0" smtClean="0">
                <a:solidFill>
                  <a:schemeClr val="bg1"/>
                </a:solidFill>
                <a:latin typeface="Times New Roman"/>
                <a:cs typeface="Times New Roman"/>
              </a:rPr>
              <a:t>Equivalent of 1-hr moderate effort cardio difference</a:t>
            </a:r>
            <a:endParaRPr lang="en-US" dirty="0">
              <a:solidFill>
                <a:schemeClr val="bg1"/>
              </a:solidFill>
              <a:latin typeface="Times New Roman"/>
              <a:cs typeface="Times New Roman"/>
            </a:endParaRPr>
          </a:p>
          <a:p>
            <a:pPr marL="285750" indent="-285750" eaLnBrk="1" hangingPunct="1">
              <a:buFont typeface="Arial"/>
              <a:buChar char="•"/>
            </a:pPr>
            <a:endParaRPr lang="en-US" sz="1800" b="1" dirty="0">
              <a:solidFill>
                <a:schemeClr val="bg1"/>
              </a:solidFill>
            </a:endParaRPr>
          </a:p>
        </p:txBody>
      </p:sp>
    </p:spTree>
    <p:extLst>
      <p:ext uri="{BB962C8B-B14F-4D97-AF65-F5344CB8AC3E}">
        <p14:creationId xmlns:p14="http://schemas.microsoft.com/office/powerpoint/2010/main" val="97753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pPr algn="ctr"/>
            <a:r>
              <a:rPr lang="en-US" sz="3200" dirty="0" smtClean="0">
                <a:solidFill>
                  <a:srgbClr val="800000"/>
                </a:solidFill>
              </a:rPr>
              <a:t>Mechanisms that link alterations of the microbiome with weight and metabolism</a:t>
            </a:r>
            <a:endParaRPr lang="en-US" sz="3200" dirty="0">
              <a:solidFill>
                <a:srgbClr val="800000"/>
              </a:solidFill>
            </a:endParaRPr>
          </a:p>
        </p:txBody>
      </p:sp>
      <p:sp>
        <p:nvSpPr>
          <p:cNvPr id="3" name="Content Placeholder 2"/>
          <p:cNvSpPr>
            <a:spLocks noGrp="1"/>
          </p:cNvSpPr>
          <p:nvPr>
            <p:ph idx="1"/>
          </p:nvPr>
        </p:nvSpPr>
        <p:spPr>
          <a:xfrm>
            <a:off x="533400" y="2286000"/>
            <a:ext cx="8458200" cy="3657600"/>
          </a:xfrm>
        </p:spPr>
        <p:txBody>
          <a:bodyPr/>
          <a:lstStyle/>
          <a:p>
            <a:pPr>
              <a:buFont typeface="Arial"/>
              <a:buChar char="•"/>
            </a:pPr>
            <a:r>
              <a:rPr lang="en-US" dirty="0" smtClean="0"/>
              <a:t>Increased energy harvest from the diet</a:t>
            </a:r>
          </a:p>
          <a:p>
            <a:pPr>
              <a:buFont typeface="Arial"/>
              <a:buChar char="•"/>
            </a:pPr>
            <a:r>
              <a:rPr lang="en-US" dirty="0" smtClean="0"/>
              <a:t>Altered fatty acid metabolism in liver, muscle, and fat tissue</a:t>
            </a:r>
          </a:p>
          <a:p>
            <a:pPr>
              <a:buFont typeface="Arial"/>
              <a:buChar char="•"/>
            </a:pPr>
            <a:r>
              <a:rPr lang="en-US" dirty="0" smtClean="0"/>
              <a:t>Modification of gut hormones e.g. </a:t>
            </a:r>
            <a:r>
              <a:rPr lang="en-US" dirty="0" err="1" smtClean="0"/>
              <a:t>cholecystikinin</a:t>
            </a:r>
            <a:r>
              <a:rPr lang="en-US" dirty="0" smtClean="0"/>
              <a:t>, peptide YY and GLP-1</a:t>
            </a:r>
          </a:p>
          <a:p>
            <a:pPr>
              <a:buFont typeface="Arial"/>
              <a:buChar char="•"/>
            </a:pPr>
            <a:r>
              <a:rPr lang="en-US" dirty="0" smtClean="0"/>
              <a:t>Activation of LPS- TLR 4 axis and cytokine expression i.e., metabolic </a:t>
            </a:r>
            <a:r>
              <a:rPr lang="en-US" dirty="0" err="1" smtClean="0"/>
              <a:t>endotoxemia</a:t>
            </a:r>
            <a:endParaRPr lang="en-US" dirty="0" smtClean="0"/>
          </a:p>
          <a:p>
            <a:pPr>
              <a:buFont typeface="Arial"/>
              <a:buChar char="•"/>
            </a:pPr>
            <a:r>
              <a:rPr lang="en-US" dirty="0" smtClean="0"/>
              <a:t>Altered gut barrier function and molecular trafficking</a:t>
            </a:r>
          </a:p>
          <a:p>
            <a:pPr>
              <a:buFont typeface="Arial"/>
              <a:buChar char="•"/>
            </a:pPr>
            <a:r>
              <a:rPr lang="en-US" dirty="0" smtClean="0"/>
              <a:t>Bile acid metabolism</a:t>
            </a:r>
          </a:p>
          <a:p>
            <a:pPr>
              <a:buFont typeface="Arial"/>
              <a:buChar char="•"/>
            </a:pPr>
            <a:r>
              <a:rPr lang="en-US" dirty="0" smtClean="0"/>
              <a:t>SCFA production</a:t>
            </a:r>
          </a:p>
          <a:p>
            <a:pPr>
              <a:buFont typeface="Arial"/>
              <a:buChar char="•"/>
            </a:pPr>
            <a:endParaRPr lang="en-US" dirty="0" smtClean="0"/>
          </a:p>
          <a:p>
            <a:pPr>
              <a:buFont typeface="Arial"/>
              <a:buChar char="•"/>
            </a:pPr>
            <a:endParaRPr lang="en-US" dirty="0"/>
          </a:p>
        </p:txBody>
      </p:sp>
    </p:spTree>
    <p:extLst>
      <p:ext uri="{BB962C8B-B14F-4D97-AF65-F5344CB8AC3E}">
        <p14:creationId xmlns:p14="http://schemas.microsoft.com/office/powerpoint/2010/main" val="13199308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76200"/>
            <a:ext cx="4800600" cy="6282727"/>
          </a:xfrm>
          <a:prstGeom prst="rect">
            <a:avLst/>
          </a:prstGeom>
        </p:spPr>
      </p:pic>
      <p:pic>
        <p:nvPicPr>
          <p:cNvPr id="3" name="Picture 2" descr="000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04800"/>
            <a:ext cx="3687546" cy="5791200"/>
          </a:xfrm>
          <a:prstGeom prst="rect">
            <a:avLst/>
          </a:prstGeom>
        </p:spPr>
      </p:pic>
    </p:spTree>
    <p:extLst>
      <p:ext uri="{BB962C8B-B14F-4D97-AF65-F5344CB8AC3E}">
        <p14:creationId xmlns:p14="http://schemas.microsoft.com/office/powerpoint/2010/main" val="3521467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2400"/>
            <a:ext cx="7702550" cy="5958576"/>
          </a:xfrm>
          <a:prstGeom prst="rect">
            <a:avLst/>
          </a:prstGeom>
        </p:spPr>
      </p:pic>
    </p:spTree>
    <p:extLst>
      <p:ext uri="{BB962C8B-B14F-4D97-AF65-F5344CB8AC3E}">
        <p14:creationId xmlns:p14="http://schemas.microsoft.com/office/powerpoint/2010/main" val="18980274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762000"/>
            <a:ext cx="5867400" cy="646331"/>
          </a:xfrm>
          <a:prstGeom prst="rect">
            <a:avLst/>
          </a:prstGeom>
          <a:noFill/>
        </p:spPr>
        <p:txBody>
          <a:bodyPr wrap="square" rtlCol="0">
            <a:spAutoFit/>
          </a:bodyPr>
          <a:lstStyle/>
          <a:p>
            <a:pPr algn="ctr"/>
            <a:r>
              <a:rPr lang="en-US" sz="3600" dirty="0" smtClean="0">
                <a:solidFill>
                  <a:srgbClr val="800000"/>
                </a:solidFill>
                <a:latin typeface="Times New Roman"/>
                <a:cs typeface="Times New Roman"/>
              </a:rPr>
              <a:t>Prevailing View</a:t>
            </a:r>
            <a:endParaRPr lang="en-US" sz="3600" dirty="0">
              <a:solidFill>
                <a:srgbClr val="800000"/>
              </a:solidFill>
              <a:latin typeface="Times New Roman"/>
              <a:cs typeface="Times New Roman"/>
            </a:endParaRPr>
          </a:p>
        </p:txBody>
      </p:sp>
      <p:sp>
        <p:nvSpPr>
          <p:cNvPr id="3" name="TextBox 2"/>
          <p:cNvSpPr txBox="1"/>
          <p:nvPr/>
        </p:nvSpPr>
        <p:spPr>
          <a:xfrm>
            <a:off x="1066800" y="2133600"/>
            <a:ext cx="6324600" cy="1200328"/>
          </a:xfrm>
          <a:prstGeom prst="rect">
            <a:avLst/>
          </a:prstGeom>
          <a:noFill/>
        </p:spPr>
        <p:txBody>
          <a:bodyPr wrap="square" rtlCol="0">
            <a:spAutoFit/>
          </a:bodyPr>
          <a:lstStyle/>
          <a:p>
            <a:pPr algn="ctr"/>
            <a:r>
              <a:rPr lang="en-US" sz="2400" dirty="0" smtClean="0">
                <a:latin typeface="Times New Roman"/>
                <a:cs typeface="Times New Roman"/>
              </a:rPr>
              <a:t>Obesity occurs when a person consumes more calories from food than he or she burns.</a:t>
            </a:r>
          </a:p>
          <a:p>
            <a:pPr algn="r"/>
            <a:r>
              <a:rPr lang="en-US" sz="2400" b="1" i="1" dirty="0" smtClean="0">
                <a:solidFill>
                  <a:srgbClr val="000000"/>
                </a:solidFill>
                <a:latin typeface="Times New Roman"/>
                <a:cs typeface="Times New Roman"/>
              </a:rPr>
              <a:t>National Institute of Health</a:t>
            </a:r>
            <a:endParaRPr lang="en-US" sz="2400" b="1" i="1" dirty="0">
              <a:solidFill>
                <a:srgbClr val="000000"/>
              </a:solidFill>
              <a:latin typeface="Times New Roman"/>
              <a:cs typeface="Times New Roman"/>
            </a:endParaRPr>
          </a:p>
        </p:txBody>
      </p:sp>
      <p:sp>
        <p:nvSpPr>
          <p:cNvPr id="5" name="TextBox 4"/>
          <p:cNvSpPr txBox="1"/>
          <p:nvPr/>
        </p:nvSpPr>
        <p:spPr>
          <a:xfrm>
            <a:off x="1447800" y="3962400"/>
            <a:ext cx="5943600" cy="1938992"/>
          </a:xfrm>
          <a:prstGeom prst="rect">
            <a:avLst/>
          </a:prstGeom>
          <a:noFill/>
        </p:spPr>
        <p:txBody>
          <a:bodyPr wrap="square" rtlCol="0">
            <a:spAutoFit/>
          </a:bodyPr>
          <a:lstStyle/>
          <a:p>
            <a:pPr algn="ctr"/>
            <a:r>
              <a:rPr lang="en-US" sz="2400" dirty="0" smtClean="0">
                <a:latin typeface="Times New Roman"/>
                <a:cs typeface="Times New Roman"/>
              </a:rPr>
              <a:t>Overweight is the result of caloric imbalance (too few calories expended for the amount of calories consumed) and is mediated by genetics and health.</a:t>
            </a:r>
          </a:p>
          <a:p>
            <a:pPr algn="r"/>
            <a:r>
              <a:rPr lang="en-US" sz="2400" b="1" i="1" dirty="0" smtClean="0">
                <a:latin typeface="Times New Roman"/>
                <a:cs typeface="Times New Roman"/>
              </a:rPr>
              <a:t>US Surgeon General</a:t>
            </a:r>
            <a:endParaRPr lang="en-US" sz="2400" b="1" i="1" dirty="0">
              <a:latin typeface="Times New Roman"/>
              <a:cs typeface="Times New Roman"/>
            </a:endParaRPr>
          </a:p>
        </p:txBody>
      </p:sp>
    </p:spTree>
    <p:extLst>
      <p:ext uri="{BB962C8B-B14F-4D97-AF65-F5344CB8AC3E}">
        <p14:creationId xmlns:p14="http://schemas.microsoft.com/office/powerpoint/2010/main" val="31285089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8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 y="1155700"/>
            <a:ext cx="8902700" cy="3937000"/>
          </a:xfrm>
          <a:prstGeom prst="rect">
            <a:avLst/>
          </a:prstGeom>
        </p:spPr>
      </p:pic>
    </p:spTree>
    <p:extLst>
      <p:ext uri="{BB962C8B-B14F-4D97-AF65-F5344CB8AC3E}">
        <p14:creationId xmlns:p14="http://schemas.microsoft.com/office/powerpoint/2010/main" val="37088240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52434"/>
          </a:xfrm>
          <a:prstGeom prst="rect">
            <a:avLst/>
          </a:prstGeom>
        </p:spPr>
      </p:pic>
      <p:pic>
        <p:nvPicPr>
          <p:cNvPr id="3" name="Picture 2"/>
          <p:cNvPicPr>
            <a:picLocks noChangeAspect="1"/>
          </p:cNvPicPr>
          <p:nvPr/>
        </p:nvPicPr>
        <p:blipFill>
          <a:blip r:embed="rId3"/>
          <a:stretch>
            <a:fillRect/>
          </a:stretch>
        </p:blipFill>
        <p:spPr>
          <a:xfrm>
            <a:off x="2921000" y="888999"/>
            <a:ext cx="3556000" cy="5470769"/>
          </a:xfrm>
          <a:prstGeom prst="rect">
            <a:avLst/>
          </a:prstGeom>
        </p:spPr>
      </p:pic>
    </p:spTree>
    <p:extLst>
      <p:ext uri="{BB962C8B-B14F-4D97-AF65-F5344CB8AC3E}">
        <p14:creationId xmlns:p14="http://schemas.microsoft.com/office/powerpoint/2010/main" val="3842736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72" y="492478"/>
            <a:ext cx="7200900" cy="5308600"/>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17" y="6190544"/>
            <a:ext cx="4838700" cy="431800"/>
          </a:xfrm>
          <a:prstGeom prst="rect">
            <a:avLst/>
          </a:prstGeom>
        </p:spPr>
      </p:pic>
    </p:spTree>
    <p:extLst>
      <p:ext uri="{BB962C8B-B14F-4D97-AF65-F5344CB8AC3E}">
        <p14:creationId xmlns:p14="http://schemas.microsoft.com/office/powerpoint/2010/main" val="28445254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28600"/>
            <a:ext cx="7200900" cy="5473700"/>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94" y="6134100"/>
            <a:ext cx="4838700" cy="431800"/>
          </a:xfrm>
          <a:prstGeom prst="rect">
            <a:avLst/>
          </a:prstGeom>
        </p:spPr>
      </p:pic>
    </p:spTree>
    <p:extLst>
      <p:ext uri="{BB962C8B-B14F-4D97-AF65-F5344CB8AC3E}">
        <p14:creationId xmlns:p14="http://schemas.microsoft.com/office/powerpoint/2010/main" val="32093289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7391400" cy="584776"/>
          </a:xfrm>
          <a:prstGeom prst="rect">
            <a:avLst/>
          </a:prstGeom>
          <a:noFill/>
        </p:spPr>
        <p:txBody>
          <a:bodyPr wrap="square" rtlCol="0">
            <a:spAutoFit/>
          </a:bodyPr>
          <a:lstStyle/>
          <a:p>
            <a:r>
              <a:rPr lang="en-US" sz="3200" dirty="0" smtClean="0">
                <a:solidFill>
                  <a:srgbClr val="800000"/>
                </a:solidFill>
                <a:latin typeface="Times New Roman"/>
                <a:cs typeface="Times New Roman"/>
              </a:rPr>
              <a:t>Microbiota Accessible Carbohydrates</a:t>
            </a:r>
            <a:endParaRPr lang="en-US" sz="3200" dirty="0">
              <a:solidFill>
                <a:srgbClr val="800000"/>
              </a:solidFill>
              <a:latin typeface="Times New Roman"/>
              <a:cs typeface="Times New Roman"/>
            </a:endParaRPr>
          </a:p>
        </p:txBody>
      </p:sp>
      <p:sp>
        <p:nvSpPr>
          <p:cNvPr id="4" name="TextBox 3"/>
          <p:cNvSpPr txBox="1"/>
          <p:nvPr/>
        </p:nvSpPr>
        <p:spPr>
          <a:xfrm>
            <a:off x="533400" y="1447800"/>
            <a:ext cx="8229600" cy="4093428"/>
          </a:xfrm>
          <a:prstGeom prst="rect">
            <a:avLst/>
          </a:prstGeom>
          <a:noFill/>
        </p:spPr>
        <p:txBody>
          <a:bodyPr wrap="square" rtlCol="0">
            <a:spAutoFit/>
          </a:bodyPr>
          <a:lstStyle/>
          <a:p>
            <a:r>
              <a:rPr lang="en-US" sz="2400" dirty="0" smtClean="0">
                <a:solidFill>
                  <a:srgbClr val="3366FF"/>
                </a:solidFill>
              </a:rPr>
              <a:t>Soluble fibers</a:t>
            </a:r>
          </a:p>
          <a:p>
            <a:pPr marL="285750" indent="-285750">
              <a:buFont typeface="Arial"/>
              <a:buChar char="•"/>
            </a:pPr>
            <a:r>
              <a:rPr lang="en-US" sz="2400" dirty="0" smtClean="0">
                <a:solidFill>
                  <a:srgbClr val="000000"/>
                </a:solidFill>
              </a:rPr>
              <a:t>Fruits and vegetables e.g. apples, pears, berries, carrots, squash, zucchini, sweet potato</a:t>
            </a:r>
          </a:p>
          <a:p>
            <a:pPr marL="285750" indent="-285750">
              <a:buFont typeface="Arial"/>
              <a:buChar char="•"/>
            </a:pPr>
            <a:endParaRPr lang="en-US" sz="2000" dirty="0">
              <a:solidFill>
                <a:srgbClr val="000000"/>
              </a:solidFill>
            </a:endParaRPr>
          </a:p>
          <a:p>
            <a:r>
              <a:rPr lang="en-US" sz="2400" dirty="0" smtClean="0">
                <a:solidFill>
                  <a:srgbClr val="3366FF"/>
                </a:solidFill>
              </a:rPr>
              <a:t>Non-starch polysaccharides</a:t>
            </a:r>
          </a:p>
          <a:p>
            <a:pPr marL="342900" indent="-342900">
              <a:buFont typeface="Arial"/>
              <a:buChar char="•"/>
            </a:pPr>
            <a:r>
              <a:rPr lang="en-US" sz="2400" dirty="0" smtClean="0"/>
              <a:t>Long chain carbohydrates that are not starch e.g. onions, garlic, Jerusalem artichoke, leeks</a:t>
            </a:r>
          </a:p>
          <a:p>
            <a:pPr marL="342900" indent="-342900">
              <a:buFont typeface="Arial"/>
              <a:buChar char="•"/>
            </a:pPr>
            <a:endParaRPr lang="en-US" sz="2400" dirty="0"/>
          </a:p>
          <a:p>
            <a:r>
              <a:rPr lang="en-US" sz="2400" dirty="0" smtClean="0">
                <a:solidFill>
                  <a:srgbClr val="3366FF"/>
                </a:solidFill>
              </a:rPr>
              <a:t>Resistant starch</a:t>
            </a:r>
          </a:p>
          <a:p>
            <a:pPr marL="342900" indent="-342900">
              <a:buFont typeface="Arial"/>
              <a:buChar char="•"/>
            </a:pPr>
            <a:r>
              <a:rPr lang="en-US" sz="2400" dirty="0" smtClean="0"/>
              <a:t>Non-soluble fiber e.g. beans, legumes, lentils, cooked-cooled potatoes, plantains</a:t>
            </a:r>
            <a:endParaRPr lang="en-US" sz="2400" dirty="0"/>
          </a:p>
        </p:txBody>
      </p:sp>
    </p:spTree>
    <p:extLst>
      <p:ext uri="{BB962C8B-B14F-4D97-AF65-F5344CB8AC3E}">
        <p14:creationId xmlns:p14="http://schemas.microsoft.com/office/powerpoint/2010/main" val="41481505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fx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096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5867400"/>
            <a:ext cx="5791200" cy="369332"/>
          </a:xfrm>
          <a:prstGeom prst="rect">
            <a:avLst/>
          </a:prstGeom>
        </p:spPr>
        <p:txBody>
          <a:bodyPr wrap="square">
            <a:spAutoFit/>
          </a:bodyPr>
          <a:lstStyle/>
          <a:p>
            <a:r>
              <a:rPr lang="de-DE" dirty="0" err="1"/>
              <a:t>Cell</a:t>
            </a:r>
            <a:r>
              <a:rPr lang="de-DE" dirty="0"/>
              <a:t> 150, 470–480, August 3, 2012 ª2012 </a:t>
            </a:r>
            <a:r>
              <a:rPr lang="de-DE" dirty="0" err="1"/>
              <a:t>Elsevier</a:t>
            </a:r>
            <a:r>
              <a:rPr lang="de-DE" dirty="0"/>
              <a:t> Inc.</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667000"/>
            <a:ext cx="7086600" cy="584776"/>
          </a:xfrm>
          <a:prstGeom prst="rect">
            <a:avLst/>
          </a:prstGeom>
          <a:noFill/>
        </p:spPr>
        <p:txBody>
          <a:bodyPr wrap="square" rtlCol="0">
            <a:spAutoFit/>
          </a:bodyPr>
          <a:lstStyle/>
          <a:p>
            <a:r>
              <a:rPr lang="en-US" sz="3200" dirty="0" smtClean="0">
                <a:latin typeface="Times New Roman"/>
                <a:cs typeface="Times New Roman"/>
              </a:rPr>
              <a:t>Low fat versus Low carb-high fat (LCHF)</a:t>
            </a:r>
          </a:p>
        </p:txBody>
      </p:sp>
    </p:spTree>
    <p:extLst>
      <p:ext uri="{BB962C8B-B14F-4D97-AF65-F5344CB8AC3E}">
        <p14:creationId xmlns:p14="http://schemas.microsoft.com/office/powerpoint/2010/main" val="361647585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4853166"/>
          </a:xfrm>
          <a:prstGeom prst="rect">
            <a:avLst/>
          </a:prstGeom>
        </p:spPr>
      </p:pic>
      <p:sp>
        <p:nvSpPr>
          <p:cNvPr id="3" name="TextBox 2"/>
          <p:cNvSpPr txBox="1"/>
          <p:nvPr/>
        </p:nvSpPr>
        <p:spPr>
          <a:xfrm>
            <a:off x="381000" y="5334000"/>
            <a:ext cx="7543800" cy="923330"/>
          </a:xfrm>
          <a:prstGeom prst="rect">
            <a:avLst/>
          </a:prstGeom>
          <a:solidFill>
            <a:schemeClr val="bg1"/>
          </a:solidFill>
          <a:ln>
            <a:solidFill>
              <a:srgbClr val="800000"/>
            </a:solidFill>
          </a:ln>
        </p:spPr>
        <p:txBody>
          <a:bodyPr wrap="square" rtlCol="0">
            <a:spAutoFit/>
          </a:bodyPr>
          <a:lstStyle/>
          <a:p>
            <a:pPr algn="ctr"/>
            <a:r>
              <a:rPr lang="en-US" b="1" dirty="0" smtClean="0">
                <a:solidFill>
                  <a:srgbClr val="800000"/>
                </a:solidFill>
              </a:rPr>
              <a:t>USDA National Nutrient Database. The amount of sugar is higher in the low-fat and fat free foods compared to “regular” full-fat foods. P=0.00001</a:t>
            </a:r>
            <a:endParaRPr lang="en-US" b="1" dirty="0">
              <a:solidFill>
                <a:srgbClr val="800000"/>
              </a:solidFill>
            </a:endParaRPr>
          </a:p>
        </p:txBody>
      </p:sp>
    </p:spTree>
    <p:extLst>
      <p:ext uri="{BB962C8B-B14F-4D97-AF65-F5344CB8AC3E}">
        <p14:creationId xmlns:p14="http://schemas.microsoft.com/office/powerpoint/2010/main" val="3990535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8208"/>
            <a:ext cx="9144000" cy="4062012"/>
          </a:xfrm>
          <a:prstGeom prst="rect">
            <a:avLst/>
          </a:prstGeom>
        </p:spPr>
      </p:pic>
      <p:pic>
        <p:nvPicPr>
          <p:cNvPr id="4" name="Picture 3" descr="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265" y="5788878"/>
            <a:ext cx="5511800" cy="419100"/>
          </a:xfrm>
          <a:prstGeom prst="rect">
            <a:avLst/>
          </a:prstGeom>
        </p:spPr>
      </p:pic>
    </p:spTree>
    <p:extLst>
      <p:ext uri="{BB962C8B-B14F-4D97-AF65-F5344CB8AC3E}">
        <p14:creationId xmlns:p14="http://schemas.microsoft.com/office/powerpoint/2010/main" val="8869518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
            <a:ext cx="7889939" cy="5715000"/>
          </a:xfrm>
          <a:prstGeom prst="rect">
            <a:avLst/>
          </a:prstGeom>
        </p:spPr>
      </p:pic>
      <p:pic>
        <p:nvPicPr>
          <p:cNvPr id="3" name="Picture 2" descr="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149" y="6113117"/>
            <a:ext cx="5511800" cy="419100"/>
          </a:xfrm>
          <a:prstGeom prst="rect">
            <a:avLst/>
          </a:prstGeom>
        </p:spPr>
      </p:pic>
    </p:spTree>
    <p:extLst>
      <p:ext uri="{BB962C8B-B14F-4D97-AF65-F5344CB8AC3E}">
        <p14:creationId xmlns:p14="http://schemas.microsoft.com/office/powerpoint/2010/main" val="1804215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762000"/>
            <a:ext cx="5257800" cy="646331"/>
          </a:xfrm>
          <a:prstGeom prst="rect">
            <a:avLst/>
          </a:prstGeom>
          <a:noFill/>
        </p:spPr>
        <p:txBody>
          <a:bodyPr wrap="square" rtlCol="0">
            <a:spAutoFit/>
          </a:bodyPr>
          <a:lstStyle/>
          <a:p>
            <a:pPr algn="ctr"/>
            <a:r>
              <a:rPr lang="en-US" sz="3600" dirty="0" smtClean="0">
                <a:solidFill>
                  <a:srgbClr val="800000"/>
                </a:solidFill>
                <a:latin typeface="Times New Roman"/>
                <a:cs typeface="Times New Roman"/>
              </a:rPr>
              <a:t>Emerging View</a:t>
            </a:r>
            <a:endParaRPr lang="en-US" sz="3600" dirty="0">
              <a:solidFill>
                <a:srgbClr val="800000"/>
              </a:solidFill>
              <a:latin typeface="Times New Roman"/>
              <a:cs typeface="Times New Roman"/>
            </a:endParaRPr>
          </a:p>
        </p:txBody>
      </p:sp>
      <p:sp>
        <p:nvSpPr>
          <p:cNvPr id="3" name="TextBox 2"/>
          <p:cNvSpPr txBox="1"/>
          <p:nvPr/>
        </p:nvSpPr>
        <p:spPr>
          <a:xfrm>
            <a:off x="685800" y="1981200"/>
            <a:ext cx="7924800" cy="3539431"/>
          </a:xfrm>
          <a:prstGeom prst="rect">
            <a:avLst/>
          </a:prstGeom>
          <a:noFill/>
        </p:spPr>
        <p:txBody>
          <a:bodyPr wrap="square" rtlCol="0">
            <a:spAutoFit/>
          </a:bodyPr>
          <a:lstStyle/>
          <a:p>
            <a:pPr marL="285750" indent="-285750">
              <a:buFont typeface="Arial"/>
              <a:buChar char="•"/>
            </a:pPr>
            <a:r>
              <a:rPr lang="en-US" sz="2800" dirty="0" smtClean="0">
                <a:latin typeface="Times New Roman"/>
                <a:cs typeface="Times New Roman"/>
              </a:rPr>
              <a:t>A calorie is not a calorie</a:t>
            </a:r>
          </a:p>
          <a:p>
            <a:pPr marL="285750" indent="-285750">
              <a:buFont typeface="Arial"/>
              <a:buChar char="•"/>
            </a:pPr>
            <a:r>
              <a:rPr lang="en-US" sz="2800" dirty="0" smtClean="0">
                <a:latin typeface="Times New Roman"/>
                <a:cs typeface="Times New Roman"/>
              </a:rPr>
              <a:t>Macronutrients elicit different metabolic effects</a:t>
            </a:r>
          </a:p>
          <a:p>
            <a:pPr marL="285750" indent="-285750">
              <a:buFont typeface="Arial"/>
              <a:buChar char="•"/>
            </a:pPr>
            <a:r>
              <a:rPr lang="en-US" sz="2800" dirty="0" smtClean="0">
                <a:latin typeface="Times New Roman"/>
                <a:cs typeface="Times New Roman"/>
              </a:rPr>
              <a:t>Quality of macronutrients e.g. glycemic effect will substantially impact metabolic effects (food as information)</a:t>
            </a:r>
          </a:p>
          <a:p>
            <a:pPr marL="285750" indent="-285750">
              <a:buFont typeface="Arial"/>
              <a:buChar char="•"/>
            </a:pPr>
            <a:r>
              <a:rPr lang="en-US" sz="2800" dirty="0" smtClean="0">
                <a:latin typeface="Times New Roman"/>
                <a:cs typeface="Times New Roman"/>
              </a:rPr>
              <a:t>Quality of calories more important (and interesting) than quantity of calories</a:t>
            </a:r>
          </a:p>
          <a:p>
            <a:pPr marL="285750" indent="-285750">
              <a:buFont typeface="Arial"/>
              <a:buChar char="•"/>
            </a:pPr>
            <a:r>
              <a:rPr lang="en-US" sz="2800" dirty="0" smtClean="0">
                <a:latin typeface="Times New Roman"/>
                <a:cs typeface="Times New Roman"/>
              </a:rPr>
              <a:t>Quality fat sources less harmful than thought</a:t>
            </a:r>
            <a:endParaRPr lang="en-US" sz="2800" dirty="0">
              <a:latin typeface="Times New Roman"/>
              <a:cs typeface="Times New Roman"/>
            </a:endParaRPr>
          </a:p>
        </p:txBody>
      </p:sp>
    </p:spTree>
    <p:extLst>
      <p:ext uri="{BB962C8B-B14F-4D97-AF65-F5344CB8AC3E}">
        <p14:creationId xmlns:p14="http://schemas.microsoft.com/office/powerpoint/2010/main" val="236763111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076"/>
            <a:ext cx="9144000" cy="5295626"/>
          </a:xfrm>
          <a:prstGeom prst="rect">
            <a:avLst/>
          </a:prstGeom>
        </p:spPr>
      </p:pic>
      <p:sp>
        <p:nvSpPr>
          <p:cNvPr id="3" name="TextBox 2"/>
          <p:cNvSpPr txBox="1"/>
          <p:nvPr/>
        </p:nvSpPr>
        <p:spPr>
          <a:xfrm>
            <a:off x="228600" y="6324600"/>
            <a:ext cx="5486400" cy="369332"/>
          </a:xfrm>
          <a:prstGeom prst="rect">
            <a:avLst/>
          </a:prstGeom>
          <a:noFill/>
        </p:spPr>
        <p:txBody>
          <a:bodyPr wrap="square" rtlCol="0">
            <a:spAutoFit/>
          </a:bodyPr>
          <a:lstStyle/>
          <a:p>
            <a:r>
              <a:rPr lang="en-US" i="1" dirty="0" err="1" smtClean="0">
                <a:latin typeface="Times New Roman"/>
                <a:cs typeface="Times New Roman"/>
              </a:rPr>
              <a:t>Westman</a:t>
            </a:r>
            <a:r>
              <a:rPr lang="en-US" i="1" dirty="0" smtClean="0">
                <a:latin typeface="Times New Roman"/>
                <a:cs typeface="Times New Roman"/>
              </a:rPr>
              <a:t>, E et al. Nutrition 31 (2015) 1-13  </a:t>
            </a:r>
            <a:endParaRPr lang="en-US" i="1" dirty="0">
              <a:latin typeface="Times New Roman"/>
              <a:cs typeface="Times New Roman"/>
            </a:endParaRPr>
          </a:p>
        </p:txBody>
      </p:sp>
    </p:spTree>
    <p:extLst>
      <p:ext uri="{BB962C8B-B14F-4D97-AF65-F5344CB8AC3E}">
        <p14:creationId xmlns:p14="http://schemas.microsoft.com/office/powerpoint/2010/main" val="263233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731"/>
            <a:ext cx="9144000" cy="5126983"/>
          </a:xfrm>
          <a:prstGeom prst="rect">
            <a:avLst/>
          </a:prstGeom>
        </p:spPr>
      </p:pic>
      <p:sp>
        <p:nvSpPr>
          <p:cNvPr id="3" name="TextBox 2"/>
          <p:cNvSpPr txBox="1"/>
          <p:nvPr/>
        </p:nvSpPr>
        <p:spPr>
          <a:xfrm>
            <a:off x="228600" y="6324600"/>
            <a:ext cx="5486400" cy="369332"/>
          </a:xfrm>
          <a:prstGeom prst="rect">
            <a:avLst/>
          </a:prstGeom>
          <a:noFill/>
        </p:spPr>
        <p:txBody>
          <a:bodyPr wrap="square" rtlCol="0">
            <a:spAutoFit/>
          </a:bodyPr>
          <a:lstStyle/>
          <a:p>
            <a:r>
              <a:rPr lang="en-US" i="1" dirty="0" err="1" smtClean="0">
                <a:latin typeface="Times New Roman"/>
                <a:cs typeface="Times New Roman"/>
              </a:rPr>
              <a:t>Westman</a:t>
            </a:r>
            <a:r>
              <a:rPr lang="en-US" i="1" dirty="0" smtClean="0">
                <a:latin typeface="Times New Roman"/>
                <a:cs typeface="Times New Roman"/>
              </a:rPr>
              <a:t>, E et al. Nutrition 31 (2015) 1-13  </a:t>
            </a:r>
            <a:endParaRPr lang="en-US" i="1" dirty="0">
              <a:latin typeface="Times New Roman"/>
              <a:cs typeface="Times New Roman"/>
            </a:endParaRPr>
          </a:p>
        </p:txBody>
      </p:sp>
    </p:spTree>
    <p:extLst>
      <p:ext uri="{BB962C8B-B14F-4D97-AF65-F5344CB8AC3E}">
        <p14:creationId xmlns:p14="http://schemas.microsoft.com/office/powerpoint/2010/main" val="38246863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388"/>
            <a:ext cx="9144000" cy="5113002"/>
          </a:xfrm>
          <a:prstGeom prst="rect">
            <a:avLst/>
          </a:prstGeom>
        </p:spPr>
      </p:pic>
      <p:sp>
        <p:nvSpPr>
          <p:cNvPr id="3" name="TextBox 2"/>
          <p:cNvSpPr txBox="1"/>
          <p:nvPr/>
        </p:nvSpPr>
        <p:spPr>
          <a:xfrm>
            <a:off x="228600" y="6324600"/>
            <a:ext cx="5486400" cy="369332"/>
          </a:xfrm>
          <a:prstGeom prst="rect">
            <a:avLst/>
          </a:prstGeom>
          <a:noFill/>
        </p:spPr>
        <p:txBody>
          <a:bodyPr wrap="square" rtlCol="0">
            <a:spAutoFit/>
          </a:bodyPr>
          <a:lstStyle/>
          <a:p>
            <a:r>
              <a:rPr lang="en-US" i="1" dirty="0" err="1" smtClean="0">
                <a:latin typeface="Times New Roman"/>
                <a:cs typeface="Times New Roman"/>
              </a:rPr>
              <a:t>Westman</a:t>
            </a:r>
            <a:r>
              <a:rPr lang="en-US" i="1" dirty="0" smtClean="0">
                <a:latin typeface="Times New Roman"/>
                <a:cs typeface="Times New Roman"/>
              </a:rPr>
              <a:t>, E et al. Nutrition 31 (2015) 1-13  </a:t>
            </a:r>
            <a:endParaRPr lang="en-US" i="1" dirty="0">
              <a:latin typeface="Times New Roman"/>
              <a:cs typeface="Times New Roman"/>
            </a:endParaRPr>
          </a:p>
        </p:txBody>
      </p:sp>
    </p:spTree>
    <p:extLst>
      <p:ext uri="{BB962C8B-B14F-4D97-AF65-F5344CB8AC3E}">
        <p14:creationId xmlns:p14="http://schemas.microsoft.com/office/powerpoint/2010/main" val="43784435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915400" cy="6258893"/>
          </a:xfrm>
          <a:prstGeom prst="rect">
            <a:avLst/>
          </a:prstGeom>
        </p:spPr>
      </p:pic>
      <p:sp>
        <p:nvSpPr>
          <p:cNvPr id="3" name="TextBox 2"/>
          <p:cNvSpPr txBox="1"/>
          <p:nvPr/>
        </p:nvSpPr>
        <p:spPr>
          <a:xfrm>
            <a:off x="304801" y="2438400"/>
            <a:ext cx="8534400" cy="2677656"/>
          </a:xfrm>
          <a:prstGeom prst="rect">
            <a:avLst/>
          </a:prstGeom>
          <a:solidFill>
            <a:srgbClr val="800000"/>
          </a:solidFill>
        </p:spPr>
        <p:txBody>
          <a:bodyPr wrap="square" rtlCol="0">
            <a:spAutoFit/>
          </a:bodyPr>
          <a:lstStyle/>
          <a:p>
            <a:pPr marL="342900" indent="-342900">
              <a:buFont typeface="Arial"/>
              <a:buChar char="•"/>
            </a:pPr>
            <a:r>
              <a:rPr lang="en-US" sz="2400" dirty="0" smtClean="0">
                <a:solidFill>
                  <a:srgbClr val="FFFFFF"/>
                </a:solidFill>
                <a:latin typeface="Times New Roman"/>
                <a:cs typeface="Times New Roman"/>
              </a:rPr>
              <a:t>In weight loss trials, low-carbohydrate interventions led to significantly greater weight loss (along with better metabolic RF reduction) than did the low-fat interventions. </a:t>
            </a:r>
          </a:p>
          <a:p>
            <a:pPr marL="342900" indent="-342900">
              <a:buFont typeface="Arial"/>
              <a:buChar char="•"/>
            </a:pPr>
            <a:r>
              <a:rPr lang="en-US" sz="2400" dirty="0" smtClean="0">
                <a:solidFill>
                  <a:srgbClr val="FFFFFF"/>
                </a:solidFill>
                <a:latin typeface="Times New Roman"/>
                <a:cs typeface="Times New Roman"/>
              </a:rPr>
              <a:t>When compared with dietary interventions of similar intensity, evidence from RCTs does not support low-fat diets over other dietary interventions for long-term weight loss.</a:t>
            </a:r>
          </a:p>
          <a:p>
            <a:pPr marL="342900" indent="-342900">
              <a:buFont typeface="Arial"/>
              <a:buChar char="•"/>
            </a:pPr>
            <a:endParaRPr lang="en-US" sz="2400" dirty="0">
              <a:solidFill>
                <a:srgbClr val="FFFFFF"/>
              </a:solidFill>
              <a:latin typeface="Times New Roman"/>
              <a:cs typeface="Times New Roman"/>
            </a:endParaRPr>
          </a:p>
        </p:txBody>
      </p:sp>
      <p:sp>
        <p:nvSpPr>
          <p:cNvPr id="4" name="TextBox 3"/>
          <p:cNvSpPr txBox="1"/>
          <p:nvPr/>
        </p:nvSpPr>
        <p:spPr>
          <a:xfrm>
            <a:off x="0" y="6400800"/>
            <a:ext cx="5257800" cy="307777"/>
          </a:xfrm>
          <a:prstGeom prst="rect">
            <a:avLst/>
          </a:prstGeom>
          <a:noFill/>
        </p:spPr>
        <p:txBody>
          <a:bodyPr wrap="square" rtlCol="0">
            <a:spAutoFit/>
          </a:bodyPr>
          <a:lstStyle/>
          <a:p>
            <a:r>
              <a:rPr lang="en-US" sz="1400" dirty="0" smtClean="0">
                <a:latin typeface="Times New Roman"/>
                <a:cs typeface="Times New Roman"/>
              </a:rPr>
              <a:t>Lancet Diabetes </a:t>
            </a:r>
            <a:r>
              <a:rPr lang="en-US" sz="1400" dirty="0" err="1" smtClean="0">
                <a:latin typeface="Times New Roman"/>
                <a:cs typeface="Times New Roman"/>
              </a:rPr>
              <a:t>Endocrionol</a:t>
            </a:r>
            <a:r>
              <a:rPr lang="en-US" sz="1400" dirty="0" smtClean="0">
                <a:latin typeface="Times New Roman"/>
                <a:cs typeface="Times New Roman"/>
              </a:rPr>
              <a:t> 2015 Dec:3(12)</a:t>
            </a:r>
            <a:endParaRPr lang="en-US" sz="1400" dirty="0">
              <a:latin typeface="Times New Roman"/>
              <a:cs typeface="Times New Roman"/>
            </a:endParaRPr>
          </a:p>
        </p:txBody>
      </p:sp>
    </p:spTree>
    <p:extLst>
      <p:ext uri="{BB962C8B-B14F-4D97-AF65-F5344CB8AC3E}">
        <p14:creationId xmlns:p14="http://schemas.microsoft.com/office/powerpoint/2010/main" val="269638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8" y="300504"/>
            <a:ext cx="8991600" cy="5943600"/>
          </a:xfrm>
          <a:prstGeom prst="rect">
            <a:avLst/>
          </a:prstGeom>
        </p:spPr>
      </p:pic>
    </p:spTree>
    <p:extLst>
      <p:ext uri="{BB962C8B-B14F-4D97-AF65-F5344CB8AC3E}">
        <p14:creationId xmlns:p14="http://schemas.microsoft.com/office/powerpoint/2010/main" val="161656828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576456"/>
            <a:ext cx="8775700" cy="5880100"/>
          </a:xfrm>
          <a:prstGeom prst="rect">
            <a:avLst/>
          </a:prstGeom>
        </p:spPr>
      </p:pic>
    </p:spTree>
    <p:extLst>
      <p:ext uri="{BB962C8B-B14F-4D97-AF65-F5344CB8AC3E}">
        <p14:creationId xmlns:p14="http://schemas.microsoft.com/office/powerpoint/2010/main" val="72389288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1066800"/>
            <a:ext cx="4800600" cy="584776"/>
          </a:xfrm>
          <a:prstGeom prst="rect">
            <a:avLst/>
          </a:prstGeom>
          <a:noFill/>
        </p:spPr>
        <p:txBody>
          <a:bodyPr wrap="square" rtlCol="0">
            <a:spAutoFit/>
          </a:bodyPr>
          <a:lstStyle/>
          <a:p>
            <a:pPr algn="ctr"/>
            <a:r>
              <a:rPr lang="en-US" sz="3200" dirty="0" smtClean="0">
                <a:latin typeface="Times New Roman"/>
                <a:cs typeface="Times New Roman"/>
              </a:rPr>
              <a:t>Food and Reward</a:t>
            </a:r>
            <a:endParaRPr lang="en-US" sz="3200" dirty="0">
              <a:latin typeface="Times New Roman"/>
              <a:cs typeface="Times New Roman"/>
            </a:endParaRPr>
          </a:p>
        </p:txBody>
      </p:sp>
      <p:pic>
        <p:nvPicPr>
          <p:cNvPr id="3" name="Picture 1" descr="11916770-1CDE-4898-9484D822968AAEC1_artic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981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5321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J-AV910_HEAL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6019800"/>
            <a:ext cx="5181600" cy="369332"/>
          </a:xfrm>
          <a:prstGeom prst="rect">
            <a:avLst/>
          </a:prstGeom>
          <a:noFill/>
        </p:spPr>
        <p:txBody>
          <a:bodyPr wrap="square" rtlCol="0">
            <a:spAutoFit/>
          </a:bodyPr>
          <a:lstStyle/>
          <a:p>
            <a:r>
              <a:rPr lang="en-US" dirty="0" err="1" smtClean="0"/>
              <a:t>Jabr</a:t>
            </a:r>
            <a:r>
              <a:rPr lang="en-US" dirty="0" smtClean="0"/>
              <a:t> F, </a:t>
            </a:r>
            <a:r>
              <a:rPr lang="en-US" i="1" dirty="0" smtClean="0"/>
              <a:t>SA Mind </a:t>
            </a:r>
            <a:r>
              <a:rPr lang="en-US" dirty="0" smtClean="0"/>
              <a:t>December 2015</a:t>
            </a:r>
            <a:endParaRPr lang="en-US" dirty="0"/>
          </a:p>
        </p:txBody>
      </p:sp>
    </p:spTree>
    <p:extLst>
      <p:ext uri="{BB962C8B-B14F-4D97-AF65-F5344CB8AC3E}">
        <p14:creationId xmlns:p14="http://schemas.microsoft.com/office/powerpoint/2010/main" val="105668001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8.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28240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95800" y="698500"/>
            <a:ext cx="4495800" cy="5078313"/>
          </a:xfrm>
          <a:prstGeom prst="rect">
            <a:avLst/>
          </a:prstGeom>
          <a:noFill/>
        </p:spPr>
        <p:txBody>
          <a:bodyPr wrap="square">
            <a:spAutoFit/>
          </a:bodyPr>
          <a:lstStyle/>
          <a:p>
            <a:pPr algn="ctr">
              <a:defRPr/>
            </a:pPr>
            <a:r>
              <a:rPr lang="en-US" sz="2400" dirty="0">
                <a:solidFill>
                  <a:srgbClr val="800000"/>
                </a:solidFill>
                <a:latin typeface="Times New Roman"/>
                <a:cs typeface="Times New Roman"/>
              </a:rPr>
              <a:t>Disrupted Sleep</a:t>
            </a:r>
          </a:p>
          <a:p>
            <a:pPr algn="ctr">
              <a:defRPr/>
            </a:pPr>
            <a:r>
              <a:rPr lang="en-US" sz="2400" dirty="0">
                <a:solidFill>
                  <a:srgbClr val="800000"/>
                </a:solidFill>
                <a:latin typeface="Times New Roman"/>
                <a:cs typeface="Times New Roman"/>
              </a:rPr>
              <a:t>Loss of entrainment</a:t>
            </a:r>
          </a:p>
          <a:p>
            <a:pPr>
              <a:defRPr/>
            </a:pPr>
            <a:endParaRPr lang="en-US" b="1" dirty="0">
              <a:latin typeface="Times New Roman"/>
              <a:cs typeface="Times New Roman"/>
            </a:endParaRPr>
          </a:p>
          <a:p>
            <a:pPr marL="285750" indent="-285750">
              <a:buFont typeface="Arial"/>
              <a:buChar char="•"/>
              <a:defRPr/>
            </a:pPr>
            <a:r>
              <a:rPr lang="en-US" sz="2000" dirty="0">
                <a:latin typeface="Times New Roman"/>
                <a:cs typeface="Times New Roman"/>
              </a:rPr>
              <a:t>15% Americans experience chronic insomnia</a:t>
            </a:r>
          </a:p>
          <a:p>
            <a:pPr marL="285750" indent="-285750">
              <a:buFont typeface="Arial"/>
              <a:buChar char="•"/>
              <a:defRPr/>
            </a:pPr>
            <a:r>
              <a:rPr lang="en-US" sz="2000" dirty="0">
                <a:latin typeface="Times New Roman"/>
                <a:cs typeface="Times New Roman"/>
              </a:rPr>
              <a:t>1 out of 3 has sleep disruption on one or more nights each week </a:t>
            </a:r>
          </a:p>
          <a:p>
            <a:pPr marL="285750" indent="-285750">
              <a:buFont typeface="Arial"/>
              <a:buChar char="•"/>
              <a:defRPr/>
            </a:pPr>
            <a:r>
              <a:rPr lang="en-US" sz="2000" dirty="0">
                <a:latin typeface="Times New Roman"/>
                <a:cs typeface="Times New Roman"/>
              </a:rPr>
              <a:t>Major risk factor for many chronic complex </a:t>
            </a:r>
            <a:r>
              <a:rPr lang="en-US" sz="2000" dirty="0" smtClean="0">
                <a:latin typeface="Times New Roman"/>
                <a:cs typeface="Times New Roman"/>
              </a:rPr>
              <a:t>diseases including obesity</a:t>
            </a:r>
            <a:endParaRPr lang="en-US" sz="2000" dirty="0">
              <a:latin typeface="Times New Roman"/>
              <a:cs typeface="Times New Roman"/>
            </a:endParaRPr>
          </a:p>
          <a:p>
            <a:pPr marL="285750" indent="-285750">
              <a:buFont typeface="Arial"/>
              <a:buChar char="•"/>
              <a:defRPr/>
            </a:pPr>
            <a:r>
              <a:rPr lang="en-US" sz="2000" dirty="0">
                <a:latin typeface="Times New Roman"/>
                <a:cs typeface="Times New Roman"/>
              </a:rPr>
              <a:t>Neuro-endocrine-immune disruption</a:t>
            </a:r>
          </a:p>
          <a:p>
            <a:pPr marL="285750" indent="-285750">
              <a:buFont typeface="Arial"/>
              <a:buChar char="•"/>
              <a:defRPr/>
            </a:pPr>
            <a:r>
              <a:rPr lang="en-US" sz="2000" dirty="0" smtClean="0">
                <a:latin typeface="Times New Roman"/>
                <a:cs typeface="Times New Roman"/>
              </a:rPr>
              <a:t>Obstructive </a:t>
            </a:r>
            <a:r>
              <a:rPr lang="en-US" sz="2000" dirty="0">
                <a:latin typeface="Times New Roman"/>
                <a:cs typeface="Times New Roman"/>
              </a:rPr>
              <a:t>sleep </a:t>
            </a:r>
            <a:r>
              <a:rPr lang="en-US" sz="2000" dirty="0" smtClean="0">
                <a:latin typeface="Times New Roman"/>
                <a:cs typeface="Times New Roman"/>
              </a:rPr>
              <a:t>apnea </a:t>
            </a:r>
            <a:r>
              <a:rPr lang="en-US" sz="2000" dirty="0" err="1" smtClean="0">
                <a:latin typeface="Times New Roman"/>
                <a:cs typeface="Times New Roman"/>
              </a:rPr>
              <a:t>underdiagnosed</a:t>
            </a:r>
            <a:r>
              <a:rPr lang="en-US" sz="2000" dirty="0" smtClean="0">
                <a:latin typeface="Times New Roman"/>
                <a:cs typeface="Times New Roman"/>
              </a:rPr>
              <a:t> (neck </a:t>
            </a:r>
            <a:r>
              <a:rPr lang="en-US" sz="2000" dirty="0" err="1" smtClean="0">
                <a:latin typeface="Times New Roman"/>
                <a:cs typeface="Times New Roman"/>
              </a:rPr>
              <a:t>circumfrence</a:t>
            </a:r>
            <a:r>
              <a:rPr lang="en-US" sz="2000" dirty="0" smtClean="0">
                <a:latin typeface="Times New Roman"/>
                <a:cs typeface="Times New Roman"/>
              </a:rPr>
              <a:t> 16+” in women and 17+” in men)</a:t>
            </a:r>
          </a:p>
          <a:p>
            <a:pPr marL="285750" indent="-285750">
              <a:buFont typeface="Arial"/>
              <a:buChar char="•"/>
              <a:defRPr/>
            </a:pPr>
            <a:r>
              <a:rPr lang="en-US" sz="2000" dirty="0">
                <a:latin typeface="Times New Roman"/>
                <a:cs typeface="Times New Roman"/>
              </a:rPr>
              <a:t>Sleep hygiene</a:t>
            </a:r>
          </a:p>
          <a:p>
            <a:pPr>
              <a:defRPr/>
            </a:pPr>
            <a:endParaRPr lang="en-US" sz="2000" dirty="0">
              <a:latin typeface="Times New Roman"/>
              <a:cs typeface="Times New Roman"/>
            </a:endParaRPr>
          </a:p>
          <a:p>
            <a:pPr>
              <a:defRPr/>
            </a:pPr>
            <a:endParaRPr lang="en-US" dirty="0">
              <a:latin typeface="Times New Roman"/>
              <a:cs typeface="Times New Roman"/>
            </a:endParaRPr>
          </a:p>
        </p:txBody>
      </p:sp>
      <p:pic>
        <p:nvPicPr>
          <p:cNvPr id="56322" name="Picture 1" descr="insomni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40036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15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6400800" cy="1143000"/>
          </a:xfrm>
        </p:spPr>
        <p:txBody>
          <a:bodyPr/>
          <a:lstStyle/>
          <a:p>
            <a:pPr algn="ctr"/>
            <a:r>
              <a:rPr lang="en-US" dirty="0" smtClean="0">
                <a:solidFill>
                  <a:srgbClr val="800000"/>
                </a:solidFill>
              </a:rPr>
              <a:t>Top 5 most interesting and meaningful attributes of any food</a:t>
            </a:r>
            <a:endParaRPr lang="en-US" dirty="0">
              <a:solidFill>
                <a:srgbClr val="800000"/>
              </a:solidFill>
            </a:endParaRPr>
          </a:p>
        </p:txBody>
      </p:sp>
      <p:sp>
        <p:nvSpPr>
          <p:cNvPr id="3" name="Content Placeholder 2"/>
          <p:cNvSpPr>
            <a:spLocks noGrp="1"/>
          </p:cNvSpPr>
          <p:nvPr>
            <p:ph idx="1"/>
          </p:nvPr>
        </p:nvSpPr>
        <p:spPr>
          <a:xfrm>
            <a:off x="990600" y="2514600"/>
            <a:ext cx="7924800" cy="3124200"/>
          </a:xfrm>
        </p:spPr>
        <p:txBody>
          <a:bodyPr/>
          <a:lstStyle/>
          <a:p>
            <a:pPr>
              <a:buFont typeface="Arial"/>
              <a:buChar char="•"/>
            </a:pPr>
            <a:r>
              <a:rPr lang="en-US" dirty="0" smtClean="0"/>
              <a:t>Nutrient density</a:t>
            </a:r>
          </a:p>
          <a:p>
            <a:pPr>
              <a:buFont typeface="Arial"/>
              <a:buChar char="•"/>
            </a:pPr>
            <a:r>
              <a:rPr lang="en-US" dirty="0" smtClean="0"/>
              <a:t>Phytonutrient complexity</a:t>
            </a:r>
          </a:p>
          <a:p>
            <a:pPr>
              <a:buFont typeface="Arial"/>
              <a:buChar char="•"/>
            </a:pPr>
            <a:r>
              <a:rPr lang="en-US" dirty="0" smtClean="0"/>
              <a:t>Amount of Microbiota </a:t>
            </a:r>
            <a:r>
              <a:rPr lang="en-US" dirty="0"/>
              <a:t>A</a:t>
            </a:r>
            <a:r>
              <a:rPr lang="en-US" dirty="0" smtClean="0"/>
              <a:t>ccessible </a:t>
            </a:r>
            <a:r>
              <a:rPr lang="en-US" dirty="0"/>
              <a:t>C</a:t>
            </a:r>
            <a:r>
              <a:rPr lang="en-US" dirty="0" smtClean="0"/>
              <a:t>arbohydrates (MACs)</a:t>
            </a:r>
          </a:p>
          <a:p>
            <a:pPr>
              <a:buFont typeface="Arial"/>
              <a:buChar char="•"/>
            </a:pPr>
            <a:r>
              <a:rPr lang="en-US" dirty="0"/>
              <a:t>Macronutrient </a:t>
            </a:r>
            <a:r>
              <a:rPr lang="en-US" dirty="0" smtClean="0"/>
              <a:t>quality</a:t>
            </a:r>
          </a:p>
          <a:p>
            <a:pPr>
              <a:buFont typeface="Arial"/>
              <a:buChar char="•"/>
            </a:pPr>
            <a:r>
              <a:rPr lang="en-US" dirty="0" smtClean="0"/>
              <a:t>To what extent has it been processed</a:t>
            </a:r>
          </a:p>
        </p:txBody>
      </p:sp>
    </p:spTree>
    <p:extLst>
      <p:ext uri="{BB962C8B-B14F-4D97-AF65-F5344CB8AC3E}">
        <p14:creationId xmlns:p14="http://schemas.microsoft.com/office/powerpoint/2010/main" val="1336104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838200"/>
            <a:ext cx="4208463" cy="1066800"/>
          </a:xfrm>
        </p:spPr>
        <p:txBody>
          <a:bodyPr/>
          <a:lstStyle/>
          <a:p>
            <a:pPr eaLnBrk="1" hangingPunct="1">
              <a:defRPr/>
            </a:pPr>
            <a:r>
              <a:rPr lang="en-US" sz="3600" dirty="0">
                <a:solidFill>
                  <a:srgbClr val="800000"/>
                </a:solidFill>
                <a:latin typeface="Times New Roman" charset="0"/>
              </a:rPr>
              <a:t>Stress Management</a:t>
            </a:r>
          </a:p>
        </p:txBody>
      </p:sp>
      <p:sp>
        <p:nvSpPr>
          <p:cNvPr id="83970" name="Rectangle 3"/>
          <p:cNvSpPr>
            <a:spLocks noGrp="1" noChangeArrowheads="1"/>
          </p:cNvSpPr>
          <p:nvPr>
            <p:ph type="body" idx="1"/>
          </p:nvPr>
        </p:nvSpPr>
        <p:spPr>
          <a:xfrm>
            <a:off x="304800" y="2514600"/>
            <a:ext cx="7327900" cy="3079750"/>
          </a:xfrm>
        </p:spPr>
        <p:txBody>
          <a:bodyPr/>
          <a:lstStyle/>
          <a:p>
            <a:pPr eaLnBrk="1" hangingPunct="1">
              <a:buFontTx/>
              <a:buChar char="•"/>
              <a:defRPr/>
            </a:pPr>
            <a:r>
              <a:rPr lang="en-US" sz="2000" dirty="0">
                <a:latin typeface="Times New Roman" charset="0"/>
              </a:rPr>
              <a:t>Meditation, prayer, relaxation response, guided imagery, yoga, tai chi, biofeedback, gratitude </a:t>
            </a:r>
            <a:r>
              <a:rPr lang="en-US" sz="2000" dirty="0" smtClean="0">
                <a:latin typeface="Times New Roman" charset="0"/>
              </a:rPr>
              <a:t>journal</a:t>
            </a:r>
          </a:p>
          <a:p>
            <a:pPr eaLnBrk="1" hangingPunct="1">
              <a:buFontTx/>
              <a:buChar char="•"/>
              <a:defRPr/>
            </a:pPr>
            <a:r>
              <a:rPr lang="en-US" sz="2000" dirty="0" smtClean="0">
                <a:latin typeface="Times New Roman" charset="0"/>
              </a:rPr>
              <a:t>HRV-</a:t>
            </a:r>
            <a:r>
              <a:rPr lang="en-US" sz="2000" dirty="0" err="1" smtClean="0">
                <a:latin typeface="Times New Roman" charset="0"/>
              </a:rPr>
              <a:t>HeartMath</a:t>
            </a:r>
            <a:endParaRPr lang="en-US" sz="2000" dirty="0">
              <a:latin typeface="Times New Roman" charset="0"/>
            </a:endParaRPr>
          </a:p>
          <a:p>
            <a:pPr eaLnBrk="1" hangingPunct="1">
              <a:buFontTx/>
              <a:buChar char="•"/>
              <a:defRPr/>
            </a:pPr>
            <a:r>
              <a:rPr lang="en-US" sz="2000" dirty="0">
                <a:latin typeface="Times New Roman" charset="0"/>
              </a:rPr>
              <a:t>Decreased cortisol, flight-fight response, BP, </a:t>
            </a:r>
          </a:p>
          <a:p>
            <a:pPr eaLnBrk="1" hangingPunct="1">
              <a:buFontTx/>
              <a:buChar char="•"/>
              <a:defRPr/>
            </a:pPr>
            <a:r>
              <a:rPr lang="en-US" sz="2000" dirty="0">
                <a:latin typeface="Times New Roman" charset="0"/>
              </a:rPr>
              <a:t>Increased parasympathetic tone</a:t>
            </a:r>
          </a:p>
          <a:p>
            <a:pPr eaLnBrk="1" hangingPunct="1">
              <a:buFontTx/>
              <a:buChar char="•"/>
              <a:defRPr/>
            </a:pPr>
            <a:r>
              <a:rPr lang="en-US" sz="2000" dirty="0">
                <a:latin typeface="Times New Roman" charset="0"/>
              </a:rPr>
              <a:t>Improved mood, concentration, pain tolerance, resilience</a:t>
            </a:r>
          </a:p>
          <a:p>
            <a:pPr eaLnBrk="1" hangingPunct="1">
              <a:buFontTx/>
              <a:buChar char="•"/>
              <a:defRPr/>
            </a:pPr>
            <a:r>
              <a:rPr lang="en-US" sz="2000" dirty="0">
                <a:latin typeface="Times New Roman" charset="0"/>
              </a:rPr>
              <a:t>Positive epigenetic effects on inflammation, insulin sensitivity and energy efficiency e.g. mitochondrial health</a:t>
            </a:r>
          </a:p>
          <a:p>
            <a:pPr eaLnBrk="1" hangingPunct="1">
              <a:buFontTx/>
              <a:buChar char="•"/>
              <a:defRPr/>
            </a:pPr>
            <a:r>
              <a:rPr lang="en-US" sz="2000" dirty="0">
                <a:latin typeface="Times New Roman" charset="0"/>
              </a:rPr>
              <a:t>Decreased cardiovascular risk</a:t>
            </a:r>
          </a:p>
          <a:p>
            <a:pPr eaLnBrk="1" hangingPunct="1">
              <a:buFontTx/>
              <a:buChar char="•"/>
              <a:defRPr/>
            </a:pPr>
            <a:r>
              <a:rPr lang="en-US" sz="2000" dirty="0">
                <a:latin typeface="Times New Roman" charset="0"/>
              </a:rPr>
              <a:t>Enhanced neuroplasticity</a:t>
            </a:r>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04800"/>
            <a:ext cx="20558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9446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13510"/>
            <a:ext cx="7315200" cy="1371600"/>
          </a:xfrm>
        </p:spPr>
        <p:txBody>
          <a:bodyPr>
            <a:normAutofit fontScale="90000"/>
          </a:bodyPr>
          <a:lstStyle/>
          <a:p>
            <a:pPr>
              <a:defRPr/>
            </a:pPr>
            <a:r>
              <a:rPr lang="en-US" sz="3200" dirty="0" smtClean="0">
                <a:solidFill>
                  <a:srgbClr val="800000"/>
                </a:solidFill>
                <a:latin typeface="Times New Roman"/>
                <a:cs typeface="Times New Roman"/>
              </a:rPr>
              <a:t>Summary: Enhancing metabolic efficiency: </a:t>
            </a:r>
            <a:br>
              <a:rPr lang="en-US" sz="3200" dirty="0" smtClean="0">
                <a:solidFill>
                  <a:srgbClr val="800000"/>
                </a:solidFill>
                <a:latin typeface="Times New Roman"/>
                <a:cs typeface="Times New Roman"/>
              </a:rPr>
            </a:br>
            <a:r>
              <a:rPr lang="en-US" sz="3200" dirty="0" smtClean="0">
                <a:solidFill>
                  <a:schemeClr val="tx1"/>
                </a:solidFill>
                <a:latin typeface="Times New Roman"/>
                <a:cs typeface="Times New Roman"/>
              </a:rPr>
              <a:t>…. </a:t>
            </a:r>
            <a:r>
              <a:rPr lang="en-US" dirty="0" smtClean="0">
                <a:solidFill>
                  <a:schemeClr val="tx1"/>
                </a:solidFill>
                <a:latin typeface="Times New Roman"/>
                <a:cs typeface="Times New Roman"/>
              </a:rPr>
              <a:t>Reduce inflammation, insulin and leptin resistance</a:t>
            </a:r>
            <a:endParaRPr lang="en-US" dirty="0">
              <a:solidFill>
                <a:srgbClr val="FF0000"/>
              </a:solidFill>
              <a:latin typeface="Times New Roman"/>
              <a:cs typeface="Times New Roman"/>
            </a:endParaRPr>
          </a:p>
        </p:txBody>
      </p:sp>
      <p:sp>
        <p:nvSpPr>
          <p:cNvPr id="3" name="Content Placeholder 2"/>
          <p:cNvSpPr>
            <a:spLocks noGrp="1"/>
          </p:cNvSpPr>
          <p:nvPr>
            <p:ph idx="1"/>
          </p:nvPr>
        </p:nvSpPr>
        <p:spPr>
          <a:xfrm>
            <a:off x="-17565" y="1905000"/>
            <a:ext cx="8839200" cy="4343400"/>
          </a:xfrm>
        </p:spPr>
        <p:txBody>
          <a:bodyPr>
            <a:noAutofit/>
          </a:bodyPr>
          <a:lstStyle/>
          <a:p>
            <a:pPr>
              <a:buFont typeface="Arial"/>
              <a:buChar char="•"/>
              <a:defRPr/>
            </a:pPr>
            <a:r>
              <a:rPr lang="en-US" dirty="0" smtClean="0"/>
              <a:t>Eliminate </a:t>
            </a:r>
            <a:r>
              <a:rPr lang="en-US" dirty="0"/>
              <a:t>– reduce sugar-fructose in all it’s forms</a:t>
            </a:r>
          </a:p>
          <a:p>
            <a:pPr>
              <a:buFont typeface="Arial"/>
              <a:buChar char="•"/>
              <a:defRPr/>
            </a:pPr>
            <a:r>
              <a:rPr lang="en-US" dirty="0" smtClean="0"/>
              <a:t>Eliminate-reduce refined grain flours, and carbohydrate-dense processed foods.</a:t>
            </a:r>
          </a:p>
          <a:p>
            <a:pPr>
              <a:buFont typeface="Arial"/>
              <a:buChar char="•"/>
              <a:defRPr/>
            </a:pPr>
            <a:r>
              <a:rPr lang="en-US" dirty="0"/>
              <a:t>R</a:t>
            </a:r>
            <a:r>
              <a:rPr lang="en-US" dirty="0" smtClean="0"/>
              <a:t>educe hydrogenated oils and processed seed oils cooked at high temperatures</a:t>
            </a:r>
          </a:p>
          <a:p>
            <a:pPr>
              <a:buFont typeface="Arial"/>
              <a:buChar char="•"/>
              <a:defRPr/>
            </a:pPr>
            <a:r>
              <a:rPr lang="en-US" dirty="0" smtClean="0"/>
              <a:t>More abundant healthy fats sources e.g. extra virgin olive oil, fatty fish, grass-fed butter; extra virgin coconut oil (MCT Oil); pasture-raised animal fat, ghee, avocados, nuts (almonds, walnuts and macadamia) and nut butters</a:t>
            </a:r>
          </a:p>
        </p:txBody>
      </p:sp>
      <p:pic>
        <p:nvPicPr>
          <p:cNvPr id="4"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4715" y="304800"/>
            <a:ext cx="190928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086600" cy="1143000"/>
          </a:xfrm>
        </p:spPr>
        <p:txBody>
          <a:bodyPr/>
          <a:lstStyle/>
          <a:p>
            <a:r>
              <a:rPr lang="en-US" dirty="0">
                <a:solidFill>
                  <a:srgbClr val="800000"/>
                </a:solidFill>
              </a:rPr>
              <a:t>Summary: Enhancing metabolic efficiency: </a:t>
            </a:r>
            <a:br>
              <a:rPr lang="en-US" dirty="0">
                <a:solidFill>
                  <a:srgbClr val="800000"/>
                </a:solidFill>
              </a:rPr>
            </a:br>
            <a:r>
              <a:rPr lang="en-US" sz="3200" dirty="0">
                <a:solidFill>
                  <a:schemeClr val="tx1"/>
                </a:solidFill>
              </a:rPr>
              <a:t>…. </a:t>
            </a:r>
            <a:r>
              <a:rPr lang="en-US" sz="2400" dirty="0">
                <a:solidFill>
                  <a:schemeClr val="tx1"/>
                </a:solidFill>
              </a:rPr>
              <a:t>Reduce inflammation, insulin and leptin resistance</a:t>
            </a:r>
            <a:endParaRPr lang="en-US" sz="2400" dirty="0">
              <a:solidFill>
                <a:srgbClr val="800000"/>
              </a:solidFill>
            </a:endParaRPr>
          </a:p>
        </p:txBody>
      </p:sp>
      <p:sp>
        <p:nvSpPr>
          <p:cNvPr id="3" name="Content Placeholder 2"/>
          <p:cNvSpPr>
            <a:spLocks noGrp="1"/>
          </p:cNvSpPr>
          <p:nvPr>
            <p:ph idx="1"/>
          </p:nvPr>
        </p:nvSpPr>
        <p:spPr>
          <a:xfrm>
            <a:off x="533400" y="2057400"/>
            <a:ext cx="7772400" cy="4191000"/>
          </a:xfrm>
        </p:spPr>
        <p:txBody>
          <a:bodyPr/>
          <a:lstStyle/>
          <a:p>
            <a:pPr>
              <a:buFont typeface="Arial"/>
              <a:buChar char="•"/>
              <a:defRPr/>
            </a:pPr>
            <a:r>
              <a:rPr lang="en-US" dirty="0"/>
              <a:t>OK to consume pasture-raised meats and eggs</a:t>
            </a:r>
          </a:p>
          <a:p>
            <a:pPr>
              <a:buFont typeface="Arial"/>
              <a:buChar char="•"/>
              <a:defRPr/>
            </a:pPr>
            <a:r>
              <a:rPr lang="en-US" dirty="0"/>
              <a:t>Gut health-microbiome: </a:t>
            </a:r>
            <a:r>
              <a:rPr lang="en-US" dirty="0" err="1"/>
              <a:t>dysbiosis</a:t>
            </a:r>
            <a:r>
              <a:rPr lang="en-US" dirty="0"/>
              <a:t>, SIBO, intestinal barrier function; more MACs and fermented foods; </a:t>
            </a:r>
            <a:r>
              <a:rPr lang="en-US" dirty="0" smtClean="0"/>
              <a:t>probiotics</a:t>
            </a:r>
          </a:p>
          <a:p>
            <a:pPr>
              <a:buFont typeface="Arial"/>
              <a:buChar char="•"/>
              <a:defRPr/>
            </a:pPr>
            <a:r>
              <a:rPr lang="en-US" dirty="0" smtClean="0"/>
              <a:t>Motion </a:t>
            </a:r>
            <a:r>
              <a:rPr lang="en-US" dirty="0"/>
              <a:t>is the </a:t>
            </a:r>
            <a:r>
              <a:rPr lang="en-US" dirty="0" smtClean="0"/>
              <a:t>lotion: PAI-Physical Activity Intelligence</a:t>
            </a:r>
            <a:endParaRPr lang="en-US" dirty="0"/>
          </a:p>
          <a:p>
            <a:pPr>
              <a:buFont typeface="Arial"/>
              <a:buChar char="•"/>
              <a:defRPr/>
            </a:pPr>
            <a:r>
              <a:rPr lang="en-US" dirty="0"/>
              <a:t>Lower stress </a:t>
            </a:r>
            <a:r>
              <a:rPr lang="en-US" dirty="0" smtClean="0"/>
              <a:t> (</a:t>
            </a:r>
            <a:r>
              <a:rPr lang="en-US" dirty="0" err="1" smtClean="0"/>
              <a:t>HeartMath</a:t>
            </a:r>
            <a:r>
              <a:rPr lang="en-US" dirty="0" smtClean="0"/>
              <a:t>)</a:t>
            </a:r>
            <a:endParaRPr lang="en-US" dirty="0"/>
          </a:p>
          <a:p>
            <a:pPr>
              <a:buFont typeface="Arial"/>
              <a:buChar char="•"/>
              <a:defRPr/>
            </a:pPr>
            <a:r>
              <a:rPr lang="en-US" dirty="0"/>
              <a:t>Environmental toxins e.g. </a:t>
            </a:r>
            <a:r>
              <a:rPr lang="en-US" dirty="0" err="1" smtClean="0"/>
              <a:t>ewg.org</a:t>
            </a:r>
            <a:r>
              <a:rPr lang="en-US" smtClean="0"/>
              <a:t>  Dirty </a:t>
            </a:r>
            <a:r>
              <a:rPr lang="en-US" dirty="0"/>
              <a:t>Dozen, </a:t>
            </a:r>
            <a:r>
              <a:rPr lang="en-US" dirty="0" smtClean="0"/>
              <a:t>BPA, cosmetics</a:t>
            </a:r>
          </a:p>
          <a:p>
            <a:pPr>
              <a:buFont typeface="Arial"/>
              <a:buChar char="•"/>
              <a:defRPr/>
            </a:pPr>
            <a:r>
              <a:rPr lang="en-US" dirty="0" smtClean="0"/>
              <a:t>Circadian </a:t>
            </a:r>
            <a:r>
              <a:rPr lang="en-US" dirty="0"/>
              <a:t>rhythm – sleep </a:t>
            </a:r>
            <a:r>
              <a:rPr lang="en-US" dirty="0" smtClean="0"/>
              <a:t>entrainment; sleep hygiene</a:t>
            </a:r>
          </a:p>
          <a:p>
            <a:pPr>
              <a:buFont typeface="Arial"/>
              <a:buChar char="•"/>
              <a:defRPr/>
            </a:pPr>
            <a:r>
              <a:rPr lang="en-US" dirty="0" smtClean="0"/>
              <a:t>Full spectrum light</a:t>
            </a:r>
            <a:endParaRPr lang="en-US" dirty="0"/>
          </a:p>
        </p:txBody>
      </p:sp>
      <p:pic>
        <p:nvPicPr>
          <p:cNvPr id="4"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0274" y="152400"/>
            <a:ext cx="1676400" cy="93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83998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5791200" cy="1692771"/>
          </a:xfrm>
          <a:prstGeom prst="rect">
            <a:avLst/>
          </a:prstGeom>
        </p:spPr>
        <p:txBody>
          <a:bodyPr wrap="square">
            <a:spAutoFit/>
          </a:bodyPr>
          <a:lstStyle/>
          <a:p>
            <a:r>
              <a:rPr lang="en-US" sz="2800" dirty="0">
                <a:solidFill>
                  <a:srgbClr val="800000"/>
                </a:solidFill>
                <a:latin typeface="Times New Roman"/>
                <a:cs typeface="Times New Roman"/>
              </a:rPr>
              <a:t>Apps</a:t>
            </a:r>
          </a:p>
          <a:p>
            <a:pPr marL="342900" indent="-342900">
              <a:buFont typeface="Arial"/>
              <a:buChar char="•"/>
            </a:pPr>
            <a:r>
              <a:rPr lang="en-US" sz="2000" dirty="0" err="1">
                <a:solidFill>
                  <a:srgbClr val="000000"/>
                </a:solidFill>
                <a:latin typeface="Times New Roman"/>
                <a:cs typeface="Times New Roman"/>
              </a:rPr>
              <a:t>ewg.org</a:t>
            </a:r>
            <a:r>
              <a:rPr lang="en-US" sz="2000" dirty="0">
                <a:solidFill>
                  <a:srgbClr val="000000"/>
                </a:solidFill>
                <a:latin typeface="Times New Roman"/>
                <a:cs typeface="Times New Roman"/>
              </a:rPr>
              <a:t>  Food Scores, Dirty Dozen, Skin Deep</a:t>
            </a:r>
          </a:p>
          <a:p>
            <a:pPr marL="342900" indent="-342900">
              <a:buFont typeface="Arial"/>
              <a:buChar char="•"/>
            </a:pPr>
            <a:r>
              <a:rPr lang="en-US" sz="2000" dirty="0">
                <a:solidFill>
                  <a:srgbClr val="000000"/>
                </a:solidFill>
                <a:latin typeface="Times New Roman"/>
                <a:cs typeface="Times New Roman"/>
              </a:rPr>
              <a:t>Sleep Cycle</a:t>
            </a:r>
          </a:p>
          <a:p>
            <a:pPr marL="342900" indent="-342900">
              <a:buFont typeface="Arial"/>
              <a:buChar char="•"/>
            </a:pPr>
            <a:r>
              <a:rPr lang="en-US" sz="2000" dirty="0" err="1">
                <a:solidFill>
                  <a:srgbClr val="000000"/>
                </a:solidFill>
                <a:latin typeface="Times New Roman"/>
                <a:cs typeface="Times New Roman"/>
              </a:rPr>
              <a:t>f</a:t>
            </a:r>
            <a:r>
              <a:rPr lang="en-US" sz="2000" dirty="0" err="1">
                <a:solidFill>
                  <a:srgbClr val="000000"/>
                </a:solidFill>
                <a:latin typeface="Wingdings"/>
                <a:ea typeface="Wingdings"/>
                <a:cs typeface="Wingdings"/>
                <a:sym typeface="Wingdings"/>
              </a:rPr>
              <a:t></a:t>
            </a:r>
            <a:r>
              <a:rPr lang="en-US" sz="2000" dirty="0" err="1">
                <a:solidFill>
                  <a:srgbClr val="000000"/>
                </a:solidFill>
                <a:latin typeface="Times New Roman"/>
                <a:cs typeface="Times New Roman"/>
                <a:sym typeface="Wingdings"/>
              </a:rPr>
              <a:t>lux</a:t>
            </a:r>
            <a:r>
              <a:rPr lang="en-US" sz="2000" dirty="0">
                <a:solidFill>
                  <a:srgbClr val="000000"/>
                </a:solidFill>
                <a:latin typeface="Times New Roman"/>
                <a:cs typeface="Times New Roman"/>
                <a:sym typeface="Wingdings"/>
              </a:rPr>
              <a:t> (filters blue light)</a:t>
            </a:r>
            <a:endParaRPr lang="en-US" sz="2000" dirty="0">
              <a:solidFill>
                <a:srgbClr val="000000"/>
              </a:solidFill>
              <a:latin typeface="Times New Roman"/>
              <a:cs typeface="Times New Roman"/>
            </a:endParaRPr>
          </a:p>
          <a:p>
            <a:pPr marL="342900" indent="-342900">
              <a:buFont typeface="Arial"/>
              <a:buChar char="•"/>
            </a:pPr>
            <a:endParaRPr lang="en-US" sz="1600" dirty="0">
              <a:solidFill>
                <a:srgbClr val="000000"/>
              </a:solidFill>
              <a:latin typeface="Times New Roman"/>
              <a:cs typeface="Times New Roman"/>
            </a:endParaRPr>
          </a:p>
        </p:txBody>
      </p:sp>
      <p:pic>
        <p:nvPicPr>
          <p:cNvPr id="4" name="Picture 3" descr="img_329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17" y="2954419"/>
            <a:ext cx="1592897" cy="2827392"/>
          </a:xfrm>
          <a:prstGeom prst="rect">
            <a:avLst/>
          </a:prstGeom>
        </p:spPr>
      </p:pic>
      <p:pic>
        <p:nvPicPr>
          <p:cNvPr id="5" name="Picture 4" descr="hq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904" y="3206921"/>
            <a:ext cx="2983149" cy="2237362"/>
          </a:xfrm>
          <a:prstGeom prst="rect">
            <a:avLst/>
          </a:prstGeom>
        </p:spPr>
      </p:pic>
      <p:pic>
        <p:nvPicPr>
          <p:cNvPr id="6" name="Picture 5" descr="unnam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904" y="2329294"/>
            <a:ext cx="1755254" cy="1755254"/>
          </a:xfrm>
          <a:prstGeom prst="rect">
            <a:avLst/>
          </a:prstGeom>
        </p:spPr>
      </p:pic>
      <p:pic>
        <p:nvPicPr>
          <p:cNvPr id="7" name="Picture 6" descr="134996-13486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1559" y="4170333"/>
            <a:ext cx="1698599" cy="2547899"/>
          </a:xfrm>
          <a:prstGeom prst="rect">
            <a:avLst/>
          </a:prstGeom>
        </p:spPr>
      </p:pic>
      <p:pic>
        <p:nvPicPr>
          <p:cNvPr id="8" name="Picture 1" descr="cat_image_molecul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57200"/>
            <a:ext cx="2209800" cy="123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311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ll-Murray-Youre-aweso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457200"/>
            <a:ext cx="4051300" cy="5080000"/>
          </a:xfrm>
          <a:prstGeom prst="rect">
            <a:avLst/>
          </a:prstGeom>
        </p:spPr>
      </p:pic>
      <p:sp>
        <p:nvSpPr>
          <p:cNvPr id="2" name="TextBox 1"/>
          <p:cNvSpPr txBox="1"/>
          <p:nvPr/>
        </p:nvSpPr>
        <p:spPr>
          <a:xfrm>
            <a:off x="2743200" y="5943600"/>
            <a:ext cx="3962400" cy="369332"/>
          </a:xfrm>
          <a:prstGeom prst="rect">
            <a:avLst/>
          </a:prstGeom>
          <a:noFill/>
        </p:spPr>
        <p:txBody>
          <a:bodyPr wrap="square" rtlCol="0">
            <a:spAutoFit/>
          </a:bodyPr>
          <a:lstStyle/>
          <a:p>
            <a:pPr algn="ctr"/>
            <a:r>
              <a:rPr lang="en-US" dirty="0" smtClean="0"/>
              <a:t>Thank You !</a:t>
            </a:r>
            <a:endParaRPr lang="en-US" dirty="0"/>
          </a:p>
        </p:txBody>
      </p:sp>
    </p:spTree>
    <p:extLst>
      <p:ext uri="{BB962C8B-B14F-4D97-AF65-F5344CB8AC3E}">
        <p14:creationId xmlns:p14="http://schemas.microsoft.com/office/powerpoint/2010/main" val="14693603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FF0000"/>
                </a:solidFill>
                <a:latin typeface="Times New Roman"/>
                <a:cs typeface="Times New Roman"/>
              </a:rPr>
              <a:t>Intermittent fasting</a:t>
            </a:r>
            <a:endParaRPr lang="en-US" sz="3600" dirty="0">
              <a:solidFill>
                <a:srgbClr val="FF0000"/>
              </a:solidFill>
              <a:latin typeface="Times New Roman"/>
              <a:cs typeface="Times New Roman"/>
            </a:endParaRPr>
          </a:p>
        </p:txBody>
      </p:sp>
      <p:sp>
        <p:nvSpPr>
          <p:cNvPr id="3" name="Content Placeholder 2"/>
          <p:cNvSpPr>
            <a:spLocks noGrp="1"/>
          </p:cNvSpPr>
          <p:nvPr>
            <p:ph idx="1"/>
          </p:nvPr>
        </p:nvSpPr>
        <p:spPr>
          <a:xfrm>
            <a:off x="457200" y="2128343"/>
            <a:ext cx="8229600" cy="4525963"/>
          </a:xfrm>
        </p:spPr>
        <p:txBody>
          <a:bodyPr>
            <a:normAutofit/>
          </a:bodyPr>
          <a:lstStyle/>
          <a:p>
            <a:r>
              <a:rPr lang="en-US" sz="2400" dirty="0" smtClean="0"/>
              <a:t>Time restricted feeding (6-8 </a:t>
            </a:r>
            <a:r>
              <a:rPr lang="en-US" sz="2400" dirty="0" err="1" smtClean="0"/>
              <a:t>hrs</a:t>
            </a:r>
            <a:r>
              <a:rPr lang="en-US" sz="2400" dirty="0" smtClean="0"/>
              <a:t>) or complete periods of fasting for 24 hrs.</a:t>
            </a:r>
          </a:p>
          <a:p>
            <a:r>
              <a:rPr lang="en-US" sz="2400" dirty="0" smtClean="0"/>
              <a:t>Decreases in body weight and visceral fat</a:t>
            </a:r>
          </a:p>
          <a:p>
            <a:r>
              <a:rPr lang="en-US" sz="2400" dirty="0" smtClean="0"/>
              <a:t>Improved cardiovascular disease risk profile</a:t>
            </a:r>
          </a:p>
          <a:p>
            <a:r>
              <a:rPr lang="en-US" sz="2400" dirty="0" smtClean="0"/>
              <a:t>Decreased inflammation (</a:t>
            </a:r>
            <a:r>
              <a:rPr lang="it-IT" sz="2400" dirty="0" err="1" smtClean="0"/>
              <a:t>Biogerontology</a:t>
            </a:r>
            <a:r>
              <a:rPr lang="it-IT" sz="2400" dirty="0" smtClean="0"/>
              <a:t>. 2015 Dec;16(6):775-88</a:t>
            </a:r>
            <a:r>
              <a:rPr lang="is-IS" sz="2400" dirty="0" smtClean="0"/>
              <a:t>)</a:t>
            </a:r>
            <a:endParaRPr lang="en-US" sz="2400" dirty="0" smtClean="0"/>
          </a:p>
          <a:p>
            <a:r>
              <a:rPr lang="en-US" sz="2400" dirty="0" smtClean="0"/>
              <a:t>Decreased </a:t>
            </a:r>
            <a:r>
              <a:rPr lang="en-US" sz="2400" dirty="0" err="1" smtClean="0"/>
              <a:t>neuroinflammation</a:t>
            </a:r>
            <a:r>
              <a:rPr lang="en-US" sz="2400" dirty="0" smtClean="0"/>
              <a:t> (</a:t>
            </a:r>
            <a:r>
              <a:rPr lang="sk-SK" sz="2400" dirty="0" smtClean="0"/>
              <a:t>Neurobiol Aging. 2015 May;36(5):1914-23)</a:t>
            </a:r>
          </a:p>
          <a:p>
            <a:r>
              <a:rPr lang="sk-SK" sz="2400" dirty="0" smtClean="0"/>
              <a:t>Autophagy (</a:t>
            </a:r>
            <a:r>
              <a:rPr lang="fi-FI" sz="2400" dirty="0" err="1" smtClean="0"/>
              <a:t>Autophagy</a:t>
            </a:r>
            <a:r>
              <a:rPr lang="fi-FI" sz="2400" dirty="0" smtClean="0"/>
              <a:t>, 2014;10:11, 1879-1882)</a:t>
            </a:r>
            <a:endParaRPr lang="sk-SK" sz="2400" dirty="0" smtClean="0"/>
          </a:p>
          <a:p>
            <a:endParaRPr lang="en-US" sz="2800" dirty="0" smtClean="0"/>
          </a:p>
          <a:p>
            <a:endParaRPr lang="en-US" sz="2800" dirty="0" smtClean="0"/>
          </a:p>
          <a:p>
            <a:endParaRPr lang="en-US" sz="2800" dirty="0" smtClean="0"/>
          </a:p>
          <a:p>
            <a:endParaRPr lang="en-US" sz="2800" dirty="0"/>
          </a:p>
        </p:txBody>
      </p:sp>
      <p:pic>
        <p:nvPicPr>
          <p:cNvPr id="4" name="Picture 3" descr="de1219_445370bd0288459a94e4bd1c5491f1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515" y="125749"/>
            <a:ext cx="1572693" cy="1760477"/>
          </a:xfrm>
          <a:prstGeom prst="rect">
            <a:avLst/>
          </a:prstGeom>
        </p:spPr>
      </p:pic>
    </p:spTree>
    <p:extLst>
      <p:ext uri="{BB962C8B-B14F-4D97-AF65-F5344CB8AC3E}">
        <p14:creationId xmlns:p14="http://schemas.microsoft.com/office/powerpoint/2010/main" val="227668991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773" y="0"/>
            <a:ext cx="6950054" cy="6858000"/>
          </a:xfrm>
          <a:prstGeom prst="rect">
            <a:avLst/>
          </a:prstGeom>
        </p:spPr>
      </p:pic>
      <p:sp>
        <p:nvSpPr>
          <p:cNvPr id="3" name="TextBox 2"/>
          <p:cNvSpPr txBox="1"/>
          <p:nvPr/>
        </p:nvSpPr>
        <p:spPr>
          <a:xfrm>
            <a:off x="838200" y="3657600"/>
            <a:ext cx="7772400" cy="1938992"/>
          </a:xfrm>
          <a:prstGeom prst="rect">
            <a:avLst/>
          </a:prstGeom>
          <a:solidFill>
            <a:srgbClr val="800000"/>
          </a:solidFill>
        </p:spPr>
        <p:txBody>
          <a:bodyPr wrap="square" rtlCol="0">
            <a:spAutoFit/>
          </a:bodyPr>
          <a:lstStyle/>
          <a:p>
            <a:pPr marL="342900" indent="-342900">
              <a:buFont typeface="Arial"/>
              <a:buChar char="•"/>
            </a:pPr>
            <a:r>
              <a:rPr lang="en-US" sz="2400" dirty="0" smtClean="0">
                <a:solidFill>
                  <a:srgbClr val="FFFFFF"/>
                </a:solidFill>
                <a:latin typeface="Times"/>
                <a:cs typeface="Times"/>
              </a:rPr>
              <a:t>In animal models, giving VSL#3 probiotics modulates microbiota induction of butyrate and GLP-1. </a:t>
            </a:r>
          </a:p>
          <a:p>
            <a:pPr marL="342900" indent="-342900">
              <a:buFont typeface="Arial"/>
              <a:buChar char="•"/>
            </a:pPr>
            <a:r>
              <a:rPr lang="en-US" sz="2400" dirty="0" smtClean="0">
                <a:solidFill>
                  <a:srgbClr val="FFFFFF"/>
                </a:solidFill>
                <a:latin typeface="Times"/>
                <a:cs typeface="Times"/>
              </a:rPr>
              <a:t>These metabolic changes enhance insulin signaling, increase fat oxidation, decrease appetite, improve colonic epithelial function-integrity and barrier function.</a:t>
            </a:r>
            <a:endParaRPr lang="en-US" sz="2400" dirty="0">
              <a:solidFill>
                <a:srgbClr val="FFFFFF"/>
              </a:solidFill>
              <a:latin typeface="Times"/>
              <a:cs typeface="Times"/>
            </a:endParaRPr>
          </a:p>
        </p:txBody>
      </p:sp>
    </p:spTree>
    <p:extLst>
      <p:ext uri="{BB962C8B-B14F-4D97-AF65-F5344CB8AC3E}">
        <p14:creationId xmlns:p14="http://schemas.microsoft.com/office/powerpoint/2010/main" val="21132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2400"/>
            <a:ext cx="9144000" cy="6531429"/>
          </a:xfrm>
          <a:prstGeom prst="rect">
            <a:avLst/>
          </a:prstGeom>
        </p:spPr>
      </p:pic>
    </p:spTree>
    <p:extLst>
      <p:ext uri="{BB962C8B-B14F-4D97-AF65-F5344CB8AC3E}">
        <p14:creationId xmlns:p14="http://schemas.microsoft.com/office/powerpoint/2010/main" val="715611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191075"/>
          </a:xfrm>
          <a:prstGeom prst="rect">
            <a:avLst/>
          </a:prstGeom>
        </p:spPr>
      </p:pic>
    </p:spTree>
    <p:extLst>
      <p:ext uri="{BB962C8B-B14F-4D97-AF65-F5344CB8AC3E}">
        <p14:creationId xmlns:p14="http://schemas.microsoft.com/office/powerpoint/2010/main" val="37793235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na wpie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4560"/>
            <a:ext cx="9144000" cy="4415501"/>
          </a:xfrm>
          <a:prstGeom prst="rect">
            <a:avLst/>
          </a:prstGeom>
        </p:spPr>
      </p:pic>
    </p:spTree>
    <p:extLst>
      <p:ext uri="{BB962C8B-B14F-4D97-AF65-F5344CB8AC3E}">
        <p14:creationId xmlns:p14="http://schemas.microsoft.com/office/powerpoint/2010/main" val="332896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rrowheads="1"/>
          </p:cNvSpPr>
          <p:nvPr/>
        </p:nvSpPr>
        <p:spPr bwMode="auto">
          <a:xfrm>
            <a:off x="2971800" y="533400"/>
            <a:ext cx="3124200" cy="2971800"/>
          </a:xfrm>
          <a:prstGeom prst="ellipse">
            <a:avLst/>
          </a:prstGeom>
          <a:solidFill>
            <a:srgbClr val="FFCE13">
              <a:alpha val="45097"/>
            </a:srgbClr>
          </a:solidFill>
          <a:ln w="9525">
            <a:solidFill>
              <a:schemeClr val="tx1"/>
            </a:solidFill>
            <a:round/>
            <a:headEnd/>
            <a:tailEnd/>
          </a:ln>
        </p:spPr>
        <p:txBody>
          <a:bodyPr/>
          <a:lstStyle/>
          <a:p>
            <a:pPr eaLnBrk="0" hangingPunct="0"/>
            <a:endParaRPr lang="en-US"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a:latin typeface="Times New Roman" charset="0"/>
                <a:cs typeface="Times New Roman" charset="0"/>
              </a:rPr>
              <a:t>Environment</a:t>
            </a:r>
          </a:p>
        </p:txBody>
      </p:sp>
      <p:sp>
        <p:nvSpPr>
          <p:cNvPr id="3" name="Oval 2"/>
          <p:cNvSpPr>
            <a:spLocks noChangeArrowheads="1"/>
          </p:cNvSpPr>
          <p:nvPr/>
        </p:nvSpPr>
        <p:spPr bwMode="auto">
          <a:xfrm>
            <a:off x="1905000" y="2514600"/>
            <a:ext cx="3048000" cy="3124200"/>
          </a:xfrm>
          <a:prstGeom prst="ellipse">
            <a:avLst/>
          </a:prstGeom>
          <a:solidFill>
            <a:srgbClr val="FF0000">
              <a:alpha val="58038"/>
            </a:srgbClr>
          </a:solidFill>
          <a:ln w="9525">
            <a:solidFill>
              <a:schemeClr val="tx1"/>
            </a:solidFill>
            <a:round/>
            <a:headEnd/>
            <a:tailEnd/>
          </a:ln>
        </p:spPr>
        <p:txBody>
          <a:bodyPr/>
          <a:lstStyle/>
          <a:p>
            <a:pPr eaLnBrk="0" hangingPunct="0"/>
            <a:endParaRPr lang="en-US" b="1" dirty="0">
              <a:latin typeface="Times New Roman" charset="0"/>
              <a:cs typeface="Times New Roman" charset="0"/>
            </a:endParaRPr>
          </a:p>
          <a:p>
            <a:pPr eaLnBrk="0" hangingPunct="0"/>
            <a:endParaRPr lang="en-US"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err="1">
                <a:latin typeface="Times New Roman" charset="0"/>
                <a:cs typeface="Times New Roman" charset="0"/>
              </a:rPr>
              <a:t>Epigenome</a:t>
            </a:r>
            <a:endParaRPr lang="en-US" b="1">
              <a:latin typeface="Times New Roman" charset="0"/>
              <a:cs typeface="Times New Roman" charset="0"/>
            </a:endParaRPr>
          </a:p>
        </p:txBody>
      </p:sp>
      <p:sp>
        <p:nvSpPr>
          <p:cNvPr id="4" name="Oval 3"/>
          <p:cNvSpPr>
            <a:spLocks noChangeArrowheads="1"/>
          </p:cNvSpPr>
          <p:nvPr/>
        </p:nvSpPr>
        <p:spPr bwMode="auto">
          <a:xfrm>
            <a:off x="4343400" y="2514600"/>
            <a:ext cx="3124200" cy="3048000"/>
          </a:xfrm>
          <a:prstGeom prst="ellipse">
            <a:avLst/>
          </a:prstGeom>
          <a:solidFill>
            <a:srgbClr val="0000FF">
              <a:alpha val="52156"/>
            </a:srgbClr>
          </a:solidFill>
          <a:ln w="9525">
            <a:solidFill>
              <a:schemeClr val="tx1"/>
            </a:solidFill>
            <a:round/>
            <a:headEnd/>
            <a:tailEnd/>
          </a:ln>
        </p:spPr>
        <p:txBody>
          <a:bodyPr/>
          <a:lstStyle/>
          <a:p>
            <a:pPr eaLnBrk="0" hangingPunct="0"/>
            <a:endParaRPr lang="en-US" sz="2000" b="1">
              <a:latin typeface="Times New Roman" charset="0"/>
              <a:cs typeface="Times New Roman" charset="0"/>
            </a:endParaRPr>
          </a:p>
          <a:p>
            <a:pPr eaLnBrk="0" hangingPunct="0"/>
            <a:endParaRPr lang="en-US" sz="2000" b="1">
              <a:latin typeface="Times New Roman" charset="0"/>
              <a:cs typeface="Times New Roman" charset="0"/>
            </a:endParaRPr>
          </a:p>
          <a:p>
            <a:pPr algn="ctr" eaLnBrk="0" hangingPunct="0"/>
            <a:endParaRPr lang="en-US" b="1">
              <a:latin typeface="Times New Roman" charset="0"/>
              <a:cs typeface="Times New Roman" charset="0"/>
            </a:endParaRPr>
          </a:p>
          <a:p>
            <a:pPr algn="ctr" eaLnBrk="0" hangingPunct="0"/>
            <a:r>
              <a:rPr lang="en-US" b="1">
                <a:latin typeface="Times New Roman" charset="0"/>
                <a:cs typeface="Times New Roman" charset="0"/>
              </a:rPr>
              <a:t>Microbiome</a:t>
            </a:r>
          </a:p>
        </p:txBody>
      </p:sp>
      <p:cxnSp>
        <p:nvCxnSpPr>
          <p:cNvPr id="8" name="Straight Arrow Connector 7"/>
          <p:cNvCxnSpPr>
            <a:cxnSpLocks noChangeShapeType="1"/>
          </p:cNvCxnSpPr>
          <p:nvPr/>
        </p:nvCxnSpPr>
        <p:spPr bwMode="auto">
          <a:xfrm flipH="1">
            <a:off x="4648200" y="1219200"/>
            <a:ext cx="3048000" cy="2209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7696200" y="762000"/>
            <a:ext cx="114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a:latin typeface="Times New Roman" charset="0"/>
                <a:cs typeface="Times New Roman" charset="0"/>
              </a:rPr>
              <a:t>Life</a:t>
            </a:r>
          </a:p>
        </p:txBody>
      </p:sp>
      <p:sp>
        <p:nvSpPr>
          <p:cNvPr id="6" name="TextBox 5"/>
          <p:cNvSpPr txBox="1">
            <a:spLocks noChangeArrowheads="1"/>
          </p:cNvSpPr>
          <p:nvPr/>
        </p:nvSpPr>
        <p:spPr bwMode="auto">
          <a:xfrm>
            <a:off x="3581400" y="5638800"/>
            <a:ext cx="243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smtClean="0">
                <a:latin typeface="Times New Roman" charset="0"/>
                <a:cs typeface="Times New Roman" charset="0"/>
              </a:rPr>
              <a:t>Consciousness-Spirituality-Meaning</a:t>
            </a:r>
            <a:endParaRPr lang="en-US" sz="1800" dirty="0">
              <a:latin typeface="Times New Roman" charset="0"/>
              <a:cs typeface="Times New Roman" charset="0"/>
            </a:endParaRPr>
          </a:p>
        </p:txBody>
      </p:sp>
      <p:sp>
        <p:nvSpPr>
          <p:cNvPr id="11" name="Oval 10"/>
          <p:cNvSpPr>
            <a:spLocks noChangeArrowheads="1"/>
          </p:cNvSpPr>
          <p:nvPr/>
        </p:nvSpPr>
        <p:spPr bwMode="auto">
          <a:xfrm>
            <a:off x="1638300" y="381000"/>
            <a:ext cx="6019800" cy="6248400"/>
          </a:xfrm>
          <a:prstGeom prst="ellipse">
            <a:avLst/>
          </a:prstGeom>
          <a:solidFill>
            <a:schemeClr val="accent1">
              <a:alpha val="12941"/>
            </a:schemeClr>
          </a:solidFill>
          <a:ln w="9525">
            <a:solidFill>
              <a:schemeClr val="tx1"/>
            </a:solidFill>
            <a:round/>
            <a:headEnd/>
            <a:tailEnd/>
          </a:ln>
        </p:spPr>
        <p:txBody>
          <a:bodyPr/>
          <a:lstStyle/>
          <a:p>
            <a:pPr eaLnBrk="0" hangingPunct="0"/>
            <a:endParaRPr lang="en-US" sz="2400">
              <a:latin typeface="Akzidenz-Grotesk BQ Light" charset="0"/>
            </a:endParaRPr>
          </a:p>
        </p:txBody>
      </p:sp>
    </p:spTree>
    <p:extLst>
      <p:ext uri="{BB962C8B-B14F-4D97-AF65-F5344CB8AC3E}">
        <p14:creationId xmlns:p14="http://schemas.microsoft.com/office/powerpoint/2010/main" val="397487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9900" y="0"/>
            <a:ext cx="8198294" cy="6858000"/>
          </a:xfrm>
          <a:prstGeom prst="rect">
            <a:avLst/>
          </a:prstGeom>
        </p:spPr>
      </p:pic>
    </p:spTree>
    <p:extLst>
      <p:ext uri="{BB962C8B-B14F-4D97-AF65-F5344CB8AC3E}">
        <p14:creationId xmlns:p14="http://schemas.microsoft.com/office/powerpoint/2010/main" val="1200902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911"/>
            <a:ext cx="9144000" cy="6294329"/>
          </a:xfrm>
          <a:prstGeom prst="rect">
            <a:avLst/>
          </a:prstGeom>
        </p:spPr>
      </p:pic>
    </p:spTree>
    <p:extLst>
      <p:ext uri="{BB962C8B-B14F-4D97-AF65-F5344CB8AC3E}">
        <p14:creationId xmlns:p14="http://schemas.microsoft.com/office/powerpoint/2010/main" val="980823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1094"/>
          </a:xfrm>
          <a:prstGeom prst="rect">
            <a:avLst/>
          </a:prstGeom>
        </p:spPr>
      </p:pic>
    </p:spTree>
    <p:extLst>
      <p:ext uri="{BB962C8B-B14F-4D97-AF65-F5344CB8AC3E}">
        <p14:creationId xmlns:p14="http://schemas.microsoft.com/office/powerpoint/2010/main" val="1070893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800000"/>
                </a:solidFill>
                <a:latin typeface="Times New Roman"/>
                <a:cs typeface="Times New Roman"/>
              </a:rPr>
              <a:t>Saturated fats</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p:txBody>
          <a:bodyPr/>
          <a:lstStyle/>
          <a:p>
            <a:r>
              <a:rPr lang="en-US" dirty="0" err="1" smtClean="0">
                <a:latin typeface="Times New Roman"/>
                <a:cs typeface="Times New Roman"/>
              </a:rPr>
              <a:t>Palmitic</a:t>
            </a:r>
            <a:r>
              <a:rPr lang="en-US" dirty="0" smtClean="0">
                <a:latin typeface="Times New Roman"/>
                <a:cs typeface="Times New Roman"/>
              </a:rPr>
              <a:t> acid: 16-C found in palm oil, beef, eggs, milk, poultry, and seafood.</a:t>
            </a:r>
          </a:p>
          <a:p>
            <a:r>
              <a:rPr lang="en-US" dirty="0" smtClean="0">
                <a:latin typeface="Times New Roman"/>
                <a:cs typeface="Times New Roman"/>
              </a:rPr>
              <a:t>Greatest likelihood of raising LDL</a:t>
            </a:r>
          </a:p>
          <a:p>
            <a:r>
              <a:rPr lang="en-US" dirty="0" smtClean="0">
                <a:latin typeface="Times New Roman"/>
                <a:cs typeface="Times New Roman"/>
              </a:rPr>
              <a:t>? Beneficial role in cognition in lower doses</a:t>
            </a:r>
          </a:p>
          <a:p>
            <a:r>
              <a:rPr lang="en-US" dirty="0" smtClean="0">
                <a:latin typeface="Times New Roman"/>
                <a:cs typeface="Times New Roman"/>
              </a:rPr>
              <a:t>Higher levels from carbohydrate-grain CHO excess when glycogen stores replete</a:t>
            </a:r>
          </a:p>
          <a:p>
            <a:r>
              <a:rPr lang="en-US" dirty="0" smtClean="0">
                <a:latin typeface="Times New Roman"/>
                <a:cs typeface="Times New Roman"/>
              </a:rPr>
              <a:t>Blunts </a:t>
            </a:r>
            <a:r>
              <a:rPr lang="en-US" dirty="0" err="1" smtClean="0">
                <a:latin typeface="Times New Roman"/>
                <a:cs typeface="Times New Roman"/>
              </a:rPr>
              <a:t>leptin</a:t>
            </a:r>
            <a:r>
              <a:rPr lang="en-US" dirty="0" smtClean="0">
                <a:latin typeface="Times New Roman"/>
                <a:cs typeface="Times New Roman"/>
              </a:rPr>
              <a:t> sensitivity</a:t>
            </a:r>
          </a:p>
          <a:p>
            <a:r>
              <a:rPr lang="en-US" dirty="0" smtClean="0"/>
              <a:t>Cardio-metabolic syndrome risk</a:t>
            </a:r>
            <a:endParaRPr lang="en-US" dirty="0">
              <a:latin typeface="Times New Roman"/>
              <a:cs typeface="Times New Roman"/>
            </a:endParaRPr>
          </a:p>
        </p:txBody>
      </p:sp>
    </p:spTree>
    <p:extLst>
      <p:ext uri="{BB962C8B-B14F-4D97-AF65-F5344CB8AC3E}">
        <p14:creationId xmlns:p14="http://schemas.microsoft.com/office/powerpoint/2010/main" val="21333195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800000"/>
                </a:solidFill>
                <a:latin typeface="Times New Roman"/>
                <a:cs typeface="Times New Roman"/>
              </a:rPr>
              <a:t>Saturated fats</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p:txBody>
          <a:bodyPr>
            <a:normAutofit/>
          </a:bodyPr>
          <a:lstStyle/>
          <a:p>
            <a:r>
              <a:rPr lang="en-US" dirty="0" err="1" smtClean="0">
                <a:latin typeface="Times New Roman"/>
                <a:cs typeface="Times New Roman"/>
              </a:rPr>
              <a:t>Stearic</a:t>
            </a:r>
            <a:r>
              <a:rPr lang="en-US" dirty="0" smtClean="0">
                <a:latin typeface="Times New Roman"/>
                <a:cs typeface="Times New Roman"/>
              </a:rPr>
              <a:t> acid: 18-C found in meat, eggs, and chocolate.</a:t>
            </a:r>
          </a:p>
          <a:p>
            <a:r>
              <a:rPr lang="en-US" dirty="0" smtClean="0">
                <a:latin typeface="Times New Roman"/>
                <a:cs typeface="Times New Roman"/>
              </a:rPr>
              <a:t>Neutral with regard to LDL</a:t>
            </a:r>
          </a:p>
          <a:p>
            <a:r>
              <a:rPr lang="en-US" dirty="0" smtClean="0">
                <a:latin typeface="Times New Roman"/>
                <a:cs typeface="Times New Roman"/>
              </a:rPr>
              <a:t>Shown to decrease inflammatory markers</a:t>
            </a:r>
          </a:p>
          <a:p>
            <a:r>
              <a:rPr lang="en-US" dirty="0" smtClean="0">
                <a:latin typeface="Times New Roman"/>
                <a:cs typeface="Times New Roman"/>
              </a:rPr>
              <a:t>Saturated fats most dangerous with high intake of carbs, grains leading to high insulin levels and liver synthesis of small-dense LDL particles e.g. </a:t>
            </a:r>
            <a:r>
              <a:rPr lang="en-US" dirty="0" err="1" smtClean="0">
                <a:latin typeface="Times New Roman"/>
                <a:cs typeface="Times New Roman"/>
              </a:rPr>
              <a:t>TGAs</a:t>
            </a:r>
            <a:r>
              <a:rPr lang="en-US" dirty="0" smtClean="0">
                <a:latin typeface="Times New Roman"/>
                <a:cs typeface="Times New Roman"/>
              </a:rPr>
              <a:t> with predominantly </a:t>
            </a:r>
            <a:r>
              <a:rPr lang="en-US" dirty="0" err="1" smtClean="0">
                <a:latin typeface="Times New Roman"/>
                <a:cs typeface="Times New Roman"/>
              </a:rPr>
              <a:t>palmitic</a:t>
            </a:r>
            <a:r>
              <a:rPr lang="en-US" dirty="0" smtClean="0">
                <a:latin typeface="Times New Roman"/>
                <a:cs typeface="Times New Roman"/>
              </a:rPr>
              <a:t> acid.</a:t>
            </a:r>
            <a:endParaRPr lang="en-US" dirty="0">
              <a:latin typeface="Times New Roman"/>
              <a:cs typeface="Times New Roman"/>
            </a:endParaRPr>
          </a:p>
        </p:txBody>
      </p:sp>
    </p:spTree>
    <p:extLst>
      <p:ext uri="{BB962C8B-B14F-4D97-AF65-F5344CB8AC3E}">
        <p14:creationId xmlns:p14="http://schemas.microsoft.com/office/powerpoint/2010/main" val="19761324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800000"/>
                </a:solidFill>
                <a:latin typeface="Times New Roman"/>
                <a:cs typeface="Times New Roman"/>
              </a:rPr>
              <a:t>Monounsaturated fats (MUFA)</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p:txBody>
          <a:bodyPr/>
          <a:lstStyle/>
          <a:p>
            <a:r>
              <a:rPr lang="en-US" dirty="0" smtClean="0">
                <a:latin typeface="Times New Roman"/>
                <a:cs typeface="Times New Roman"/>
              </a:rPr>
              <a:t>Oleic acid: 18-C found mainly in plant sources, e.g. olive oil, avocados, and nuts</a:t>
            </a:r>
          </a:p>
          <a:p>
            <a:r>
              <a:rPr lang="en-US" dirty="0" smtClean="0">
                <a:latin typeface="Times New Roman"/>
                <a:cs typeface="Times New Roman"/>
              </a:rPr>
              <a:t>Improved insulin sensitivity</a:t>
            </a:r>
          </a:p>
          <a:p>
            <a:r>
              <a:rPr lang="en-US" dirty="0" smtClean="0">
                <a:latin typeface="Times New Roman"/>
                <a:cs typeface="Times New Roman"/>
              </a:rPr>
              <a:t>Improved glucagon response</a:t>
            </a:r>
          </a:p>
          <a:p>
            <a:r>
              <a:rPr lang="en-US" dirty="0" smtClean="0">
                <a:latin typeface="Times New Roman"/>
                <a:cs typeface="Times New Roman"/>
              </a:rPr>
              <a:t>Decreased cholesterol levels</a:t>
            </a:r>
          </a:p>
          <a:p>
            <a:r>
              <a:rPr lang="en-US" dirty="0" smtClean="0">
                <a:latin typeface="Times New Roman"/>
                <a:cs typeface="Times New Roman"/>
              </a:rPr>
              <a:t>Natural sources accompanied by fat-soluble antioxidants</a:t>
            </a:r>
          </a:p>
          <a:p>
            <a:r>
              <a:rPr lang="en-US" dirty="0" smtClean="0">
                <a:latin typeface="Times New Roman"/>
                <a:cs typeface="Times New Roman"/>
              </a:rPr>
              <a:t>Primary fat of ancestral diet</a:t>
            </a:r>
            <a:endParaRPr lang="en-US" dirty="0">
              <a:latin typeface="Times New Roman"/>
              <a:cs typeface="Times New Roman"/>
            </a:endParaRPr>
          </a:p>
        </p:txBody>
      </p:sp>
    </p:spTree>
    <p:extLst>
      <p:ext uri="{BB962C8B-B14F-4D97-AF65-F5344CB8AC3E}">
        <p14:creationId xmlns:p14="http://schemas.microsoft.com/office/powerpoint/2010/main" val="36744644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Polyunsaturated fats (PUFAs)</a:t>
            </a:r>
            <a:endParaRPr lang="en-US" dirty="0">
              <a:solidFill>
                <a:srgbClr val="800000"/>
              </a:solidFill>
            </a:endParaRPr>
          </a:p>
        </p:txBody>
      </p:sp>
      <p:sp>
        <p:nvSpPr>
          <p:cNvPr id="3" name="Content Placeholder 2"/>
          <p:cNvSpPr>
            <a:spLocks noGrp="1"/>
          </p:cNvSpPr>
          <p:nvPr>
            <p:ph idx="1"/>
          </p:nvPr>
        </p:nvSpPr>
        <p:spPr/>
        <p:txBody>
          <a:bodyPr>
            <a:normAutofit/>
          </a:bodyPr>
          <a:lstStyle/>
          <a:p>
            <a:r>
              <a:rPr lang="en-US" dirty="0" smtClean="0"/>
              <a:t>Essential..i.e., we do not make them</a:t>
            </a:r>
          </a:p>
          <a:p>
            <a:r>
              <a:rPr lang="en-US" dirty="0" smtClean="0"/>
              <a:t>Higher n-3/n-6 are good. Sources are grass-fed meats and wild fish</a:t>
            </a:r>
          </a:p>
          <a:p>
            <a:r>
              <a:rPr lang="en-US" dirty="0" smtClean="0"/>
              <a:t>Ancestral ratios n-3/n-6 were approx. 1:1</a:t>
            </a:r>
          </a:p>
          <a:p>
            <a:r>
              <a:rPr lang="en-US" dirty="0" smtClean="0"/>
              <a:t>Modern diet ratio is 1:10-20 which is </a:t>
            </a:r>
            <a:r>
              <a:rPr lang="en-US" b="1" i="1" dirty="0" smtClean="0"/>
              <a:t>disruptive</a:t>
            </a:r>
          </a:p>
          <a:p>
            <a:r>
              <a:rPr lang="en-US" dirty="0" smtClean="0"/>
              <a:t>Corn, soy, canola, safflower, and similar vegetable oils are sources of excessive n-6 fats in our diet</a:t>
            </a:r>
            <a:endParaRPr lang="en-US" dirty="0"/>
          </a:p>
        </p:txBody>
      </p:sp>
    </p:spTree>
    <p:extLst>
      <p:ext uri="{BB962C8B-B14F-4D97-AF65-F5344CB8AC3E}">
        <p14:creationId xmlns:p14="http://schemas.microsoft.com/office/powerpoint/2010/main" val="34532982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Omega-3s</a:t>
            </a:r>
            <a:endParaRPr lang="en-US" dirty="0">
              <a:solidFill>
                <a:srgbClr val="800000"/>
              </a:solidFill>
            </a:endParaRPr>
          </a:p>
        </p:txBody>
      </p:sp>
      <p:sp>
        <p:nvSpPr>
          <p:cNvPr id="3" name="Content Placeholder 2"/>
          <p:cNvSpPr>
            <a:spLocks noGrp="1"/>
          </p:cNvSpPr>
          <p:nvPr>
            <p:ph idx="1"/>
          </p:nvPr>
        </p:nvSpPr>
        <p:spPr/>
        <p:txBody>
          <a:bodyPr>
            <a:normAutofit lnSpcReduction="10000"/>
          </a:bodyPr>
          <a:lstStyle/>
          <a:p>
            <a:r>
              <a:rPr lang="en-US" dirty="0" smtClean="0"/>
              <a:t>ALA alpha-linolenic acid: 18-C found in flax, hemp, other plant sources</a:t>
            </a:r>
          </a:p>
          <a:p>
            <a:r>
              <a:rPr lang="en-US" dirty="0" smtClean="0"/>
              <a:t>Poor </a:t>
            </a:r>
            <a:r>
              <a:rPr lang="en-US" dirty="0"/>
              <a:t>c</a:t>
            </a:r>
            <a:r>
              <a:rPr lang="en-US" dirty="0" smtClean="0"/>
              <a:t>onversion to more active EPA/DHA</a:t>
            </a:r>
          </a:p>
          <a:p>
            <a:r>
              <a:rPr lang="en-US" dirty="0" smtClean="0"/>
              <a:t>EPA eicosapentaenoic acid: 20-C PUFA essential to life!</a:t>
            </a:r>
          </a:p>
          <a:p>
            <a:r>
              <a:rPr lang="en-US" dirty="0" smtClean="0"/>
              <a:t>Potent anti-inflammatory, decreases platelet aggregation, blocks angiogenesis</a:t>
            </a:r>
          </a:p>
          <a:p>
            <a:r>
              <a:rPr lang="en-US" dirty="0" smtClean="0"/>
              <a:t>DHA docosahexaenoic acid: 22-C PUFA critical for brain function, anti-inflammatory and anti-tumor activity</a:t>
            </a:r>
          </a:p>
          <a:p>
            <a:r>
              <a:rPr lang="en-US" dirty="0" smtClean="0"/>
              <a:t>Important in pregnancy</a:t>
            </a:r>
            <a:endParaRPr lang="en-US" dirty="0"/>
          </a:p>
        </p:txBody>
      </p:sp>
    </p:spTree>
    <p:extLst>
      <p:ext uri="{BB962C8B-B14F-4D97-AF65-F5344CB8AC3E}">
        <p14:creationId xmlns:p14="http://schemas.microsoft.com/office/powerpoint/2010/main" val="604368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Mozaffarian-blog427-v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377" y="1737340"/>
            <a:ext cx="3476187" cy="5120659"/>
          </a:xfrm>
          <a:prstGeom prst="rect">
            <a:avLst/>
          </a:prstGeom>
        </p:spPr>
      </p:pic>
      <p:pic>
        <p:nvPicPr>
          <p:cNvPr id="3" name="Picture 2"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18" y="0"/>
            <a:ext cx="8242300" cy="1968500"/>
          </a:xfrm>
          <a:prstGeom prst="rect">
            <a:avLst/>
          </a:prstGeom>
        </p:spPr>
      </p:pic>
    </p:spTree>
    <p:extLst>
      <p:ext uri="{BB962C8B-B14F-4D97-AF65-F5344CB8AC3E}">
        <p14:creationId xmlns:p14="http://schemas.microsoft.com/office/powerpoint/2010/main" val="42881247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1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441" y="1409943"/>
            <a:ext cx="7327900" cy="4635500"/>
          </a:xfrm>
          <a:prstGeom prst="rect">
            <a:avLst/>
          </a:prstGeom>
        </p:spPr>
      </p:pic>
    </p:spTree>
    <p:extLst>
      <p:ext uri="{BB962C8B-B14F-4D97-AF65-F5344CB8AC3E}">
        <p14:creationId xmlns:p14="http://schemas.microsoft.com/office/powerpoint/2010/main" val="972367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338"/>
            <a:ext cx="91440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82524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1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23" y="1464562"/>
            <a:ext cx="7429500" cy="4635500"/>
          </a:xfrm>
          <a:prstGeom prst="rect">
            <a:avLst/>
          </a:prstGeom>
        </p:spPr>
      </p:pic>
    </p:spTree>
    <p:extLst>
      <p:ext uri="{BB962C8B-B14F-4D97-AF65-F5344CB8AC3E}">
        <p14:creationId xmlns:p14="http://schemas.microsoft.com/office/powerpoint/2010/main" val="31047950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79" y="593546"/>
            <a:ext cx="8623300" cy="5943600"/>
          </a:xfrm>
          <a:prstGeom prst="rect">
            <a:avLst/>
          </a:prstGeom>
        </p:spPr>
      </p:pic>
    </p:spTree>
    <p:extLst>
      <p:ext uri="{BB962C8B-B14F-4D97-AF65-F5344CB8AC3E}">
        <p14:creationId xmlns:p14="http://schemas.microsoft.com/office/powerpoint/2010/main" val="40322578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304" y="0"/>
            <a:ext cx="5470192" cy="6858000"/>
          </a:xfrm>
          <a:prstGeom prst="rect">
            <a:avLst/>
          </a:prstGeom>
        </p:spPr>
      </p:pic>
    </p:spTree>
    <p:extLst>
      <p:ext uri="{BB962C8B-B14F-4D97-AF65-F5344CB8AC3E}">
        <p14:creationId xmlns:p14="http://schemas.microsoft.com/office/powerpoint/2010/main" val="8632209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75" y="685800"/>
            <a:ext cx="7672125" cy="5105400"/>
          </a:xfrm>
          <a:prstGeom prst="rect">
            <a:avLst/>
          </a:prstGeom>
        </p:spPr>
      </p:pic>
    </p:spTree>
    <p:extLst>
      <p:ext uri="{BB962C8B-B14F-4D97-AF65-F5344CB8AC3E}">
        <p14:creationId xmlns:p14="http://schemas.microsoft.com/office/powerpoint/2010/main" val="40425368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and health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5394059"/>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9144000" cy="416162"/>
          </a:xfrm>
          <a:prstGeom prst="rect">
            <a:avLst/>
          </a:prstGeom>
        </p:spPr>
      </p:pic>
    </p:spTree>
    <p:extLst>
      <p:ext uri="{BB962C8B-B14F-4D97-AF65-F5344CB8AC3E}">
        <p14:creationId xmlns:p14="http://schemas.microsoft.com/office/powerpoint/2010/main" val="3598916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894"/>
            <a:ext cx="9144000" cy="5247546"/>
          </a:xfrm>
          <a:prstGeom prst="rect">
            <a:avLst/>
          </a:prstGeom>
        </p:spPr>
      </p:pic>
    </p:spTree>
    <p:extLst>
      <p:ext uri="{BB962C8B-B14F-4D97-AF65-F5344CB8AC3E}">
        <p14:creationId xmlns:p14="http://schemas.microsoft.com/office/powerpoint/2010/main" val="2791449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2400"/>
            <a:ext cx="9144000" cy="6531429"/>
          </a:xfrm>
          <a:prstGeom prst="rect">
            <a:avLst/>
          </a:prstGeom>
        </p:spPr>
      </p:pic>
    </p:spTree>
    <p:extLst>
      <p:ext uri="{BB962C8B-B14F-4D97-AF65-F5344CB8AC3E}">
        <p14:creationId xmlns:p14="http://schemas.microsoft.com/office/powerpoint/2010/main" val="1300609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na wpie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4560"/>
            <a:ext cx="9144000" cy="4415501"/>
          </a:xfrm>
          <a:prstGeom prst="rect">
            <a:avLst/>
          </a:prstGeom>
        </p:spPr>
      </p:pic>
    </p:spTree>
    <p:extLst>
      <p:ext uri="{BB962C8B-B14F-4D97-AF65-F5344CB8AC3E}">
        <p14:creationId xmlns:p14="http://schemas.microsoft.com/office/powerpoint/2010/main" val="36811355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9900" y="0"/>
            <a:ext cx="8198294" cy="6858000"/>
          </a:xfrm>
          <a:prstGeom prst="rect">
            <a:avLst/>
          </a:prstGeom>
        </p:spPr>
      </p:pic>
    </p:spTree>
    <p:extLst>
      <p:ext uri="{BB962C8B-B14F-4D97-AF65-F5344CB8AC3E}">
        <p14:creationId xmlns:p14="http://schemas.microsoft.com/office/powerpoint/2010/main" val="17492366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9144000" cy="4495800"/>
          </a:xfrm>
          <a:prstGeom prst="rect">
            <a:avLst/>
          </a:prstGeom>
        </p:spPr>
      </p:pic>
      <p:sp>
        <p:nvSpPr>
          <p:cNvPr id="3" name="Rectangle 2"/>
          <p:cNvSpPr/>
          <p:nvPr/>
        </p:nvSpPr>
        <p:spPr>
          <a:xfrm>
            <a:off x="0" y="5257800"/>
            <a:ext cx="9144000" cy="1015663"/>
          </a:xfrm>
          <a:prstGeom prst="rect">
            <a:avLst/>
          </a:prstGeom>
        </p:spPr>
        <p:txBody>
          <a:bodyPr wrap="square">
            <a:spAutoFit/>
          </a:bodyPr>
          <a:lstStyle/>
          <a:p>
            <a:endParaRPr lang="en-US" sz="1200" dirty="0" smtClean="0">
              <a:latin typeface="Times New Roman"/>
              <a:cs typeface="Times New Roman"/>
            </a:endParaRPr>
          </a:p>
          <a:p>
            <a:endParaRPr lang="en-US" sz="1200" dirty="0">
              <a:latin typeface="Times New Roman"/>
              <a:cs typeface="Times New Roman"/>
            </a:endParaRPr>
          </a:p>
          <a:p>
            <a:endParaRPr lang="en-US" sz="1200" dirty="0" smtClean="0">
              <a:latin typeface="Times New Roman"/>
              <a:cs typeface="Times New Roman"/>
            </a:endParaRPr>
          </a:p>
          <a:p>
            <a:endParaRPr lang="en-US" sz="1200" dirty="0" smtClean="0">
              <a:latin typeface="Times New Roman"/>
              <a:cs typeface="Times New Roman"/>
            </a:endParaRPr>
          </a:p>
          <a:p>
            <a:r>
              <a:rPr lang="en-US" sz="1200" dirty="0" smtClean="0">
                <a:latin typeface="Times New Roman"/>
                <a:cs typeface="Times New Roman"/>
              </a:rPr>
              <a:t>Lucan </a:t>
            </a:r>
            <a:r>
              <a:rPr lang="en-US" sz="1200" dirty="0">
                <a:latin typeface="Times New Roman"/>
                <a:cs typeface="Times New Roman"/>
              </a:rPr>
              <a:t>SC1, </a:t>
            </a:r>
            <a:r>
              <a:rPr lang="en-US" sz="1200" dirty="0" err="1">
                <a:latin typeface="Times New Roman"/>
                <a:cs typeface="Times New Roman"/>
              </a:rPr>
              <a:t>DiNicolantonio</a:t>
            </a:r>
            <a:r>
              <a:rPr lang="en-US" sz="1200" dirty="0">
                <a:latin typeface="Times New Roman"/>
                <a:cs typeface="Times New Roman"/>
              </a:rPr>
              <a:t> JJ2</a:t>
            </a:r>
            <a:r>
              <a:rPr lang="en-US" sz="1200" dirty="0" smtClean="0">
                <a:latin typeface="Times New Roman"/>
                <a:cs typeface="Times New Roman"/>
              </a:rPr>
              <a:t>.Public </a:t>
            </a:r>
            <a:r>
              <a:rPr lang="en-US" sz="1200" dirty="0">
                <a:latin typeface="Times New Roman"/>
                <a:cs typeface="Times New Roman"/>
              </a:rPr>
              <a:t>Health Nutr. 2015 Mar;18(4):571-81. </a:t>
            </a:r>
            <a:r>
              <a:rPr lang="en-US" sz="1200" dirty="0" err="1">
                <a:latin typeface="Times New Roman"/>
                <a:cs typeface="Times New Roman"/>
              </a:rPr>
              <a:t>doi</a:t>
            </a:r>
            <a:r>
              <a:rPr lang="en-US" sz="1200" dirty="0">
                <a:latin typeface="Times New Roman"/>
                <a:cs typeface="Times New Roman"/>
              </a:rPr>
              <a:t>: 10.1017/S1368980014002559. Epub 2014 Nov 24</a:t>
            </a:r>
            <a:r>
              <a:rPr lang="en-US" sz="1200" dirty="0" smtClean="0">
                <a:latin typeface="Times New Roman"/>
                <a:cs typeface="Times New Roman"/>
              </a:rPr>
              <a:t>.</a:t>
            </a:r>
            <a:endParaRPr lang="en-US" sz="1200" dirty="0">
              <a:latin typeface="Times New Roman"/>
              <a:cs typeface="Times New Roman"/>
            </a:endParaRPr>
          </a:p>
        </p:txBody>
      </p:sp>
    </p:spTree>
    <p:extLst>
      <p:ext uri="{BB962C8B-B14F-4D97-AF65-F5344CB8AC3E}">
        <p14:creationId xmlns:p14="http://schemas.microsoft.com/office/powerpoint/2010/main" val="108786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827" y="654987"/>
            <a:ext cx="7962900" cy="5613400"/>
          </a:xfrm>
          <a:prstGeom prst="rect">
            <a:avLst/>
          </a:prstGeom>
        </p:spPr>
      </p:pic>
      <p:sp>
        <p:nvSpPr>
          <p:cNvPr id="3" name="TextBox 2"/>
          <p:cNvSpPr txBox="1"/>
          <p:nvPr/>
        </p:nvSpPr>
        <p:spPr>
          <a:xfrm>
            <a:off x="914400" y="6324600"/>
            <a:ext cx="1981200" cy="381000"/>
          </a:xfrm>
          <a:prstGeom prst="rect">
            <a:avLst/>
          </a:prstGeom>
          <a:noFill/>
        </p:spPr>
        <p:txBody>
          <a:bodyPr wrap="square" rtlCol="0">
            <a:spAutoFit/>
          </a:bodyPr>
          <a:lstStyle/>
          <a:p>
            <a:r>
              <a:rPr lang="en-US" dirty="0" smtClean="0"/>
              <a:t>CDC 2016</a:t>
            </a:r>
            <a:endParaRPr lang="en-US" dirty="0"/>
          </a:p>
        </p:txBody>
      </p:sp>
    </p:spTree>
    <p:extLst>
      <p:ext uri="{BB962C8B-B14F-4D97-AF65-F5344CB8AC3E}">
        <p14:creationId xmlns:p14="http://schemas.microsoft.com/office/powerpoint/2010/main" val="96154724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4998857"/>
          </a:xfrm>
          <a:prstGeom prst="rect">
            <a:avLst/>
          </a:prstGeom>
        </p:spPr>
      </p:pic>
      <p:sp>
        <p:nvSpPr>
          <p:cNvPr id="3" name="TextBox 2"/>
          <p:cNvSpPr txBox="1"/>
          <p:nvPr/>
        </p:nvSpPr>
        <p:spPr>
          <a:xfrm>
            <a:off x="152400" y="6324600"/>
            <a:ext cx="5334000" cy="307777"/>
          </a:xfrm>
          <a:prstGeom prst="rect">
            <a:avLst/>
          </a:prstGeom>
          <a:noFill/>
        </p:spPr>
        <p:txBody>
          <a:bodyPr wrap="square" rtlCol="0">
            <a:spAutoFit/>
          </a:bodyPr>
          <a:lstStyle/>
          <a:p>
            <a:r>
              <a:rPr lang="en-US" sz="1400" dirty="0" smtClean="0">
                <a:latin typeface="Times New Roman"/>
                <a:cs typeface="Times New Roman"/>
              </a:rPr>
              <a:t>Br J Nutr 2013 Oct: 110(7)</a:t>
            </a:r>
            <a:endParaRPr lang="en-US" sz="1400" dirty="0">
              <a:latin typeface="Times New Roman"/>
              <a:cs typeface="Times New Roman"/>
            </a:endParaRPr>
          </a:p>
        </p:txBody>
      </p:sp>
      <p:sp>
        <p:nvSpPr>
          <p:cNvPr id="4" name="TextBox 3"/>
          <p:cNvSpPr txBox="1"/>
          <p:nvPr/>
        </p:nvSpPr>
        <p:spPr>
          <a:xfrm>
            <a:off x="0" y="3810000"/>
            <a:ext cx="9144000" cy="1938992"/>
          </a:xfrm>
          <a:prstGeom prst="rect">
            <a:avLst/>
          </a:prstGeom>
          <a:solidFill>
            <a:srgbClr val="800000"/>
          </a:solidFill>
        </p:spPr>
        <p:txBody>
          <a:bodyPr wrap="square" rtlCol="0">
            <a:spAutoFit/>
          </a:bodyPr>
          <a:lstStyle/>
          <a:p>
            <a:pPr marL="342900" indent="-342900">
              <a:buFont typeface="Arial"/>
              <a:buChar char="•"/>
            </a:pPr>
            <a:r>
              <a:rPr lang="en-US" sz="2400" dirty="0" smtClean="0">
                <a:solidFill>
                  <a:srgbClr val="FFFFFF"/>
                </a:solidFill>
                <a:latin typeface="Times New Roman"/>
                <a:cs typeface="Times New Roman"/>
              </a:rPr>
              <a:t>Meta-analysis comparing VLCHF (no more than 50g CHO/day)with traditional calorie restricted low fat (&lt; 30% calories from fat for weight loss and CV RF modification  efficacy. </a:t>
            </a:r>
          </a:p>
          <a:p>
            <a:pPr marL="342900" indent="-342900">
              <a:buFont typeface="Arial"/>
              <a:buChar char="•"/>
            </a:pPr>
            <a:r>
              <a:rPr lang="en-US" sz="2400" dirty="0" smtClean="0">
                <a:solidFill>
                  <a:srgbClr val="FFFFFF"/>
                </a:solidFill>
                <a:latin typeface="Times New Roman"/>
                <a:cs typeface="Times New Roman"/>
              </a:rPr>
              <a:t> 13 RCTs with at least 12-month f/u. Individuals assigned to a VLCHF achieve greater weight loss than those assigned to a LFD</a:t>
            </a:r>
            <a:endParaRPr lang="en-US" sz="2400" dirty="0">
              <a:solidFill>
                <a:srgbClr val="FFFFFF"/>
              </a:solidFill>
              <a:latin typeface="Times New Roman"/>
              <a:cs typeface="Times New Roman"/>
            </a:endParaRPr>
          </a:p>
        </p:txBody>
      </p:sp>
    </p:spTree>
    <p:extLst>
      <p:ext uri="{BB962C8B-B14F-4D97-AF65-F5344CB8AC3E}">
        <p14:creationId xmlns:p14="http://schemas.microsoft.com/office/powerpoint/2010/main" val="179568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38800"/>
            <a:ext cx="9067800" cy="1384995"/>
          </a:xfrm>
          <a:prstGeom prst="rect">
            <a:avLst/>
          </a:prstGeom>
        </p:spPr>
        <p:txBody>
          <a:bodyPr wrap="square">
            <a:spAutoFit/>
          </a:bodyPr>
          <a:lstStyle/>
          <a:p>
            <a:endParaRPr lang="en-US" sz="1400" dirty="0" smtClean="0">
              <a:latin typeface="Times New Roman"/>
              <a:cs typeface="Times New Roman"/>
            </a:endParaRPr>
          </a:p>
          <a:p>
            <a:endParaRPr lang="en-US" sz="1400" dirty="0">
              <a:latin typeface="Times New Roman"/>
              <a:cs typeface="Times New Roman"/>
            </a:endParaRPr>
          </a:p>
          <a:p>
            <a:endParaRPr lang="en-US" sz="1400" dirty="0" smtClean="0">
              <a:latin typeface="Times New Roman"/>
              <a:cs typeface="Times New Roman"/>
            </a:endParaRPr>
          </a:p>
          <a:p>
            <a:endParaRPr lang="en-US" sz="1400" dirty="0">
              <a:latin typeface="Times New Roman"/>
              <a:cs typeface="Times New Roman"/>
            </a:endParaRPr>
          </a:p>
          <a:p>
            <a:r>
              <a:rPr lang="en-US" sz="1400" dirty="0" smtClean="0">
                <a:latin typeface="Times New Roman"/>
                <a:cs typeface="Times New Roman"/>
              </a:rPr>
              <a:t>Lucan SC, </a:t>
            </a:r>
            <a:r>
              <a:rPr lang="en-US" sz="1400" dirty="0" err="1">
                <a:latin typeface="Times New Roman"/>
                <a:cs typeface="Times New Roman"/>
              </a:rPr>
              <a:t>DiNicolantonio</a:t>
            </a:r>
            <a:r>
              <a:rPr lang="en-US" sz="1400" dirty="0">
                <a:latin typeface="Times New Roman"/>
                <a:cs typeface="Times New Roman"/>
              </a:rPr>
              <a:t> </a:t>
            </a:r>
            <a:r>
              <a:rPr lang="en-US" sz="1400" dirty="0" smtClean="0">
                <a:latin typeface="Times New Roman"/>
                <a:cs typeface="Times New Roman"/>
              </a:rPr>
              <a:t>JJ </a:t>
            </a:r>
            <a:r>
              <a:rPr lang="en-US" sz="1400" i="1" dirty="0" smtClean="0">
                <a:latin typeface="Times New Roman"/>
                <a:cs typeface="Times New Roman"/>
              </a:rPr>
              <a:t>Public </a:t>
            </a:r>
            <a:r>
              <a:rPr lang="en-US" sz="1400" i="1" dirty="0">
                <a:latin typeface="Times New Roman"/>
                <a:cs typeface="Times New Roman"/>
              </a:rPr>
              <a:t>Health Nutr</a:t>
            </a:r>
            <a:r>
              <a:rPr lang="en-US" sz="1400" dirty="0">
                <a:latin typeface="Times New Roman"/>
                <a:cs typeface="Times New Roman"/>
              </a:rPr>
              <a:t>. 2015 Mar;18(4):571-81. </a:t>
            </a:r>
          </a:p>
          <a:p>
            <a:r>
              <a:rPr lang="en-US" sz="1400" dirty="0" smtClean="0">
                <a:latin typeface="Times New Roman"/>
                <a:cs typeface="Times New Roman"/>
              </a:rPr>
              <a:t>.</a:t>
            </a:r>
            <a:endParaRPr lang="en-US" sz="1400" dirty="0">
              <a:latin typeface="Times New Roman"/>
              <a:cs typeface="Times New Roman"/>
            </a:endParaRPr>
          </a:p>
        </p:txBody>
      </p:sp>
      <p:pic>
        <p:nvPicPr>
          <p:cNvPr id="4" name="Picture 3"/>
          <p:cNvPicPr>
            <a:picLocks noChangeAspect="1"/>
          </p:cNvPicPr>
          <p:nvPr/>
        </p:nvPicPr>
        <p:blipFill>
          <a:blip r:embed="rId2"/>
          <a:stretch>
            <a:fillRect/>
          </a:stretch>
        </p:blipFill>
        <p:spPr>
          <a:xfrm>
            <a:off x="228599" y="152400"/>
            <a:ext cx="8651105" cy="5743238"/>
          </a:xfrm>
          <a:prstGeom prst="rect">
            <a:avLst/>
          </a:prstGeom>
        </p:spPr>
      </p:pic>
      <p:sp>
        <p:nvSpPr>
          <p:cNvPr id="2" name="TextBox 1"/>
          <p:cNvSpPr txBox="1"/>
          <p:nvPr/>
        </p:nvSpPr>
        <p:spPr>
          <a:xfrm>
            <a:off x="1676400" y="3048000"/>
            <a:ext cx="5943600" cy="1754327"/>
          </a:xfrm>
          <a:prstGeom prst="rect">
            <a:avLst/>
          </a:prstGeom>
          <a:solidFill>
            <a:schemeClr val="bg1"/>
          </a:solidFill>
        </p:spPr>
        <p:txBody>
          <a:bodyPr wrap="square" rtlCol="0">
            <a:spAutoFit/>
          </a:bodyPr>
          <a:lstStyle/>
          <a:p>
            <a:pPr algn="ctr"/>
            <a:r>
              <a:rPr lang="en-US" dirty="0" smtClean="0">
                <a:solidFill>
                  <a:srgbClr val="800000"/>
                </a:solidFill>
              </a:rPr>
              <a:t>Changing Calorie-Centric Thinking</a:t>
            </a:r>
          </a:p>
          <a:p>
            <a:pPr algn="ctr"/>
            <a:endParaRPr lang="en-US" dirty="0">
              <a:solidFill>
                <a:srgbClr val="800000"/>
              </a:solidFill>
            </a:endParaRPr>
          </a:p>
          <a:p>
            <a:pPr marL="285750" indent="-285750">
              <a:buFont typeface="Arial"/>
              <a:buChar char="•"/>
            </a:pPr>
            <a:r>
              <a:rPr lang="en-US" dirty="0" smtClean="0">
                <a:solidFill>
                  <a:srgbClr val="000000"/>
                </a:solidFill>
              </a:rPr>
              <a:t>From quantity to quality of calories</a:t>
            </a:r>
          </a:p>
          <a:p>
            <a:pPr marL="285750" indent="-285750">
              <a:buFont typeface="Arial"/>
              <a:buChar char="•"/>
            </a:pPr>
            <a:r>
              <a:rPr lang="en-US" dirty="0" smtClean="0">
                <a:solidFill>
                  <a:srgbClr val="000000"/>
                </a:solidFill>
              </a:rPr>
              <a:t>“low-fat” = buyer beware</a:t>
            </a:r>
          </a:p>
          <a:p>
            <a:pPr marL="285750" indent="-285750">
              <a:buFont typeface="Arial"/>
              <a:buChar char="•"/>
            </a:pPr>
            <a:r>
              <a:rPr lang="en-US" dirty="0" smtClean="0">
                <a:solidFill>
                  <a:srgbClr val="000000"/>
                </a:solidFill>
              </a:rPr>
              <a:t>“high-fat” </a:t>
            </a:r>
            <a:r>
              <a:rPr lang="is-IS" dirty="0" smtClean="0">
                <a:solidFill>
                  <a:srgbClr val="000000"/>
                </a:solidFill>
              </a:rPr>
              <a:t>…it’s all about the quality</a:t>
            </a:r>
          </a:p>
          <a:p>
            <a:pPr marL="285750" indent="-285750">
              <a:buFont typeface="Arial"/>
              <a:buChar char="•"/>
            </a:pPr>
            <a:r>
              <a:rPr lang="is-IS" dirty="0" smtClean="0">
                <a:solidFill>
                  <a:srgbClr val="000000"/>
                </a:solidFill>
              </a:rPr>
              <a:t>A carb is not a carb</a:t>
            </a:r>
            <a:endParaRPr lang="en-US" dirty="0">
              <a:solidFill>
                <a:srgbClr val="000000"/>
              </a:solidFill>
            </a:endParaRPr>
          </a:p>
        </p:txBody>
      </p:sp>
    </p:spTree>
    <p:extLst>
      <p:ext uri="{BB962C8B-B14F-4D97-AF65-F5344CB8AC3E}">
        <p14:creationId xmlns:p14="http://schemas.microsoft.com/office/powerpoint/2010/main" val="158575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1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6096000"/>
            <a:ext cx="5486400" cy="307777"/>
          </a:xfrm>
          <a:prstGeom prst="rect">
            <a:avLst/>
          </a:prstGeom>
          <a:noFill/>
        </p:spPr>
        <p:txBody>
          <a:bodyPr wrap="square" rtlCol="0">
            <a:spAutoFit/>
          </a:bodyPr>
          <a:lstStyle/>
          <a:p>
            <a:r>
              <a:rPr lang="en-US" sz="1400" dirty="0" smtClean="0">
                <a:latin typeface="Times New Roman"/>
                <a:cs typeface="Times New Roman"/>
              </a:rPr>
              <a:t>Courtesy: Dr. </a:t>
            </a:r>
            <a:r>
              <a:rPr lang="en-US" sz="1400" dirty="0">
                <a:latin typeface="Times New Roman"/>
                <a:cs typeface="Times New Roman"/>
              </a:rPr>
              <a:t>D</a:t>
            </a:r>
            <a:r>
              <a:rPr lang="en-US" sz="1400" dirty="0" smtClean="0">
                <a:latin typeface="Times New Roman"/>
                <a:cs typeface="Times New Roman"/>
              </a:rPr>
              <a:t>avid Ludwig</a:t>
            </a:r>
            <a:endParaRPr lang="en-US" sz="1400" dirty="0">
              <a:latin typeface="Times New Roman"/>
              <a:cs typeface="Times New Roman"/>
            </a:endParaRPr>
          </a:p>
        </p:txBody>
      </p:sp>
    </p:spTree>
    <p:extLst>
      <p:ext uri="{BB962C8B-B14F-4D97-AF65-F5344CB8AC3E}">
        <p14:creationId xmlns:p14="http://schemas.microsoft.com/office/powerpoint/2010/main" val="25601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00" y="0"/>
            <a:ext cx="8446265" cy="6858000"/>
          </a:xfrm>
          <a:prstGeom prst="rect">
            <a:avLst/>
          </a:prstGeom>
        </p:spPr>
      </p:pic>
      <p:sp>
        <p:nvSpPr>
          <p:cNvPr id="3" name="TextBox 2"/>
          <p:cNvSpPr txBox="1"/>
          <p:nvPr/>
        </p:nvSpPr>
        <p:spPr>
          <a:xfrm>
            <a:off x="609600" y="3124200"/>
            <a:ext cx="7924800" cy="1938992"/>
          </a:xfrm>
          <a:prstGeom prst="rect">
            <a:avLst/>
          </a:prstGeom>
          <a:solidFill>
            <a:srgbClr val="800000"/>
          </a:solidFill>
        </p:spPr>
        <p:txBody>
          <a:bodyPr wrap="square" rtlCol="0">
            <a:spAutoFit/>
          </a:bodyPr>
          <a:lstStyle/>
          <a:p>
            <a:pPr marL="342900" indent="-342900">
              <a:buFont typeface="Arial"/>
              <a:buChar char="•"/>
            </a:pPr>
            <a:r>
              <a:rPr lang="en-US" sz="2400" dirty="0" smtClean="0">
                <a:solidFill>
                  <a:srgbClr val="FFFFFF"/>
                </a:solidFill>
                <a:latin typeface="Times"/>
                <a:cs typeface="Times"/>
              </a:rPr>
              <a:t>Different Lactobacillus species appear to have varied effects on metabolism and weight loss. </a:t>
            </a:r>
          </a:p>
          <a:p>
            <a:pPr marL="342900" indent="-342900">
              <a:buFont typeface="Arial"/>
              <a:buChar char="•"/>
            </a:pPr>
            <a:r>
              <a:rPr lang="en-US" sz="2400" dirty="0" smtClean="0">
                <a:solidFill>
                  <a:srgbClr val="FFFFFF"/>
                </a:solidFill>
                <a:latin typeface="Times"/>
                <a:cs typeface="Times"/>
              </a:rPr>
              <a:t>Review of 17 RCTs in human adults reveal positive effects with L </a:t>
            </a:r>
            <a:r>
              <a:rPr lang="en-US" sz="2400" dirty="0" err="1" smtClean="0">
                <a:solidFill>
                  <a:srgbClr val="FFFFFF"/>
                </a:solidFill>
                <a:latin typeface="Times"/>
                <a:cs typeface="Times"/>
              </a:rPr>
              <a:t>plantarum</a:t>
            </a:r>
            <a:r>
              <a:rPr lang="en-US" sz="2400" dirty="0" smtClean="0">
                <a:solidFill>
                  <a:srgbClr val="FFFFFF"/>
                </a:solidFill>
                <a:latin typeface="Times"/>
                <a:cs typeface="Times"/>
              </a:rPr>
              <a:t> and L </a:t>
            </a:r>
            <a:r>
              <a:rPr lang="en-US" sz="2400" dirty="0" err="1" smtClean="0">
                <a:solidFill>
                  <a:srgbClr val="FFFFFF"/>
                </a:solidFill>
                <a:latin typeface="Times"/>
                <a:cs typeface="Times"/>
              </a:rPr>
              <a:t>gasseri</a:t>
            </a:r>
            <a:r>
              <a:rPr lang="en-US" sz="2400" dirty="0" smtClean="0">
                <a:solidFill>
                  <a:srgbClr val="FFFFFF"/>
                </a:solidFill>
                <a:latin typeface="Times"/>
                <a:cs typeface="Times"/>
              </a:rPr>
              <a:t> with weight gain with L acidophilus.</a:t>
            </a:r>
            <a:endParaRPr lang="en-US" sz="2400" dirty="0">
              <a:solidFill>
                <a:srgbClr val="FFFFFF"/>
              </a:solidFill>
              <a:latin typeface="Times"/>
              <a:cs typeface="Times"/>
            </a:endParaRPr>
          </a:p>
        </p:txBody>
      </p:sp>
    </p:spTree>
    <p:extLst>
      <p:ext uri="{BB962C8B-B14F-4D97-AF65-F5344CB8AC3E}">
        <p14:creationId xmlns:p14="http://schemas.microsoft.com/office/powerpoint/2010/main" val="147391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fa inflam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63084"/>
          </a:xfrm>
          <a:prstGeom prst="rect">
            <a:avLst/>
          </a:prstGeom>
        </p:spPr>
      </p:pic>
    </p:spTree>
    <p:extLst>
      <p:ext uri="{BB962C8B-B14F-4D97-AF65-F5344CB8AC3E}">
        <p14:creationId xmlns:p14="http://schemas.microsoft.com/office/powerpoint/2010/main" val="105052737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6583452" cy="6019800"/>
          </a:xfrm>
          <a:prstGeom prst="rect">
            <a:avLst/>
          </a:prstGeom>
        </p:spPr>
      </p:pic>
      <p:sp>
        <p:nvSpPr>
          <p:cNvPr id="3" name="TextBox 2"/>
          <p:cNvSpPr txBox="1"/>
          <p:nvPr/>
        </p:nvSpPr>
        <p:spPr>
          <a:xfrm>
            <a:off x="457200" y="6019800"/>
            <a:ext cx="4267200" cy="369332"/>
          </a:xfrm>
          <a:prstGeom prst="rect">
            <a:avLst/>
          </a:prstGeom>
          <a:noFill/>
        </p:spPr>
        <p:txBody>
          <a:bodyPr wrap="square" rtlCol="0">
            <a:spAutoFit/>
          </a:bodyPr>
          <a:lstStyle/>
          <a:p>
            <a:r>
              <a:rPr lang="en-US" i="1" dirty="0" smtClean="0">
                <a:latin typeface="Times New Roman"/>
                <a:cs typeface="Times New Roman"/>
              </a:rPr>
              <a:t>Immune Network 2014:14(6) 277-288</a:t>
            </a:r>
            <a:endParaRPr lang="en-US" i="1" dirty="0">
              <a:latin typeface="Times New Roman"/>
              <a:cs typeface="Times New Roman"/>
            </a:endParaRPr>
          </a:p>
        </p:txBody>
      </p:sp>
    </p:spTree>
    <p:extLst>
      <p:ext uri="{BB962C8B-B14F-4D97-AF65-F5344CB8AC3E}">
        <p14:creationId xmlns:p14="http://schemas.microsoft.com/office/powerpoint/2010/main" val="341328317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 y="0"/>
            <a:ext cx="8542421" cy="6858000"/>
          </a:xfrm>
          <a:prstGeom prst="rect">
            <a:avLst/>
          </a:prstGeom>
        </p:spPr>
      </p:pic>
      <p:sp>
        <p:nvSpPr>
          <p:cNvPr id="3" name="TextBox 2"/>
          <p:cNvSpPr txBox="1"/>
          <p:nvPr/>
        </p:nvSpPr>
        <p:spPr>
          <a:xfrm>
            <a:off x="457200" y="3124200"/>
            <a:ext cx="8610600" cy="1938992"/>
          </a:xfrm>
          <a:prstGeom prst="rect">
            <a:avLst/>
          </a:prstGeom>
          <a:solidFill>
            <a:srgbClr val="800000"/>
          </a:solidFill>
          <a:ln>
            <a:solidFill>
              <a:schemeClr val="bg1">
                <a:lumMod val="65000"/>
              </a:schemeClr>
            </a:solidFill>
          </a:ln>
        </p:spPr>
        <p:txBody>
          <a:bodyPr wrap="square" rtlCol="0">
            <a:spAutoFit/>
          </a:bodyPr>
          <a:lstStyle/>
          <a:p>
            <a:pPr marL="285750" indent="-285750">
              <a:buFont typeface="Arial"/>
              <a:buChar char="•"/>
            </a:pPr>
            <a:r>
              <a:rPr lang="en-US" sz="2000" dirty="0" smtClean="0">
                <a:solidFill>
                  <a:schemeClr val="bg1"/>
                </a:solidFill>
                <a:latin typeface="Times New Roman"/>
                <a:cs typeface="Times New Roman"/>
              </a:rPr>
              <a:t>Multi-center, double-blinded randomized, placebo-controlled intervention trial</a:t>
            </a:r>
          </a:p>
          <a:p>
            <a:pPr marL="285750" indent="-285750">
              <a:buFont typeface="Arial"/>
              <a:buChar char="•"/>
            </a:pPr>
            <a:r>
              <a:rPr lang="en-US" sz="2000" dirty="0" smtClean="0">
                <a:solidFill>
                  <a:schemeClr val="bg1"/>
                </a:solidFill>
                <a:latin typeface="Times New Roman"/>
                <a:cs typeface="Times New Roman"/>
              </a:rPr>
              <a:t>87 subjects with high BMI and VAT</a:t>
            </a:r>
          </a:p>
          <a:p>
            <a:pPr marL="285750" indent="-285750">
              <a:buFont typeface="Arial"/>
              <a:buChar char="•"/>
            </a:pPr>
            <a:r>
              <a:rPr lang="en-US" sz="2000" dirty="0" smtClean="0">
                <a:solidFill>
                  <a:schemeClr val="bg1"/>
                </a:solidFill>
                <a:latin typeface="Times New Roman"/>
                <a:cs typeface="Times New Roman"/>
              </a:rPr>
              <a:t>FM vs. placebo for 12 weeks</a:t>
            </a:r>
          </a:p>
          <a:p>
            <a:pPr marL="285750" indent="-285750">
              <a:buFont typeface="Arial"/>
              <a:buChar char="•"/>
            </a:pPr>
            <a:r>
              <a:rPr lang="en-US" sz="2000" dirty="0" smtClean="0">
                <a:solidFill>
                  <a:schemeClr val="bg1"/>
                </a:solidFill>
                <a:latin typeface="Times New Roman"/>
                <a:cs typeface="Times New Roman"/>
              </a:rPr>
              <a:t>Improved wt. loss and body comp in treated group compared with control</a:t>
            </a:r>
          </a:p>
          <a:p>
            <a:pPr marL="285750" indent="-285750">
              <a:buFont typeface="Arial"/>
              <a:buChar char="•"/>
            </a:pPr>
            <a:r>
              <a:rPr lang="en-US" sz="2000" dirty="0" smtClean="0">
                <a:solidFill>
                  <a:schemeClr val="bg1"/>
                </a:solidFill>
                <a:latin typeface="Times New Roman"/>
                <a:cs typeface="Times New Roman"/>
              </a:rPr>
              <a:t>Higher </a:t>
            </a:r>
            <a:r>
              <a:rPr lang="en-US" sz="2000" dirty="0" err="1" smtClean="0">
                <a:solidFill>
                  <a:schemeClr val="bg1"/>
                </a:solidFill>
                <a:latin typeface="Times New Roman"/>
                <a:cs typeface="Times New Roman"/>
              </a:rPr>
              <a:t>adiponectin</a:t>
            </a:r>
            <a:r>
              <a:rPr lang="en-US" sz="2000" dirty="0" smtClean="0">
                <a:solidFill>
                  <a:schemeClr val="bg1"/>
                </a:solidFill>
                <a:latin typeface="Times New Roman"/>
                <a:cs typeface="Times New Roman"/>
              </a:rPr>
              <a:t> in treated group.  Enhanced insulin sensitivity, glucose regulation and fat oxidation</a:t>
            </a:r>
            <a:endParaRPr lang="en-US" sz="2000" dirty="0">
              <a:solidFill>
                <a:schemeClr val="bg1"/>
              </a:solidFill>
              <a:latin typeface="Times New Roman"/>
              <a:cs typeface="Times New Roman"/>
            </a:endParaRPr>
          </a:p>
        </p:txBody>
      </p:sp>
    </p:spTree>
    <p:extLst>
      <p:ext uri="{BB962C8B-B14F-4D97-AF65-F5344CB8AC3E}">
        <p14:creationId xmlns:p14="http://schemas.microsoft.com/office/powerpoint/2010/main" val="41402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0"/>
            <a:ext cx="9144000" cy="6600092"/>
          </a:xfrm>
          <a:prstGeom prst="rect">
            <a:avLst/>
          </a:prstGeom>
        </p:spPr>
      </p:pic>
      <p:sp>
        <p:nvSpPr>
          <p:cNvPr id="3" name="TextBox 2"/>
          <p:cNvSpPr txBox="1"/>
          <p:nvPr/>
        </p:nvSpPr>
        <p:spPr>
          <a:xfrm>
            <a:off x="685800" y="3276600"/>
            <a:ext cx="8229600" cy="1200328"/>
          </a:xfrm>
          <a:prstGeom prst="rect">
            <a:avLst/>
          </a:prstGeom>
          <a:solidFill>
            <a:srgbClr val="800000"/>
          </a:solidFill>
          <a:ln>
            <a:solidFill>
              <a:srgbClr val="A6A6A6"/>
            </a:solidFill>
          </a:ln>
        </p:spPr>
        <p:txBody>
          <a:bodyPr wrap="square" rtlCol="0">
            <a:spAutoFit/>
          </a:bodyPr>
          <a:lstStyle/>
          <a:p>
            <a:pPr marL="342900" indent="-342900">
              <a:buFont typeface="Arial"/>
              <a:buChar char="•"/>
            </a:pPr>
            <a:r>
              <a:rPr lang="en-US" sz="2400" dirty="0" smtClean="0">
                <a:solidFill>
                  <a:schemeClr val="bg1"/>
                </a:solidFill>
                <a:latin typeface="Times"/>
                <a:cs typeface="Times"/>
              </a:rPr>
              <a:t>Intervention with FM in 210 healthy overweight adults.</a:t>
            </a:r>
          </a:p>
          <a:p>
            <a:pPr marL="342900" indent="-342900">
              <a:buFont typeface="Arial"/>
              <a:buChar char="•"/>
            </a:pPr>
            <a:r>
              <a:rPr lang="en-US" sz="2400" dirty="0" smtClean="0">
                <a:solidFill>
                  <a:schemeClr val="bg1"/>
                </a:solidFill>
                <a:latin typeface="Times"/>
                <a:cs typeface="Times"/>
              </a:rPr>
              <a:t>Significant lowering of abdominal adiposity was seen.</a:t>
            </a:r>
          </a:p>
          <a:p>
            <a:pPr marL="342900" indent="-342900">
              <a:buFont typeface="Arial"/>
              <a:buChar char="•"/>
            </a:pPr>
            <a:r>
              <a:rPr lang="en-US" sz="2400" dirty="0" smtClean="0">
                <a:solidFill>
                  <a:schemeClr val="bg1"/>
                </a:solidFill>
                <a:latin typeface="Times"/>
                <a:cs typeface="Times"/>
              </a:rPr>
              <a:t>Effects were reversed after discontinuation of FM </a:t>
            </a:r>
            <a:endParaRPr lang="en-US" sz="2400" dirty="0">
              <a:solidFill>
                <a:schemeClr val="bg1"/>
              </a:solidFill>
              <a:latin typeface="Times"/>
              <a:cs typeface="Times"/>
            </a:endParaRPr>
          </a:p>
        </p:txBody>
      </p:sp>
    </p:spTree>
    <p:extLst>
      <p:ext uri="{BB962C8B-B14F-4D97-AF65-F5344CB8AC3E}">
        <p14:creationId xmlns:p14="http://schemas.microsoft.com/office/powerpoint/2010/main" val="417871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893215" cy="6858000"/>
          </a:xfrm>
          <a:prstGeom prst="rect">
            <a:avLst/>
          </a:prstGeom>
        </p:spPr>
      </p:pic>
      <p:sp>
        <p:nvSpPr>
          <p:cNvPr id="3" name="TextBox 2"/>
          <p:cNvSpPr txBox="1"/>
          <p:nvPr/>
        </p:nvSpPr>
        <p:spPr>
          <a:xfrm>
            <a:off x="762000" y="2743200"/>
            <a:ext cx="8077200" cy="2308324"/>
          </a:xfrm>
          <a:prstGeom prst="rect">
            <a:avLst/>
          </a:prstGeom>
          <a:solidFill>
            <a:srgbClr val="800000"/>
          </a:solidFill>
        </p:spPr>
        <p:txBody>
          <a:bodyPr wrap="square" rtlCol="0">
            <a:spAutoFit/>
          </a:bodyPr>
          <a:lstStyle/>
          <a:p>
            <a:pPr marL="285750" indent="-285750">
              <a:buFont typeface="Arial"/>
              <a:buChar char="•"/>
            </a:pPr>
            <a:r>
              <a:rPr lang="en-US" sz="2400" dirty="0" smtClean="0">
                <a:solidFill>
                  <a:srgbClr val="FFFFFF"/>
                </a:solidFill>
                <a:latin typeface="Times"/>
                <a:cs typeface="Times"/>
              </a:rPr>
              <a:t>Double-blind, randomized, placebo-controlled trial in obese men and women</a:t>
            </a:r>
          </a:p>
          <a:p>
            <a:pPr marL="285750" indent="-285750">
              <a:buFont typeface="Arial"/>
              <a:buChar char="•"/>
            </a:pPr>
            <a:r>
              <a:rPr lang="en-US" sz="2400" dirty="0" smtClean="0">
                <a:solidFill>
                  <a:srgbClr val="FFFFFF"/>
                </a:solidFill>
                <a:latin typeface="Times"/>
                <a:cs typeface="Times"/>
              </a:rPr>
              <a:t>Probiotic supplementation with </a:t>
            </a:r>
            <a:r>
              <a:rPr lang="en-US" sz="2400" i="1" dirty="0" smtClean="0">
                <a:solidFill>
                  <a:srgbClr val="FFFFFF"/>
                </a:solidFill>
                <a:latin typeface="Times"/>
                <a:cs typeface="Times"/>
              </a:rPr>
              <a:t>L </a:t>
            </a:r>
            <a:r>
              <a:rPr lang="en-US" sz="2400" i="1" dirty="0" err="1" smtClean="0">
                <a:solidFill>
                  <a:srgbClr val="FFFFFF"/>
                </a:solidFill>
                <a:latin typeface="Times"/>
                <a:cs typeface="Times"/>
              </a:rPr>
              <a:t>rhamnosus</a:t>
            </a:r>
            <a:r>
              <a:rPr lang="en-US" sz="2400" i="1" dirty="0" smtClean="0">
                <a:solidFill>
                  <a:srgbClr val="FFFFFF"/>
                </a:solidFill>
                <a:latin typeface="Times"/>
                <a:cs typeface="Times"/>
              </a:rPr>
              <a:t> </a:t>
            </a:r>
            <a:r>
              <a:rPr lang="en-US" sz="2400" dirty="0" smtClean="0">
                <a:solidFill>
                  <a:srgbClr val="FFFFFF"/>
                </a:solidFill>
                <a:latin typeface="Times"/>
                <a:cs typeface="Times"/>
              </a:rPr>
              <a:t>for 24 weeks</a:t>
            </a:r>
          </a:p>
          <a:p>
            <a:pPr marL="285750" indent="-285750">
              <a:buFont typeface="Arial"/>
              <a:buChar char="•"/>
            </a:pPr>
            <a:r>
              <a:rPr lang="en-US" sz="2400" dirty="0" smtClean="0">
                <a:solidFill>
                  <a:srgbClr val="FFFFFF"/>
                </a:solidFill>
                <a:latin typeface="Times"/>
                <a:cs typeface="Times"/>
              </a:rPr>
              <a:t>Each group had moderate caloric restriction</a:t>
            </a:r>
          </a:p>
          <a:p>
            <a:pPr marL="285750" indent="-285750">
              <a:buFont typeface="Arial"/>
              <a:buChar char="•"/>
            </a:pPr>
            <a:r>
              <a:rPr lang="en-US" sz="2400" dirty="0" smtClean="0">
                <a:solidFill>
                  <a:srgbClr val="FFFFFF"/>
                </a:solidFill>
                <a:latin typeface="Times"/>
                <a:cs typeface="Times"/>
              </a:rPr>
              <a:t>Treatment effect more pronounced in women: greater weight loss, reduced fat mass and leptin levels</a:t>
            </a:r>
            <a:endParaRPr lang="en-US" sz="2400" dirty="0">
              <a:solidFill>
                <a:srgbClr val="FFFFFF"/>
              </a:solidFill>
              <a:latin typeface="Times"/>
              <a:cs typeface="Times"/>
            </a:endParaRPr>
          </a:p>
        </p:txBody>
      </p:sp>
    </p:spTree>
    <p:extLst>
      <p:ext uri="{BB962C8B-B14F-4D97-AF65-F5344CB8AC3E}">
        <p14:creationId xmlns:p14="http://schemas.microsoft.com/office/powerpoint/2010/main" val="427539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756"/>
            <a:ext cx="6501234" cy="6040898"/>
          </a:xfrm>
          <a:prstGeom prst="rect">
            <a:avLst/>
          </a:prstGeom>
        </p:spPr>
      </p:pic>
      <p:sp>
        <p:nvSpPr>
          <p:cNvPr id="2" name="TextBox 1"/>
          <p:cNvSpPr txBox="1"/>
          <p:nvPr/>
        </p:nvSpPr>
        <p:spPr>
          <a:xfrm>
            <a:off x="1066800" y="3048000"/>
            <a:ext cx="7543800" cy="2308324"/>
          </a:xfrm>
          <a:prstGeom prst="rect">
            <a:avLst/>
          </a:prstGeom>
          <a:solidFill>
            <a:srgbClr val="800000"/>
          </a:solidFill>
        </p:spPr>
        <p:txBody>
          <a:bodyPr wrap="square" rtlCol="0">
            <a:spAutoFit/>
          </a:bodyPr>
          <a:lstStyle/>
          <a:p>
            <a:pPr algn="ctr"/>
            <a:r>
              <a:rPr lang="en-US" sz="2400" i="1" dirty="0" smtClean="0">
                <a:solidFill>
                  <a:schemeClr val="bg1"/>
                </a:solidFill>
                <a:latin typeface="Times New Roman"/>
                <a:cs typeface="Times New Roman"/>
              </a:rPr>
              <a:t>“The connection between the gut microbiota and energy homeostasis and inflammation and its role in the pathogenesis of obesity-related disorders are increasingly recognized. The role of the Western diet, antibiotics and lifestyle in promoting an obesogenic microbiota is increasingly clear.”</a:t>
            </a:r>
            <a:endParaRPr lang="en-US" sz="2400" i="1" dirty="0">
              <a:solidFill>
                <a:schemeClr val="bg1"/>
              </a:solidFill>
              <a:latin typeface="Times New Roman"/>
              <a:cs typeface="Times New Roman"/>
            </a:endParaRPr>
          </a:p>
        </p:txBody>
      </p:sp>
    </p:spTree>
    <p:extLst>
      <p:ext uri="{BB962C8B-B14F-4D97-AF65-F5344CB8AC3E}">
        <p14:creationId xmlns:p14="http://schemas.microsoft.com/office/powerpoint/2010/main" val="284676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Akzidenz-Grotesk Std Med"/>
        <a:ea typeface=""/>
        <a:cs typeface=""/>
      </a:majorFont>
      <a:minorFont>
        <a:latin typeface="Akzidenz-Grotesk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Kripalu_template</Template>
  <TotalTime>16926</TotalTime>
  <Words>2651</Words>
  <Application>Microsoft Macintosh PowerPoint</Application>
  <PresentationFormat>On-screen Show (4:3)</PresentationFormat>
  <Paragraphs>307</Paragraphs>
  <Slides>208</Slides>
  <Notes>4</Notes>
  <HiddenSlides>0</HiddenSlides>
  <MMClips>0</MMClips>
  <ScaleCrop>false</ScaleCrop>
  <HeadingPairs>
    <vt:vector size="4" baseType="variant">
      <vt:variant>
        <vt:lpstr>Theme</vt:lpstr>
      </vt:variant>
      <vt:variant>
        <vt:i4>1</vt:i4>
      </vt:variant>
      <vt:variant>
        <vt:lpstr>Slide Titles</vt:lpstr>
      </vt:variant>
      <vt:variant>
        <vt:i4>208</vt:i4>
      </vt:variant>
    </vt:vector>
  </HeadingPairs>
  <TitlesOfParts>
    <vt:vector size="209" baseType="lpstr">
      <vt:lpstr>Kripalu_template</vt:lpstr>
      <vt:lpstr>An Integrative Approach to Weight Loss and Metabolism Turning Off the Fat Switch</vt:lpstr>
      <vt:lpstr>Learning Objectives</vt:lpstr>
      <vt:lpstr>Five essential clinical pearls</vt:lpstr>
      <vt:lpstr>PowerPoint Presentation</vt:lpstr>
      <vt:lpstr>PowerPoint Presentation</vt:lpstr>
      <vt:lpstr>Top 5 most interesting and meaningful attributes of any food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Hyperinsulinemia</vt:lpstr>
      <vt:lpstr>PowerPoint Presentation</vt:lpstr>
      <vt:lpstr>PowerPoint Presentation</vt:lpstr>
      <vt:lpstr>PowerPoint Presentation</vt:lpstr>
      <vt:lpstr>Leptin</vt:lpstr>
      <vt:lpstr>PowerPoint Presentation</vt:lpstr>
      <vt:lpstr>A calorie is not a calorie…</vt:lpstr>
      <vt:lpstr>Mechanisms that link alterations of the microbiome with weight and metabolism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Stress Management</vt:lpstr>
      <vt:lpstr>Summary: Enhancing metabolic efficiency:  …. Reduce inflammation, insulin and leptin resistance</vt:lpstr>
      <vt:lpstr>Summary: Enhancing metabolic efficiency:  …. Reduce inflammation, insulin and leptin resistance</vt:lpstr>
      <vt:lpstr>PowerPoint Presentation</vt:lpstr>
      <vt:lpstr>PowerPoint Presentation</vt:lpstr>
      <vt:lpstr>Intermittent fasting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Saturated fats</vt:lpstr>
      <vt:lpstr>Saturated fats</vt:lpstr>
      <vt:lpstr>Monounsaturated fats (MUFA)</vt:lpstr>
      <vt:lpstr>Polyunsaturated fats (PUFAs)</vt:lpstr>
      <vt:lpstr>Omega-3s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NAFLD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UMF Excel</dc:creator>
  <cp:lastModifiedBy>Mark Pettus</cp:lastModifiedBy>
  <cp:revision>458</cp:revision>
  <cp:lastPrinted>2013-04-02T18:52:16Z</cp:lastPrinted>
  <dcterms:created xsi:type="dcterms:W3CDTF">2005-05-02T22:57:54Z</dcterms:created>
  <dcterms:modified xsi:type="dcterms:W3CDTF">2017-10-14T22:30:40Z</dcterms:modified>
</cp:coreProperties>
</file>