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302" r:id="rId2"/>
    <p:sldId id="303" r:id="rId3"/>
    <p:sldId id="289" r:id="rId4"/>
    <p:sldId id="307" r:id="rId5"/>
    <p:sldId id="308" r:id="rId6"/>
    <p:sldId id="309" r:id="rId7"/>
    <p:sldId id="310" r:id="rId8"/>
    <p:sldId id="294" r:id="rId9"/>
    <p:sldId id="258" r:id="rId10"/>
    <p:sldId id="295" r:id="rId11"/>
    <p:sldId id="274" r:id="rId12"/>
    <p:sldId id="268" r:id="rId13"/>
    <p:sldId id="269" r:id="rId14"/>
    <p:sldId id="291" r:id="rId15"/>
    <p:sldId id="292" r:id="rId16"/>
    <p:sldId id="293" r:id="rId17"/>
    <p:sldId id="273" r:id="rId18"/>
    <p:sldId id="311" r:id="rId19"/>
    <p:sldId id="313" r:id="rId20"/>
    <p:sldId id="277" r:id="rId21"/>
    <p:sldId id="265" r:id="rId22"/>
    <p:sldId id="256" r:id="rId23"/>
    <p:sldId id="306" r:id="rId24"/>
    <p:sldId id="262" r:id="rId25"/>
    <p:sldId id="263" r:id="rId26"/>
    <p:sldId id="270" r:id="rId27"/>
    <p:sldId id="271" r:id="rId28"/>
    <p:sldId id="312" r:id="rId29"/>
    <p:sldId id="282" r:id="rId30"/>
    <p:sldId id="305" r:id="rId31"/>
    <p:sldId id="300" r:id="rId32"/>
    <p:sldId id="296" r:id="rId33"/>
    <p:sldId id="301" r:id="rId34"/>
    <p:sldId id="288" r:id="rId35"/>
    <p:sldId id="285" r:id="rId36"/>
    <p:sldId id="286" r:id="rId37"/>
    <p:sldId id="257" r:id="rId38"/>
    <p:sldId id="275" r:id="rId39"/>
    <p:sldId id="276" r:id="rId40"/>
    <p:sldId id="279" r:id="rId41"/>
    <p:sldId id="283" r:id="rId42"/>
    <p:sldId id="264" r:id="rId43"/>
    <p:sldId id="267" r:id="rId44"/>
    <p:sldId id="314" r:id="rId45"/>
    <p:sldId id="315" r:id="rId46"/>
    <p:sldId id="316" r:id="rId47"/>
    <p:sldId id="317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4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E9C9C-8008-224E-8AB0-D7A95C15837E}" type="datetimeFigureOut">
              <a:rPr lang="en-US" smtClean="0"/>
              <a:t>5/11/17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29F8F-E9EB-9F42-978A-75BBBFAC4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24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B302-32DE-4741-ACA4-A771DF9EEC9B}" type="datetimeFigureOut">
              <a:rPr lang="en-US" smtClean="0"/>
              <a:t>5/11/17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57C-C5F4-AA4D-8733-72924F2AE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B302-32DE-4741-ACA4-A771DF9EEC9B}" type="datetimeFigureOut">
              <a:rPr lang="en-US" smtClean="0"/>
              <a:t>5/11/17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57C-C5F4-AA4D-8733-72924F2AE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09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B302-32DE-4741-ACA4-A771DF9EEC9B}" type="datetimeFigureOut">
              <a:rPr lang="en-US" smtClean="0"/>
              <a:t>5/11/17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57C-C5F4-AA4D-8733-72924F2AE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75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B302-32DE-4741-ACA4-A771DF9EEC9B}" type="datetimeFigureOut">
              <a:rPr lang="en-US" smtClean="0"/>
              <a:t>5/11/17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57C-C5F4-AA4D-8733-72924F2AE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23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B302-32DE-4741-ACA4-A771DF9EEC9B}" type="datetimeFigureOut">
              <a:rPr lang="en-US" smtClean="0"/>
              <a:t>5/11/17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57C-C5F4-AA4D-8733-72924F2AE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84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B302-32DE-4741-ACA4-A771DF9EEC9B}" type="datetimeFigureOut">
              <a:rPr lang="en-US" smtClean="0"/>
              <a:t>5/11/17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57C-C5F4-AA4D-8733-72924F2AE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54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B302-32DE-4741-ACA4-A771DF9EEC9B}" type="datetimeFigureOut">
              <a:rPr lang="en-US" smtClean="0"/>
              <a:t>5/11/17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57C-C5F4-AA4D-8733-72924F2AE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9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B302-32DE-4741-ACA4-A771DF9EEC9B}" type="datetimeFigureOut">
              <a:rPr lang="en-US" smtClean="0"/>
              <a:t>5/11/17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57C-C5F4-AA4D-8733-72924F2AE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37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B302-32DE-4741-ACA4-A771DF9EEC9B}" type="datetimeFigureOut">
              <a:rPr lang="en-US" smtClean="0"/>
              <a:t>5/11/17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57C-C5F4-AA4D-8733-72924F2AE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2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B302-32DE-4741-ACA4-A771DF9EEC9B}" type="datetimeFigureOut">
              <a:rPr lang="en-US" smtClean="0"/>
              <a:t>5/11/17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57C-C5F4-AA4D-8733-72924F2AE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4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B302-32DE-4741-ACA4-A771DF9EEC9B}" type="datetimeFigureOut">
              <a:rPr lang="en-US" smtClean="0"/>
              <a:t>5/11/17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57C-C5F4-AA4D-8733-72924F2AE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2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5B302-32DE-4741-ACA4-A771DF9EEC9B}" type="datetimeFigureOut">
              <a:rPr lang="en-US" smtClean="0"/>
              <a:t>5/11/17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0257C-C5F4-AA4D-8733-72924F2AE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4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800000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1052"/>
            <a:ext cx="9144000" cy="32175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4547810"/>
            <a:ext cx="508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/>
                <a:cs typeface="Times New Roman"/>
              </a:rPr>
              <a:t>Mark Pettus MD</a:t>
            </a:r>
          </a:p>
          <a:p>
            <a:pPr algn="ctr"/>
            <a:r>
              <a:rPr lang="en-US" sz="2000" b="1" dirty="0" smtClean="0">
                <a:latin typeface="Times New Roman"/>
                <a:cs typeface="Times New Roman"/>
              </a:rPr>
              <a:t>May 31, 2017</a:t>
            </a:r>
          </a:p>
          <a:p>
            <a:pPr algn="ctr"/>
            <a:r>
              <a:rPr lang="en-US" dirty="0" smtClean="0">
                <a:latin typeface="Times New Roman"/>
                <a:cs typeface="Times New Roman"/>
              </a:rPr>
              <a:t>Medical Director Functional Formularies</a:t>
            </a:r>
          </a:p>
          <a:p>
            <a:pPr algn="ctr"/>
            <a:r>
              <a:rPr lang="en-US" dirty="0" smtClean="0">
                <a:latin typeface="Times New Roman"/>
                <a:cs typeface="Times New Roman"/>
              </a:rPr>
              <a:t>Director Medical Education, Wellness and Population Health</a:t>
            </a:r>
          </a:p>
          <a:p>
            <a:pPr algn="ctr"/>
            <a:r>
              <a:rPr lang="en-US" dirty="0" smtClean="0">
                <a:latin typeface="Times New Roman"/>
                <a:cs typeface="Times New Roman"/>
              </a:rPr>
              <a:t>Berkshire Health Systems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5916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800000"/>
                </a:solidFill>
              </a:rPr>
              <a:t>Center for Disease Control </a:t>
            </a:r>
            <a:r>
              <a:rPr lang="en-US" sz="2400" dirty="0" smtClean="0">
                <a:solidFill>
                  <a:srgbClr val="800000"/>
                </a:solidFill>
              </a:rPr>
              <a:t>(testing blood and urine)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90 million </a:t>
            </a:r>
            <a:r>
              <a:rPr lang="en-US" dirty="0" smtClean="0"/>
              <a:t>Americans deficient in vitamin D</a:t>
            </a:r>
          </a:p>
          <a:p>
            <a:r>
              <a:rPr lang="en-US" i="1" dirty="0" smtClean="0">
                <a:solidFill>
                  <a:srgbClr val="3366FF"/>
                </a:solidFill>
              </a:rPr>
              <a:t>30 </a:t>
            </a:r>
            <a:r>
              <a:rPr lang="en-US" i="1" dirty="0">
                <a:solidFill>
                  <a:srgbClr val="3366FF"/>
                </a:solidFill>
              </a:rPr>
              <a:t>million </a:t>
            </a:r>
            <a:r>
              <a:rPr lang="en-US" dirty="0"/>
              <a:t>Americans deficient in vitamin </a:t>
            </a:r>
            <a:r>
              <a:rPr lang="en-US" dirty="0" smtClean="0"/>
              <a:t> B6</a:t>
            </a:r>
          </a:p>
          <a:p>
            <a:r>
              <a:rPr lang="en-US" i="1" dirty="0" smtClean="0">
                <a:solidFill>
                  <a:srgbClr val="3366FF"/>
                </a:solidFill>
              </a:rPr>
              <a:t>18 </a:t>
            </a:r>
            <a:r>
              <a:rPr lang="en-US" i="1" dirty="0">
                <a:solidFill>
                  <a:srgbClr val="3366FF"/>
                </a:solidFill>
              </a:rPr>
              <a:t>million </a:t>
            </a:r>
            <a:r>
              <a:rPr lang="en-US" dirty="0"/>
              <a:t>Americans deficient in vitamin </a:t>
            </a:r>
            <a:r>
              <a:rPr lang="en-US" dirty="0" smtClean="0"/>
              <a:t>B12 (using MMA)</a:t>
            </a:r>
          </a:p>
          <a:p>
            <a:r>
              <a:rPr lang="en-US" i="1" dirty="0" smtClean="0">
                <a:solidFill>
                  <a:srgbClr val="3366FF"/>
                </a:solidFill>
              </a:rPr>
              <a:t>16 </a:t>
            </a:r>
            <a:r>
              <a:rPr lang="en-US" i="1" dirty="0">
                <a:solidFill>
                  <a:srgbClr val="3366FF"/>
                </a:solidFill>
              </a:rPr>
              <a:t>million </a:t>
            </a:r>
            <a:r>
              <a:rPr lang="en-US" dirty="0"/>
              <a:t>Americans deficient in vitamin </a:t>
            </a:r>
            <a:r>
              <a:rPr lang="en-US" dirty="0" smtClean="0"/>
              <a:t>C</a:t>
            </a:r>
          </a:p>
          <a:p>
            <a:r>
              <a:rPr lang="en-US" i="1" dirty="0" smtClean="0">
                <a:solidFill>
                  <a:srgbClr val="3366FF"/>
                </a:solidFill>
              </a:rPr>
              <a:t>8 </a:t>
            </a:r>
            <a:r>
              <a:rPr lang="en-US" i="1" dirty="0">
                <a:solidFill>
                  <a:srgbClr val="3366FF"/>
                </a:solidFill>
              </a:rPr>
              <a:t>million </a:t>
            </a:r>
            <a:r>
              <a:rPr lang="en-US" dirty="0"/>
              <a:t>Americans deficient in </a:t>
            </a:r>
            <a:r>
              <a:rPr lang="en-US" dirty="0" smtClean="0"/>
              <a:t>iron; </a:t>
            </a:r>
            <a:r>
              <a:rPr lang="en-US" i="1" dirty="0">
                <a:solidFill>
                  <a:srgbClr val="3366FF"/>
                </a:solidFill>
              </a:rPr>
              <a:t>L</a:t>
            </a:r>
            <a:r>
              <a:rPr lang="en-US" i="1" dirty="0" smtClean="0">
                <a:solidFill>
                  <a:srgbClr val="3366FF"/>
                </a:solidFill>
              </a:rPr>
              <a:t>atinos 12%; blacks 16%; children ages &lt;5 years of age 7-10%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Many women ages 25-39 with “</a:t>
            </a:r>
            <a:r>
              <a:rPr lang="en-US" dirty="0" err="1" smtClean="0">
                <a:solidFill>
                  <a:srgbClr val="000000"/>
                </a:solidFill>
              </a:rPr>
              <a:t>borderline”low</a:t>
            </a:r>
            <a:r>
              <a:rPr lang="en-US" dirty="0" smtClean="0">
                <a:solidFill>
                  <a:srgbClr val="000000"/>
                </a:solidFill>
              </a:rPr>
              <a:t> iodine levels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140px-US_CDC_logo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9055"/>
            <a:ext cx="991810" cy="74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98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31" y="0"/>
            <a:ext cx="8010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81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57" y="603712"/>
            <a:ext cx="74041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52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92" y="539340"/>
            <a:ext cx="7607300" cy="56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1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648" y="2634672"/>
            <a:ext cx="6097968" cy="4223328"/>
          </a:xfrm>
          <a:prstGeom prst="rect">
            <a:avLst/>
          </a:prstGeom>
        </p:spPr>
      </p:pic>
      <p:pic>
        <p:nvPicPr>
          <p:cNvPr id="3" name="Picture 2" descr="6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28" y="1"/>
            <a:ext cx="8392953" cy="271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46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04" y="344680"/>
            <a:ext cx="85598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7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66" y="1170180"/>
            <a:ext cx="44069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92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timized-aging-with-nutritional-weight-management-techniques-11-6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641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03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iage-theo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47" y="3573660"/>
            <a:ext cx="7545295" cy="174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48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6825"/>
            <a:ext cx="9144000" cy="2987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984" y="168838"/>
            <a:ext cx="4275501" cy="150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68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4671181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800000"/>
                </a:solidFill>
              </a:rPr>
              <a:t>Learning Objectives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2867"/>
            <a:ext cx="8229600" cy="323789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Review the prevalence and of important nutrient deficiencies in the general population</a:t>
            </a:r>
          </a:p>
          <a:p>
            <a:r>
              <a:rPr lang="en-US" sz="2800" dirty="0" smtClean="0"/>
              <a:t>Review the contributing factors to the growing prevalence of important nutrient deficiencies.</a:t>
            </a:r>
          </a:p>
          <a:p>
            <a:r>
              <a:rPr lang="en-US" sz="2800" dirty="0" smtClean="0"/>
              <a:t>Review nutritional and supplement considerations for addressing common nutrient deficient states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285" y="155413"/>
            <a:ext cx="3277810" cy="115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3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-shot-2012-08-28-at-10-10-56-pm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9" y="179294"/>
            <a:ext cx="7993529" cy="598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02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35" y="914664"/>
            <a:ext cx="5357091" cy="478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12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0ae2f1a399db65a1912877b42c30c4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43" y="0"/>
            <a:ext cx="2926080" cy="6858000"/>
          </a:xfrm>
          <a:prstGeom prst="rect">
            <a:avLst/>
          </a:prstGeom>
        </p:spPr>
      </p:pic>
      <p:pic>
        <p:nvPicPr>
          <p:cNvPr id="2" name="Picture 1" descr="zinc-deficiency-symptom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046" y="1838476"/>
            <a:ext cx="2506133" cy="2073825"/>
          </a:xfrm>
          <a:prstGeom prst="rect">
            <a:avLst/>
          </a:prstGeom>
        </p:spPr>
      </p:pic>
      <p:pic>
        <p:nvPicPr>
          <p:cNvPr id="3" name="Picture 2" descr="Angular-cheiliti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761" y="4250628"/>
            <a:ext cx="2999619" cy="150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90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35982" cy="1143000"/>
          </a:xfrm>
        </p:spPr>
        <p:txBody>
          <a:bodyPr/>
          <a:lstStyle/>
          <a:p>
            <a:r>
              <a:rPr lang="en-US" dirty="0" smtClean="0"/>
              <a:t>We need a broad spectrum of micronutrients for optimal function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746" y="2038928"/>
            <a:ext cx="8229600" cy="40455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Biochemical individualization</a:t>
            </a:r>
          </a:p>
          <a:p>
            <a:r>
              <a:rPr lang="en-US" dirty="0" smtClean="0"/>
              <a:t>Compress morbidity</a:t>
            </a:r>
          </a:p>
          <a:p>
            <a:r>
              <a:rPr lang="en-US" dirty="0" smtClean="0"/>
              <a:t>Goal to assist optimal biologic function e.g. identify “relative deficiencies”.</a:t>
            </a:r>
          </a:p>
          <a:p>
            <a:r>
              <a:rPr lang="en-US" dirty="0" smtClean="0"/>
              <a:t>Our needs change over time</a:t>
            </a:r>
            <a:r>
              <a:rPr lang="mr-IN" dirty="0" smtClean="0"/>
              <a:t>…</a:t>
            </a:r>
            <a:r>
              <a:rPr lang="en-US" dirty="0" smtClean="0"/>
              <a:t>a very dynamic metabolic landscape</a:t>
            </a:r>
          </a:p>
          <a:p>
            <a:r>
              <a:rPr lang="en-US" dirty="0" smtClean="0"/>
              <a:t>Moving beyond vitamins and minerals e.g. sufficient fermentable fiber and phytonutrients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12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565"/>
            <a:ext cx="9144000" cy="665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66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3706"/>
            <a:ext cx="9144000" cy="43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69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635034"/>
            <a:ext cx="91439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NHANES data (2003-2004) show 7% of Americans aged 6 years or older are deficient in vitamin C, based on the standard serum concentration cut off of &lt;11.4 </a:t>
            </a:r>
            <a:r>
              <a:rPr lang="en-US" dirty="0" err="1" smtClean="0"/>
              <a:t>μmol</a:t>
            </a:r>
            <a:r>
              <a:rPr lang="en-US" dirty="0" smtClean="0"/>
              <a:t>/L. Lower rates of deficiency are found among men and women who used any vitamin C-containing VMS compared to those who did not: 2% (both genders) vs. 16% and 11%, respectively).16</a:t>
            </a:r>
          </a:p>
          <a:p>
            <a:endParaRPr lang="en-US" dirty="0" smtClean="0"/>
          </a:p>
          <a:p>
            <a:r>
              <a:rPr lang="en-US" dirty="0" smtClean="0"/>
              <a:t>NHANES data (2003-2006) show that, while only 1% of Americans age 20 years or more have serum levels of vitamin E meeting the criterion for clinical deficiency (α-</a:t>
            </a:r>
            <a:r>
              <a:rPr lang="en-US" dirty="0" err="1" smtClean="0"/>
              <a:t>tocopherol</a:t>
            </a:r>
            <a:r>
              <a:rPr lang="en-US" dirty="0" smtClean="0"/>
              <a:t> &lt; 12 </a:t>
            </a:r>
            <a:r>
              <a:rPr lang="en-US" dirty="0" err="1" smtClean="0"/>
              <a:t>μmol</a:t>
            </a:r>
            <a:r>
              <a:rPr lang="en-US" dirty="0" smtClean="0"/>
              <a:t>/L), 81% of dietary supplement non-users have vitamin E “inadequacy” compared to 46% of users. In this analysis, vitamin E inadequacy was defined as a serum α-</a:t>
            </a:r>
            <a:r>
              <a:rPr lang="en-US" dirty="0" err="1" smtClean="0"/>
              <a:t>tocopherol</a:t>
            </a:r>
            <a:r>
              <a:rPr lang="en-US" dirty="0" smtClean="0"/>
              <a:t> level below that associated with consuming the EAR and with the lowest mortality rate in a major interventional trial (&lt; 30 </a:t>
            </a:r>
            <a:r>
              <a:rPr lang="en-US" dirty="0" err="1" smtClean="0"/>
              <a:t>μmol</a:t>
            </a:r>
            <a:r>
              <a:rPr lang="en-US" dirty="0" smtClean="0"/>
              <a:t>/L).17,18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522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1586" y="694107"/>
            <a:ext cx="7619384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NHANES data (2001-2006) show the prevalence of vitamin D deficiency, based on serum levels of 25-hydroxyvitamin D &lt;30 </a:t>
            </a:r>
            <a:r>
              <a:rPr lang="en-US" sz="2400" dirty="0" err="1">
                <a:solidFill>
                  <a:srgbClr val="000000"/>
                </a:solidFill>
              </a:rPr>
              <a:t>nmol</a:t>
            </a:r>
            <a:r>
              <a:rPr lang="en-US" sz="2400" dirty="0">
                <a:solidFill>
                  <a:srgbClr val="000000"/>
                </a:solidFill>
              </a:rPr>
              <a:t>/L, is 14% among individuals two or more years of age who do not take a dietary supplement compared to 5% among those who do. 14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Based on a standard definition for vitamin B12 deficiency (serum B12 &lt; 258 </a:t>
            </a:r>
            <a:r>
              <a:rPr lang="en-US" sz="2400" dirty="0" err="1">
                <a:solidFill>
                  <a:srgbClr val="000000"/>
                </a:solidFill>
              </a:rPr>
              <a:t>pmol</a:t>
            </a:r>
            <a:r>
              <a:rPr lang="en-US" sz="2400" dirty="0">
                <a:solidFill>
                  <a:srgbClr val="000000"/>
                </a:solidFill>
              </a:rPr>
              <a:t>/L or </a:t>
            </a:r>
            <a:r>
              <a:rPr lang="en-US" sz="2400" dirty="0" err="1">
                <a:solidFill>
                  <a:srgbClr val="000000"/>
                </a:solidFill>
              </a:rPr>
              <a:t>methylmalonic</a:t>
            </a:r>
            <a:r>
              <a:rPr lang="en-US" sz="2400" dirty="0">
                <a:solidFill>
                  <a:srgbClr val="000000"/>
                </a:solidFill>
              </a:rPr>
              <a:t> acid &gt; 0.21 </a:t>
            </a:r>
            <a:r>
              <a:rPr lang="en-US" sz="2400" dirty="0" err="1">
                <a:solidFill>
                  <a:srgbClr val="000000"/>
                </a:solidFill>
                <a:cs typeface="Calibri"/>
              </a:rPr>
              <a:t>μmol</a:t>
            </a:r>
            <a:r>
              <a:rPr lang="en-US" sz="2400" dirty="0">
                <a:solidFill>
                  <a:srgbClr val="000000"/>
                </a:solidFill>
                <a:cs typeface="Calibri"/>
              </a:rPr>
              <a:t>/L), NHANES data (1999-2002) show 38% of adults age 60 years or more are deficient, but the rate is 30% among those who took any B12-containing VMS. This definition of deficiency was also associated with significantly increased risks for peripheral neuropathy and disabilities.15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8472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Drug-Nutrient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848"/>
            <a:ext cx="8229600" cy="3763682"/>
          </a:xfrm>
        </p:spPr>
        <p:txBody>
          <a:bodyPr/>
          <a:lstStyle/>
          <a:p>
            <a:r>
              <a:rPr lang="en-US" dirty="0" smtClean="0"/>
              <a:t>Alcohol- zinc, magnesium, phosphorous, B1, B2, B6 and Folate</a:t>
            </a:r>
          </a:p>
          <a:p>
            <a:r>
              <a:rPr lang="en-US" dirty="0" smtClean="0"/>
              <a:t>Antibiotics </a:t>
            </a:r>
            <a:r>
              <a:rPr lang="mr-IN" dirty="0" smtClean="0"/>
              <a:t>–</a:t>
            </a:r>
            <a:r>
              <a:rPr lang="en-US" dirty="0" smtClean="0"/>
              <a:t> Vitamin K</a:t>
            </a:r>
          </a:p>
          <a:p>
            <a:r>
              <a:rPr lang="en-US" dirty="0" smtClean="0"/>
              <a:t>Diuretics </a:t>
            </a:r>
            <a:r>
              <a:rPr lang="mr-IN" dirty="0" smtClean="0"/>
              <a:t>–</a:t>
            </a:r>
            <a:r>
              <a:rPr lang="en-US" dirty="0" smtClean="0"/>
              <a:t> potassium, magnesium, zinc, B6</a:t>
            </a:r>
          </a:p>
          <a:p>
            <a:r>
              <a:rPr lang="en-US" dirty="0" smtClean="0"/>
              <a:t>Metformin </a:t>
            </a:r>
            <a:r>
              <a:rPr lang="mr-IN" dirty="0" smtClean="0"/>
              <a:t>–</a:t>
            </a:r>
            <a:r>
              <a:rPr lang="en-US" dirty="0" smtClean="0"/>
              <a:t> B12</a:t>
            </a:r>
          </a:p>
          <a:p>
            <a:r>
              <a:rPr lang="en-US" dirty="0" smtClean="0"/>
              <a:t>Trimethoprim - Folate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651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0666" y="145143"/>
            <a:ext cx="550333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Proton pump inhibitors not only block the release of stomach acid but also something else called “intrinsic factor,” making it impossible to absorb vitamin </a:t>
            </a:r>
            <a:r>
              <a:rPr lang="en-US" sz="2800" dirty="0" smtClean="0">
                <a:latin typeface="Times New Roman"/>
                <a:cs typeface="Times New Roman"/>
              </a:rPr>
              <a:t>B12.</a:t>
            </a:r>
            <a:endParaRPr lang="en-US" sz="28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It’s </a:t>
            </a:r>
            <a:r>
              <a:rPr lang="en-US" sz="2800" dirty="0">
                <a:latin typeface="Times New Roman"/>
                <a:cs typeface="Times New Roman"/>
              </a:rPr>
              <a:t>well known that calcium is best absorbed in the presence of acid</a:t>
            </a:r>
            <a:r>
              <a:rPr lang="en-US" sz="2800" dirty="0" smtClean="0">
                <a:latin typeface="Times New Roman"/>
                <a:cs typeface="Times New Roman"/>
              </a:rPr>
              <a:t>.</a:t>
            </a:r>
            <a:endParaRPr lang="en-US" sz="28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Proton pump inhibitors are thought to inhibit active transport of magnesium in the intestine, leading to deficiencies and potentially serious health outcomes</a:t>
            </a:r>
            <a:r>
              <a:rPr lang="en-US" sz="2800" dirty="0" smtClean="0">
                <a:latin typeface="Times New Roman"/>
                <a:cs typeface="Times New Roman"/>
              </a:rPr>
              <a:t>.</a:t>
            </a:r>
            <a:endParaRPr lang="en-US" sz="2800" dirty="0">
              <a:latin typeface="Times New Roman"/>
              <a:cs typeface="Times New Roman"/>
            </a:endParaRPr>
          </a:p>
          <a:p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4" name="Picture 3" descr="Proton-pump-inhibitor-PPI-Nexium-Prilosec-Prevacid2-e13765131073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17" y="1589675"/>
            <a:ext cx="3133574" cy="208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40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23" y="1845271"/>
            <a:ext cx="64643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09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6762" y="720005"/>
            <a:ext cx="4983238" cy="569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Your absorption of folic acid is inhibited, disrupting the production of new cells, which helps your body grow and repair itself.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The absorption of zinc is impaired, which is needed for many enzyme reactions in the </a:t>
            </a:r>
            <a:r>
              <a:rPr lang="en-US" sz="2800" dirty="0" smtClean="0">
                <a:latin typeface="Times New Roman"/>
                <a:cs typeface="Times New Roman"/>
              </a:rPr>
              <a:t>body.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The inhibition of dietary iron can contribute to anemia over a long period of time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</p:txBody>
      </p:sp>
      <p:pic>
        <p:nvPicPr>
          <p:cNvPr id="3" name="Picture 2" descr="Proton-pump-inhibitor-PPI-Nexium-Prilosec-Prevacid2-e13765131073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90" y="2010797"/>
            <a:ext cx="3448051" cy="229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9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800000"/>
                </a:solidFill>
              </a:rPr>
              <a:t>Labs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25 </a:t>
            </a:r>
            <a:r>
              <a:rPr lang="en-US" dirty="0" err="1" smtClean="0"/>
              <a:t>hyroxy</a:t>
            </a:r>
            <a:r>
              <a:rPr lang="en-US" dirty="0" smtClean="0"/>
              <a:t>-vitamin D</a:t>
            </a:r>
          </a:p>
          <a:p>
            <a:r>
              <a:rPr lang="en-US" dirty="0" smtClean="0"/>
              <a:t>B12 and </a:t>
            </a:r>
            <a:r>
              <a:rPr lang="en-US" dirty="0" err="1" smtClean="0"/>
              <a:t>Methylmalonic</a:t>
            </a:r>
            <a:r>
              <a:rPr lang="en-US" dirty="0" smtClean="0"/>
              <a:t> acid</a:t>
            </a:r>
          </a:p>
          <a:p>
            <a:r>
              <a:rPr lang="en-US" dirty="0" smtClean="0"/>
              <a:t>Folate </a:t>
            </a:r>
          </a:p>
          <a:p>
            <a:r>
              <a:rPr lang="en-US" dirty="0" smtClean="0"/>
              <a:t>MTHFR</a:t>
            </a:r>
          </a:p>
          <a:p>
            <a:r>
              <a:rPr lang="en-US" dirty="0" smtClean="0"/>
              <a:t>RBC magnesium and zinc</a:t>
            </a:r>
          </a:p>
          <a:p>
            <a:r>
              <a:rPr lang="en-US" dirty="0" smtClean="0"/>
              <a:t>Omega 3/6 Index (want 8+ %)</a:t>
            </a:r>
          </a:p>
          <a:p>
            <a:r>
              <a:rPr lang="en-US" dirty="0" smtClean="0"/>
              <a:t>Urine iodine</a:t>
            </a:r>
          </a:p>
          <a:p>
            <a:r>
              <a:rPr lang="en-US" dirty="0" smtClean="0"/>
              <a:t>Urinary Organic Acids-Metabolic Profile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796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800000"/>
                </a:solidFill>
              </a:rPr>
              <a:t>Ferritin/B6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Best biomarker for iron stores</a:t>
            </a:r>
          </a:p>
          <a:p>
            <a:r>
              <a:rPr lang="en-US" dirty="0" smtClean="0"/>
              <a:t>Should check in children with ADHD; adults with anemia; RLS</a:t>
            </a:r>
          </a:p>
          <a:p>
            <a:r>
              <a:rPr lang="en-US" dirty="0" smtClean="0"/>
              <a:t>Iron deficiency and hypothyroidism</a:t>
            </a:r>
          </a:p>
          <a:p>
            <a:r>
              <a:rPr lang="en-US" dirty="0" smtClean="0"/>
              <a:t>B6 (pyridoxine) important for neurotransmitters, folate synthesis, conversion of ALA to DHA</a:t>
            </a:r>
          </a:p>
          <a:p>
            <a:r>
              <a:rPr lang="en-US" dirty="0" smtClean="0"/>
              <a:t>Decreased with inflammation-conditionally essential-triage</a:t>
            </a:r>
          </a:p>
          <a:p>
            <a:r>
              <a:rPr lang="en-US" dirty="0" smtClean="0"/>
              <a:t>Pyridoxine and Riboflavin (B2-dairy) to Pyridoxyl-5 phosphate (PLP)</a:t>
            </a:r>
          </a:p>
          <a:p>
            <a:r>
              <a:rPr lang="en-US" dirty="0" smtClean="0"/>
              <a:t>? RDA higher e.g. 4-6 mg</a:t>
            </a:r>
          </a:p>
          <a:p>
            <a:r>
              <a:rPr lang="en-US" dirty="0" smtClean="0"/>
              <a:t>Vitamin C lower in chronic inflammatory and stress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184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800000"/>
                </a:solidFill>
              </a:rPr>
              <a:t>Multivitamin-mineral supplements</a:t>
            </a:r>
            <a:endParaRPr lang="en-US" sz="3200" dirty="0">
              <a:solidFill>
                <a:srgbClr val="8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2" y="1572381"/>
            <a:ext cx="8817926" cy="46687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7212" y="2515810"/>
            <a:ext cx="4037264" cy="1644952"/>
          </a:xfrm>
          <a:prstGeom prst="ellipse">
            <a:avLst/>
          </a:prstGeom>
          <a:noFill/>
          <a:ln w="5715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22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timized-aging-with-nutritional-weight-management-techniques-12-6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82" y="260350"/>
            <a:ext cx="8301182" cy="623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144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err="1" smtClean="0">
                <a:solidFill>
                  <a:srgbClr val="800000"/>
                </a:solidFill>
              </a:rPr>
              <a:t>Nutragenomics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Folate and MTHFR: Thymine synthesis and methylation</a:t>
            </a:r>
          </a:p>
          <a:p>
            <a:r>
              <a:rPr lang="en-US" sz="2400" dirty="0" smtClean="0"/>
              <a:t>40% population heterozygous which results in a 40% reduction in functional MTHFR</a:t>
            </a:r>
          </a:p>
          <a:p>
            <a:r>
              <a:rPr lang="en-US" sz="2400" dirty="0" smtClean="0"/>
              <a:t>10% homozygous with 80-90% reduction in the functional efficiency of MTHFR</a:t>
            </a:r>
          </a:p>
          <a:p>
            <a:r>
              <a:rPr lang="en-US" sz="2400" dirty="0" smtClean="0"/>
              <a:t>Supplementation with </a:t>
            </a:r>
            <a:r>
              <a:rPr lang="en-US" sz="2400" dirty="0" err="1"/>
              <a:t>L­methyltetrahydrofolate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/>
              <a:t>Vitamin B12 and FUT2: 49% population might have reduced absorption of B12</a:t>
            </a:r>
          </a:p>
          <a:p>
            <a:r>
              <a:rPr lang="en-US" sz="2400" dirty="0" smtClean="0"/>
              <a:t>Vitamin A and BCMO1: 20-40% population with trouble converting </a:t>
            </a:r>
            <a:r>
              <a:rPr lang="en-US" sz="2400" dirty="0" err="1" smtClean="0"/>
              <a:t>provitamin</a:t>
            </a:r>
            <a:r>
              <a:rPr lang="en-US" sz="2400" dirty="0" smtClean="0"/>
              <a:t> A carotenoids to active form of vitamin A retinol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76276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err="1" smtClean="0">
                <a:solidFill>
                  <a:srgbClr val="800000"/>
                </a:solidFill>
              </a:rPr>
              <a:t>Nutragenomics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Vitamin D and CYP2R1: converts D3 into 25-hydroxy D3; consider if someone’s serum levels are not increasing as predicted by supplementation dose</a:t>
            </a:r>
          </a:p>
          <a:p>
            <a:r>
              <a:rPr lang="en-US" sz="2400" dirty="0" smtClean="0"/>
              <a:t>APOE4: lipoprotein made in the liver that binds to cholesterol and recycles it in the liver. It also transports cholesterol (astrocytes) to neurons in the brain.</a:t>
            </a:r>
          </a:p>
          <a:p>
            <a:r>
              <a:rPr lang="en-US" sz="2400" dirty="0" smtClean="0"/>
              <a:t>25% heterozygote resulting in higher LDL which usually increases on a more liberal fat diet. 3-fold increase risk of Alzheimer’s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39942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utrient_deficiency.jpg.560x0_q80_crop-sm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41" y="1107720"/>
            <a:ext cx="6731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305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56" y="569167"/>
            <a:ext cx="78359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336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19" y="798639"/>
            <a:ext cx="70104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53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Optimal Lifestyle Metrics</a:t>
            </a:r>
            <a:endParaRPr lang="en-US" sz="3600" dirty="0">
              <a:solidFill>
                <a:srgbClr val="800000"/>
              </a:solidFill>
            </a:endParaRPr>
          </a:p>
        </p:txBody>
      </p:sp>
      <p:pic>
        <p:nvPicPr>
          <p:cNvPr id="5" name="Picture 4" descr="gg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6380769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50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25" y="473626"/>
            <a:ext cx="7861300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91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364" y="118146"/>
            <a:ext cx="9040636" cy="6740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i="1" dirty="0" err="1">
                <a:latin typeface="Times New Roman"/>
                <a:cs typeface="Times New Roman"/>
              </a:rPr>
              <a:t>Skikne</a:t>
            </a:r>
            <a:r>
              <a:rPr lang="en-US" b="1" i="1" dirty="0">
                <a:latin typeface="Times New Roman"/>
                <a:cs typeface="Times New Roman"/>
              </a:rPr>
              <a:t> BS, Lynch SR, Cook SD. Role of gastric acid in food iron absorption. Gastroenterology. 1981 Dec;81(6):1068-71.</a:t>
            </a:r>
          </a:p>
          <a:p>
            <a:pPr marL="285750" indent="-285750">
              <a:buFont typeface="Arial"/>
              <a:buChar char="•"/>
            </a:pPr>
            <a:r>
              <a:rPr lang="en-US" b="1" i="1" dirty="0">
                <a:latin typeface="Times New Roman"/>
                <a:cs typeface="Times New Roman"/>
              </a:rPr>
              <a:t>McColl KE. Effect of proton pump inhibitors on vitamins and iron. Am J </a:t>
            </a:r>
            <a:r>
              <a:rPr lang="en-US" b="1" i="1" dirty="0" err="1">
                <a:latin typeface="Times New Roman"/>
                <a:cs typeface="Times New Roman"/>
              </a:rPr>
              <a:t>Gastroenterol</a:t>
            </a:r>
            <a:r>
              <a:rPr lang="en-US" b="1" i="1" dirty="0">
                <a:latin typeface="Times New Roman"/>
                <a:cs typeface="Times New Roman"/>
              </a:rPr>
              <a:t>. 2009 Mar;104 </a:t>
            </a:r>
            <a:r>
              <a:rPr lang="en-US" b="1" i="1" dirty="0" err="1">
                <a:latin typeface="Times New Roman"/>
                <a:cs typeface="Times New Roman"/>
              </a:rPr>
              <a:t>Suppl</a:t>
            </a:r>
            <a:r>
              <a:rPr lang="en-US" b="1" i="1" dirty="0">
                <a:latin typeface="Times New Roman"/>
                <a:cs typeface="Times New Roman"/>
              </a:rPr>
              <a:t> 2:S5-9.</a:t>
            </a:r>
          </a:p>
          <a:p>
            <a:pPr marL="285750" indent="-285750">
              <a:buFont typeface="Arial"/>
              <a:buChar char="•"/>
            </a:pPr>
            <a:r>
              <a:rPr lang="en-US" b="1" i="1" dirty="0">
                <a:latin typeface="Times New Roman"/>
                <a:cs typeface="Times New Roman"/>
              </a:rPr>
              <a:t>Ito T, Jensen RT. Association of long-term proton pump inhibitor therapy with bone fractures and effects on absorption of calcium, vitamin B12, iron, and magnesium. </a:t>
            </a:r>
            <a:r>
              <a:rPr lang="en-US" b="1" i="1" dirty="0" err="1">
                <a:latin typeface="Times New Roman"/>
                <a:cs typeface="Times New Roman"/>
              </a:rPr>
              <a:t>Curr</a:t>
            </a:r>
            <a:r>
              <a:rPr lang="en-US" b="1" i="1" dirty="0">
                <a:latin typeface="Times New Roman"/>
                <a:cs typeface="Times New Roman"/>
              </a:rPr>
              <a:t> </a:t>
            </a:r>
            <a:r>
              <a:rPr lang="en-US" b="1" i="1" dirty="0" err="1">
                <a:latin typeface="Times New Roman"/>
                <a:cs typeface="Times New Roman"/>
              </a:rPr>
              <a:t>Gastroenterol</a:t>
            </a:r>
            <a:r>
              <a:rPr lang="en-US" b="1" i="1" dirty="0">
                <a:latin typeface="Times New Roman"/>
                <a:cs typeface="Times New Roman"/>
              </a:rPr>
              <a:t> Rep. 2010 Dec;12(6):448-57.</a:t>
            </a:r>
          </a:p>
          <a:p>
            <a:pPr marL="285750" indent="-285750">
              <a:buFont typeface="Arial"/>
              <a:buChar char="•"/>
            </a:pPr>
            <a:r>
              <a:rPr lang="en-US" b="1" i="1" dirty="0">
                <a:latin typeface="Times New Roman"/>
                <a:cs typeface="Times New Roman"/>
              </a:rPr>
              <a:t>Oh S. Proton pump inhibitors--uncommon adverse effects. </a:t>
            </a:r>
            <a:r>
              <a:rPr lang="en-US" b="1" i="1" dirty="0" err="1">
                <a:latin typeface="Times New Roman"/>
                <a:cs typeface="Times New Roman"/>
              </a:rPr>
              <a:t>Aust</a:t>
            </a:r>
            <a:r>
              <a:rPr lang="en-US" b="1" i="1" dirty="0">
                <a:latin typeface="Times New Roman"/>
                <a:cs typeface="Times New Roman"/>
              </a:rPr>
              <a:t> </a:t>
            </a:r>
            <a:r>
              <a:rPr lang="en-US" b="1" i="1" dirty="0" err="1">
                <a:latin typeface="Times New Roman"/>
                <a:cs typeface="Times New Roman"/>
              </a:rPr>
              <a:t>Fam</a:t>
            </a:r>
            <a:r>
              <a:rPr lang="en-US" b="1" i="1" dirty="0">
                <a:latin typeface="Times New Roman"/>
                <a:cs typeface="Times New Roman"/>
              </a:rPr>
              <a:t> Physician. 2011 Sep;40(9):705-8.</a:t>
            </a:r>
          </a:p>
          <a:p>
            <a:pPr marL="285750" indent="-285750">
              <a:buFont typeface="Arial"/>
              <a:buChar char="•"/>
            </a:pPr>
            <a:r>
              <a:rPr lang="en-US" b="1" i="1" dirty="0">
                <a:latin typeface="Times New Roman"/>
                <a:cs typeface="Times New Roman"/>
              </a:rPr>
              <a:t>Saltzman JR, Kemp JA, </a:t>
            </a:r>
            <a:r>
              <a:rPr lang="en-US" b="1" i="1" dirty="0" err="1">
                <a:latin typeface="Times New Roman"/>
                <a:cs typeface="Times New Roman"/>
              </a:rPr>
              <a:t>Golner</a:t>
            </a:r>
            <a:r>
              <a:rPr lang="en-US" b="1" i="1" dirty="0">
                <a:latin typeface="Times New Roman"/>
                <a:cs typeface="Times New Roman"/>
              </a:rPr>
              <a:t> BB, et al. Effect of </a:t>
            </a:r>
            <a:r>
              <a:rPr lang="en-US" b="1" i="1" dirty="0" err="1">
                <a:latin typeface="Times New Roman"/>
                <a:cs typeface="Times New Roman"/>
              </a:rPr>
              <a:t>hypochlorhydria</a:t>
            </a:r>
            <a:r>
              <a:rPr lang="en-US" b="1" i="1" dirty="0">
                <a:latin typeface="Times New Roman"/>
                <a:cs typeface="Times New Roman"/>
              </a:rPr>
              <a:t> due to omeprazole treatment or atrophic gastritis on protein-bound vitamin B12 absorption. J Am </a:t>
            </a:r>
            <a:r>
              <a:rPr lang="en-US" b="1" i="1" dirty="0" err="1">
                <a:latin typeface="Times New Roman"/>
                <a:cs typeface="Times New Roman"/>
              </a:rPr>
              <a:t>Coll</a:t>
            </a:r>
            <a:r>
              <a:rPr lang="en-US" b="1" i="1" dirty="0">
                <a:latin typeface="Times New Roman"/>
                <a:cs typeface="Times New Roman"/>
              </a:rPr>
              <a:t> Nutr. 1994;13:584-91.</a:t>
            </a:r>
          </a:p>
          <a:p>
            <a:pPr marL="285750" indent="-285750">
              <a:buFont typeface="Arial"/>
              <a:buChar char="•"/>
            </a:pPr>
            <a:r>
              <a:rPr lang="en-US" b="1" i="1" dirty="0" err="1">
                <a:latin typeface="Times New Roman"/>
                <a:cs typeface="Times New Roman"/>
              </a:rPr>
              <a:t>Alleyne</a:t>
            </a:r>
            <a:r>
              <a:rPr lang="en-US" b="1" i="1" dirty="0">
                <a:latin typeface="Times New Roman"/>
                <a:cs typeface="Times New Roman"/>
              </a:rPr>
              <a:t> M, Horne MK, Miller JL. Individualized treatment for iron-deficiency anemia in adults. Am J Med. 2008;121:943-8.</a:t>
            </a:r>
          </a:p>
          <a:p>
            <a:pPr marL="285750" indent="-285750">
              <a:buFont typeface="Arial"/>
              <a:buChar char="•"/>
            </a:pPr>
            <a:r>
              <a:rPr lang="en-US" b="1" i="1" dirty="0" err="1">
                <a:latin typeface="Times New Roman"/>
                <a:cs typeface="Times New Roman"/>
              </a:rPr>
              <a:t>Bronner</a:t>
            </a:r>
            <a:r>
              <a:rPr lang="en-US" b="1" i="1" dirty="0">
                <a:latin typeface="Times New Roman"/>
                <a:cs typeface="Times New Roman"/>
              </a:rPr>
              <a:t> F, </a:t>
            </a:r>
            <a:r>
              <a:rPr lang="en-US" b="1" i="1" dirty="0" err="1">
                <a:latin typeface="Times New Roman"/>
                <a:cs typeface="Times New Roman"/>
              </a:rPr>
              <a:t>Pansu</a:t>
            </a:r>
            <a:r>
              <a:rPr lang="en-US" b="1" i="1" dirty="0">
                <a:latin typeface="Times New Roman"/>
                <a:cs typeface="Times New Roman"/>
              </a:rPr>
              <a:t> D. Nutritional aspects of calcium absorption. J Nutr. 1999 Jan;129(1):9-12.</a:t>
            </a:r>
          </a:p>
          <a:p>
            <a:pPr marL="285750" indent="-285750">
              <a:buFont typeface="Arial"/>
              <a:buChar char="•"/>
            </a:pPr>
            <a:r>
              <a:rPr lang="en-US" b="1" i="1" dirty="0">
                <a:latin typeface="Times New Roman"/>
                <a:cs typeface="Times New Roman"/>
              </a:rPr>
              <a:t>Hess MW, </a:t>
            </a:r>
            <a:r>
              <a:rPr lang="en-US" b="1" i="1" dirty="0" err="1">
                <a:latin typeface="Times New Roman"/>
                <a:cs typeface="Times New Roman"/>
              </a:rPr>
              <a:t>Hoenderop</a:t>
            </a:r>
            <a:r>
              <a:rPr lang="en-US" b="1" i="1" dirty="0">
                <a:latin typeface="Times New Roman"/>
                <a:cs typeface="Times New Roman"/>
              </a:rPr>
              <a:t> JG, </a:t>
            </a:r>
            <a:r>
              <a:rPr lang="en-US" b="1" i="1" dirty="0" err="1">
                <a:latin typeface="Times New Roman"/>
                <a:cs typeface="Times New Roman"/>
              </a:rPr>
              <a:t>Bindels</a:t>
            </a:r>
            <a:r>
              <a:rPr lang="en-US" b="1" i="1" dirty="0">
                <a:latin typeface="Times New Roman"/>
                <a:cs typeface="Times New Roman"/>
              </a:rPr>
              <a:t> RJ, </a:t>
            </a:r>
            <a:r>
              <a:rPr lang="en-US" b="1" i="1" dirty="0" err="1">
                <a:latin typeface="Times New Roman"/>
                <a:cs typeface="Times New Roman"/>
              </a:rPr>
              <a:t>Drenth</a:t>
            </a:r>
            <a:r>
              <a:rPr lang="en-US" b="1" i="1" dirty="0">
                <a:latin typeface="Times New Roman"/>
                <a:cs typeface="Times New Roman"/>
              </a:rPr>
              <a:t> JP. Systematic review: hypomagnesaemia induced by proton pump inhibition. Aliment </a:t>
            </a:r>
            <a:r>
              <a:rPr lang="en-US" b="1" i="1" dirty="0" err="1">
                <a:latin typeface="Times New Roman"/>
                <a:cs typeface="Times New Roman"/>
              </a:rPr>
              <a:t>Pharmacol</a:t>
            </a:r>
            <a:r>
              <a:rPr lang="en-US" b="1" i="1" dirty="0">
                <a:latin typeface="Times New Roman"/>
                <a:cs typeface="Times New Roman"/>
              </a:rPr>
              <a:t> </a:t>
            </a:r>
            <a:r>
              <a:rPr lang="en-US" b="1" i="1" dirty="0" err="1">
                <a:latin typeface="Times New Roman"/>
                <a:cs typeface="Times New Roman"/>
              </a:rPr>
              <a:t>Ther</a:t>
            </a:r>
            <a:r>
              <a:rPr lang="en-US" b="1" i="1" dirty="0">
                <a:latin typeface="Times New Roman"/>
                <a:cs typeface="Times New Roman"/>
              </a:rPr>
              <a:t>. 2012;36:405-13.</a:t>
            </a:r>
          </a:p>
          <a:p>
            <a:pPr marL="285750" indent="-285750">
              <a:buFont typeface="Arial"/>
              <a:buChar char="•"/>
            </a:pPr>
            <a:r>
              <a:rPr lang="en-US" b="1" i="1" dirty="0" err="1">
                <a:latin typeface="Times New Roman"/>
                <a:cs typeface="Times New Roman"/>
              </a:rPr>
              <a:t>Russel</a:t>
            </a:r>
            <a:r>
              <a:rPr lang="en-US" b="1" i="1" dirty="0">
                <a:latin typeface="Times New Roman"/>
                <a:cs typeface="Times New Roman"/>
              </a:rPr>
              <a:t> RM, </a:t>
            </a:r>
            <a:r>
              <a:rPr lang="en-US" b="1" i="1" dirty="0" err="1">
                <a:latin typeface="Times New Roman"/>
                <a:cs typeface="Times New Roman"/>
              </a:rPr>
              <a:t>Golner</a:t>
            </a:r>
            <a:r>
              <a:rPr lang="en-US" b="1" i="1" dirty="0">
                <a:latin typeface="Times New Roman"/>
                <a:cs typeface="Times New Roman"/>
              </a:rPr>
              <a:t> BB, </a:t>
            </a:r>
            <a:r>
              <a:rPr lang="en-US" b="1" i="1" dirty="0" err="1">
                <a:latin typeface="Times New Roman"/>
                <a:cs typeface="Times New Roman"/>
              </a:rPr>
              <a:t>Krasinski</a:t>
            </a:r>
            <a:r>
              <a:rPr lang="en-US" b="1" i="1" dirty="0">
                <a:latin typeface="Times New Roman"/>
                <a:cs typeface="Times New Roman"/>
              </a:rPr>
              <a:t> SD, et al. Effect of antacid and H2 receptor antagonists on the intestinal absorption of folic acid. J Lab </a:t>
            </a:r>
            <a:r>
              <a:rPr lang="en-US" b="1" i="1" dirty="0" err="1">
                <a:latin typeface="Times New Roman"/>
                <a:cs typeface="Times New Roman"/>
              </a:rPr>
              <a:t>Clinc</a:t>
            </a:r>
            <a:r>
              <a:rPr lang="en-US" b="1" i="1" dirty="0">
                <a:latin typeface="Times New Roman"/>
                <a:cs typeface="Times New Roman"/>
              </a:rPr>
              <a:t> Med. 1988; 112:458-63.</a:t>
            </a:r>
          </a:p>
          <a:p>
            <a:pPr marL="285750" indent="-285750">
              <a:buFont typeface="Arial"/>
              <a:buChar char="•"/>
            </a:pPr>
            <a:r>
              <a:rPr lang="en-US" b="1" i="1" dirty="0" err="1">
                <a:latin typeface="Times New Roman"/>
                <a:cs typeface="Times New Roman"/>
              </a:rPr>
              <a:t>Iskandar</a:t>
            </a:r>
            <a:r>
              <a:rPr lang="en-US" b="1" i="1" dirty="0">
                <a:latin typeface="Times New Roman"/>
                <a:cs typeface="Times New Roman"/>
              </a:rPr>
              <a:t> BJ, Nelson A, </a:t>
            </a:r>
            <a:r>
              <a:rPr lang="en-US" b="1" i="1" dirty="0" err="1">
                <a:latin typeface="Times New Roman"/>
                <a:cs typeface="Times New Roman"/>
              </a:rPr>
              <a:t>Resnick</a:t>
            </a:r>
            <a:r>
              <a:rPr lang="en-US" b="1" i="1" dirty="0">
                <a:latin typeface="Times New Roman"/>
                <a:cs typeface="Times New Roman"/>
              </a:rPr>
              <a:t> D, et al. Folic acid supplementation enhances repair of the adult central nervous system. Ann Neurol. 2004 Aug;56(2):221-7.</a:t>
            </a:r>
          </a:p>
          <a:p>
            <a:pPr marL="285750" indent="-285750">
              <a:buFont typeface="Arial"/>
              <a:buChar char="•"/>
            </a:pPr>
            <a:r>
              <a:rPr lang="en-US" b="1" i="1" dirty="0" err="1">
                <a:latin typeface="Times New Roman"/>
                <a:cs typeface="Times New Roman"/>
              </a:rPr>
              <a:t>Sturniolo</a:t>
            </a:r>
            <a:r>
              <a:rPr lang="en-US" b="1" i="1" dirty="0">
                <a:latin typeface="Times New Roman"/>
                <a:cs typeface="Times New Roman"/>
              </a:rPr>
              <a:t> GC, </a:t>
            </a:r>
            <a:r>
              <a:rPr lang="en-US" b="1" i="1" dirty="0" err="1">
                <a:latin typeface="Times New Roman"/>
                <a:cs typeface="Times New Roman"/>
              </a:rPr>
              <a:t>Montino</a:t>
            </a:r>
            <a:r>
              <a:rPr lang="en-US" b="1" i="1" dirty="0">
                <a:latin typeface="Times New Roman"/>
                <a:cs typeface="Times New Roman"/>
              </a:rPr>
              <a:t> MC, </a:t>
            </a:r>
            <a:r>
              <a:rPr lang="en-US" b="1" i="1" dirty="0" err="1">
                <a:latin typeface="Times New Roman"/>
                <a:cs typeface="Times New Roman"/>
              </a:rPr>
              <a:t>Rosettol</a:t>
            </a:r>
            <a:r>
              <a:rPr lang="en-US" b="1" i="1" dirty="0">
                <a:latin typeface="Times New Roman"/>
                <a:cs typeface="Times New Roman"/>
              </a:rPr>
              <a:t>, Martin A, D Inca R. Inhibition of gastric acid secretion reduces zinc absorption in man. J Am </a:t>
            </a:r>
            <a:r>
              <a:rPr lang="en-US" b="1" i="1" dirty="0" err="1">
                <a:latin typeface="Times New Roman"/>
                <a:cs typeface="Times New Roman"/>
              </a:rPr>
              <a:t>Coll</a:t>
            </a:r>
            <a:r>
              <a:rPr lang="en-US" b="1" i="1" dirty="0">
                <a:latin typeface="Times New Roman"/>
                <a:cs typeface="Times New Roman"/>
              </a:rPr>
              <a:t> Nutr. 1991 Aug;10(4): 372-5.</a:t>
            </a:r>
          </a:p>
        </p:txBody>
      </p:sp>
    </p:spTree>
    <p:extLst>
      <p:ext uri="{BB962C8B-B14F-4D97-AF65-F5344CB8AC3E}">
        <p14:creationId xmlns:p14="http://schemas.microsoft.com/office/powerpoint/2010/main" val="38885808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2583"/>
            <a:ext cx="914400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Agarwal</a:t>
            </a:r>
            <a:r>
              <a:rPr lang="en-US" sz="2400" dirty="0" smtClean="0"/>
              <a:t>, </a:t>
            </a:r>
            <a:r>
              <a:rPr lang="en-US" sz="2400" dirty="0" err="1" smtClean="0"/>
              <a:t>Sanjiv</a:t>
            </a:r>
            <a:r>
              <a:rPr lang="en-US" sz="2400" dirty="0" smtClean="0"/>
              <a:t>, et al. "Comparison of Prevalence of Inadequate Nutrient Intake Based on Body Weight Status of Adults in the United States: An Analysis of NHANES 2001–2008." Journal of the American College of Nutrition ahead-of-print (2014): 1-9.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Heitmann</a:t>
            </a:r>
            <a:r>
              <a:rPr lang="en-US" sz="2400" dirty="0" smtClean="0"/>
              <a:t>, </a:t>
            </a:r>
            <a:r>
              <a:rPr lang="en-US" sz="2400" dirty="0" err="1" smtClean="0"/>
              <a:t>Berit</a:t>
            </a:r>
            <a:r>
              <a:rPr lang="en-US" sz="2400" dirty="0" smtClean="0"/>
              <a:t> Lilienthal, and Lauren </a:t>
            </a:r>
            <a:r>
              <a:rPr lang="en-US" sz="2400" dirty="0" err="1" smtClean="0"/>
              <a:t>Lissner</a:t>
            </a:r>
            <a:r>
              <a:rPr lang="en-US" sz="2400" dirty="0" smtClean="0"/>
              <a:t>. "Dietary underreporting by obese individuals--is it specific or non-specific?." </a:t>
            </a:r>
            <a:r>
              <a:rPr lang="en-US" sz="2400" dirty="0" err="1" smtClean="0"/>
              <a:t>Bmj</a:t>
            </a:r>
            <a:r>
              <a:rPr lang="en-US" sz="2400" dirty="0" smtClean="0"/>
              <a:t> 311.7011 (1995): 986-989.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Meng</a:t>
            </a:r>
            <a:r>
              <a:rPr lang="en-US" sz="2400" dirty="0" smtClean="0"/>
              <a:t>, X., et al. "Under-reporting of energy intake in elderly Australian women is associated with a higher body mass index." The journal of nutrition, health &amp; aging 17.2 (2013): 112-118.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Poppitt</a:t>
            </a:r>
            <a:r>
              <a:rPr lang="en-US" sz="2400" dirty="0" smtClean="0"/>
              <a:t>, S. D., et al. "Assessment of selective under-reporting of food intake by both obese and non-obese women in a metabolic facility." International journal of obesity and related metabolic disorders: journal of the International Association for the Study of Obesity 22.4 (1998): 303-311.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96183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01" y="1601858"/>
            <a:ext cx="77470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631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8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58" y="239633"/>
            <a:ext cx="7790221" cy="582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3175" y="6194516"/>
            <a:ext cx="445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Kathie Swift </a:t>
            </a:r>
            <a:r>
              <a:rPr lang="en-US" dirty="0"/>
              <a:t>MS RDN LDN FAND EBQ</a:t>
            </a:r>
          </a:p>
        </p:txBody>
      </p:sp>
    </p:spTree>
    <p:extLst>
      <p:ext uri="{BB962C8B-B14F-4D97-AF65-F5344CB8AC3E}">
        <p14:creationId xmlns:p14="http://schemas.microsoft.com/office/powerpoint/2010/main" val="2894089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2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83" y="275578"/>
            <a:ext cx="7826162" cy="57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3175" y="6194516"/>
            <a:ext cx="445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Kathie Swift </a:t>
            </a:r>
            <a:r>
              <a:rPr lang="en-US" dirty="0"/>
              <a:t>MS RDN LDN FAND EBQ</a:t>
            </a:r>
          </a:p>
        </p:txBody>
      </p:sp>
    </p:spTree>
    <p:extLst>
      <p:ext uri="{BB962C8B-B14F-4D97-AF65-F5344CB8AC3E}">
        <p14:creationId xmlns:p14="http://schemas.microsoft.com/office/powerpoint/2010/main" val="2370288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olineSourcesEmbedd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758" y="1444618"/>
            <a:ext cx="5486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493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" y="0"/>
            <a:ext cx="62172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75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6299"/>
            <a:ext cx="9144000" cy="463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13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826"/>
            <a:ext cx="9144000" cy="574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93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378"/>
            <a:ext cx="9144000" cy="544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02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800000"/>
                </a:solidFill>
              </a:rPr>
              <a:t>Standard American Diet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51% of energy obtained is from foods that are refined and processed with minimal nutrient density</a:t>
            </a:r>
          </a:p>
          <a:p>
            <a:r>
              <a:rPr lang="en-US" dirty="0" smtClean="0"/>
              <a:t>&lt; 14% Americans consume recommended daily </a:t>
            </a:r>
            <a:r>
              <a:rPr lang="en-US" dirty="0"/>
              <a:t>s</a:t>
            </a:r>
            <a:r>
              <a:rPr lang="en-US" dirty="0" smtClean="0"/>
              <a:t>ervings of vegetables</a:t>
            </a:r>
          </a:p>
          <a:p>
            <a:r>
              <a:rPr lang="en-US" dirty="0"/>
              <a:t>&lt; </a:t>
            </a:r>
            <a:r>
              <a:rPr lang="en-US" dirty="0" smtClean="0"/>
              <a:t>18% </a:t>
            </a:r>
            <a:r>
              <a:rPr lang="en-US" dirty="0"/>
              <a:t>Americans consume recommended daily servings of </a:t>
            </a:r>
            <a:r>
              <a:rPr lang="en-US" dirty="0" smtClean="0"/>
              <a:t>fruits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411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35" y="994181"/>
            <a:ext cx="83058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81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1611</Words>
  <Application>Microsoft Macintosh PowerPoint</Application>
  <PresentationFormat>On-screen Show (4:3)</PresentationFormat>
  <Paragraphs>94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PowerPoint Presentation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Standard American Diet</vt:lpstr>
      <vt:lpstr>PowerPoint Presentation</vt:lpstr>
      <vt:lpstr>Center for Disease Control (testing blood and urine)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need a broad spectrum of micronutrients for optimal function </vt:lpstr>
      <vt:lpstr>PowerPoint Presentation</vt:lpstr>
      <vt:lpstr>PowerPoint Presentation</vt:lpstr>
      <vt:lpstr>PowerPoint Presentation</vt:lpstr>
      <vt:lpstr>PowerPoint Presentation</vt:lpstr>
      <vt:lpstr>Drug-Nutrient Interactions</vt:lpstr>
      <vt:lpstr>PowerPoint Presentation</vt:lpstr>
      <vt:lpstr>PowerPoint Presentation</vt:lpstr>
      <vt:lpstr>Labs</vt:lpstr>
      <vt:lpstr>Ferritin/B6</vt:lpstr>
      <vt:lpstr>Multivitamin-mineral supplements</vt:lpstr>
      <vt:lpstr>PowerPoint Presentation</vt:lpstr>
      <vt:lpstr>Nutragenomics</vt:lpstr>
      <vt:lpstr>Nutragenomics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Pettus</dc:creator>
  <cp:lastModifiedBy>Mark Pettus</cp:lastModifiedBy>
  <cp:revision>30</cp:revision>
  <dcterms:created xsi:type="dcterms:W3CDTF">2017-04-30T17:36:33Z</dcterms:created>
  <dcterms:modified xsi:type="dcterms:W3CDTF">2017-05-11T16:47:38Z</dcterms:modified>
</cp:coreProperties>
</file>