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392" r:id="rId2"/>
    <p:sldId id="393" r:id="rId3"/>
    <p:sldId id="382" r:id="rId4"/>
    <p:sldId id="401" r:id="rId5"/>
    <p:sldId id="378" r:id="rId6"/>
    <p:sldId id="379" r:id="rId7"/>
    <p:sldId id="319" r:id="rId8"/>
    <p:sldId id="321" r:id="rId9"/>
    <p:sldId id="326" r:id="rId10"/>
    <p:sldId id="325" r:id="rId11"/>
    <p:sldId id="324" r:id="rId12"/>
    <p:sldId id="304" r:id="rId13"/>
    <p:sldId id="314" r:id="rId14"/>
    <p:sldId id="362" r:id="rId15"/>
    <p:sldId id="363" r:id="rId16"/>
    <p:sldId id="346" r:id="rId17"/>
    <p:sldId id="348" r:id="rId18"/>
    <p:sldId id="349" r:id="rId19"/>
    <p:sldId id="353" r:id="rId20"/>
    <p:sldId id="354" r:id="rId21"/>
    <p:sldId id="281" r:id="rId22"/>
    <p:sldId id="263" r:id="rId23"/>
    <p:sldId id="357" r:id="rId24"/>
    <p:sldId id="276" r:id="rId25"/>
    <p:sldId id="277" r:id="rId26"/>
    <p:sldId id="338" r:id="rId27"/>
    <p:sldId id="331" r:id="rId28"/>
    <p:sldId id="385" r:id="rId29"/>
    <p:sldId id="384" r:id="rId30"/>
    <p:sldId id="266" r:id="rId31"/>
    <p:sldId id="284" r:id="rId32"/>
    <p:sldId id="285" r:id="rId33"/>
    <p:sldId id="309" r:id="rId34"/>
    <p:sldId id="405" r:id="rId35"/>
    <p:sldId id="406" r:id="rId36"/>
    <p:sldId id="407" r:id="rId37"/>
    <p:sldId id="408" r:id="rId38"/>
    <p:sldId id="409" r:id="rId39"/>
    <p:sldId id="402" r:id="rId40"/>
    <p:sldId id="386" r:id="rId41"/>
    <p:sldId id="396" r:id="rId42"/>
    <p:sldId id="397" r:id="rId43"/>
    <p:sldId id="395" r:id="rId44"/>
    <p:sldId id="398" r:id="rId45"/>
    <p:sldId id="404" r:id="rId46"/>
    <p:sldId id="372" r:id="rId47"/>
    <p:sldId id="373" r:id="rId48"/>
    <p:sldId id="374" r:id="rId49"/>
    <p:sldId id="403" r:id="rId50"/>
    <p:sldId id="394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6278A-E58C-874A-ABCE-6ACAF7CE85F6}" type="datetimeFigureOut">
              <a:rPr lang="en-US" smtClean="0"/>
              <a:t>4/5/17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B9747-8511-4546-9891-488371627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89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3E97-F529-9B42-AB3B-82B32D190260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12D2-37D4-4E4E-A2C0-644753E9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99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3E97-F529-9B42-AB3B-82B32D190260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12D2-37D4-4E4E-A2C0-644753E9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3E97-F529-9B42-AB3B-82B32D190260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12D2-37D4-4E4E-A2C0-644753E9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1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3E97-F529-9B42-AB3B-82B32D190260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12D2-37D4-4E4E-A2C0-644753E9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0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3E97-F529-9B42-AB3B-82B32D190260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12D2-37D4-4E4E-A2C0-644753E9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29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3E97-F529-9B42-AB3B-82B32D190260}" type="datetimeFigureOut">
              <a:rPr lang="en-US" smtClean="0"/>
              <a:t>4/5/17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12D2-37D4-4E4E-A2C0-644753E9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4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3E97-F529-9B42-AB3B-82B32D190260}" type="datetimeFigureOut">
              <a:rPr lang="en-US" smtClean="0"/>
              <a:t>4/5/17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12D2-37D4-4E4E-A2C0-644753E9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5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3E97-F529-9B42-AB3B-82B32D190260}" type="datetimeFigureOut">
              <a:rPr lang="en-US" smtClean="0"/>
              <a:t>4/5/17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12D2-37D4-4E4E-A2C0-644753E9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8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3E97-F529-9B42-AB3B-82B32D190260}" type="datetimeFigureOut">
              <a:rPr lang="en-US" smtClean="0"/>
              <a:t>4/5/17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12D2-37D4-4E4E-A2C0-644753E9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78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3E97-F529-9B42-AB3B-82B32D190260}" type="datetimeFigureOut">
              <a:rPr lang="en-US" smtClean="0"/>
              <a:t>4/5/17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12D2-37D4-4E4E-A2C0-644753E9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03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3E97-F529-9B42-AB3B-82B32D190260}" type="datetimeFigureOut">
              <a:rPr lang="en-US" smtClean="0"/>
              <a:t>4/5/17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12D2-37D4-4E4E-A2C0-644753E9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4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D3E97-F529-9B42-AB3B-82B32D190260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012D2-37D4-4E4E-A2C0-644753E90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4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800000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1587" y="27369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800000"/>
                </a:solidFill>
              </a:rPr>
              <a:t>Understanding Blood Lipids</a:t>
            </a:r>
            <a:br>
              <a:rPr lang="en-US" sz="3600" dirty="0" smtClean="0">
                <a:solidFill>
                  <a:srgbClr val="800000"/>
                </a:solidFill>
              </a:rPr>
            </a:br>
            <a:r>
              <a:rPr lang="en-US" sz="3600" dirty="0" smtClean="0">
                <a:solidFill>
                  <a:srgbClr val="800000"/>
                </a:solidFill>
              </a:rPr>
              <a:t> and Their Relationship to Health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6447" y="5068239"/>
            <a:ext cx="722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Mark Pettus MD</a:t>
            </a:r>
          </a:p>
          <a:p>
            <a:pPr algn="ctr"/>
            <a:r>
              <a:rPr lang="en-US" dirty="0" smtClean="0"/>
              <a:t>Medical Director Functional Formularies</a:t>
            </a:r>
          </a:p>
          <a:p>
            <a:pPr algn="ctr"/>
            <a:r>
              <a:rPr lang="en-US" dirty="0" smtClean="0"/>
              <a:t>Director Medical Education, Wellness and Population Health</a:t>
            </a:r>
          </a:p>
          <a:p>
            <a:pPr algn="ctr"/>
            <a:r>
              <a:rPr lang="en-US" dirty="0" smtClean="0"/>
              <a:t>Berkshire </a:t>
            </a:r>
            <a:r>
              <a:rPr lang="en-US" dirty="0"/>
              <a:t>H</a:t>
            </a:r>
            <a:r>
              <a:rPr lang="en-US" dirty="0" smtClean="0"/>
              <a:t>ealth Systems</a:t>
            </a:r>
            <a:endParaRPr lang="en-US" dirty="0"/>
          </a:p>
        </p:txBody>
      </p:sp>
      <p:pic>
        <p:nvPicPr>
          <p:cNvPr id="3" name="Picture 2" descr="lipids-private-blood-tests-in-lond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10" y="1572459"/>
            <a:ext cx="3293487" cy="328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7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800100"/>
            <a:ext cx="85979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2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"/>
            <a:ext cx="83058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67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" y="0"/>
            <a:ext cx="9118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6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9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1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24" y="310417"/>
            <a:ext cx="7847128" cy="49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03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58" y="0"/>
            <a:ext cx="7270569" cy="5864430"/>
          </a:xfrm>
          <a:prstGeom prst="rect">
            <a:avLst/>
          </a:prstGeom>
        </p:spPr>
      </p:pic>
      <p:pic>
        <p:nvPicPr>
          <p:cNvPr id="3" name="Picture 2" descr="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01" y="6117030"/>
            <a:ext cx="53340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57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506"/>
            <a:ext cx="9144000" cy="60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0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5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376" y="3416226"/>
            <a:ext cx="8729774" cy="1569660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</a:rPr>
              <a:t>32 observational studies and 27 RCTs</a:t>
            </a:r>
          </a:p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“Current evidence does not support cardiovascular guidelines that encourage high consumption of polyunsaturated fatty acids and low consumption of saturated fats.”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9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231"/>
            <a:ext cx="9144000" cy="6704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9411" y="4576768"/>
            <a:ext cx="7665286" cy="830997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</a:rPr>
              <a:t>“RCT evidence currently available does not support the current recommendations to restrict dietary fat. “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0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800000"/>
                </a:solidFill>
              </a:rPr>
              <a:t>Learning Objectives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Understand the shortcomings of the diet-heart hypothesis </a:t>
            </a:r>
            <a:r>
              <a:rPr lang="en-US" sz="2800" dirty="0" smtClean="0"/>
              <a:t>from</a:t>
            </a:r>
            <a:r>
              <a:rPr lang="en-US" sz="2800" dirty="0" smtClean="0"/>
              <a:t> </a:t>
            </a:r>
            <a:r>
              <a:rPr lang="en-US" sz="2800" dirty="0" smtClean="0"/>
              <a:t>contemporary nutritional intervention evidence for lipid management and cardiovascular disease risk reduction.</a:t>
            </a:r>
          </a:p>
          <a:p>
            <a:r>
              <a:rPr lang="en-US" sz="2800" dirty="0" smtClean="0"/>
              <a:t>Understand the macronutrient-micronutrient influencers on lipids, cardiovascular health and disease.</a:t>
            </a:r>
          </a:p>
          <a:p>
            <a:r>
              <a:rPr lang="en-US" sz="2800" dirty="0" smtClean="0"/>
              <a:t>Consider lipids as part of a broader metabolic landscape with many contributors to cardiovascular risk i.e., inflammation; HPA axis; gut-barrier integrity; insulin resistance; mitochondrial function</a:t>
            </a:r>
          </a:p>
        </p:txBody>
      </p:sp>
    </p:spTree>
    <p:extLst>
      <p:ext uri="{BB962C8B-B14F-4D97-AF65-F5344CB8AC3E}">
        <p14:creationId xmlns:p14="http://schemas.microsoft.com/office/powerpoint/2010/main" val="375287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991"/>
            <a:ext cx="9144000" cy="40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6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2" y="339521"/>
            <a:ext cx="8654265" cy="627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4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06" y="148798"/>
            <a:ext cx="8677234" cy="670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1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" y="0"/>
            <a:ext cx="87434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052" y="2780385"/>
            <a:ext cx="8820799" cy="3046988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</a:rPr>
              <a:t>Conclusions: High LDL-c is inversely associated with mortality in most people over 60 years. This finding is inconsistent with the cholesterol hypothesis. Since elderly people with high LDL-c live as long or longer than people with lower LDL-c, our analysis provides sufficient evidence to question the cholesterol hypothesis. Moreover our study provides the rationale for a re-evaluation of guidelines recommending pharmacological lowering of cholesterol as central to CVD risk reduction.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3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" y="0"/>
            <a:ext cx="896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19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6" y="955687"/>
            <a:ext cx="7624419" cy="48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4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" y="460375"/>
            <a:ext cx="8382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98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596900"/>
            <a:ext cx="79756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96" y="611724"/>
            <a:ext cx="6433447" cy="48322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1111" y="5727231"/>
            <a:ext cx="534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HDL predicts CVD risk </a:t>
            </a:r>
            <a:r>
              <a:rPr lang="en-US" b="1" i="1" dirty="0" smtClean="0">
                <a:solidFill>
                  <a:srgbClr val="800000"/>
                </a:solidFill>
              </a:rPr>
              <a:t>independent </a:t>
            </a:r>
            <a:r>
              <a:rPr lang="en-US" dirty="0" smtClean="0">
                <a:solidFill>
                  <a:srgbClr val="800000"/>
                </a:solidFill>
              </a:rPr>
              <a:t>of LDL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8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GHDL-Ratio-and-heart-attack-ris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27" y="0"/>
            <a:ext cx="62230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9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tors-that-contribute-to-increased-cv-ris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4" y="1044992"/>
            <a:ext cx="79375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9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ol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53" y="835415"/>
            <a:ext cx="74295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4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31"/>
            <a:ext cx="9144000" cy="5126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3246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Times New Roman"/>
                <a:cs typeface="Times New Roman"/>
              </a:rPr>
              <a:t>Westman</a:t>
            </a:r>
            <a:r>
              <a:rPr lang="en-US" i="1" dirty="0" smtClean="0">
                <a:latin typeface="Times New Roman"/>
                <a:cs typeface="Times New Roman"/>
              </a:rPr>
              <a:t>, E et al. Nutrition 31 (2015) 1-13  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535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388"/>
            <a:ext cx="9144000" cy="5113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3246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Times New Roman"/>
                <a:cs typeface="Times New Roman"/>
              </a:rPr>
              <a:t>Westman</a:t>
            </a:r>
            <a:r>
              <a:rPr lang="en-US" i="1" dirty="0" smtClean="0">
                <a:latin typeface="Times New Roman"/>
                <a:cs typeface="Times New Roman"/>
              </a:rPr>
              <a:t>, E et al. Nutrition 31 (2015) 1-13  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671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7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3" y="1327263"/>
            <a:ext cx="3108405" cy="3867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5610" y="560654"/>
            <a:ext cx="4816545" cy="575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Biomarkers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 err="1" smtClean="0">
                <a:solidFill>
                  <a:srgbClr val="800000"/>
                </a:solidFill>
              </a:rPr>
              <a:t>hsCRP</a:t>
            </a:r>
            <a:r>
              <a:rPr lang="en-US" sz="2400" i="1" dirty="0" smtClean="0">
                <a:solidFill>
                  <a:srgbClr val="800000"/>
                </a:solidFill>
              </a:rPr>
              <a:t> </a:t>
            </a:r>
            <a:r>
              <a:rPr lang="en-US" sz="2400" dirty="0">
                <a:solidFill>
                  <a:srgbClr val="8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an acute-phase protein released into the blood by the liver during inflammation, which has been associated with the presence of heart </a:t>
            </a:r>
            <a:r>
              <a:rPr lang="en-US" sz="2400" dirty="0" smtClean="0">
                <a:solidFill>
                  <a:srgbClr val="000000"/>
                </a:solidFill>
              </a:rPr>
              <a:t>disease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 smtClean="0">
                <a:solidFill>
                  <a:srgbClr val="800000"/>
                </a:solidFill>
              </a:rPr>
              <a:t>F2</a:t>
            </a:r>
            <a:r>
              <a:rPr lang="en-US" sz="2400" i="1" dirty="0">
                <a:solidFill>
                  <a:srgbClr val="800000"/>
                </a:solidFill>
              </a:rPr>
              <a:t>-Isoprostanes </a:t>
            </a:r>
            <a:r>
              <a:rPr lang="en-US" sz="2400" dirty="0"/>
              <a:t>prostaglandin-like compounds formed from the free radical-mediated oxidation of </a:t>
            </a:r>
            <a:r>
              <a:rPr lang="en-US" sz="2400" dirty="0" err="1"/>
              <a:t>arachidonic</a:t>
            </a:r>
            <a:r>
              <a:rPr lang="en-US" sz="2400" dirty="0"/>
              <a:t> </a:t>
            </a:r>
            <a:r>
              <a:rPr lang="en-US" sz="2400" dirty="0" smtClean="0"/>
              <a:t>acid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 smtClean="0">
                <a:solidFill>
                  <a:srgbClr val="800000"/>
                </a:solidFill>
              </a:rPr>
              <a:t>Oxidized LDL </a:t>
            </a:r>
            <a:r>
              <a:rPr lang="en-US" sz="2400" dirty="0"/>
              <a:t> measures protein damage due to the oxidative modification of the </a:t>
            </a:r>
            <a:r>
              <a:rPr lang="en-US" sz="2400" dirty="0" err="1"/>
              <a:t>ApoB</a:t>
            </a:r>
            <a:r>
              <a:rPr lang="en-US" sz="2400" dirty="0"/>
              <a:t> subunit on LDL cholesterol. </a:t>
            </a:r>
            <a:endParaRPr lang="en-US" sz="2400" i="1" dirty="0" smtClean="0">
              <a:solidFill>
                <a:srgbClr val="800000"/>
              </a:solidFill>
            </a:endParaRPr>
          </a:p>
          <a:p>
            <a:endParaRPr lang="en-US" sz="2400" i="1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0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3" y="1327263"/>
            <a:ext cx="3108405" cy="3867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5610" y="560654"/>
            <a:ext cx="4816545" cy="575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Biomarkers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 smtClean="0">
                <a:solidFill>
                  <a:srgbClr val="800000"/>
                </a:solidFill>
              </a:rPr>
              <a:t>Lp-PLA2 </a:t>
            </a:r>
            <a:r>
              <a:rPr lang="en-US" sz="2400" dirty="0"/>
              <a:t> an acute phase reactant. When disease is active in the artery, increased levels of Lp-PLA2 are produced by macrophages and foam cells within the intima of the artery.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i="1" dirty="0">
                <a:solidFill>
                  <a:srgbClr val="800000"/>
                </a:solidFill>
              </a:rPr>
              <a:t>ADMA/SDMA </a:t>
            </a:r>
            <a:r>
              <a:rPr lang="en-US" sz="2400" dirty="0">
                <a:solidFill>
                  <a:srgbClr val="000000"/>
                </a:solidFill>
              </a:rPr>
              <a:t>ADMA (asymmetric </a:t>
            </a:r>
            <a:r>
              <a:rPr lang="en-US" sz="2400" dirty="0" err="1">
                <a:solidFill>
                  <a:srgbClr val="000000"/>
                </a:solidFill>
              </a:rPr>
              <a:t>dimethylarginine</a:t>
            </a:r>
            <a:r>
              <a:rPr lang="en-US" sz="2400" dirty="0">
                <a:solidFill>
                  <a:srgbClr val="000000"/>
                </a:solidFill>
              </a:rPr>
              <a:t>) and SDMA (symmetric </a:t>
            </a:r>
            <a:r>
              <a:rPr lang="en-US" sz="2400" dirty="0" err="1">
                <a:solidFill>
                  <a:srgbClr val="000000"/>
                </a:solidFill>
              </a:rPr>
              <a:t>dimethylarginine</a:t>
            </a:r>
            <a:r>
              <a:rPr lang="en-US" sz="2400" dirty="0">
                <a:solidFill>
                  <a:srgbClr val="000000"/>
                </a:solidFill>
              </a:rPr>
              <a:t>), its structural isomer, are metabolites of L-arginine, an amino acid that is catalyzed to L-</a:t>
            </a:r>
            <a:r>
              <a:rPr lang="en-US" sz="2400" dirty="0" err="1">
                <a:solidFill>
                  <a:srgbClr val="000000"/>
                </a:solidFill>
              </a:rPr>
              <a:t>citrulline</a:t>
            </a:r>
            <a:r>
              <a:rPr lang="en-US" sz="2400" dirty="0">
                <a:solidFill>
                  <a:srgbClr val="000000"/>
                </a:solidFill>
              </a:rPr>
              <a:t> and NO by nitric oxide synthase (</a:t>
            </a:r>
            <a:r>
              <a:rPr lang="en-US" sz="2400" dirty="0" smtClean="0">
                <a:solidFill>
                  <a:srgbClr val="000000"/>
                </a:solidFill>
              </a:rPr>
              <a:t>NOS)</a:t>
            </a:r>
          </a:p>
          <a:p>
            <a:endParaRPr lang="en-US" sz="2400" i="1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3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3" y="1327263"/>
            <a:ext cx="3108405" cy="3867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5610" y="560654"/>
            <a:ext cx="4816545" cy="6124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Biomarkers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 err="1" smtClean="0">
                <a:solidFill>
                  <a:srgbClr val="800000"/>
                </a:solidFill>
              </a:rPr>
              <a:t>Microalbumin</a:t>
            </a:r>
            <a:r>
              <a:rPr lang="en-US" sz="2400" i="1" dirty="0">
                <a:solidFill>
                  <a:srgbClr val="8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can be used to identify </a:t>
            </a:r>
            <a:r>
              <a:rPr lang="en-US" sz="2400" dirty="0" err="1">
                <a:solidFill>
                  <a:srgbClr val="000000"/>
                </a:solidFill>
              </a:rPr>
              <a:t>microvascular</a:t>
            </a:r>
            <a:r>
              <a:rPr lang="en-US" sz="2400" dirty="0">
                <a:solidFill>
                  <a:srgbClr val="000000"/>
                </a:solidFill>
              </a:rPr>
              <a:t> endothelial dysfunction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 smtClean="0">
                <a:solidFill>
                  <a:srgbClr val="800000"/>
                </a:solidFill>
              </a:rPr>
              <a:t>Myeloperoxidase (</a:t>
            </a:r>
            <a:r>
              <a:rPr lang="en-US" sz="2400" i="1" dirty="0">
                <a:solidFill>
                  <a:srgbClr val="800000"/>
                </a:solidFill>
              </a:rPr>
              <a:t>MPO) </a:t>
            </a:r>
            <a:r>
              <a:rPr lang="en-US" sz="2400" dirty="0">
                <a:solidFill>
                  <a:srgbClr val="000000"/>
                </a:solidFill>
              </a:rPr>
              <a:t>a white blood cell-derived inflammatory enzyme and measures disease activity from the luminal aspect of the arterial wall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 err="1">
                <a:solidFill>
                  <a:srgbClr val="800000"/>
                </a:solidFill>
              </a:rPr>
              <a:t>Apolipoprotein</a:t>
            </a:r>
            <a:r>
              <a:rPr lang="en-US" sz="2400" i="1" dirty="0">
                <a:solidFill>
                  <a:srgbClr val="800000"/>
                </a:solidFill>
              </a:rPr>
              <a:t> B (</a:t>
            </a:r>
            <a:r>
              <a:rPr lang="en-US" sz="2400" i="1" dirty="0" err="1">
                <a:solidFill>
                  <a:srgbClr val="800000"/>
                </a:solidFill>
              </a:rPr>
              <a:t>ApoB</a:t>
            </a:r>
            <a:r>
              <a:rPr lang="en-US" sz="2400" i="1" dirty="0">
                <a:solidFill>
                  <a:srgbClr val="800000"/>
                </a:solidFill>
              </a:rPr>
              <a:t>) and A1 (ApoA1) </a:t>
            </a:r>
            <a:r>
              <a:rPr lang="en-US" sz="2400" dirty="0" err="1">
                <a:solidFill>
                  <a:srgbClr val="000000"/>
                </a:solidFill>
              </a:rPr>
              <a:t>ApoB</a:t>
            </a:r>
            <a:r>
              <a:rPr lang="en-US" sz="2400" dirty="0">
                <a:solidFill>
                  <a:srgbClr val="000000"/>
                </a:solidFill>
              </a:rPr>
              <a:t> is the primary </a:t>
            </a:r>
            <a:r>
              <a:rPr lang="en-US" sz="2400" dirty="0" err="1">
                <a:solidFill>
                  <a:srgbClr val="000000"/>
                </a:solidFill>
              </a:rPr>
              <a:t>apolipoprotein</a:t>
            </a:r>
            <a:r>
              <a:rPr lang="en-US" sz="2400" dirty="0">
                <a:solidFill>
                  <a:srgbClr val="000000"/>
                </a:solidFill>
              </a:rPr>
              <a:t> found on the surface of LDL (the carrier of “bad” cholesterol). ApoA1 is the major </a:t>
            </a:r>
            <a:r>
              <a:rPr lang="en-US" sz="2400" dirty="0" err="1">
                <a:solidFill>
                  <a:srgbClr val="000000"/>
                </a:solidFill>
              </a:rPr>
              <a:t>apolipoprotein</a:t>
            </a:r>
            <a:r>
              <a:rPr lang="en-US" sz="2400" dirty="0">
                <a:solidFill>
                  <a:srgbClr val="000000"/>
                </a:solidFill>
              </a:rPr>
              <a:t> of HDL</a:t>
            </a:r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94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3" y="1327263"/>
            <a:ext cx="3108405" cy="3867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5610" y="560654"/>
            <a:ext cx="5208390" cy="575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Biomarkers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>
                <a:solidFill>
                  <a:srgbClr val="800000"/>
                </a:solidFill>
              </a:rPr>
              <a:t>Small-Dense LDL (</a:t>
            </a:r>
            <a:r>
              <a:rPr lang="en-US" sz="2400" i="1" dirty="0" err="1">
                <a:solidFill>
                  <a:srgbClr val="800000"/>
                </a:solidFill>
              </a:rPr>
              <a:t>sdLDL</a:t>
            </a:r>
            <a:r>
              <a:rPr lang="en-US" sz="2400" i="1" dirty="0">
                <a:solidFill>
                  <a:srgbClr val="800000"/>
                </a:solidFill>
              </a:rPr>
              <a:t>) </a:t>
            </a:r>
            <a:r>
              <a:rPr lang="en-US" sz="2400" i="1" dirty="0" err="1">
                <a:solidFill>
                  <a:srgbClr val="000000"/>
                </a:solidFill>
              </a:rPr>
              <a:t>sdLDL</a:t>
            </a:r>
            <a:r>
              <a:rPr lang="en-US" sz="2400" i="1" dirty="0">
                <a:solidFill>
                  <a:srgbClr val="000000"/>
                </a:solidFill>
              </a:rPr>
              <a:t> is more easily oxidized, has a higher affinity for vessel walls, and remains in the circulation longer because it is less likely to be cleared by the liver, making it more atherogenic than larger LDL particles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>
                <a:solidFill>
                  <a:srgbClr val="800000"/>
                </a:solidFill>
              </a:rPr>
              <a:t>Lipoprotein (a) (</a:t>
            </a:r>
            <a:r>
              <a:rPr lang="en-US" sz="2400" i="1" dirty="0" err="1">
                <a:solidFill>
                  <a:srgbClr val="800000"/>
                </a:solidFill>
              </a:rPr>
              <a:t>Lp</a:t>
            </a:r>
            <a:r>
              <a:rPr lang="en-US" sz="2400" i="1" dirty="0">
                <a:solidFill>
                  <a:srgbClr val="800000"/>
                </a:solidFill>
              </a:rPr>
              <a:t>(a)</a:t>
            </a:r>
            <a:r>
              <a:rPr lang="en-US" sz="2400" i="1" dirty="0" smtClean="0">
                <a:solidFill>
                  <a:srgbClr val="800000"/>
                </a:solidFill>
              </a:rPr>
              <a:t>) </a:t>
            </a:r>
            <a:r>
              <a:rPr lang="en-US" sz="2400" dirty="0" err="1" smtClean="0"/>
              <a:t>Lp</a:t>
            </a:r>
            <a:r>
              <a:rPr lang="en-US" sz="2400" dirty="0"/>
              <a:t>(a) is a plasma lipoprotein consisting of a cholesterol-rich LDL particle attached to an additional </a:t>
            </a:r>
            <a:r>
              <a:rPr lang="en-US" sz="2400" dirty="0" err="1"/>
              <a:t>apolipoprotein</a:t>
            </a:r>
            <a:r>
              <a:rPr lang="en-US" sz="2400" dirty="0"/>
              <a:t> called </a:t>
            </a:r>
            <a:r>
              <a:rPr lang="en-US" sz="2400" dirty="0" err="1"/>
              <a:t>apo</a:t>
            </a:r>
            <a:r>
              <a:rPr lang="en-US" sz="2400" dirty="0"/>
              <a:t>(a). </a:t>
            </a:r>
            <a:r>
              <a:rPr lang="en-US" sz="2400" dirty="0" err="1"/>
              <a:t>Lp</a:t>
            </a:r>
            <a:r>
              <a:rPr lang="en-US" sz="2400" dirty="0"/>
              <a:t>(a) levels are genetically determined and not affected by changes in lifestyle.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090805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3" y="1327263"/>
            <a:ext cx="3108405" cy="3867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5832" y="595735"/>
            <a:ext cx="52083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Biomarkers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Coronary </a:t>
            </a:r>
            <a:r>
              <a:rPr lang="en-US" sz="2400" dirty="0"/>
              <a:t>C</a:t>
            </a:r>
            <a:r>
              <a:rPr lang="en-US" sz="2400" dirty="0" smtClean="0"/>
              <a:t>alcium Score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Carotid Intimal Medial Thickness (CIMT)</a:t>
            </a:r>
          </a:p>
        </p:txBody>
      </p:sp>
      <p:pic>
        <p:nvPicPr>
          <p:cNvPr id="4" name="Picture 3" descr="2774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76" y="3398049"/>
            <a:ext cx="1940820" cy="1667892"/>
          </a:xfrm>
          <a:prstGeom prst="rect">
            <a:avLst/>
          </a:prstGeom>
        </p:spPr>
      </p:pic>
      <p:pic>
        <p:nvPicPr>
          <p:cNvPr id="5" name="Picture 4" descr="images-cim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944" y="3398049"/>
            <a:ext cx="2226721" cy="166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0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dioiq-rep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82" y="0"/>
            <a:ext cx="6385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2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8" y="0"/>
            <a:ext cx="9062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4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ent_3-18-2014_Q9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91" y="2727398"/>
            <a:ext cx="611505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86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971"/>
            <a:ext cx="9144000" cy="455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2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hf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237"/>
            <a:ext cx="9144000" cy="53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5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64" y="274638"/>
            <a:ext cx="5640707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More quality fat sources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064" y="2140127"/>
            <a:ext cx="3936039" cy="33198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Pasture-raised eggs</a:t>
            </a:r>
          </a:p>
          <a:p>
            <a:r>
              <a:rPr lang="en-US" dirty="0" smtClean="0"/>
              <a:t>Fatty fish e.g. salmon, sardines, anchovies, </a:t>
            </a:r>
            <a:r>
              <a:rPr lang="en-US" dirty="0" err="1" smtClean="0"/>
              <a:t>mackeral</a:t>
            </a:r>
            <a:r>
              <a:rPr lang="en-US" dirty="0" smtClean="0"/>
              <a:t>, trout</a:t>
            </a:r>
          </a:p>
          <a:p>
            <a:r>
              <a:rPr lang="en-US" dirty="0" smtClean="0"/>
              <a:t>Grass-fed butter; ghee</a:t>
            </a:r>
          </a:p>
          <a:p>
            <a:r>
              <a:rPr lang="en-US" dirty="0" smtClean="0"/>
              <a:t>Whole fat dairy, yogurt</a:t>
            </a:r>
          </a:p>
          <a:p>
            <a:r>
              <a:rPr lang="en-US" dirty="0" smtClean="0"/>
              <a:t>Extra virgin olive oil</a:t>
            </a:r>
          </a:p>
          <a:p>
            <a:r>
              <a:rPr lang="en-US" dirty="0" smtClean="0"/>
              <a:t>Extra virgin coconut oil</a:t>
            </a:r>
          </a:p>
          <a:p>
            <a:r>
              <a:rPr lang="en-US" dirty="0" smtClean="0"/>
              <a:t>Avocados, olives</a:t>
            </a:r>
          </a:p>
          <a:p>
            <a:r>
              <a:rPr lang="en-US" dirty="0" smtClean="0"/>
              <a:t>Nuts - almonds, macadamia, walnuts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155" y="2006838"/>
            <a:ext cx="4454697" cy="237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33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735"/>
            <a:ext cx="9144000" cy="535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2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66" y="2235253"/>
            <a:ext cx="8229600" cy="367300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Greatest risk reduction in secondary prevention trials</a:t>
            </a:r>
          </a:p>
          <a:p>
            <a:r>
              <a:rPr lang="en-US" sz="2800" dirty="0" smtClean="0"/>
              <a:t>? Anti-inflammatory effects, independent of LDL lowering</a:t>
            </a:r>
          </a:p>
          <a:p>
            <a:r>
              <a:rPr lang="en-US" sz="2800" dirty="0" smtClean="0"/>
              <a:t>Variable and under-reported side effects e.g. muscle aches, activity intolerance, changes in cognition, insulin resistance</a:t>
            </a:r>
          </a:p>
          <a:p>
            <a:r>
              <a:rPr lang="en-US" sz="2800" dirty="0" smtClean="0"/>
              <a:t>No effects on TGAs; modest reductions in HDL</a:t>
            </a:r>
            <a:endParaRPr lang="en-US" sz="2800" dirty="0"/>
          </a:p>
        </p:txBody>
      </p:sp>
      <p:pic>
        <p:nvPicPr>
          <p:cNvPr id="4" name="Picture 3" descr="buy-Lipi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585" y="192783"/>
            <a:ext cx="2509969" cy="188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026"/>
            <a:ext cx="9144000" cy="489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6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707"/>
            <a:ext cx="9144000" cy="489857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99836" y="1644332"/>
            <a:ext cx="3367872" cy="1292786"/>
          </a:xfrm>
          <a:prstGeom prst="ellipse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0" y="1796732"/>
            <a:ext cx="3367872" cy="1292786"/>
          </a:xfrm>
          <a:prstGeom prst="ellipse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3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085"/>
            <a:ext cx="9144000" cy="48917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0" y="1796732"/>
            <a:ext cx="3367872" cy="1292786"/>
          </a:xfrm>
          <a:prstGeom prst="ellipse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1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85808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53132"/>
            <a:ext cx="8229600" cy="4525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Lipid profile sufficient for </a:t>
            </a:r>
            <a:r>
              <a:rPr lang="en-US" sz="2000" dirty="0" smtClean="0"/>
              <a:t>most as an initial screen</a:t>
            </a:r>
            <a:endParaRPr lang="en-US" sz="2000" dirty="0" smtClean="0"/>
          </a:p>
          <a:p>
            <a:r>
              <a:rPr lang="en-US" sz="2000" dirty="0" smtClean="0"/>
              <a:t>For CVD risk 10+% over 10 years </a:t>
            </a:r>
            <a:r>
              <a:rPr lang="en-US" sz="2000" b="1" i="1" dirty="0" smtClean="0"/>
              <a:t>or </a:t>
            </a:r>
            <a:r>
              <a:rPr lang="en-US" sz="2000" dirty="0" smtClean="0"/>
              <a:t>consideration of statin Rx, recommend lipid sub-fractions: Ion Mobility Cardio IQ </a:t>
            </a:r>
            <a:r>
              <a:rPr lang="en-US" sz="2000" dirty="0" smtClean="0"/>
              <a:t>testing to include other biomarkers.</a:t>
            </a:r>
            <a:endParaRPr lang="en-US" sz="2000" dirty="0" smtClean="0"/>
          </a:p>
          <a:p>
            <a:r>
              <a:rPr lang="en-US" sz="2000" dirty="0" smtClean="0"/>
              <a:t>Repeat testing in 12 weeks after dietary-lifestyle changes</a:t>
            </a:r>
          </a:p>
          <a:p>
            <a:r>
              <a:rPr lang="en-US" sz="2000" dirty="0" err="1" smtClean="0"/>
              <a:t>hsCRP</a:t>
            </a:r>
            <a:r>
              <a:rPr lang="en-US" sz="2000" dirty="0" smtClean="0"/>
              <a:t>; HbA1c; HOMA-IR </a:t>
            </a:r>
            <a:r>
              <a:rPr lang="en-US" sz="2000" dirty="0" smtClean="0"/>
              <a:t>score very helpful</a:t>
            </a:r>
            <a:endParaRPr lang="en-US" sz="2000" dirty="0" smtClean="0"/>
          </a:p>
          <a:p>
            <a:r>
              <a:rPr lang="en-US" sz="2000" dirty="0" smtClean="0"/>
              <a:t>Goal TGA/HDL &lt;</a:t>
            </a:r>
            <a:r>
              <a:rPr lang="en-US" sz="2000" dirty="0" smtClean="0"/>
              <a:t>2; HOMA &lt; 2.5; HbA1c &lt; 5.7; </a:t>
            </a:r>
            <a:r>
              <a:rPr lang="en-US" sz="2000" dirty="0" err="1" smtClean="0"/>
              <a:t>hsCRP</a:t>
            </a:r>
            <a:r>
              <a:rPr lang="en-US" sz="2000" dirty="0" smtClean="0"/>
              <a:t> &lt;1</a:t>
            </a:r>
            <a:endParaRPr lang="en-US" sz="2000" dirty="0" smtClean="0"/>
          </a:p>
          <a:p>
            <a:r>
              <a:rPr lang="en-US" sz="2000" dirty="0" smtClean="0"/>
              <a:t>Reduce-eliminate sugar, refined flour foods</a:t>
            </a:r>
          </a:p>
          <a:p>
            <a:r>
              <a:rPr lang="en-US" sz="2000" dirty="0" smtClean="0"/>
              <a:t>More abundant healthier fats; butyrate and vitamin K2 in dairy fat</a:t>
            </a:r>
          </a:p>
          <a:p>
            <a:r>
              <a:rPr lang="en-US" sz="2000" dirty="0" smtClean="0"/>
              <a:t>Reduce processed seed-based omega 6 vegetable oils</a:t>
            </a:r>
          </a:p>
          <a:p>
            <a:r>
              <a:rPr lang="en-US" sz="2000" dirty="0" smtClean="0"/>
              <a:t>Plant-based fiber </a:t>
            </a:r>
            <a:r>
              <a:rPr lang="mr-IN" sz="2000" dirty="0" smtClean="0"/>
              <a:t>–</a:t>
            </a:r>
            <a:r>
              <a:rPr lang="en-US" sz="2000" dirty="0" smtClean="0"/>
              <a:t>MACs</a:t>
            </a:r>
          </a:p>
          <a:p>
            <a:r>
              <a:rPr lang="en-US" sz="2000" dirty="0" smtClean="0"/>
              <a:t>Phytonutrient-dense foods to reduce inflammation; improve insulin </a:t>
            </a:r>
            <a:r>
              <a:rPr lang="en-US" sz="2000" dirty="0" smtClean="0"/>
              <a:t>sensitivity</a:t>
            </a:r>
          </a:p>
          <a:p>
            <a:r>
              <a:rPr lang="en-US" sz="2000" dirty="0" smtClean="0"/>
              <a:t>Anti-inflammatory Lifestyle interventions</a:t>
            </a:r>
            <a:endParaRPr lang="en-US" sz="2000" dirty="0"/>
          </a:p>
        </p:txBody>
      </p:sp>
      <p:pic>
        <p:nvPicPr>
          <p:cNvPr id="5" name="Picture 4" descr="2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05" y="274638"/>
            <a:ext cx="2355762" cy="137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77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45"/>
            <a:ext cx="9144000" cy="630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9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shot-2012-08-01-at-4.49.12-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96" y="943876"/>
            <a:ext cx="5562600" cy="369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5578" y="4912479"/>
            <a:ext cx="3797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6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ynold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608"/>
            <a:ext cx="9144000" cy="52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2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654050"/>
            <a:ext cx="89154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6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860425"/>
            <a:ext cx="77216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00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352425"/>
            <a:ext cx="80391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37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822</Words>
  <Application>Microsoft Macintosh PowerPoint</Application>
  <PresentationFormat>On-screen Show (4:3)</PresentationFormat>
  <Paragraphs>60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Understanding Blood Lipids  and Their Relationship to Health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quality fat sources</vt:lpstr>
      <vt:lpstr>PowerPoint Presentation</vt:lpstr>
      <vt:lpstr>Statins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Saturated Fats</dc:title>
  <dc:creator>Mark Pettus</dc:creator>
  <cp:lastModifiedBy>Mark Pettus</cp:lastModifiedBy>
  <cp:revision>34</cp:revision>
  <dcterms:created xsi:type="dcterms:W3CDTF">2017-03-29T15:11:25Z</dcterms:created>
  <dcterms:modified xsi:type="dcterms:W3CDTF">2017-04-05T12:41:45Z</dcterms:modified>
</cp:coreProperties>
</file>