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0"/>
  </p:notesMasterIdLst>
  <p:handoutMasterIdLst>
    <p:handoutMasterId r:id="rId51"/>
  </p:handoutMasterIdLst>
  <p:sldIdLst>
    <p:sldId id="984" r:id="rId2"/>
    <p:sldId id="1173" r:id="rId3"/>
    <p:sldId id="1172" r:id="rId4"/>
    <p:sldId id="1065" r:id="rId5"/>
    <p:sldId id="1097" r:id="rId6"/>
    <p:sldId id="1174" r:id="rId7"/>
    <p:sldId id="958" r:id="rId8"/>
    <p:sldId id="1179" r:id="rId9"/>
    <p:sldId id="1180" r:id="rId10"/>
    <p:sldId id="1143" r:id="rId11"/>
    <p:sldId id="990" r:id="rId12"/>
    <p:sldId id="926" r:id="rId13"/>
    <p:sldId id="959" r:id="rId14"/>
    <p:sldId id="949" r:id="rId15"/>
    <p:sldId id="950" r:id="rId16"/>
    <p:sldId id="952" r:id="rId17"/>
    <p:sldId id="1115" r:id="rId18"/>
    <p:sldId id="1055" r:id="rId19"/>
    <p:sldId id="1056" r:id="rId20"/>
    <p:sldId id="1067" r:id="rId21"/>
    <p:sldId id="880" r:id="rId22"/>
    <p:sldId id="1171" r:id="rId23"/>
    <p:sldId id="1158" r:id="rId24"/>
    <p:sldId id="1182" r:id="rId25"/>
    <p:sldId id="1168" r:id="rId26"/>
    <p:sldId id="1169" r:id="rId27"/>
    <p:sldId id="1159" r:id="rId28"/>
    <p:sldId id="1160" r:id="rId29"/>
    <p:sldId id="1060" r:id="rId30"/>
    <p:sldId id="1141" r:id="rId31"/>
    <p:sldId id="1122" r:id="rId32"/>
    <p:sldId id="1140" r:id="rId33"/>
    <p:sldId id="1176" r:id="rId34"/>
    <p:sldId id="1177" r:id="rId35"/>
    <p:sldId id="1125" r:id="rId36"/>
    <p:sldId id="1076" r:id="rId37"/>
    <p:sldId id="1181" r:id="rId38"/>
    <p:sldId id="1139" r:id="rId39"/>
    <p:sldId id="1145" r:id="rId40"/>
    <p:sldId id="1041" r:id="rId41"/>
    <p:sldId id="1178" r:id="rId42"/>
    <p:sldId id="1167" r:id="rId43"/>
    <p:sldId id="1161" r:id="rId44"/>
    <p:sldId id="1165" r:id="rId45"/>
    <p:sldId id="1162" r:id="rId46"/>
    <p:sldId id="1163" r:id="rId47"/>
    <p:sldId id="1164" r:id="rId48"/>
    <p:sldId id="1030" r:id="rId4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kzidenz-Grotesk BQ Light" pitchFamily="1" charset="0"/>
        <a:ea typeface="+mn-ea"/>
        <a:cs typeface="+mn-cs"/>
      </a:defRPr>
    </a:lvl1pPr>
    <a:lvl2pPr marL="457200" algn="l" rtl="0" eaLnBrk="0" fontAlgn="base" hangingPunct="0">
      <a:spcBef>
        <a:spcPct val="0"/>
      </a:spcBef>
      <a:spcAft>
        <a:spcPct val="0"/>
      </a:spcAft>
      <a:defRPr sz="2400" kern="1200">
        <a:solidFill>
          <a:schemeClr val="tx1"/>
        </a:solidFill>
        <a:latin typeface="Akzidenz-Grotesk BQ Light" pitchFamily="1" charset="0"/>
        <a:ea typeface="+mn-ea"/>
        <a:cs typeface="+mn-cs"/>
      </a:defRPr>
    </a:lvl2pPr>
    <a:lvl3pPr marL="914400" algn="l" rtl="0" eaLnBrk="0" fontAlgn="base" hangingPunct="0">
      <a:spcBef>
        <a:spcPct val="0"/>
      </a:spcBef>
      <a:spcAft>
        <a:spcPct val="0"/>
      </a:spcAft>
      <a:defRPr sz="2400" kern="1200">
        <a:solidFill>
          <a:schemeClr val="tx1"/>
        </a:solidFill>
        <a:latin typeface="Akzidenz-Grotesk BQ Light" pitchFamily="1" charset="0"/>
        <a:ea typeface="+mn-ea"/>
        <a:cs typeface="+mn-cs"/>
      </a:defRPr>
    </a:lvl3pPr>
    <a:lvl4pPr marL="1371600" algn="l" rtl="0" eaLnBrk="0" fontAlgn="base" hangingPunct="0">
      <a:spcBef>
        <a:spcPct val="0"/>
      </a:spcBef>
      <a:spcAft>
        <a:spcPct val="0"/>
      </a:spcAft>
      <a:defRPr sz="2400" kern="1200">
        <a:solidFill>
          <a:schemeClr val="tx1"/>
        </a:solidFill>
        <a:latin typeface="Akzidenz-Grotesk BQ Light" pitchFamily="1" charset="0"/>
        <a:ea typeface="+mn-ea"/>
        <a:cs typeface="+mn-cs"/>
      </a:defRPr>
    </a:lvl4pPr>
    <a:lvl5pPr marL="1828800" algn="l" rtl="0" eaLnBrk="0" fontAlgn="base" hangingPunct="0">
      <a:spcBef>
        <a:spcPct val="0"/>
      </a:spcBef>
      <a:spcAft>
        <a:spcPct val="0"/>
      </a:spcAft>
      <a:defRPr sz="2400" kern="1200">
        <a:solidFill>
          <a:schemeClr val="tx1"/>
        </a:solidFill>
        <a:latin typeface="Akzidenz-Grotesk BQ Light" pitchFamily="1" charset="0"/>
        <a:ea typeface="+mn-ea"/>
        <a:cs typeface="+mn-cs"/>
      </a:defRPr>
    </a:lvl5pPr>
    <a:lvl6pPr marL="2286000" algn="l" defTabSz="457200" rtl="0" eaLnBrk="1" latinLnBrk="0" hangingPunct="1">
      <a:defRPr sz="2400" kern="1200">
        <a:solidFill>
          <a:schemeClr val="tx1"/>
        </a:solidFill>
        <a:latin typeface="Akzidenz-Grotesk BQ Light" pitchFamily="1" charset="0"/>
        <a:ea typeface="+mn-ea"/>
        <a:cs typeface="+mn-cs"/>
      </a:defRPr>
    </a:lvl6pPr>
    <a:lvl7pPr marL="2743200" algn="l" defTabSz="457200" rtl="0" eaLnBrk="1" latinLnBrk="0" hangingPunct="1">
      <a:defRPr sz="2400" kern="1200">
        <a:solidFill>
          <a:schemeClr val="tx1"/>
        </a:solidFill>
        <a:latin typeface="Akzidenz-Grotesk BQ Light" pitchFamily="1" charset="0"/>
        <a:ea typeface="+mn-ea"/>
        <a:cs typeface="+mn-cs"/>
      </a:defRPr>
    </a:lvl7pPr>
    <a:lvl8pPr marL="3200400" algn="l" defTabSz="457200" rtl="0" eaLnBrk="1" latinLnBrk="0" hangingPunct="1">
      <a:defRPr sz="2400" kern="1200">
        <a:solidFill>
          <a:schemeClr val="tx1"/>
        </a:solidFill>
        <a:latin typeface="Akzidenz-Grotesk BQ Light" pitchFamily="1" charset="0"/>
        <a:ea typeface="+mn-ea"/>
        <a:cs typeface="+mn-cs"/>
      </a:defRPr>
    </a:lvl8pPr>
    <a:lvl9pPr marL="3657600" algn="l" defTabSz="457200" rtl="0" eaLnBrk="1" latinLnBrk="0" hangingPunct="1">
      <a:defRPr sz="2400" kern="1200">
        <a:solidFill>
          <a:schemeClr val="tx1"/>
        </a:solidFill>
        <a:latin typeface="Akzidenz-Grotesk BQ Light" pitchFamily="1"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hie Swift"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E13"/>
    <a:srgbClr val="16225D"/>
    <a:srgbClr val="02024D"/>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11" d="100"/>
          <a:sy n="111" d="100"/>
        </p:scale>
        <p:origin x="-176"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72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notesMaster" Target="notesMasters/notesMaster1.xml"/><Relationship Id="rId51" Type="http://schemas.openxmlformats.org/officeDocument/2006/relationships/handoutMaster" Target="handoutMasters/handoutMaster1.xml"/><Relationship Id="rId52" Type="http://schemas.openxmlformats.org/officeDocument/2006/relationships/printerSettings" Target="printerSettings/printerSettings1.bin"/><Relationship Id="rId53" Type="http://schemas.openxmlformats.org/officeDocument/2006/relationships/commentAuthors" Target="commentAuthors.xml"/><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5-07-30T09:19:25.214" idx="2">
    <p:pos x="10" y="10"/>
    <p:text>It would be helpful to use the same Core Imbalances that Dr. Geyer has introduced :  DISH as all of the ones you have noted here fit in that model
This way we are being more consistent with FAM curriculum</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B57D3F1-B625-1142-95C5-4F1580EA90A5}" type="datetime1">
              <a:rPr lang="en-US"/>
              <a:pPr>
                <a:defRPr/>
              </a:pPr>
              <a:t>4/29/17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22D3B7C3-6291-8A40-980A-5E9C7DB9781F}" type="slidenum">
              <a:rPr lang="en-US"/>
              <a:pPr>
                <a:defRPr/>
              </a:pPr>
              <a:t>‹#›</a:t>
            </a:fld>
            <a:endParaRPr lang="en-US"/>
          </a:p>
        </p:txBody>
      </p:sp>
    </p:spTree>
    <p:extLst>
      <p:ext uri="{BB962C8B-B14F-4D97-AF65-F5344CB8AC3E}">
        <p14:creationId xmlns:p14="http://schemas.microsoft.com/office/powerpoint/2010/main" val="376849649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defRPr>
            </a:lvl1pPr>
          </a:lstStyle>
          <a:p>
            <a:pPr>
              <a:defRPr/>
            </a:pPr>
            <a:endParaRPr lang="en-US"/>
          </a:p>
        </p:txBody>
      </p:sp>
      <p:sp>
        <p:nvSpPr>
          <p:cNvPr id="717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defRPr>
            </a:lvl1pPr>
          </a:lstStyle>
          <a:p>
            <a:pPr>
              <a:defRPr/>
            </a:pPr>
            <a:endParaRPr lang="en-US"/>
          </a:p>
        </p:txBody>
      </p:sp>
      <p:sp>
        <p:nvSpPr>
          <p:cNvPr id="717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charset="0"/>
              </a:defRPr>
            </a:lvl1pPr>
          </a:lstStyle>
          <a:p>
            <a:pPr>
              <a:defRPr/>
            </a:pPr>
            <a:fld id="{A892FD3A-07AF-7E4B-945C-82BD0912AC8E}" type="slidenum">
              <a:rPr lang="en-US"/>
              <a:pPr>
                <a:defRPr/>
              </a:pPr>
              <a:t>‹#›</a:t>
            </a:fld>
            <a:endParaRPr lang="en-US"/>
          </a:p>
        </p:txBody>
      </p:sp>
    </p:spTree>
    <p:extLst>
      <p:ext uri="{BB962C8B-B14F-4D97-AF65-F5344CB8AC3E}">
        <p14:creationId xmlns:p14="http://schemas.microsoft.com/office/powerpoint/2010/main" val="20635839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52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Times New Roman" charset="0"/>
                <a:ea typeface="ＭＳ Ｐゴシック" charset="0"/>
                <a:cs typeface="Times New Roman" charset="0"/>
              </a:rPr>
              <a:t>(Stephanie Senef PhD:  </a:t>
            </a:r>
            <a:r>
              <a:rPr lang="en-US" i="1">
                <a:latin typeface="Times New Roman" charset="0"/>
                <a:ea typeface="ＭＳ Ｐゴシック" charset="0"/>
                <a:cs typeface="Times New Roman" charset="0"/>
              </a:rPr>
              <a:t>Entropy </a:t>
            </a:r>
            <a:r>
              <a:rPr lang="en-US" b="1">
                <a:latin typeface="Times New Roman" charset="0"/>
                <a:ea typeface="ＭＳ Ｐゴシック" charset="0"/>
                <a:cs typeface="Times New Roman" charset="0"/>
              </a:rPr>
              <a:t>2012</a:t>
            </a:r>
            <a:r>
              <a:rPr lang="en-US">
                <a:latin typeface="Times New Roman" charset="0"/>
                <a:ea typeface="ＭＳ Ｐゴシック" charset="0"/>
                <a:cs typeface="Times New Roman" charset="0"/>
              </a:rPr>
              <a:t>, </a:t>
            </a:r>
            <a:r>
              <a:rPr lang="en-US" i="1">
                <a:latin typeface="Times New Roman" charset="0"/>
                <a:ea typeface="ＭＳ Ｐゴシック" charset="0"/>
                <a:cs typeface="Times New Roman" charset="0"/>
              </a:rPr>
              <a:t>14</a:t>
            </a:r>
            <a:r>
              <a:rPr lang="en-US">
                <a:latin typeface="Times New Roman" charset="0"/>
                <a:ea typeface="ＭＳ Ｐゴシック" charset="0"/>
                <a:cs typeface="Times New Roman" charset="0"/>
              </a:rPr>
              <a:t>, 2265-2290; doi:10.3390/e14112265)  GMO</a:t>
            </a:r>
            <a:endParaRPr lang="en-US">
              <a:latin typeface="Calibri" charset="0"/>
              <a:ea typeface="ＭＳ Ｐゴシック" charset="0"/>
              <a:cs typeface="ＭＳ Ｐゴシック" charset="0"/>
            </a:endParaRPr>
          </a:p>
        </p:txBody>
      </p:sp>
      <p:sp>
        <p:nvSpPr>
          <p:cNvPr id="952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C53FC12-08ED-184F-AE76-F8FBB454C5EF}" type="slidenum">
              <a:rPr lang="en-US" sz="1200">
                <a:latin typeface="Calibri" charset="0"/>
              </a:rPr>
              <a:pPr eaLnBrk="1" hangingPunct="1"/>
              <a:t>39</a:t>
            </a:fld>
            <a:endParaRPr lang="en-US" sz="1200">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838200"/>
            <a:ext cx="1943100" cy="5029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838200"/>
            <a:ext cx="56769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8382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209800"/>
            <a:ext cx="38100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2209800"/>
            <a:ext cx="38100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209800"/>
            <a:ext cx="38100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09800"/>
            <a:ext cx="38100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838200"/>
            <a:ext cx="77724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09600" y="2209800"/>
            <a:ext cx="7772400" cy="3657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2" name="Line 8"/>
          <p:cNvSpPr>
            <a:spLocks noChangeShapeType="1"/>
          </p:cNvSpPr>
          <p:nvPr/>
        </p:nvSpPr>
        <p:spPr bwMode="auto">
          <a:xfrm>
            <a:off x="228600" y="6096000"/>
            <a:ext cx="8458200" cy="0"/>
          </a:xfrm>
          <a:prstGeom prst="line">
            <a:avLst/>
          </a:prstGeom>
          <a:noFill/>
          <a:ln w="9525">
            <a:solidFill>
              <a:srgbClr val="CC0000"/>
            </a:solidFill>
            <a:round/>
            <a:headEnd/>
            <a:tailEnd/>
          </a:ln>
          <a:effectLst/>
        </p:spPr>
        <p:txBody>
          <a:bodyPr wrap="none" anchor="ctr">
            <a:prstTxWarp prst="textNoShape">
              <a:avLst/>
            </a:prstTxWarp>
          </a:bodyPr>
          <a:lstStyle/>
          <a:p>
            <a:pPr>
              <a:defRPr/>
            </a:pPr>
            <a:endParaRPr lang="en-US"/>
          </a:p>
        </p:txBody>
      </p:sp>
      <p:pic>
        <p:nvPicPr>
          <p:cNvPr id="2" name="Picture 1" descr="ami-logo-400.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096000" y="5982081"/>
            <a:ext cx="2895600" cy="87591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rtl="0" eaLnBrk="0" fontAlgn="base" hangingPunct="0">
        <a:spcBef>
          <a:spcPct val="0"/>
        </a:spcBef>
        <a:spcAft>
          <a:spcPct val="0"/>
        </a:spcAft>
        <a:defRPr sz="2800">
          <a:solidFill>
            <a:schemeClr val="tx1"/>
          </a:solidFill>
          <a:latin typeface="Baskerville"/>
          <a:ea typeface="ＭＳ Ｐゴシック" charset="-128"/>
          <a:cs typeface="Baskerville"/>
        </a:defRPr>
      </a:lvl1pPr>
      <a:lvl2pPr algn="l" rtl="0" eaLnBrk="0" fontAlgn="base" hangingPunct="0">
        <a:spcBef>
          <a:spcPct val="0"/>
        </a:spcBef>
        <a:spcAft>
          <a:spcPct val="0"/>
        </a:spcAft>
        <a:defRPr sz="2800">
          <a:solidFill>
            <a:schemeClr val="tx1"/>
          </a:solidFill>
          <a:latin typeface="Baskerville" charset="0"/>
          <a:ea typeface="ＭＳ Ｐゴシック" charset="-128"/>
          <a:cs typeface="ＭＳ Ｐゴシック" charset="-128"/>
        </a:defRPr>
      </a:lvl2pPr>
      <a:lvl3pPr algn="l" rtl="0" eaLnBrk="0" fontAlgn="base" hangingPunct="0">
        <a:spcBef>
          <a:spcPct val="0"/>
        </a:spcBef>
        <a:spcAft>
          <a:spcPct val="0"/>
        </a:spcAft>
        <a:defRPr sz="2800">
          <a:solidFill>
            <a:schemeClr val="tx1"/>
          </a:solidFill>
          <a:latin typeface="Baskerville" charset="0"/>
          <a:ea typeface="ＭＳ Ｐゴシック" charset="-128"/>
          <a:cs typeface="ＭＳ Ｐゴシック" charset="-128"/>
        </a:defRPr>
      </a:lvl3pPr>
      <a:lvl4pPr algn="l" rtl="0" eaLnBrk="0" fontAlgn="base" hangingPunct="0">
        <a:spcBef>
          <a:spcPct val="0"/>
        </a:spcBef>
        <a:spcAft>
          <a:spcPct val="0"/>
        </a:spcAft>
        <a:defRPr sz="2800">
          <a:solidFill>
            <a:schemeClr val="tx1"/>
          </a:solidFill>
          <a:latin typeface="Baskerville" charset="0"/>
          <a:ea typeface="ＭＳ Ｐゴシック" charset="-128"/>
          <a:cs typeface="ＭＳ Ｐゴシック" charset="-128"/>
        </a:defRPr>
      </a:lvl4pPr>
      <a:lvl5pPr algn="l" rtl="0" eaLnBrk="0" fontAlgn="base" hangingPunct="0">
        <a:spcBef>
          <a:spcPct val="0"/>
        </a:spcBef>
        <a:spcAft>
          <a:spcPct val="0"/>
        </a:spcAft>
        <a:defRPr sz="2800">
          <a:solidFill>
            <a:schemeClr val="tx1"/>
          </a:solidFill>
          <a:latin typeface="Baskerville" charset="0"/>
          <a:ea typeface="ＭＳ Ｐゴシック" charset="-128"/>
          <a:cs typeface="ＭＳ Ｐゴシック" charset="-128"/>
        </a:defRPr>
      </a:lvl5pPr>
      <a:lvl6pPr marL="457200" algn="l" rtl="0" fontAlgn="base">
        <a:spcBef>
          <a:spcPct val="0"/>
        </a:spcBef>
        <a:spcAft>
          <a:spcPct val="0"/>
        </a:spcAft>
        <a:defRPr sz="2800">
          <a:solidFill>
            <a:schemeClr val="tx1"/>
          </a:solidFill>
          <a:latin typeface="Akzidenz-Grotesk Std Med" pitchFamily="1" charset="0"/>
        </a:defRPr>
      </a:lvl6pPr>
      <a:lvl7pPr marL="914400" algn="l" rtl="0" fontAlgn="base">
        <a:spcBef>
          <a:spcPct val="0"/>
        </a:spcBef>
        <a:spcAft>
          <a:spcPct val="0"/>
        </a:spcAft>
        <a:defRPr sz="2800">
          <a:solidFill>
            <a:schemeClr val="tx1"/>
          </a:solidFill>
          <a:latin typeface="Akzidenz-Grotesk Std Med" pitchFamily="1" charset="0"/>
        </a:defRPr>
      </a:lvl7pPr>
      <a:lvl8pPr marL="1371600" algn="l" rtl="0" fontAlgn="base">
        <a:spcBef>
          <a:spcPct val="0"/>
        </a:spcBef>
        <a:spcAft>
          <a:spcPct val="0"/>
        </a:spcAft>
        <a:defRPr sz="2800">
          <a:solidFill>
            <a:schemeClr val="tx1"/>
          </a:solidFill>
          <a:latin typeface="Akzidenz-Grotesk Std Med" pitchFamily="1" charset="0"/>
        </a:defRPr>
      </a:lvl8pPr>
      <a:lvl9pPr marL="1828800" algn="l" rtl="0" fontAlgn="base">
        <a:spcBef>
          <a:spcPct val="0"/>
        </a:spcBef>
        <a:spcAft>
          <a:spcPct val="0"/>
        </a:spcAft>
        <a:defRPr sz="2800">
          <a:solidFill>
            <a:schemeClr val="tx1"/>
          </a:solidFill>
          <a:latin typeface="Akzidenz-Grotesk Std Med" pitchFamily="1" charset="0"/>
        </a:defRPr>
      </a:lvl9pPr>
    </p:titleStyle>
    <p:bodyStyle>
      <a:lvl1pPr marL="342900" indent="-342900" algn="l" rtl="0" eaLnBrk="0" fontAlgn="base" hangingPunct="0">
        <a:spcBef>
          <a:spcPct val="20000"/>
        </a:spcBef>
        <a:spcAft>
          <a:spcPct val="0"/>
        </a:spcAft>
        <a:defRPr sz="2400">
          <a:solidFill>
            <a:schemeClr val="tx1"/>
          </a:solidFill>
          <a:latin typeface="Times New Roman"/>
          <a:ea typeface="ＭＳ Ｐゴシック" charset="-128"/>
          <a:cs typeface="Times New Roman"/>
        </a:defRPr>
      </a:lvl1pPr>
      <a:lvl2pPr marL="742950" indent="-285750" algn="l" rtl="0" eaLnBrk="0" fontAlgn="base" hangingPunct="0">
        <a:spcBef>
          <a:spcPct val="20000"/>
        </a:spcBef>
        <a:spcAft>
          <a:spcPct val="0"/>
        </a:spcAft>
        <a:buChar char="–"/>
        <a:defRPr sz="2000">
          <a:solidFill>
            <a:schemeClr val="tx1"/>
          </a:solidFill>
          <a:latin typeface="Times New Roman"/>
          <a:ea typeface="ＭＳ Ｐゴシック" charset="-128"/>
          <a:cs typeface="Times New Roman"/>
        </a:defRPr>
      </a:lvl2pPr>
      <a:lvl3pPr marL="1143000" indent="-228600" algn="l" rtl="0" eaLnBrk="0" fontAlgn="base" hangingPunct="0">
        <a:spcBef>
          <a:spcPct val="20000"/>
        </a:spcBef>
        <a:spcAft>
          <a:spcPct val="0"/>
        </a:spcAft>
        <a:buChar char="•"/>
        <a:defRPr sz="2000">
          <a:solidFill>
            <a:schemeClr val="tx1"/>
          </a:solidFill>
          <a:latin typeface="Times New Roman"/>
          <a:ea typeface="ＭＳ Ｐゴシック" charset="-128"/>
          <a:cs typeface="Times New Roman"/>
        </a:defRPr>
      </a:lvl3pPr>
      <a:lvl4pPr marL="1600200" indent="-228600" algn="l" rtl="0" eaLnBrk="0" fontAlgn="base" hangingPunct="0">
        <a:spcBef>
          <a:spcPct val="20000"/>
        </a:spcBef>
        <a:spcAft>
          <a:spcPct val="0"/>
        </a:spcAft>
        <a:buChar char="–"/>
        <a:defRPr sz="2000">
          <a:solidFill>
            <a:schemeClr val="tx1"/>
          </a:solidFill>
          <a:latin typeface="Times New Roman"/>
          <a:ea typeface="ＭＳ Ｐゴシック" charset="-128"/>
          <a:cs typeface="Times New Roman"/>
        </a:defRPr>
      </a:lvl4pPr>
      <a:lvl5pPr marL="2057400" indent="-228600" algn="l" rtl="0" eaLnBrk="0" fontAlgn="base" hangingPunct="0">
        <a:spcBef>
          <a:spcPct val="20000"/>
        </a:spcBef>
        <a:spcAft>
          <a:spcPct val="0"/>
        </a:spcAft>
        <a:buChar char="»"/>
        <a:defRPr sz="2000">
          <a:solidFill>
            <a:schemeClr val="tx1"/>
          </a:solidFill>
          <a:latin typeface="Times New Roman"/>
          <a:ea typeface="ＭＳ Ｐゴシック" charset="-128"/>
          <a:cs typeface="Times New Roman"/>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 Id="rId3" Type="http://schemas.openxmlformats.org/officeDocument/2006/relationships/comments" Target="../comments/commen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slideLayout" Target="../slideLayouts/slideLayout7.xml"/><Relationship Id="rId2" Type="http://schemas.openxmlformats.org/officeDocument/2006/relationships/image" Target="../media/image1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g"/><Relationship Id="rId3" Type="http://schemas.openxmlformats.org/officeDocument/2006/relationships/image" Target="../media/image27.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4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 Id="rId3" Type="http://schemas.openxmlformats.org/officeDocument/2006/relationships/image" Target="../media/image4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 Id="rId3" Type="http://schemas.openxmlformats.org/officeDocument/2006/relationships/image" Target="../media/image4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image" Target="../media/image4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6" name="TextBox 3"/>
          <p:cNvSpPr txBox="1">
            <a:spLocks noChangeArrowheads="1"/>
          </p:cNvSpPr>
          <p:nvPr/>
        </p:nvSpPr>
        <p:spPr bwMode="auto">
          <a:xfrm>
            <a:off x="0" y="533400"/>
            <a:ext cx="9144000" cy="954107"/>
          </a:xfrm>
          <a:prstGeom prst="rect">
            <a:avLst/>
          </a:prstGeom>
          <a:noFill/>
          <a:ln w="9525">
            <a:noFill/>
            <a:miter lim="800000"/>
            <a:headEnd/>
            <a:tailEnd/>
          </a:ln>
        </p:spPr>
        <p:txBody>
          <a:bodyPr wrap="square">
            <a:prstTxWarp prst="textNoShape">
              <a:avLst/>
            </a:prstTxWarp>
            <a:spAutoFit/>
          </a:bodyPr>
          <a:lstStyle/>
          <a:p>
            <a:pPr algn="ctr"/>
            <a:r>
              <a:rPr lang="en-US" sz="2800" dirty="0" smtClean="0">
                <a:solidFill>
                  <a:srgbClr val="800000"/>
                </a:solidFill>
                <a:latin typeface="Times New Roman" charset="0"/>
                <a:ea typeface="Times New Roman" charset="0"/>
                <a:cs typeface="Times New Roman" charset="0"/>
              </a:rPr>
              <a:t>DNA is Not Your Destiny: </a:t>
            </a:r>
          </a:p>
          <a:p>
            <a:pPr algn="ctr"/>
            <a:r>
              <a:rPr lang="en-US" sz="2800" dirty="0" smtClean="0">
                <a:solidFill>
                  <a:srgbClr val="800000"/>
                </a:solidFill>
                <a:latin typeface="Times New Roman" charset="0"/>
                <a:ea typeface="Times New Roman" charset="0"/>
                <a:cs typeface="Times New Roman" charset="0"/>
              </a:rPr>
              <a:t>Can you improve the cards you are holding?</a:t>
            </a:r>
          </a:p>
        </p:txBody>
      </p:sp>
      <p:sp>
        <p:nvSpPr>
          <p:cNvPr id="676869" name="TextBox 7"/>
          <p:cNvSpPr txBox="1">
            <a:spLocks noChangeArrowheads="1"/>
          </p:cNvSpPr>
          <p:nvPr/>
        </p:nvSpPr>
        <p:spPr bwMode="auto">
          <a:xfrm>
            <a:off x="1143000" y="5029200"/>
            <a:ext cx="2209800" cy="385763"/>
          </a:xfrm>
          <a:prstGeom prst="rect">
            <a:avLst/>
          </a:prstGeom>
          <a:solidFill>
            <a:schemeClr val="bg1"/>
          </a:solidFill>
          <a:ln w="9525">
            <a:noFill/>
            <a:miter lim="800000"/>
            <a:headEnd/>
            <a:tailEnd/>
          </a:ln>
        </p:spPr>
        <p:txBody>
          <a:bodyPr>
            <a:prstTxWarp prst="textNoShape">
              <a:avLst/>
            </a:prstTxWarp>
            <a:spAutoFit/>
          </a:bodyPr>
          <a:lstStyle/>
          <a:p>
            <a:endParaRPr lang="en-US"/>
          </a:p>
        </p:txBody>
      </p:sp>
      <p:sp>
        <p:nvSpPr>
          <p:cNvPr id="676870" name="TextBox 8"/>
          <p:cNvSpPr txBox="1">
            <a:spLocks noChangeArrowheads="1"/>
          </p:cNvSpPr>
          <p:nvPr/>
        </p:nvSpPr>
        <p:spPr bwMode="auto">
          <a:xfrm>
            <a:off x="1143000" y="2362200"/>
            <a:ext cx="1143000" cy="1447800"/>
          </a:xfrm>
          <a:prstGeom prst="rect">
            <a:avLst/>
          </a:prstGeom>
          <a:solidFill>
            <a:schemeClr val="bg1"/>
          </a:solidFill>
          <a:ln w="9525">
            <a:noFill/>
            <a:miter lim="800000"/>
            <a:headEnd/>
            <a:tailEnd/>
          </a:ln>
        </p:spPr>
        <p:txBody>
          <a:bodyPr>
            <a:prstTxWarp prst="textNoShape">
              <a:avLst/>
            </a:prstTxWarp>
            <a:spAutoFit/>
          </a:bodyPr>
          <a:lstStyle/>
          <a:p>
            <a:endParaRPr lang="en-US"/>
          </a:p>
        </p:txBody>
      </p:sp>
      <p:sp>
        <p:nvSpPr>
          <p:cNvPr id="676871" name="TextBox 9"/>
          <p:cNvSpPr txBox="1">
            <a:spLocks noChangeArrowheads="1"/>
          </p:cNvSpPr>
          <p:nvPr/>
        </p:nvSpPr>
        <p:spPr bwMode="auto">
          <a:xfrm>
            <a:off x="4038600" y="2514600"/>
            <a:ext cx="4495800" cy="1969770"/>
          </a:xfrm>
          <a:prstGeom prst="rect">
            <a:avLst/>
          </a:prstGeom>
          <a:noFill/>
          <a:ln w="9525">
            <a:noFill/>
            <a:miter lim="800000"/>
            <a:headEnd/>
            <a:tailEnd/>
          </a:ln>
        </p:spPr>
        <p:txBody>
          <a:bodyPr wrap="square">
            <a:prstTxWarp prst="textNoShape">
              <a:avLst/>
            </a:prstTxWarp>
            <a:spAutoFit/>
          </a:bodyPr>
          <a:lstStyle/>
          <a:p>
            <a:pPr algn="ctr"/>
            <a:r>
              <a:rPr lang="en-US" sz="1800" dirty="0">
                <a:latin typeface="Times New Roman" charset="0"/>
                <a:ea typeface="Times New Roman" charset="0"/>
                <a:cs typeface="Times New Roman" charset="0"/>
              </a:rPr>
              <a:t>Mark </a:t>
            </a:r>
            <a:r>
              <a:rPr lang="en-US" sz="1800" dirty="0" smtClean="0">
                <a:latin typeface="Times New Roman" charset="0"/>
                <a:ea typeface="Times New Roman" charset="0"/>
                <a:cs typeface="Times New Roman" charset="0"/>
              </a:rPr>
              <a:t>C. Pettus MD</a:t>
            </a:r>
          </a:p>
          <a:p>
            <a:pPr algn="ctr"/>
            <a:endParaRPr lang="en-US" sz="1800" dirty="0" smtClean="0">
              <a:latin typeface="Times New Roman" charset="0"/>
              <a:ea typeface="Times New Roman" charset="0"/>
              <a:cs typeface="Times New Roman" charset="0"/>
            </a:endParaRPr>
          </a:p>
          <a:p>
            <a:pPr algn="ctr"/>
            <a:r>
              <a:rPr lang="en-US" sz="1400" b="1" dirty="0" smtClean="0">
                <a:latin typeface="Times New Roman" charset="0"/>
                <a:ea typeface="Times New Roman" charset="0"/>
                <a:cs typeface="Times New Roman" charset="0"/>
              </a:rPr>
              <a:t>April 29, 2017</a:t>
            </a:r>
          </a:p>
          <a:p>
            <a:pPr algn="ctr"/>
            <a:r>
              <a:rPr lang="en-US" sz="1400" dirty="0" smtClean="0">
                <a:latin typeface="Times New Roman" charset="0"/>
                <a:ea typeface="Times New Roman" charset="0"/>
                <a:cs typeface="Times New Roman" charset="0"/>
              </a:rPr>
              <a:t>Director Medical Education and Population Health</a:t>
            </a:r>
          </a:p>
          <a:p>
            <a:pPr algn="ctr"/>
            <a:r>
              <a:rPr lang="en-US" sz="1400" dirty="0" smtClean="0">
                <a:latin typeface="Times New Roman" charset="0"/>
                <a:ea typeface="Times New Roman" charset="0"/>
                <a:cs typeface="Times New Roman" charset="0"/>
              </a:rPr>
              <a:t>Berkshire Health Systems</a:t>
            </a:r>
          </a:p>
          <a:p>
            <a:pPr algn="ctr"/>
            <a:r>
              <a:rPr lang="en-US" sz="1400" dirty="0" smtClean="0">
                <a:latin typeface="Times New Roman" charset="0"/>
                <a:ea typeface="Times New Roman" charset="0"/>
                <a:cs typeface="Times New Roman" charset="0"/>
              </a:rPr>
              <a:t>Clinical Associate Professor of Medicine</a:t>
            </a:r>
          </a:p>
          <a:p>
            <a:pPr algn="ctr"/>
            <a:r>
              <a:rPr lang="en-US" sz="1400" dirty="0" smtClean="0">
                <a:latin typeface="Times New Roman" charset="0"/>
                <a:ea typeface="Times New Roman" charset="0"/>
                <a:cs typeface="Times New Roman" charset="0"/>
              </a:rPr>
              <a:t>University of Massachusetts Medical School</a:t>
            </a:r>
          </a:p>
          <a:p>
            <a:pPr algn="ctr"/>
            <a:endParaRPr lang="en-US" sz="1600" dirty="0" smtClean="0">
              <a:latin typeface="Times New Roman" charset="0"/>
              <a:ea typeface="Times New Roman" charset="0"/>
              <a:cs typeface="Times New Roman" charset="0"/>
            </a:endParaRPr>
          </a:p>
        </p:txBody>
      </p:sp>
      <p:pic>
        <p:nvPicPr>
          <p:cNvPr id="2" name="Picture 1" descr="Yoga-DN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2057400"/>
            <a:ext cx="2840182" cy="3124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3548063"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3"/>
          <p:cNvSpPr txBox="1">
            <a:spLocks noChangeArrowheads="1"/>
          </p:cNvSpPr>
          <p:nvPr/>
        </p:nvSpPr>
        <p:spPr bwMode="auto">
          <a:xfrm>
            <a:off x="3505200" y="4572000"/>
            <a:ext cx="56388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a:r>
              <a:rPr lang="en-US" sz="1800" b="1" u="sng" dirty="0">
                <a:solidFill>
                  <a:srgbClr val="161616"/>
                </a:solidFill>
                <a:latin typeface="Times New Roman" charset="0"/>
                <a:cs typeface="Times New Roman" charset="0"/>
              </a:rPr>
              <a:t>Root Causes (what are their origins)</a:t>
            </a:r>
          </a:p>
          <a:p>
            <a:pPr algn="ctr"/>
            <a:r>
              <a:rPr lang="en-US" sz="1800" i="1" dirty="0" smtClean="0">
                <a:solidFill>
                  <a:srgbClr val="FF0000"/>
                </a:solidFill>
                <a:latin typeface="Times New Roman" charset="0"/>
                <a:cs typeface="Times New Roman" charset="0"/>
              </a:rPr>
              <a:t>Microbiome-Gene</a:t>
            </a:r>
            <a:r>
              <a:rPr lang="en-US" sz="1800" i="1" dirty="0">
                <a:solidFill>
                  <a:srgbClr val="FF0000"/>
                </a:solidFill>
                <a:latin typeface="Times New Roman" charset="0"/>
                <a:cs typeface="Times New Roman" charset="0"/>
              </a:rPr>
              <a:t>-</a:t>
            </a:r>
            <a:r>
              <a:rPr lang="en-US" sz="1800" i="1" dirty="0" err="1">
                <a:solidFill>
                  <a:srgbClr val="FF0000"/>
                </a:solidFill>
                <a:latin typeface="Times New Roman" charset="0"/>
                <a:cs typeface="Times New Roman" charset="0"/>
              </a:rPr>
              <a:t>Epigenome</a:t>
            </a:r>
            <a:r>
              <a:rPr lang="en-US" sz="1800" i="1" dirty="0">
                <a:solidFill>
                  <a:srgbClr val="FF0000"/>
                </a:solidFill>
                <a:latin typeface="Times New Roman" charset="0"/>
                <a:cs typeface="Times New Roman" charset="0"/>
              </a:rPr>
              <a:t>-Environment</a:t>
            </a:r>
          </a:p>
          <a:p>
            <a:pPr algn="ctr"/>
            <a:r>
              <a:rPr lang="en-US" sz="1600" dirty="0">
                <a:solidFill>
                  <a:srgbClr val="161616"/>
                </a:solidFill>
                <a:latin typeface="Times New Roman" charset="0"/>
                <a:cs typeface="Times New Roman" charset="0"/>
              </a:rPr>
              <a:t>Nutrition   Movement   Stress Response  Environmental toxins   Sleep   Social Connection  Trauma   Conflict Management   Mindfulness   Spirituality-Meaning in Work, Love, </a:t>
            </a:r>
            <a:r>
              <a:rPr lang="en-US" sz="1600" dirty="0" smtClean="0">
                <a:solidFill>
                  <a:srgbClr val="161616"/>
                </a:solidFill>
                <a:latin typeface="Times New Roman" charset="0"/>
                <a:cs typeface="Times New Roman" charset="0"/>
              </a:rPr>
              <a:t>Play</a:t>
            </a:r>
          </a:p>
          <a:p>
            <a:pPr algn="ctr"/>
            <a:r>
              <a:rPr lang="en-US" sz="1600" dirty="0" smtClean="0">
                <a:solidFill>
                  <a:srgbClr val="161616"/>
                </a:solidFill>
                <a:latin typeface="Times New Roman" charset="0"/>
                <a:cs typeface="Times New Roman" charset="0"/>
              </a:rPr>
              <a:t>Social determinants</a:t>
            </a:r>
            <a:endParaRPr lang="en-US" sz="1600" dirty="0">
              <a:solidFill>
                <a:srgbClr val="161616"/>
              </a:solidFill>
              <a:latin typeface="Times New Roman" charset="0"/>
              <a:cs typeface="Times New Roman" charset="0"/>
            </a:endParaRPr>
          </a:p>
        </p:txBody>
      </p:sp>
      <p:cxnSp>
        <p:nvCxnSpPr>
          <p:cNvPr id="6" name="Straight Arrow Connector 5"/>
          <p:cNvCxnSpPr/>
          <p:nvPr/>
        </p:nvCxnSpPr>
        <p:spPr>
          <a:xfrm flipH="1">
            <a:off x="2819400" y="4800600"/>
            <a:ext cx="152400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3797" name="TextBox 10"/>
          <p:cNvSpPr txBox="1">
            <a:spLocks noChangeArrowheads="1"/>
          </p:cNvSpPr>
          <p:nvPr/>
        </p:nvSpPr>
        <p:spPr bwMode="auto">
          <a:xfrm>
            <a:off x="3505200" y="2209800"/>
            <a:ext cx="5181600" cy="1600438"/>
          </a:xfrm>
          <a:prstGeom prst="rect">
            <a:avLst/>
          </a:prstGeom>
          <a:noFill/>
          <a:ln w="9525">
            <a:noFill/>
            <a:miter lim="800000"/>
            <a:headEnd/>
            <a:tailEnd/>
          </a:ln>
        </p:spPr>
        <p:txBody>
          <a:bodyPr wrap="square">
            <a:spAutoFit/>
          </a:bodyPr>
          <a:lstStyle/>
          <a:p>
            <a:pPr algn="ctr">
              <a:defRPr/>
            </a:pPr>
            <a:r>
              <a:rPr lang="en-US" sz="1800" b="1" dirty="0" smtClean="0">
                <a:solidFill>
                  <a:srgbClr val="161616"/>
                </a:solidFill>
                <a:latin typeface="Times New Roman" pitchFamily="-111" charset="0"/>
                <a:ea typeface="Times New Roman" pitchFamily="-111" charset="0"/>
                <a:cs typeface="Times New Roman" pitchFamily="-111" charset="0"/>
              </a:rPr>
              <a:t>  </a:t>
            </a:r>
            <a:r>
              <a:rPr lang="en-US" sz="1800" b="1" u="sng" dirty="0" smtClean="0">
                <a:solidFill>
                  <a:srgbClr val="161616"/>
                </a:solidFill>
                <a:latin typeface="Times New Roman" pitchFamily="-111" charset="0"/>
                <a:ea typeface="Times New Roman" pitchFamily="-111" charset="0"/>
                <a:cs typeface="Times New Roman" pitchFamily="-111" charset="0"/>
              </a:rPr>
              <a:t>Core </a:t>
            </a:r>
            <a:r>
              <a:rPr lang="en-US" sz="1800" b="1" u="sng" dirty="0">
                <a:solidFill>
                  <a:srgbClr val="161616"/>
                </a:solidFill>
                <a:latin typeface="Times New Roman" pitchFamily="-111" charset="0"/>
                <a:ea typeface="Times New Roman" pitchFamily="-111" charset="0"/>
                <a:cs typeface="Times New Roman" pitchFamily="-111" charset="0"/>
              </a:rPr>
              <a:t>Metabolic Imbalances (what drives them</a:t>
            </a:r>
            <a:r>
              <a:rPr lang="en-US" sz="1800" b="1" u="sng" dirty="0" smtClean="0">
                <a:solidFill>
                  <a:srgbClr val="161616"/>
                </a:solidFill>
                <a:latin typeface="Times New Roman" pitchFamily="-111" charset="0"/>
                <a:ea typeface="Times New Roman" pitchFamily="-111" charset="0"/>
                <a:cs typeface="Times New Roman" pitchFamily="-111" charset="0"/>
              </a:rPr>
              <a:t>)                       </a:t>
            </a:r>
            <a:r>
              <a:rPr lang="en-US" sz="1600" i="1" dirty="0" smtClean="0">
                <a:latin typeface="Times New Roman" pitchFamily="-111" charset="0"/>
                <a:ea typeface="Times New Roman" pitchFamily="-111" charset="0"/>
                <a:cs typeface="Times New Roman" pitchFamily="-111" charset="0"/>
              </a:rPr>
              <a:t>Gut Barrier Function</a:t>
            </a:r>
            <a:endParaRPr lang="en-US" sz="1600" i="1" dirty="0">
              <a:latin typeface="Times New Roman" pitchFamily="-111" charset="0"/>
              <a:ea typeface="Times New Roman" pitchFamily="-111" charset="0"/>
              <a:cs typeface="Times New Roman" pitchFamily="-111" charset="0"/>
            </a:endParaRPr>
          </a:p>
          <a:p>
            <a:pPr>
              <a:defRPr/>
            </a:pPr>
            <a:r>
              <a:rPr lang="en-US" sz="1600" b="1" i="1" dirty="0">
                <a:solidFill>
                  <a:srgbClr val="FF0000"/>
                </a:solidFill>
                <a:latin typeface="Times New Roman" pitchFamily="-111" charset="0"/>
                <a:ea typeface="Times New Roman" pitchFamily="-111" charset="0"/>
                <a:cs typeface="Times New Roman" pitchFamily="-111" charset="0"/>
              </a:rPr>
              <a:t>                       </a:t>
            </a:r>
            <a:r>
              <a:rPr lang="en-US" sz="1600" i="1" dirty="0" smtClean="0">
                <a:solidFill>
                  <a:schemeClr val="accent4">
                    <a:lumMod val="10000"/>
                  </a:schemeClr>
                </a:solidFill>
                <a:latin typeface="Times New Roman" pitchFamily="-111" charset="0"/>
                <a:ea typeface="Times New Roman" pitchFamily="-111" charset="0"/>
                <a:cs typeface="Times New Roman" pitchFamily="-111" charset="0"/>
              </a:rPr>
              <a:t>Inflammation </a:t>
            </a:r>
            <a:r>
              <a:rPr lang="en-US" sz="1600" i="1" dirty="0">
                <a:solidFill>
                  <a:schemeClr val="accent4">
                    <a:lumMod val="10000"/>
                  </a:schemeClr>
                </a:solidFill>
                <a:latin typeface="Times New Roman" pitchFamily="-111" charset="0"/>
                <a:ea typeface="Times New Roman" pitchFamily="-111" charset="0"/>
                <a:cs typeface="Times New Roman" pitchFamily="-111" charset="0"/>
              </a:rPr>
              <a:t>and oxidative stress</a:t>
            </a:r>
            <a:endParaRPr lang="en-US" sz="1600" i="1" dirty="0">
              <a:solidFill>
                <a:srgbClr val="FF0000"/>
              </a:solidFill>
              <a:latin typeface="Times New Roman" pitchFamily="-111" charset="0"/>
              <a:ea typeface="Times New Roman" pitchFamily="-111" charset="0"/>
              <a:cs typeface="Times New Roman" pitchFamily="-111" charset="0"/>
            </a:endParaRPr>
          </a:p>
          <a:p>
            <a:pPr>
              <a:defRPr/>
            </a:pPr>
            <a:r>
              <a:rPr lang="en-US" sz="1600" b="1" i="1" dirty="0">
                <a:solidFill>
                  <a:srgbClr val="FF1A1F"/>
                </a:solidFill>
                <a:latin typeface="Times New Roman" pitchFamily="-111" charset="0"/>
                <a:ea typeface="Times New Roman" pitchFamily="-111" charset="0"/>
                <a:cs typeface="Times New Roman" pitchFamily="-111" charset="0"/>
              </a:rPr>
              <a:t>                           </a:t>
            </a:r>
            <a:r>
              <a:rPr lang="en-US" sz="1600" i="1" dirty="0" smtClean="0">
                <a:solidFill>
                  <a:srgbClr val="161616"/>
                </a:solidFill>
                <a:latin typeface="Times New Roman" pitchFamily="-111" charset="0"/>
                <a:ea typeface="Times New Roman" pitchFamily="-111" charset="0"/>
                <a:cs typeface="Times New Roman" pitchFamily="-111" charset="0"/>
              </a:rPr>
              <a:t>Stress </a:t>
            </a:r>
            <a:r>
              <a:rPr lang="en-US" sz="1600" i="1" dirty="0">
                <a:solidFill>
                  <a:srgbClr val="161616"/>
                </a:solidFill>
                <a:latin typeface="Times New Roman" pitchFamily="-111" charset="0"/>
                <a:ea typeface="Times New Roman" pitchFamily="-111" charset="0"/>
                <a:cs typeface="Times New Roman" pitchFamily="-111" charset="0"/>
              </a:rPr>
              <a:t>HPA Axis (fight-flight</a:t>
            </a:r>
            <a:r>
              <a:rPr lang="en-US" sz="1600" i="1" dirty="0" smtClean="0">
                <a:solidFill>
                  <a:srgbClr val="161616"/>
                </a:solidFill>
                <a:latin typeface="Times New Roman" pitchFamily="-111" charset="0"/>
                <a:ea typeface="Times New Roman" pitchFamily="-111" charset="0"/>
                <a:cs typeface="Times New Roman" pitchFamily="-111" charset="0"/>
              </a:rPr>
              <a:t>)</a:t>
            </a:r>
            <a:endParaRPr lang="en-US" sz="1600" i="1" dirty="0">
              <a:solidFill>
                <a:srgbClr val="161616"/>
              </a:solidFill>
              <a:latin typeface="Times New Roman" pitchFamily="-111" charset="0"/>
              <a:ea typeface="Times New Roman" pitchFamily="-111" charset="0"/>
              <a:cs typeface="Times New Roman" pitchFamily="-111" charset="0"/>
            </a:endParaRPr>
          </a:p>
          <a:p>
            <a:pPr>
              <a:defRPr/>
            </a:pPr>
            <a:r>
              <a:rPr lang="en-US" sz="1600" i="1" dirty="0">
                <a:solidFill>
                  <a:srgbClr val="161616"/>
                </a:solidFill>
                <a:latin typeface="Times New Roman" pitchFamily="-111" charset="0"/>
                <a:ea typeface="Times New Roman" pitchFamily="-111" charset="0"/>
                <a:cs typeface="Times New Roman" pitchFamily="-111" charset="0"/>
              </a:rPr>
              <a:t>                            </a:t>
            </a:r>
            <a:r>
              <a:rPr lang="en-US" sz="1600" b="1" i="1" dirty="0">
                <a:solidFill>
                  <a:srgbClr val="FF1A1F"/>
                </a:solidFill>
                <a:latin typeface="Times New Roman" pitchFamily="-111" charset="0"/>
                <a:ea typeface="Times New Roman" pitchFamily="-111" charset="0"/>
                <a:cs typeface="Times New Roman" pitchFamily="-111" charset="0"/>
              </a:rPr>
              <a:t> </a:t>
            </a:r>
            <a:r>
              <a:rPr lang="en-US" sz="1600" b="1" i="1" dirty="0" smtClean="0">
                <a:solidFill>
                  <a:srgbClr val="FF1A1F"/>
                </a:solidFill>
                <a:latin typeface="Times New Roman" pitchFamily="-111" charset="0"/>
                <a:ea typeface="Times New Roman" pitchFamily="-111" charset="0"/>
                <a:cs typeface="Times New Roman" pitchFamily="-111" charset="0"/>
              </a:rPr>
              <a:t> </a:t>
            </a:r>
            <a:r>
              <a:rPr lang="en-US" sz="1600" i="1" dirty="0" smtClean="0">
                <a:latin typeface="Times New Roman" pitchFamily="-111" charset="0"/>
                <a:ea typeface="Times New Roman" pitchFamily="-111" charset="0"/>
                <a:cs typeface="Times New Roman" pitchFamily="-111" charset="0"/>
              </a:rPr>
              <a:t>Mitochondria-Bioenergetics</a:t>
            </a:r>
          </a:p>
          <a:p>
            <a:pPr>
              <a:defRPr/>
            </a:pPr>
            <a:r>
              <a:rPr lang="en-US" sz="1600" i="1" dirty="0">
                <a:solidFill>
                  <a:srgbClr val="161616"/>
                </a:solidFill>
                <a:latin typeface="Times New Roman" pitchFamily="-111" charset="0"/>
                <a:ea typeface="Times New Roman" pitchFamily="-111" charset="0"/>
                <a:cs typeface="Times New Roman" pitchFamily="-111" charset="0"/>
              </a:rPr>
              <a:t> </a:t>
            </a:r>
            <a:r>
              <a:rPr lang="en-US" sz="1600" i="1" dirty="0" smtClean="0">
                <a:solidFill>
                  <a:srgbClr val="161616"/>
                </a:solidFill>
                <a:latin typeface="Times New Roman" pitchFamily="-111" charset="0"/>
                <a:ea typeface="Times New Roman" pitchFamily="-111" charset="0"/>
                <a:cs typeface="Times New Roman" pitchFamily="-111" charset="0"/>
              </a:rPr>
              <a:t>                                     Insulin Resistance</a:t>
            </a:r>
            <a:endParaRPr lang="en-US" sz="1600" i="1" dirty="0">
              <a:solidFill>
                <a:srgbClr val="161616"/>
              </a:solidFill>
              <a:latin typeface="Times New Roman" pitchFamily="-111" charset="0"/>
              <a:ea typeface="Times New Roman" pitchFamily="-111" charset="0"/>
              <a:cs typeface="Times New Roman" pitchFamily="-111" charset="0"/>
            </a:endParaRPr>
          </a:p>
        </p:txBody>
      </p:sp>
      <p:sp>
        <p:nvSpPr>
          <p:cNvPr id="33798" name="TextBox 11"/>
          <p:cNvSpPr txBox="1">
            <a:spLocks noChangeArrowheads="1"/>
          </p:cNvSpPr>
          <p:nvPr/>
        </p:nvSpPr>
        <p:spPr bwMode="auto">
          <a:xfrm>
            <a:off x="3657600" y="0"/>
            <a:ext cx="5207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a:r>
              <a:rPr lang="en-US" sz="1800" b="1" u="sng" dirty="0">
                <a:solidFill>
                  <a:srgbClr val="161616"/>
                </a:solidFill>
                <a:latin typeface="Times New Roman" charset="0"/>
                <a:cs typeface="Times New Roman" charset="0"/>
              </a:rPr>
              <a:t>Disease (how things appear)</a:t>
            </a:r>
          </a:p>
          <a:p>
            <a:pPr algn="ctr"/>
            <a:r>
              <a:rPr lang="en-US" sz="1600" dirty="0">
                <a:solidFill>
                  <a:srgbClr val="161616"/>
                </a:solidFill>
                <a:latin typeface="Times New Roman" charset="0"/>
                <a:cs typeface="Times New Roman" charset="0"/>
              </a:rPr>
              <a:t>Pre-diabetes, Diabetes, Obesity, Metabolic Syndrome, Heart Disease, Stroke, Depression, Autoimmunity, Alzheimer</a:t>
            </a:r>
            <a:r>
              <a:rPr lang="ja-JP" altLang="en-US" sz="1600" dirty="0">
                <a:solidFill>
                  <a:srgbClr val="161616"/>
                </a:solidFill>
                <a:latin typeface="Times New Roman" charset="0"/>
                <a:cs typeface="Times New Roman" charset="0"/>
              </a:rPr>
              <a:t>’</a:t>
            </a:r>
            <a:r>
              <a:rPr lang="en-US" altLang="ja-JP" sz="1600" dirty="0">
                <a:solidFill>
                  <a:srgbClr val="161616"/>
                </a:solidFill>
                <a:latin typeface="Times New Roman" charset="0"/>
                <a:cs typeface="Times New Roman" charset="0"/>
              </a:rPr>
              <a:t>s, Cancer, Fibromyalgia, Chronic fatigue</a:t>
            </a:r>
          </a:p>
          <a:p>
            <a:pPr algn="ctr"/>
            <a:r>
              <a:rPr lang="en-US" sz="1600" dirty="0">
                <a:solidFill>
                  <a:srgbClr val="161616"/>
                </a:solidFill>
                <a:latin typeface="Times New Roman" charset="0"/>
                <a:cs typeface="Times New Roman" charset="0"/>
              </a:rPr>
              <a:t>ADDHD, </a:t>
            </a:r>
            <a:r>
              <a:rPr lang="en-US" sz="1600" dirty="0" smtClean="0">
                <a:solidFill>
                  <a:srgbClr val="161616"/>
                </a:solidFill>
                <a:latin typeface="Times New Roman" charset="0"/>
                <a:cs typeface="Times New Roman" charset="0"/>
              </a:rPr>
              <a:t>Autism </a:t>
            </a:r>
            <a:r>
              <a:rPr lang="en-US" sz="1600" dirty="0">
                <a:solidFill>
                  <a:srgbClr val="161616"/>
                </a:solidFill>
                <a:latin typeface="Times New Roman" charset="0"/>
                <a:cs typeface="Times New Roman" charset="0"/>
              </a:rPr>
              <a:t>spectrum</a:t>
            </a:r>
          </a:p>
        </p:txBody>
      </p:sp>
      <p:cxnSp>
        <p:nvCxnSpPr>
          <p:cNvPr id="21" name="Straight Arrow Connector 20"/>
          <p:cNvCxnSpPr/>
          <p:nvPr/>
        </p:nvCxnSpPr>
        <p:spPr>
          <a:xfrm rot="10800000" flipV="1">
            <a:off x="1905000" y="685800"/>
            <a:ext cx="1828800" cy="10668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3" name="Up-Down Arrow 12"/>
          <p:cNvSpPr/>
          <p:nvPr/>
        </p:nvSpPr>
        <p:spPr bwMode="auto">
          <a:xfrm>
            <a:off x="6096000" y="3810000"/>
            <a:ext cx="152400" cy="838200"/>
          </a:xfrm>
          <a:prstGeom prst="upDownArrow">
            <a:avLst/>
          </a:prstGeom>
          <a:solidFill>
            <a:schemeClr val="accent4">
              <a:lumMod val="10000"/>
            </a:schemeClr>
          </a:solidFill>
          <a:ln w="9525" cap="flat" cmpd="sng" algn="ctr">
            <a:solidFill>
              <a:schemeClr val="tx1"/>
            </a:solidFill>
            <a:prstDash val="solid"/>
            <a:round/>
            <a:headEnd type="none" w="med" len="med"/>
            <a:tailEnd type="none" w="med" len="med"/>
          </a:ln>
          <a:effectLst/>
        </p:spPr>
        <p:txBody>
          <a:bodyPr/>
          <a:lstStyle/>
          <a:p>
            <a:pPr>
              <a:defRPr/>
            </a:pPr>
            <a:endParaRPr lang="en-US">
              <a:latin typeface="Akzidenz-Grotesk BQ Light" pitchFamily="1" charset="0"/>
              <a:ea typeface="+mn-ea"/>
              <a:cs typeface="+mn-cs"/>
            </a:endParaRPr>
          </a:p>
        </p:txBody>
      </p:sp>
      <p:sp>
        <p:nvSpPr>
          <p:cNvPr id="15" name="Up-Down Arrow 14"/>
          <p:cNvSpPr/>
          <p:nvPr/>
        </p:nvSpPr>
        <p:spPr bwMode="auto">
          <a:xfrm>
            <a:off x="6019800" y="1371600"/>
            <a:ext cx="152400" cy="838200"/>
          </a:xfrm>
          <a:prstGeom prst="upDownArrow">
            <a:avLst/>
          </a:prstGeom>
          <a:solidFill>
            <a:schemeClr val="accent4">
              <a:lumMod val="10000"/>
            </a:schemeClr>
          </a:solidFill>
          <a:ln w="9525" cap="flat" cmpd="sng" algn="ctr">
            <a:solidFill>
              <a:schemeClr val="tx1"/>
            </a:solidFill>
            <a:prstDash val="solid"/>
            <a:round/>
            <a:headEnd type="none" w="med" len="med"/>
            <a:tailEnd type="none" w="med" len="med"/>
          </a:ln>
          <a:effectLst/>
        </p:spPr>
        <p:txBody>
          <a:bodyPr/>
          <a:lstStyle/>
          <a:p>
            <a:pPr>
              <a:defRPr/>
            </a:pPr>
            <a:endParaRPr lang="en-US">
              <a:latin typeface="Akzidenz-Grotesk BQ Light" pitchFamily="1" charset="0"/>
              <a:ea typeface="+mn-ea"/>
              <a:cs typeface="+mn-cs"/>
            </a:endParaRPr>
          </a:p>
        </p:txBody>
      </p:sp>
      <p:sp>
        <p:nvSpPr>
          <p:cNvPr id="16393" name="TextBox 1"/>
          <p:cNvSpPr txBox="1">
            <a:spLocks noChangeArrowheads="1"/>
          </p:cNvSpPr>
          <p:nvPr/>
        </p:nvSpPr>
        <p:spPr bwMode="auto">
          <a:xfrm>
            <a:off x="0" y="30163"/>
            <a:ext cx="32115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r>
              <a:rPr lang="en-US" dirty="0" smtClean="0">
                <a:solidFill>
                  <a:srgbClr val="800000"/>
                </a:solidFill>
                <a:latin typeface="Times New Roman" charset="0"/>
                <a:cs typeface="Times New Roman" charset="0"/>
              </a:rPr>
              <a:t>Integrative Medicine</a:t>
            </a:r>
          </a:p>
          <a:p>
            <a:r>
              <a:rPr lang="en-US" dirty="0" smtClean="0">
                <a:solidFill>
                  <a:srgbClr val="800000"/>
                </a:solidFill>
                <a:latin typeface="Times New Roman" charset="0"/>
                <a:cs typeface="Times New Roman" charset="0"/>
              </a:rPr>
              <a:t>Systems Biology Model</a:t>
            </a:r>
            <a:endParaRPr lang="en-US" dirty="0">
              <a:solidFill>
                <a:srgbClr val="800000"/>
              </a:solidFill>
              <a:latin typeface="Times New Roman" charset="0"/>
              <a:cs typeface="Times New Roman" charset="0"/>
            </a:endParaRPr>
          </a:p>
        </p:txBody>
      </p:sp>
    </p:spTree>
    <p:extLst>
      <p:ext uri="{BB962C8B-B14F-4D97-AF65-F5344CB8AC3E}">
        <p14:creationId xmlns:p14="http://schemas.microsoft.com/office/powerpoint/2010/main" val="5169949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7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9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79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79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P spid="33797" grpId="0"/>
      <p:bldP spid="33798" grpId="0"/>
      <p:bldP spid="13"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Content Placeholder 3" descr="kswift.tiff"/>
          <p:cNvPicPr>
            <a:picLocks noGrp="1" noChangeAspect="1"/>
          </p:cNvPicPr>
          <p:nvPr>
            <p:ph idx="4294967295"/>
          </p:nvPr>
        </p:nvPicPr>
        <p:blipFill>
          <a:blip r:embed="rId2"/>
          <a:srcRect l="-18114" r="-18114"/>
          <a:stretch>
            <a:fillRect/>
          </a:stretch>
        </p:blipFill>
        <p:spPr>
          <a:xfrm>
            <a:off x="533400" y="609600"/>
            <a:ext cx="7772400" cy="3657600"/>
          </a:xfrm>
        </p:spPr>
      </p:pic>
      <p:sp>
        <p:nvSpPr>
          <p:cNvPr id="23555" name="TextBox 2"/>
          <p:cNvSpPr txBox="1">
            <a:spLocks noChangeArrowheads="1"/>
          </p:cNvSpPr>
          <p:nvPr/>
        </p:nvSpPr>
        <p:spPr bwMode="auto">
          <a:xfrm>
            <a:off x="609600" y="4648200"/>
            <a:ext cx="8077200" cy="461665"/>
          </a:xfrm>
          <a:prstGeom prst="rect">
            <a:avLst/>
          </a:prstGeom>
          <a:noFill/>
          <a:ln w="9525">
            <a:noFill/>
            <a:miter lim="800000"/>
            <a:headEnd/>
            <a:tailEnd/>
          </a:ln>
        </p:spPr>
        <p:txBody>
          <a:bodyPr wrap="square">
            <a:prstTxWarp prst="textNoShape">
              <a:avLst/>
            </a:prstTxWarp>
            <a:spAutoFit/>
          </a:bodyPr>
          <a:lstStyle/>
          <a:p>
            <a:pPr algn="ctr"/>
            <a:r>
              <a:rPr lang="en-US" dirty="0" smtClean="0">
                <a:latin typeface="Times New Roman" pitchFamily="-108" charset="0"/>
                <a:ea typeface="Times New Roman" pitchFamily="-108" charset="0"/>
                <a:cs typeface="Times New Roman" pitchFamily="-108" charset="0"/>
              </a:rPr>
              <a:t>Health </a:t>
            </a:r>
            <a:r>
              <a:rPr lang="en-US" dirty="0">
                <a:latin typeface="Times New Roman" pitchFamily="-108" charset="0"/>
                <a:ea typeface="Times New Roman" pitchFamily="-108" charset="0"/>
                <a:cs typeface="Times New Roman" pitchFamily="-108" charset="0"/>
              </a:rPr>
              <a:t>as a byproduct of gene-</a:t>
            </a:r>
            <a:r>
              <a:rPr lang="en-US" dirty="0" smtClean="0">
                <a:latin typeface="Times New Roman" pitchFamily="-108" charset="0"/>
                <a:ea typeface="Times New Roman" pitchFamily="-108" charset="0"/>
                <a:cs typeface="Times New Roman" pitchFamily="-108" charset="0"/>
              </a:rPr>
              <a:t>environment </a:t>
            </a:r>
            <a:r>
              <a:rPr lang="en-US" dirty="0">
                <a:latin typeface="Times New Roman" pitchFamily="-108" charset="0"/>
                <a:ea typeface="Times New Roman" pitchFamily="-108" charset="0"/>
                <a:cs typeface="Times New Roman" pitchFamily="-108" charset="0"/>
              </a:rPr>
              <a:t>compatibility</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descr="chrom.jpg"/>
          <p:cNvPicPr>
            <a:picLocks noChangeAspect="1"/>
          </p:cNvPicPr>
          <p:nvPr/>
        </p:nvPicPr>
        <p:blipFill>
          <a:blip r:embed="rId2"/>
          <a:srcRect/>
          <a:stretch>
            <a:fillRect/>
          </a:stretch>
        </p:blipFill>
        <p:spPr bwMode="auto">
          <a:xfrm>
            <a:off x="2438400" y="914400"/>
            <a:ext cx="5041900" cy="5181600"/>
          </a:xfrm>
          <a:prstGeom prst="rect">
            <a:avLst/>
          </a:prstGeom>
          <a:noFill/>
          <a:ln w="9525">
            <a:noFill/>
            <a:miter lim="800000"/>
            <a:headEnd/>
            <a:tailEnd/>
          </a:ln>
        </p:spPr>
      </p:pic>
      <p:sp>
        <p:nvSpPr>
          <p:cNvPr id="3" name="TextBox 2"/>
          <p:cNvSpPr txBox="1"/>
          <p:nvPr/>
        </p:nvSpPr>
        <p:spPr>
          <a:xfrm>
            <a:off x="838200" y="0"/>
            <a:ext cx="7391400" cy="830997"/>
          </a:xfrm>
          <a:prstGeom prst="rect">
            <a:avLst/>
          </a:prstGeom>
          <a:noFill/>
        </p:spPr>
        <p:txBody>
          <a:bodyPr wrap="square" rtlCol="0">
            <a:spAutoFit/>
          </a:bodyPr>
          <a:lstStyle/>
          <a:p>
            <a:pPr algn="ctr"/>
            <a:r>
              <a:rPr lang="en-US" dirty="0" smtClean="0">
                <a:solidFill>
                  <a:srgbClr val="800000"/>
                </a:solidFill>
                <a:latin typeface="Times New Roman"/>
                <a:cs typeface="Times New Roman"/>
              </a:rPr>
              <a:t>While genes of identical twins may be the same, their </a:t>
            </a:r>
            <a:r>
              <a:rPr lang="en-US" dirty="0" err="1" smtClean="0">
                <a:solidFill>
                  <a:srgbClr val="800000"/>
                </a:solidFill>
                <a:latin typeface="Times New Roman"/>
                <a:cs typeface="Times New Roman"/>
              </a:rPr>
              <a:t>epigenome</a:t>
            </a:r>
            <a:r>
              <a:rPr lang="en-US" dirty="0" smtClean="0">
                <a:solidFill>
                  <a:srgbClr val="800000"/>
                </a:solidFill>
                <a:latin typeface="Times New Roman"/>
                <a:cs typeface="Times New Roman"/>
              </a:rPr>
              <a:t> changes throughout life.</a:t>
            </a:r>
            <a:endParaRPr lang="en-US" dirty="0">
              <a:solidFill>
                <a:srgbClr val="800000"/>
              </a:solidFill>
              <a:latin typeface="Times New Roman"/>
              <a:cs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2"/>
          <p:cNvSpPr>
            <a:spLocks noGrp="1"/>
          </p:cNvSpPr>
          <p:nvPr>
            <p:ph type="title"/>
          </p:nvPr>
        </p:nvSpPr>
        <p:spPr>
          <a:xfrm>
            <a:off x="609600" y="838200"/>
            <a:ext cx="5638800" cy="1143000"/>
          </a:xfrm>
        </p:spPr>
        <p:txBody>
          <a:bodyPr/>
          <a:lstStyle/>
          <a:p>
            <a:pPr algn="ctr"/>
            <a:r>
              <a:rPr lang="en-US" sz="2400" dirty="0" smtClean="0">
                <a:solidFill>
                  <a:srgbClr val="800000"/>
                </a:solidFill>
                <a:latin typeface="Times New Roman" pitchFamily="-108" charset="0"/>
                <a:ea typeface="Times New Roman" pitchFamily="-108" charset="0"/>
                <a:cs typeface="Times New Roman" pitchFamily="-108" charset="0"/>
              </a:rPr>
              <a:t>Representative Clinical Conditions Suggested to Have Epigenetic Origins</a:t>
            </a:r>
          </a:p>
        </p:txBody>
      </p:sp>
      <p:sp>
        <p:nvSpPr>
          <p:cNvPr id="38915" name="Content Placeholder 3"/>
          <p:cNvSpPr>
            <a:spLocks noGrp="1"/>
          </p:cNvSpPr>
          <p:nvPr>
            <p:ph idx="1"/>
          </p:nvPr>
        </p:nvSpPr>
        <p:spPr>
          <a:xfrm>
            <a:off x="1295400" y="2209800"/>
            <a:ext cx="7086600" cy="3657600"/>
          </a:xfrm>
        </p:spPr>
        <p:txBody>
          <a:bodyPr>
            <a:normAutofit/>
          </a:bodyPr>
          <a:lstStyle/>
          <a:p>
            <a:pPr>
              <a:buFontTx/>
              <a:buChar char="•"/>
            </a:pPr>
            <a:r>
              <a:rPr lang="en-US" dirty="0" smtClean="0">
                <a:latin typeface="Times New Roman" pitchFamily="-108" charset="0"/>
                <a:ea typeface="ＭＳ Ｐゴシック" pitchFamily="-108" charset="-128"/>
              </a:rPr>
              <a:t>Obesity</a:t>
            </a:r>
          </a:p>
          <a:p>
            <a:pPr>
              <a:buFontTx/>
              <a:buChar char="•"/>
            </a:pPr>
            <a:r>
              <a:rPr lang="en-US" dirty="0" smtClean="0">
                <a:latin typeface="Times New Roman" pitchFamily="-108" charset="0"/>
                <a:ea typeface="ＭＳ Ｐゴシック" pitchFamily="-108" charset="-128"/>
              </a:rPr>
              <a:t>Type 2 DM and Metabolic Syndrome</a:t>
            </a:r>
          </a:p>
          <a:p>
            <a:pPr>
              <a:buFontTx/>
              <a:buChar char="•"/>
            </a:pPr>
            <a:r>
              <a:rPr lang="en-US" dirty="0" smtClean="0">
                <a:latin typeface="Times New Roman" pitchFamily="-108" charset="0"/>
                <a:ea typeface="ＭＳ Ｐゴシック" pitchFamily="-108" charset="-128"/>
              </a:rPr>
              <a:t>Coronary artery disease</a:t>
            </a:r>
          </a:p>
          <a:p>
            <a:pPr>
              <a:buFontTx/>
              <a:buChar char="•"/>
            </a:pPr>
            <a:r>
              <a:rPr lang="en-US" dirty="0" smtClean="0">
                <a:latin typeface="Times New Roman" pitchFamily="-108" charset="0"/>
                <a:ea typeface="ＭＳ Ｐゴシック" pitchFamily="-108" charset="-128"/>
              </a:rPr>
              <a:t>Autoimmune Diseases</a:t>
            </a:r>
          </a:p>
          <a:p>
            <a:pPr>
              <a:buFontTx/>
              <a:buChar char="•"/>
            </a:pPr>
            <a:r>
              <a:rPr lang="en-US" dirty="0" smtClean="0">
                <a:latin typeface="Times New Roman" pitchFamily="-108" charset="0"/>
                <a:ea typeface="ＭＳ Ｐゴシック" pitchFamily="-108" charset="-128"/>
              </a:rPr>
              <a:t>Cancer</a:t>
            </a:r>
          </a:p>
          <a:p>
            <a:pPr>
              <a:buFontTx/>
              <a:buChar char="•"/>
            </a:pPr>
            <a:r>
              <a:rPr lang="en-US" dirty="0" smtClean="0">
                <a:latin typeface="Times New Roman" pitchFamily="-108" charset="0"/>
                <a:ea typeface="ＭＳ Ｐゴシック" pitchFamily="-108" charset="-128"/>
              </a:rPr>
              <a:t>Allergic Disorders</a:t>
            </a:r>
          </a:p>
          <a:p>
            <a:pPr>
              <a:buFontTx/>
              <a:buChar char="•"/>
            </a:pPr>
            <a:r>
              <a:rPr lang="en-US" dirty="0" smtClean="0">
                <a:latin typeface="Times New Roman" pitchFamily="-108" charset="0"/>
                <a:ea typeface="ＭＳ Ｐゴシック" pitchFamily="-108" charset="-128"/>
              </a:rPr>
              <a:t>Depression</a:t>
            </a:r>
          </a:p>
          <a:p>
            <a:pPr>
              <a:buFontTx/>
              <a:buChar char="•"/>
            </a:pPr>
            <a:r>
              <a:rPr lang="en-US" dirty="0" smtClean="0">
                <a:latin typeface="Times New Roman" pitchFamily="-108" charset="0"/>
                <a:ea typeface="ＭＳ Ｐゴシック" pitchFamily="-108" charset="-128"/>
              </a:rPr>
              <a:t>Neurologic: Alzheimer’s, PD, ALS, Autism</a:t>
            </a:r>
          </a:p>
        </p:txBody>
      </p:sp>
      <p:pic>
        <p:nvPicPr>
          <p:cNvPr id="38916" name="Picture 1"/>
          <p:cNvPicPr>
            <a:picLocks noChangeAspect="1"/>
          </p:cNvPicPr>
          <p:nvPr/>
        </p:nvPicPr>
        <p:blipFill>
          <a:blip r:embed="rId2"/>
          <a:srcRect/>
          <a:stretch>
            <a:fillRect/>
          </a:stretch>
        </p:blipFill>
        <p:spPr bwMode="auto">
          <a:xfrm>
            <a:off x="6705600" y="304800"/>
            <a:ext cx="2151063" cy="16129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tiff"/>
          <p:cNvPicPr>
            <a:picLocks noChangeAspect="1"/>
          </p:cNvPicPr>
          <p:nvPr/>
        </p:nvPicPr>
        <p:blipFill>
          <a:blip r:embed="rId2"/>
          <a:stretch>
            <a:fillRect/>
          </a:stretch>
        </p:blipFill>
        <p:spPr>
          <a:xfrm>
            <a:off x="250825" y="201613"/>
            <a:ext cx="8458200" cy="60833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38250" y="314811"/>
            <a:ext cx="6667500" cy="2705100"/>
          </a:xfrm>
          <a:prstGeom prst="rect">
            <a:avLst/>
          </a:prstGeom>
        </p:spPr>
      </p:pic>
      <p:pic>
        <p:nvPicPr>
          <p:cNvPr id="3" name="Picture 2"/>
          <p:cNvPicPr>
            <a:picLocks noChangeAspect="1"/>
          </p:cNvPicPr>
          <p:nvPr/>
        </p:nvPicPr>
        <p:blipFill>
          <a:blip r:embed="rId3"/>
          <a:stretch>
            <a:fillRect/>
          </a:stretch>
        </p:blipFill>
        <p:spPr>
          <a:xfrm>
            <a:off x="1219200" y="3048000"/>
            <a:ext cx="6540500" cy="1739900"/>
          </a:xfrm>
          <a:prstGeom prst="rect">
            <a:avLst/>
          </a:prstGeom>
        </p:spPr>
      </p:pic>
      <p:sp>
        <p:nvSpPr>
          <p:cNvPr id="4" name="TextBox 3"/>
          <p:cNvSpPr txBox="1"/>
          <p:nvPr/>
        </p:nvSpPr>
        <p:spPr>
          <a:xfrm>
            <a:off x="1066800" y="4343400"/>
            <a:ext cx="7305431" cy="830997"/>
          </a:xfrm>
          <a:prstGeom prst="rect">
            <a:avLst/>
          </a:prstGeom>
          <a:solidFill>
            <a:srgbClr val="CCFFCC"/>
          </a:solidFill>
        </p:spPr>
        <p:txBody>
          <a:bodyPr wrap="square" rtlCol="0">
            <a:spAutoFit/>
          </a:bodyPr>
          <a:lstStyle/>
          <a:p>
            <a:pPr algn="ctr"/>
            <a:r>
              <a:rPr lang="en-US" b="1" i="1" dirty="0" smtClean="0">
                <a:solidFill>
                  <a:srgbClr val="800000"/>
                </a:solidFill>
              </a:rPr>
              <a:t>Prevalence of type 2 DM 5 times higher in Arizona </a:t>
            </a:r>
            <a:r>
              <a:rPr lang="en-US" b="1" i="1" dirty="0" err="1" smtClean="0">
                <a:solidFill>
                  <a:srgbClr val="800000"/>
                </a:solidFill>
              </a:rPr>
              <a:t>Pima’s</a:t>
            </a:r>
            <a:r>
              <a:rPr lang="en-US" b="1" i="1" dirty="0" smtClean="0">
                <a:solidFill>
                  <a:srgbClr val="800000"/>
                </a:solidFill>
              </a:rPr>
              <a:t> compared to Mexican </a:t>
            </a:r>
            <a:r>
              <a:rPr lang="en-US" b="1" i="1" dirty="0" err="1" smtClean="0">
                <a:solidFill>
                  <a:srgbClr val="800000"/>
                </a:solidFill>
              </a:rPr>
              <a:t>Pima’s</a:t>
            </a:r>
            <a:r>
              <a:rPr lang="en-US" b="1" i="1" dirty="0" smtClean="0">
                <a:solidFill>
                  <a:srgbClr val="800000"/>
                </a:solidFill>
              </a:rPr>
              <a:t>.</a:t>
            </a:r>
            <a:endParaRPr lang="en-US" b="1" i="1" dirty="0">
              <a:solidFill>
                <a:srgbClr val="800000"/>
              </a:solidFill>
            </a:endParaRPr>
          </a:p>
        </p:txBody>
      </p:sp>
      <p:sp>
        <p:nvSpPr>
          <p:cNvPr id="5" name="TextBox 4"/>
          <p:cNvSpPr txBox="1"/>
          <p:nvPr/>
        </p:nvSpPr>
        <p:spPr>
          <a:xfrm>
            <a:off x="1143000" y="5715000"/>
            <a:ext cx="6155174" cy="400110"/>
          </a:xfrm>
          <a:prstGeom prst="rect">
            <a:avLst/>
          </a:prstGeom>
          <a:noFill/>
        </p:spPr>
        <p:txBody>
          <a:bodyPr wrap="none" rtlCol="0">
            <a:spAutoFit/>
          </a:bodyPr>
          <a:lstStyle/>
          <a:p>
            <a:r>
              <a:rPr lang="en-US" sz="2000" i="1" dirty="0" smtClean="0"/>
              <a:t>Diabetes Care August 2006 vol. 29 no. 8 1866-1871 </a:t>
            </a:r>
            <a:endParaRPr lang="en-US" sz="20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ma+Indian+People.jpg"/>
          <p:cNvPicPr>
            <a:picLocks noChangeAspect="1"/>
          </p:cNvPicPr>
          <p:nvPr/>
        </p:nvPicPr>
        <p:blipFill>
          <a:blip r:embed="rId2"/>
          <a:stretch>
            <a:fillRect/>
          </a:stretch>
        </p:blipFill>
        <p:spPr>
          <a:xfrm>
            <a:off x="457200" y="381000"/>
            <a:ext cx="3039727" cy="2971800"/>
          </a:xfrm>
          <a:prstGeom prst="rect">
            <a:avLst/>
          </a:prstGeom>
        </p:spPr>
      </p:pic>
      <p:pic>
        <p:nvPicPr>
          <p:cNvPr id="3" name="Picture 2" descr="pima+gordo.jpg"/>
          <p:cNvPicPr>
            <a:picLocks noChangeAspect="1"/>
          </p:cNvPicPr>
          <p:nvPr/>
        </p:nvPicPr>
        <p:blipFill>
          <a:blip r:embed="rId3"/>
          <a:stretch>
            <a:fillRect/>
          </a:stretch>
        </p:blipFill>
        <p:spPr>
          <a:xfrm>
            <a:off x="4343400" y="228600"/>
            <a:ext cx="3705225" cy="4940300"/>
          </a:xfrm>
          <a:prstGeom prst="rect">
            <a:avLst/>
          </a:prstGeom>
        </p:spPr>
      </p:pic>
      <p:pic>
        <p:nvPicPr>
          <p:cNvPr id="4" name="Picture 3" descr="obesemcdonald.jpg"/>
          <p:cNvPicPr>
            <a:picLocks noChangeAspect="1"/>
          </p:cNvPicPr>
          <p:nvPr/>
        </p:nvPicPr>
        <p:blipFill>
          <a:blip r:embed="rId4"/>
          <a:stretch>
            <a:fillRect/>
          </a:stretch>
        </p:blipFill>
        <p:spPr>
          <a:xfrm>
            <a:off x="414468" y="3681646"/>
            <a:ext cx="3090732" cy="2185753"/>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6.tiff"/>
          <p:cNvPicPr>
            <a:picLocks noChangeAspect="1"/>
          </p:cNvPicPr>
          <p:nvPr/>
        </p:nvPicPr>
        <p:blipFill>
          <a:blip r:embed="rId2"/>
          <a:stretch>
            <a:fillRect/>
          </a:stretch>
        </p:blipFill>
        <p:spPr>
          <a:xfrm>
            <a:off x="990599" y="550863"/>
            <a:ext cx="7218363" cy="5334325"/>
          </a:xfrm>
          <a:prstGeom prst="rect">
            <a:avLst/>
          </a:prstGeom>
        </p:spPr>
      </p:pic>
    </p:spTree>
    <p:extLst>
      <p:ext uri="{BB962C8B-B14F-4D97-AF65-F5344CB8AC3E}">
        <p14:creationId xmlns:p14="http://schemas.microsoft.com/office/powerpoint/2010/main" val="305595925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endParaRPr lang="en-US">
              <a:solidFill>
                <a:schemeClr val="bg1"/>
              </a:solidFill>
              <a:latin typeface="Times New Roman" pitchFamily="-111" charset="0"/>
              <a:ea typeface="ＭＳ Ｐゴシック" pitchFamily="-111" charset="-128"/>
            </a:endParaRPr>
          </a:p>
        </p:txBody>
      </p:sp>
      <p:pic>
        <p:nvPicPr>
          <p:cNvPr id="74755" name="Picture 3" descr="nchicken"/>
          <p:cNvPicPr>
            <a:picLocks noGrp="1" noChangeAspect="1" noChangeArrowheads="1"/>
          </p:cNvPicPr>
          <p:nvPr>
            <p:ph idx="1"/>
          </p:nvPr>
        </p:nvPicPr>
        <p:blipFill>
          <a:blip r:embed="rId2"/>
          <a:srcRect/>
          <a:stretch>
            <a:fillRect/>
          </a:stretch>
        </p:blipFill>
        <p:spPr>
          <a:xfrm>
            <a:off x="0" y="0"/>
            <a:ext cx="9144000" cy="6858000"/>
          </a:xfrm>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 descr="192.tiff"/>
          <p:cNvPicPr>
            <a:picLocks noChangeAspect="1"/>
          </p:cNvPicPr>
          <p:nvPr/>
        </p:nvPicPr>
        <p:blipFill>
          <a:blip r:embed="rId2"/>
          <a:srcRect/>
          <a:stretch>
            <a:fillRect/>
          </a:stretch>
        </p:blipFill>
        <p:spPr bwMode="auto">
          <a:xfrm>
            <a:off x="33338" y="292100"/>
            <a:ext cx="8577262" cy="58166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V-AG867_RIDLEY_D_2012051118451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743200"/>
            <a:ext cx="3327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381000" y="2133600"/>
            <a:ext cx="822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a:r>
              <a:rPr lang="en-US" dirty="0">
                <a:solidFill>
                  <a:srgbClr val="161616"/>
                </a:solidFill>
                <a:latin typeface="Times New Roman" charset="0"/>
                <a:cs typeface="Times New Roman" charset="0"/>
              </a:rPr>
              <a:t>So what do we know that </a:t>
            </a:r>
            <a:r>
              <a:rPr lang="en-US" dirty="0" err="1">
                <a:solidFill>
                  <a:srgbClr val="161616"/>
                </a:solidFill>
                <a:latin typeface="Times New Roman" charset="0"/>
                <a:cs typeface="Times New Roman" charset="0"/>
              </a:rPr>
              <a:t>ain</a:t>
            </a:r>
            <a:r>
              <a:rPr lang="ja-JP" altLang="en-US" dirty="0">
                <a:solidFill>
                  <a:srgbClr val="161616"/>
                </a:solidFill>
                <a:latin typeface="Times New Roman" charset="0"/>
                <a:cs typeface="Times New Roman" charset="0"/>
              </a:rPr>
              <a:t>’</a:t>
            </a:r>
            <a:r>
              <a:rPr lang="en-US" altLang="ja-JP" dirty="0">
                <a:solidFill>
                  <a:srgbClr val="161616"/>
                </a:solidFill>
                <a:latin typeface="Times New Roman" charset="0"/>
                <a:cs typeface="Times New Roman" charset="0"/>
              </a:rPr>
              <a:t>t so?</a:t>
            </a:r>
            <a:endParaRPr lang="en-US" dirty="0">
              <a:solidFill>
                <a:srgbClr val="161616"/>
              </a:solidFill>
              <a:latin typeface="Times New Roman" charset="0"/>
              <a:cs typeface="Times New Roman" charset="0"/>
            </a:endParaRPr>
          </a:p>
        </p:txBody>
      </p:sp>
      <p:sp>
        <p:nvSpPr>
          <p:cNvPr id="7171" name="TextBox 3"/>
          <p:cNvSpPr txBox="1">
            <a:spLocks noChangeArrowheads="1"/>
          </p:cNvSpPr>
          <p:nvPr/>
        </p:nvSpPr>
        <p:spPr bwMode="auto">
          <a:xfrm>
            <a:off x="1143000" y="457200"/>
            <a:ext cx="6934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a:r>
              <a:rPr lang="ja-JP" altLang="en-US" dirty="0">
                <a:solidFill>
                  <a:srgbClr val="161616"/>
                </a:solidFill>
                <a:latin typeface="Times New Roman" charset="0"/>
                <a:cs typeface="Times New Roman" charset="0"/>
              </a:rPr>
              <a:t>“</a:t>
            </a:r>
            <a:r>
              <a:rPr lang="en-US" altLang="ja-JP" dirty="0">
                <a:solidFill>
                  <a:srgbClr val="161616"/>
                </a:solidFill>
                <a:latin typeface="Times New Roman" charset="0"/>
                <a:cs typeface="Times New Roman" charset="0"/>
              </a:rPr>
              <a:t>It</a:t>
            </a:r>
            <a:r>
              <a:rPr lang="ja-JP" altLang="en-US" dirty="0">
                <a:solidFill>
                  <a:srgbClr val="161616"/>
                </a:solidFill>
                <a:latin typeface="Times New Roman" charset="0"/>
                <a:cs typeface="Times New Roman" charset="0"/>
              </a:rPr>
              <a:t>’</a:t>
            </a:r>
            <a:r>
              <a:rPr lang="en-US" altLang="ja-JP" dirty="0">
                <a:solidFill>
                  <a:srgbClr val="161616"/>
                </a:solidFill>
                <a:latin typeface="Times New Roman" charset="0"/>
                <a:cs typeface="Times New Roman" charset="0"/>
              </a:rPr>
              <a:t>s not what we don</a:t>
            </a:r>
            <a:r>
              <a:rPr lang="ja-JP" altLang="en-US" dirty="0">
                <a:solidFill>
                  <a:srgbClr val="161616"/>
                </a:solidFill>
                <a:latin typeface="Times New Roman" charset="0"/>
                <a:cs typeface="Times New Roman" charset="0"/>
              </a:rPr>
              <a:t>’</a:t>
            </a:r>
            <a:r>
              <a:rPr lang="en-US" altLang="ja-JP" dirty="0">
                <a:solidFill>
                  <a:srgbClr val="161616"/>
                </a:solidFill>
                <a:latin typeface="Times New Roman" charset="0"/>
                <a:cs typeface="Times New Roman" charset="0"/>
              </a:rPr>
              <a:t>t know that gets us into trouble.  It</a:t>
            </a:r>
            <a:r>
              <a:rPr lang="ja-JP" altLang="en-US" dirty="0">
                <a:solidFill>
                  <a:srgbClr val="161616"/>
                </a:solidFill>
                <a:latin typeface="Times New Roman" charset="0"/>
                <a:cs typeface="Times New Roman" charset="0"/>
              </a:rPr>
              <a:t>’</a:t>
            </a:r>
            <a:r>
              <a:rPr lang="en-US" altLang="ja-JP" dirty="0">
                <a:solidFill>
                  <a:srgbClr val="161616"/>
                </a:solidFill>
                <a:latin typeface="Times New Roman" charset="0"/>
                <a:cs typeface="Times New Roman" charset="0"/>
              </a:rPr>
              <a:t>s what we know that </a:t>
            </a:r>
            <a:r>
              <a:rPr lang="en-US" altLang="ja-JP" dirty="0" err="1">
                <a:solidFill>
                  <a:srgbClr val="161616"/>
                </a:solidFill>
                <a:latin typeface="Times New Roman" charset="0"/>
                <a:cs typeface="Times New Roman" charset="0"/>
              </a:rPr>
              <a:t>ain</a:t>
            </a:r>
            <a:r>
              <a:rPr lang="ja-JP" altLang="en-US" dirty="0">
                <a:solidFill>
                  <a:srgbClr val="161616"/>
                </a:solidFill>
                <a:latin typeface="Times New Roman" charset="0"/>
                <a:cs typeface="Times New Roman" charset="0"/>
              </a:rPr>
              <a:t>’</a:t>
            </a:r>
            <a:r>
              <a:rPr lang="en-US" altLang="ja-JP" dirty="0">
                <a:solidFill>
                  <a:srgbClr val="161616"/>
                </a:solidFill>
                <a:latin typeface="Times New Roman" charset="0"/>
                <a:cs typeface="Times New Roman" charset="0"/>
              </a:rPr>
              <a:t>t so.</a:t>
            </a:r>
            <a:r>
              <a:rPr lang="ja-JP" altLang="en-US" dirty="0">
                <a:solidFill>
                  <a:srgbClr val="161616"/>
                </a:solidFill>
                <a:latin typeface="Times New Roman" charset="0"/>
                <a:cs typeface="Times New Roman" charset="0"/>
              </a:rPr>
              <a:t>”</a:t>
            </a:r>
            <a:endParaRPr lang="en-US" altLang="ja-JP" dirty="0">
              <a:solidFill>
                <a:srgbClr val="161616"/>
              </a:solidFill>
              <a:latin typeface="Times New Roman" charset="0"/>
              <a:cs typeface="Times New Roman" charset="0"/>
            </a:endParaRPr>
          </a:p>
          <a:p>
            <a:pPr algn="ctr"/>
            <a:endParaRPr lang="en-US" dirty="0">
              <a:solidFill>
                <a:srgbClr val="161616"/>
              </a:solidFill>
              <a:latin typeface="Times New Roman" charset="0"/>
              <a:cs typeface="Times New Roman" charset="0"/>
            </a:endParaRPr>
          </a:p>
          <a:p>
            <a:pPr algn="ctr"/>
            <a:r>
              <a:rPr lang="en-US" dirty="0">
                <a:solidFill>
                  <a:srgbClr val="161616"/>
                </a:solidFill>
                <a:latin typeface="Times New Roman" charset="0"/>
                <a:cs typeface="Times New Roman" charset="0"/>
              </a:rPr>
              <a:t>Will Rogers</a:t>
            </a:r>
          </a:p>
        </p:txBody>
      </p:sp>
      <p:sp>
        <p:nvSpPr>
          <p:cNvPr id="5" name="TextBox 4"/>
          <p:cNvSpPr txBox="1">
            <a:spLocks noChangeArrowheads="1"/>
          </p:cNvSpPr>
          <p:nvPr/>
        </p:nvSpPr>
        <p:spPr bwMode="auto">
          <a:xfrm>
            <a:off x="1600200" y="5257800"/>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a:r>
              <a:rPr lang="en-US" dirty="0" smtClean="0">
                <a:solidFill>
                  <a:srgbClr val="161616"/>
                </a:solidFill>
                <a:latin typeface="Times New Roman" charset="0"/>
                <a:cs typeface="Times New Roman" charset="0"/>
              </a:rPr>
              <a:t>There’s not much I can do about my DNA!</a:t>
            </a:r>
            <a:endParaRPr lang="en-US" dirty="0">
              <a:solidFill>
                <a:srgbClr val="161616"/>
              </a:solidFill>
              <a:latin typeface="Times New Roman" charset="0"/>
              <a:cs typeface="Times New Roman" charset="0"/>
            </a:endParaRPr>
          </a:p>
        </p:txBody>
      </p:sp>
    </p:spTree>
    <p:extLst>
      <p:ext uri="{BB962C8B-B14F-4D97-AF65-F5344CB8AC3E}">
        <p14:creationId xmlns:p14="http://schemas.microsoft.com/office/powerpoint/2010/main" val="27841484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381000"/>
            <a:ext cx="7086600" cy="646331"/>
          </a:xfrm>
          <a:prstGeom prst="rect">
            <a:avLst/>
          </a:prstGeom>
          <a:noFill/>
        </p:spPr>
        <p:txBody>
          <a:bodyPr wrap="square" rtlCol="0">
            <a:spAutoFit/>
          </a:bodyPr>
          <a:lstStyle/>
          <a:p>
            <a:r>
              <a:rPr lang="en-US" sz="3600" dirty="0" smtClean="0">
                <a:solidFill>
                  <a:srgbClr val="800000"/>
                </a:solidFill>
                <a:latin typeface="Times New Roman"/>
                <a:cs typeface="Times New Roman"/>
              </a:rPr>
              <a:t>Nutritional Epigenetics</a:t>
            </a:r>
            <a:endParaRPr lang="en-US" sz="3600" dirty="0">
              <a:solidFill>
                <a:srgbClr val="800000"/>
              </a:solidFill>
              <a:latin typeface="Times New Roman"/>
              <a:cs typeface="Times New Roman"/>
            </a:endParaRPr>
          </a:p>
        </p:txBody>
      </p:sp>
      <p:pic>
        <p:nvPicPr>
          <p:cNvPr id="4" name="Picture 3" descr="09augEpiJirt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371600"/>
            <a:ext cx="2908300" cy="4445000"/>
          </a:xfrm>
          <a:prstGeom prst="rect">
            <a:avLst/>
          </a:prstGeom>
        </p:spPr>
      </p:pic>
      <p:sp>
        <p:nvSpPr>
          <p:cNvPr id="5" name="TextBox 4"/>
          <p:cNvSpPr txBox="1"/>
          <p:nvPr/>
        </p:nvSpPr>
        <p:spPr>
          <a:xfrm>
            <a:off x="3886200" y="2133600"/>
            <a:ext cx="4572000" cy="2677656"/>
          </a:xfrm>
          <a:prstGeom prst="rect">
            <a:avLst/>
          </a:prstGeom>
          <a:noFill/>
        </p:spPr>
        <p:txBody>
          <a:bodyPr wrap="square" rtlCol="0">
            <a:spAutoFit/>
          </a:bodyPr>
          <a:lstStyle/>
          <a:p>
            <a:pPr marL="342900" indent="-342900">
              <a:buFont typeface="Arial"/>
              <a:buChar char="•"/>
            </a:pPr>
            <a:r>
              <a:rPr lang="en-US" dirty="0" smtClean="0"/>
              <a:t>Randy Jirtle PhD</a:t>
            </a:r>
          </a:p>
          <a:p>
            <a:pPr marL="342900" indent="-342900">
              <a:buFont typeface="Arial"/>
              <a:buChar char="•"/>
            </a:pPr>
            <a:r>
              <a:rPr lang="en-US" dirty="0" smtClean="0"/>
              <a:t>Relationship between nutrition, methylation and gene expression</a:t>
            </a:r>
          </a:p>
          <a:p>
            <a:pPr marL="342900" indent="-342900">
              <a:buFont typeface="Arial"/>
              <a:buChar char="•"/>
            </a:pPr>
            <a:r>
              <a:rPr lang="en-US" dirty="0" smtClean="0"/>
              <a:t>Protection against BPA toxicity in nutrient-methylation models</a:t>
            </a:r>
            <a:endParaRPr lang="en-US" dirty="0"/>
          </a:p>
        </p:txBody>
      </p:sp>
    </p:spTree>
    <p:extLst>
      <p:ext uri="{BB962C8B-B14F-4D97-AF65-F5344CB8AC3E}">
        <p14:creationId xmlns:p14="http://schemas.microsoft.com/office/powerpoint/2010/main" val="330460258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1.tiff"/>
          <p:cNvPicPr>
            <a:picLocks noChangeAspect="1"/>
          </p:cNvPicPr>
          <p:nvPr/>
        </p:nvPicPr>
        <p:blipFill>
          <a:blip r:embed="rId2"/>
          <a:srcRect/>
          <a:stretch>
            <a:fillRect/>
          </a:stretch>
        </p:blipFill>
        <p:spPr bwMode="auto">
          <a:xfrm>
            <a:off x="990600" y="365125"/>
            <a:ext cx="7646988" cy="56276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ewsweek2005jan2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802606"/>
            <a:ext cx="1890823" cy="2540794"/>
          </a:xfrm>
          <a:prstGeom prst="rect">
            <a:avLst/>
          </a:prstGeom>
        </p:spPr>
      </p:pic>
      <p:pic>
        <p:nvPicPr>
          <p:cNvPr id="3" name="Picture 2" descr="23.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143000"/>
            <a:ext cx="6781800" cy="3968425"/>
          </a:xfrm>
          <a:prstGeom prst="rect">
            <a:avLst/>
          </a:prstGeom>
        </p:spPr>
      </p:pic>
    </p:spTree>
    <p:extLst>
      <p:ext uri="{BB962C8B-B14F-4D97-AF65-F5344CB8AC3E}">
        <p14:creationId xmlns:p14="http://schemas.microsoft.com/office/powerpoint/2010/main" val="27251399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267" y="160219"/>
            <a:ext cx="8397922" cy="858112"/>
          </a:xfrm>
        </p:spPr>
        <p:txBody>
          <a:bodyPr>
            <a:normAutofit/>
          </a:bodyPr>
          <a:lstStyle/>
          <a:p>
            <a:r>
              <a:rPr lang="en-US" dirty="0" smtClean="0">
                <a:solidFill>
                  <a:srgbClr val="800000"/>
                </a:solidFill>
              </a:rPr>
              <a:t>Reduce acellular carbohydrate-dense foods</a:t>
            </a:r>
            <a:endParaRPr lang="en-US" dirty="0">
              <a:solidFill>
                <a:srgbClr val="800000"/>
              </a:solidFill>
            </a:endParaRPr>
          </a:p>
        </p:txBody>
      </p:sp>
      <p:sp>
        <p:nvSpPr>
          <p:cNvPr id="3" name="Content Placeholder 2"/>
          <p:cNvSpPr>
            <a:spLocks noGrp="1"/>
          </p:cNvSpPr>
          <p:nvPr>
            <p:ph idx="1"/>
          </p:nvPr>
        </p:nvSpPr>
        <p:spPr>
          <a:xfrm>
            <a:off x="2178" y="1855479"/>
            <a:ext cx="5320367" cy="2942242"/>
          </a:xfrm>
        </p:spPr>
        <p:txBody>
          <a:bodyPr>
            <a:normAutofit fontScale="92500" lnSpcReduction="20000"/>
          </a:bodyPr>
          <a:lstStyle/>
          <a:p>
            <a:pPr>
              <a:buFont typeface="Arial"/>
              <a:buChar char="•"/>
            </a:pPr>
            <a:r>
              <a:rPr lang="en-US" dirty="0" smtClean="0"/>
              <a:t>Major contributor of obesity, insulin resistance, dyslipidemia, inflammation, and alterations of the human microbiome</a:t>
            </a:r>
          </a:p>
          <a:p>
            <a:pPr>
              <a:buFont typeface="Arial"/>
              <a:buChar char="•"/>
            </a:pPr>
            <a:r>
              <a:rPr lang="en-US" dirty="0" smtClean="0"/>
              <a:t>A huge area of opportunity in individuals with increased visceral fat, pre-diabetes or diabetes…these are phenotypes of  carbohydrate intolerance.</a:t>
            </a:r>
          </a:p>
          <a:p>
            <a:pPr>
              <a:buFont typeface="Arial"/>
              <a:buChar char="•"/>
            </a:pPr>
            <a:r>
              <a:rPr lang="en-US" dirty="0" smtClean="0"/>
              <a:t>For most, sugar and refined, grain-based foods are problematic: eliminate and observe.</a:t>
            </a:r>
          </a:p>
          <a:p>
            <a:pPr marL="0" indent="0">
              <a:buNone/>
            </a:pPr>
            <a:endParaRPr lang="en-US" dirty="0"/>
          </a:p>
        </p:txBody>
      </p:sp>
      <p:pic>
        <p:nvPicPr>
          <p:cNvPr id="4" name="Picture 3"/>
          <p:cNvPicPr>
            <a:picLocks noChangeAspect="1"/>
          </p:cNvPicPr>
          <p:nvPr/>
        </p:nvPicPr>
        <p:blipFill>
          <a:blip r:embed="rId2"/>
          <a:stretch>
            <a:fillRect/>
          </a:stretch>
        </p:blipFill>
        <p:spPr>
          <a:xfrm>
            <a:off x="5322545" y="817171"/>
            <a:ext cx="3821455" cy="4909793"/>
          </a:xfrm>
          <a:prstGeom prst="rect">
            <a:avLst/>
          </a:prstGeom>
        </p:spPr>
      </p:pic>
      <p:sp>
        <p:nvSpPr>
          <p:cNvPr id="5" name="TextBox 4"/>
          <p:cNvSpPr txBox="1"/>
          <p:nvPr/>
        </p:nvSpPr>
        <p:spPr>
          <a:xfrm>
            <a:off x="457200" y="6172200"/>
            <a:ext cx="4419600" cy="523220"/>
          </a:xfrm>
          <a:prstGeom prst="rect">
            <a:avLst/>
          </a:prstGeom>
          <a:noFill/>
        </p:spPr>
        <p:txBody>
          <a:bodyPr wrap="square" rtlCol="0">
            <a:spAutoFit/>
          </a:bodyPr>
          <a:lstStyle/>
          <a:p>
            <a:r>
              <a:rPr lang="en-US" sz="1400" dirty="0" smtClean="0"/>
              <a:t>Ian Spreadbury </a:t>
            </a:r>
            <a:r>
              <a:rPr lang="en-US" sz="1400" i="1" dirty="0" smtClean="0"/>
              <a:t>Diabetes, Metabolic Syndrome and Obesity </a:t>
            </a:r>
            <a:r>
              <a:rPr lang="en-US" sz="1400" dirty="0" smtClean="0"/>
              <a:t>Dove Press </a:t>
            </a:r>
            <a:r>
              <a:rPr lang="en-US" sz="1400" i="1" dirty="0" smtClean="0"/>
              <a:t>2012</a:t>
            </a:r>
            <a:endParaRPr lang="en-US" sz="1400" dirty="0"/>
          </a:p>
        </p:txBody>
      </p:sp>
    </p:spTree>
    <p:extLst>
      <p:ext uri="{BB962C8B-B14F-4D97-AF65-F5344CB8AC3E}">
        <p14:creationId xmlns:p14="http://schemas.microsoft.com/office/powerpoint/2010/main" val="359546503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ext Box 2"/>
          <p:cNvSpPr txBox="1">
            <a:spLocks noChangeArrowheads="1"/>
          </p:cNvSpPr>
          <p:nvPr/>
        </p:nvSpPr>
        <p:spPr bwMode="auto">
          <a:xfrm>
            <a:off x="762000" y="0"/>
            <a:ext cx="7924800" cy="461963"/>
          </a:xfrm>
          <a:prstGeom prst="rect">
            <a:avLst/>
          </a:prstGeom>
          <a:noFill/>
          <a:ln w="9525">
            <a:noFill/>
            <a:miter lim="800000"/>
            <a:headEnd/>
            <a:tailEnd/>
          </a:ln>
        </p:spPr>
        <p:txBody>
          <a:bodyPr>
            <a:spAutoFit/>
          </a:bodyPr>
          <a:lstStyle/>
          <a:p>
            <a:pPr algn="ctr">
              <a:spcBef>
                <a:spcPct val="50000"/>
              </a:spcBef>
              <a:defRPr/>
            </a:pPr>
            <a:r>
              <a:rPr lang="en-US" dirty="0">
                <a:solidFill>
                  <a:schemeClr val="accent4">
                    <a:lumMod val="10000"/>
                  </a:schemeClr>
                </a:solidFill>
                <a:latin typeface="Times" pitchFamily="-111" charset="0"/>
                <a:ea typeface="+mn-ea"/>
                <a:cs typeface="+mn-cs"/>
              </a:rPr>
              <a:t>Different carbohydrates produce unique genomic responses!</a:t>
            </a:r>
          </a:p>
        </p:txBody>
      </p:sp>
      <p:sp>
        <p:nvSpPr>
          <p:cNvPr id="23554" name="Text Box 3"/>
          <p:cNvSpPr txBox="1">
            <a:spLocks noChangeArrowheads="1"/>
          </p:cNvSpPr>
          <p:nvPr/>
        </p:nvSpPr>
        <p:spPr bwMode="auto">
          <a:xfrm>
            <a:off x="914400" y="3124200"/>
            <a:ext cx="75438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spcBef>
                <a:spcPct val="50000"/>
              </a:spcBef>
            </a:pPr>
            <a:r>
              <a:rPr lang="en-US" b="1" i="1" u="sng">
                <a:solidFill>
                  <a:srgbClr val="CC0000"/>
                </a:solidFill>
                <a:latin typeface="Times" charset="0"/>
              </a:rPr>
              <a:t>High Glycemic Carbs                    Low Glycemic Carbs</a:t>
            </a:r>
          </a:p>
          <a:p>
            <a:pPr>
              <a:spcBef>
                <a:spcPct val="50000"/>
              </a:spcBef>
            </a:pPr>
            <a:r>
              <a:rPr lang="en-US">
                <a:solidFill>
                  <a:srgbClr val="161616"/>
                </a:solidFill>
                <a:latin typeface="Times" charset="0"/>
              </a:rPr>
              <a:t>62 genes regulating                         Same genes turned off;</a:t>
            </a:r>
          </a:p>
          <a:p>
            <a:pPr>
              <a:spcBef>
                <a:spcPct val="50000"/>
              </a:spcBef>
            </a:pPr>
            <a:r>
              <a:rPr lang="en-US">
                <a:solidFill>
                  <a:srgbClr val="161616"/>
                </a:solidFill>
                <a:latin typeface="Times" charset="0"/>
              </a:rPr>
              <a:t>Inflammation, stress,                       Genes regulating same insulin signaling                              production turned off.  gene responses activated.</a:t>
            </a:r>
          </a:p>
          <a:p>
            <a:pPr>
              <a:spcBef>
                <a:spcPct val="50000"/>
              </a:spcBef>
            </a:pPr>
            <a:endParaRPr lang="en-US">
              <a:solidFill>
                <a:srgbClr val="161616"/>
              </a:solidFill>
              <a:latin typeface="Times" charset="0"/>
            </a:endParaRPr>
          </a:p>
          <a:p>
            <a:pPr>
              <a:spcBef>
                <a:spcPct val="50000"/>
              </a:spcBef>
            </a:pPr>
            <a:r>
              <a:rPr lang="en-US" sz="2000" i="1">
                <a:solidFill>
                  <a:srgbClr val="161616"/>
                </a:solidFill>
                <a:latin typeface="Times" charset="0"/>
              </a:rPr>
              <a:t>Kalle et al. Am J Clin Nutr;2007:851:1417-27</a:t>
            </a:r>
          </a:p>
        </p:txBody>
      </p:sp>
      <p:pic>
        <p:nvPicPr>
          <p:cNvPr id="2355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914400"/>
            <a:ext cx="2971800"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066800"/>
            <a:ext cx="2540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59700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6971"/>
            <a:ext cx="9144000" cy="4551028"/>
          </a:xfrm>
          <a:prstGeom prst="rect">
            <a:avLst/>
          </a:prstGeom>
        </p:spPr>
      </p:pic>
      <p:sp>
        <p:nvSpPr>
          <p:cNvPr id="3" name="TextBox 2"/>
          <p:cNvSpPr txBox="1"/>
          <p:nvPr/>
        </p:nvSpPr>
        <p:spPr>
          <a:xfrm>
            <a:off x="2438400" y="1371600"/>
            <a:ext cx="457200" cy="461665"/>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09593326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chf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9237"/>
            <a:ext cx="9144000" cy="5361572"/>
          </a:xfrm>
          <a:prstGeom prst="rect">
            <a:avLst/>
          </a:prstGeom>
        </p:spPr>
      </p:pic>
    </p:spTree>
    <p:extLst>
      <p:ext uri="{BB962C8B-B14F-4D97-AF65-F5344CB8AC3E}">
        <p14:creationId xmlns:p14="http://schemas.microsoft.com/office/powerpoint/2010/main" val="262360570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064" y="274638"/>
            <a:ext cx="5640707" cy="1143000"/>
          </a:xfrm>
        </p:spPr>
        <p:txBody>
          <a:bodyPr/>
          <a:lstStyle/>
          <a:p>
            <a:r>
              <a:rPr lang="en-US" dirty="0" smtClean="0">
                <a:solidFill>
                  <a:srgbClr val="800000"/>
                </a:solidFill>
              </a:rPr>
              <a:t>More quality fat sources</a:t>
            </a:r>
            <a:endParaRPr lang="en-US" dirty="0">
              <a:solidFill>
                <a:srgbClr val="800000"/>
              </a:solidFill>
            </a:endParaRPr>
          </a:p>
        </p:txBody>
      </p:sp>
      <p:sp>
        <p:nvSpPr>
          <p:cNvPr id="3" name="Content Placeholder 2"/>
          <p:cNvSpPr>
            <a:spLocks noGrp="1"/>
          </p:cNvSpPr>
          <p:nvPr>
            <p:ph idx="1"/>
          </p:nvPr>
        </p:nvSpPr>
        <p:spPr>
          <a:xfrm>
            <a:off x="296064" y="2140127"/>
            <a:ext cx="3936039" cy="3319825"/>
          </a:xfrm>
        </p:spPr>
        <p:txBody>
          <a:bodyPr>
            <a:normAutofit fontScale="85000" lnSpcReduction="20000"/>
          </a:bodyPr>
          <a:lstStyle/>
          <a:p>
            <a:pPr>
              <a:buFont typeface="Arial"/>
              <a:buChar char="•"/>
            </a:pPr>
            <a:r>
              <a:rPr lang="en-US" dirty="0" smtClean="0"/>
              <a:t>Pasture-raised eggs</a:t>
            </a:r>
          </a:p>
          <a:p>
            <a:pPr>
              <a:buFont typeface="Arial"/>
              <a:buChar char="•"/>
            </a:pPr>
            <a:r>
              <a:rPr lang="en-US" dirty="0" smtClean="0"/>
              <a:t>Fatty fish e.g. salmon, sardines, </a:t>
            </a:r>
            <a:r>
              <a:rPr lang="en-US" dirty="0" err="1" smtClean="0"/>
              <a:t>mackeral</a:t>
            </a:r>
            <a:endParaRPr lang="en-US" dirty="0" smtClean="0"/>
          </a:p>
          <a:p>
            <a:pPr>
              <a:buFont typeface="Arial"/>
              <a:buChar char="•"/>
            </a:pPr>
            <a:r>
              <a:rPr lang="en-US" dirty="0" smtClean="0"/>
              <a:t>Grass-fed butter</a:t>
            </a:r>
          </a:p>
          <a:p>
            <a:pPr>
              <a:buFont typeface="Arial"/>
              <a:buChar char="•"/>
            </a:pPr>
            <a:r>
              <a:rPr lang="en-US" dirty="0" smtClean="0"/>
              <a:t>Ghee</a:t>
            </a:r>
          </a:p>
          <a:p>
            <a:pPr>
              <a:buFont typeface="Arial"/>
              <a:buChar char="•"/>
            </a:pPr>
            <a:r>
              <a:rPr lang="en-US" dirty="0" smtClean="0"/>
              <a:t>Whole fat yogurt, kefir</a:t>
            </a:r>
          </a:p>
          <a:p>
            <a:pPr>
              <a:buFont typeface="Arial"/>
              <a:buChar char="•"/>
            </a:pPr>
            <a:r>
              <a:rPr lang="en-US" dirty="0" smtClean="0"/>
              <a:t>Extra virgin olive oil</a:t>
            </a:r>
          </a:p>
          <a:p>
            <a:pPr>
              <a:buFont typeface="Arial"/>
              <a:buChar char="•"/>
            </a:pPr>
            <a:r>
              <a:rPr lang="en-US" dirty="0" smtClean="0"/>
              <a:t>Extra virgin coconut oil</a:t>
            </a:r>
          </a:p>
          <a:p>
            <a:pPr>
              <a:buFont typeface="Arial"/>
              <a:buChar char="•"/>
            </a:pPr>
            <a:r>
              <a:rPr lang="en-US" dirty="0" smtClean="0"/>
              <a:t>Avocados, olives</a:t>
            </a:r>
          </a:p>
          <a:p>
            <a:pPr>
              <a:buFont typeface="Arial"/>
              <a:buChar char="•"/>
            </a:pPr>
            <a:r>
              <a:rPr lang="en-US" dirty="0" smtClean="0"/>
              <a:t>Nuts - almonds, </a:t>
            </a:r>
            <a:r>
              <a:rPr lang="en-US" dirty="0" err="1" smtClean="0"/>
              <a:t>macademia</a:t>
            </a:r>
            <a:r>
              <a:rPr lang="en-US" dirty="0" smtClean="0"/>
              <a:t>, walnuts</a:t>
            </a:r>
            <a:endParaRPr lang="en-US" dirty="0"/>
          </a:p>
        </p:txBody>
      </p:sp>
      <p:pic>
        <p:nvPicPr>
          <p:cNvPr id="4" name="Picture 3"/>
          <p:cNvPicPr>
            <a:picLocks noChangeAspect="1"/>
          </p:cNvPicPr>
          <p:nvPr/>
        </p:nvPicPr>
        <p:blipFill>
          <a:blip r:embed="rId2"/>
          <a:stretch>
            <a:fillRect/>
          </a:stretch>
        </p:blipFill>
        <p:spPr>
          <a:xfrm>
            <a:off x="4415155" y="2006838"/>
            <a:ext cx="4454697" cy="2378278"/>
          </a:xfrm>
          <a:prstGeom prst="rect">
            <a:avLst/>
          </a:prstGeom>
        </p:spPr>
      </p:pic>
    </p:spTree>
    <p:extLst>
      <p:ext uri="{BB962C8B-B14F-4D97-AF65-F5344CB8AC3E}">
        <p14:creationId xmlns:p14="http://schemas.microsoft.com/office/powerpoint/2010/main" val="392310403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419" y="386793"/>
            <a:ext cx="6922068" cy="1143000"/>
          </a:xfrm>
        </p:spPr>
        <p:txBody>
          <a:bodyPr/>
          <a:lstStyle/>
          <a:p>
            <a:r>
              <a:rPr lang="en-US" dirty="0" smtClean="0">
                <a:solidFill>
                  <a:srgbClr val="800000"/>
                </a:solidFill>
              </a:rPr>
              <a:t>Take care of your microbiome</a:t>
            </a:r>
            <a:endParaRPr lang="en-US" dirty="0">
              <a:solidFill>
                <a:srgbClr val="800000"/>
              </a:solidFill>
            </a:endParaRPr>
          </a:p>
        </p:txBody>
      </p:sp>
      <p:sp>
        <p:nvSpPr>
          <p:cNvPr id="3" name="Content Placeholder 2"/>
          <p:cNvSpPr>
            <a:spLocks noGrp="1"/>
          </p:cNvSpPr>
          <p:nvPr>
            <p:ph idx="1"/>
          </p:nvPr>
        </p:nvSpPr>
        <p:spPr>
          <a:xfrm>
            <a:off x="228600" y="1981200"/>
            <a:ext cx="6595292" cy="3079545"/>
          </a:xfrm>
        </p:spPr>
        <p:txBody>
          <a:bodyPr>
            <a:normAutofit fontScale="92500"/>
          </a:bodyPr>
          <a:lstStyle/>
          <a:p>
            <a:pPr>
              <a:buFont typeface="Arial"/>
              <a:buChar char="•"/>
            </a:pPr>
            <a:r>
              <a:rPr lang="en-US" dirty="0" smtClean="0"/>
              <a:t>An emerging major contributor to human health and disease</a:t>
            </a:r>
          </a:p>
          <a:p>
            <a:pPr>
              <a:buFont typeface="Arial"/>
              <a:buChar char="•"/>
            </a:pPr>
            <a:r>
              <a:rPr lang="en-US" dirty="0" smtClean="0"/>
              <a:t>Be prudent with antibiotics; GMOs and glyphosate</a:t>
            </a:r>
          </a:p>
          <a:p>
            <a:pPr>
              <a:buFont typeface="Arial"/>
              <a:buChar char="•"/>
            </a:pPr>
            <a:r>
              <a:rPr lang="en-US" dirty="0" smtClean="0"/>
              <a:t>Prebiotics are critical: </a:t>
            </a:r>
            <a:r>
              <a:rPr lang="en-US" b="1" i="1" dirty="0">
                <a:solidFill>
                  <a:srgbClr val="800000"/>
                </a:solidFill>
              </a:rPr>
              <a:t>P</a:t>
            </a:r>
            <a:r>
              <a:rPr lang="en-US" b="1" i="1" dirty="0" smtClean="0">
                <a:solidFill>
                  <a:srgbClr val="800000"/>
                </a:solidFill>
              </a:rPr>
              <a:t>lant-based fiber produces butyric acid from bacterial fermentation</a:t>
            </a:r>
          </a:p>
          <a:p>
            <a:pPr>
              <a:buFont typeface="Arial"/>
              <a:buChar char="•"/>
            </a:pPr>
            <a:r>
              <a:rPr lang="en-US" dirty="0" smtClean="0"/>
              <a:t>Probiotics for some</a:t>
            </a:r>
          </a:p>
          <a:p>
            <a:pPr>
              <a:buFont typeface="Arial"/>
              <a:buChar char="•"/>
            </a:pPr>
            <a:r>
              <a:rPr lang="en-US" dirty="0" smtClean="0"/>
              <a:t>Feed-lot beef, poultry with antibiotic residues</a:t>
            </a:r>
          </a:p>
          <a:p>
            <a:endParaRPr lang="en-US" dirty="0"/>
          </a:p>
        </p:txBody>
      </p:sp>
      <p:pic>
        <p:nvPicPr>
          <p:cNvPr id="4" name="Picture 3"/>
          <p:cNvPicPr>
            <a:picLocks noChangeAspect="1"/>
          </p:cNvPicPr>
          <p:nvPr/>
        </p:nvPicPr>
        <p:blipFill>
          <a:blip r:embed="rId2"/>
          <a:stretch>
            <a:fillRect/>
          </a:stretch>
        </p:blipFill>
        <p:spPr>
          <a:xfrm>
            <a:off x="7010400" y="228600"/>
            <a:ext cx="1905000" cy="2501900"/>
          </a:xfrm>
          <a:prstGeom prst="rect">
            <a:avLst/>
          </a:prstGeom>
        </p:spPr>
      </p:pic>
    </p:spTree>
    <p:extLst>
      <p:ext uri="{BB962C8B-B14F-4D97-AF65-F5344CB8AC3E}">
        <p14:creationId xmlns:p14="http://schemas.microsoft.com/office/powerpoint/2010/main" val="129261899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457200"/>
            <a:ext cx="6705600" cy="1077218"/>
          </a:xfrm>
          <a:prstGeom prst="rect">
            <a:avLst/>
          </a:prstGeom>
          <a:noFill/>
        </p:spPr>
        <p:txBody>
          <a:bodyPr wrap="square" rtlCol="0">
            <a:spAutoFit/>
          </a:bodyPr>
          <a:lstStyle/>
          <a:p>
            <a:pPr algn="ctr"/>
            <a:r>
              <a:rPr lang="en-US" sz="3200" dirty="0" smtClean="0">
                <a:latin typeface="Times New Roman"/>
                <a:cs typeface="Times New Roman"/>
              </a:rPr>
              <a:t>Michael Skinner PhD</a:t>
            </a:r>
          </a:p>
          <a:p>
            <a:pPr algn="ctr"/>
            <a:r>
              <a:rPr lang="en-US" sz="3200" dirty="0" err="1" smtClean="0">
                <a:solidFill>
                  <a:srgbClr val="CC0000"/>
                </a:solidFill>
                <a:latin typeface="Times New Roman"/>
                <a:cs typeface="Times New Roman"/>
              </a:rPr>
              <a:t>Transgenerational</a:t>
            </a:r>
            <a:r>
              <a:rPr lang="en-US" sz="3200" dirty="0" smtClean="0">
                <a:solidFill>
                  <a:srgbClr val="CC0000"/>
                </a:solidFill>
                <a:latin typeface="Times New Roman"/>
                <a:cs typeface="Times New Roman"/>
              </a:rPr>
              <a:t> Epigenomics</a:t>
            </a:r>
            <a:endParaRPr lang="en-US" sz="3200" dirty="0">
              <a:solidFill>
                <a:srgbClr val="CC0000"/>
              </a:solidFill>
              <a:latin typeface="Times New Roman"/>
              <a:cs typeface="Times New Roman"/>
            </a:endParaRPr>
          </a:p>
        </p:txBody>
      </p:sp>
      <p:sp>
        <p:nvSpPr>
          <p:cNvPr id="4" name="TextBox 3"/>
          <p:cNvSpPr txBox="1"/>
          <p:nvPr/>
        </p:nvSpPr>
        <p:spPr>
          <a:xfrm>
            <a:off x="0" y="3352800"/>
            <a:ext cx="8305800" cy="2677656"/>
          </a:xfrm>
          <a:prstGeom prst="rect">
            <a:avLst/>
          </a:prstGeom>
          <a:noFill/>
        </p:spPr>
        <p:txBody>
          <a:bodyPr wrap="square" rtlCol="0">
            <a:spAutoFit/>
          </a:bodyPr>
          <a:lstStyle/>
          <a:p>
            <a:pPr>
              <a:buFont typeface="Arial"/>
              <a:buChar char="•"/>
            </a:pPr>
            <a:r>
              <a:rPr lang="en-US" dirty="0" smtClean="0"/>
              <a:t> </a:t>
            </a:r>
            <a:r>
              <a:rPr lang="en-US" dirty="0" smtClean="0">
                <a:latin typeface="Times New Roman"/>
                <a:cs typeface="Times New Roman"/>
              </a:rPr>
              <a:t>“The ability of environmental factors to promote a disease state not only for the individual but also subsequent progeny for successive generations is termed </a:t>
            </a:r>
            <a:r>
              <a:rPr lang="en-US" dirty="0" err="1" smtClean="0">
                <a:latin typeface="Times New Roman"/>
                <a:cs typeface="Times New Roman"/>
              </a:rPr>
              <a:t>transgenerational</a:t>
            </a:r>
            <a:r>
              <a:rPr lang="en-US" dirty="0" smtClean="0">
                <a:latin typeface="Times New Roman"/>
                <a:cs typeface="Times New Roman"/>
              </a:rPr>
              <a:t> inheritance.”</a:t>
            </a:r>
          </a:p>
          <a:p>
            <a:pPr>
              <a:buFont typeface="Arial"/>
              <a:buChar char="•"/>
            </a:pPr>
            <a:r>
              <a:rPr lang="en-US" dirty="0" smtClean="0">
                <a:latin typeface="Times New Roman"/>
                <a:cs typeface="Times New Roman"/>
              </a:rPr>
              <a:t> “Epigenetic changes in methylation of the genome of germ cells after specific environmental toxin exposure that become permanently programmed allow transmission of epigenetic </a:t>
            </a:r>
            <a:r>
              <a:rPr lang="en-US" dirty="0" err="1" smtClean="0">
                <a:latin typeface="Times New Roman"/>
                <a:cs typeface="Times New Roman"/>
              </a:rPr>
              <a:t>transgenerational</a:t>
            </a:r>
            <a:r>
              <a:rPr lang="en-US" dirty="0" smtClean="0">
                <a:latin typeface="Times New Roman"/>
                <a:cs typeface="Times New Roman"/>
              </a:rPr>
              <a:t> phenotypes.</a:t>
            </a:r>
            <a:endParaRPr lang="en-US" dirty="0">
              <a:latin typeface="Times New Roman"/>
              <a:cs typeface="Times New Roman"/>
            </a:endParaRPr>
          </a:p>
        </p:txBody>
      </p:sp>
      <p:sp>
        <p:nvSpPr>
          <p:cNvPr id="5" name="TextBox 4"/>
          <p:cNvSpPr txBox="1"/>
          <p:nvPr/>
        </p:nvSpPr>
        <p:spPr>
          <a:xfrm>
            <a:off x="152400" y="6172200"/>
            <a:ext cx="7772400" cy="400110"/>
          </a:xfrm>
          <a:prstGeom prst="rect">
            <a:avLst/>
          </a:prstGeom>
          <a:noFill/>
        </p:spPr>
        <p:txBody>
          <a:bodyPr wrap="square" rtlCol="0">
            <a:spAutoFit/>
          </a:bodyPr>
          <a:lstStyle/>
          <a:p>
            <a:r>
              <a:rPr lang="en-US" sz="2000" i="1" dirty="0" smtClean="0">
                <a:latin typeface="Times New Roman"/>
                <a:cs typeface="Times New Roman"/>
              </a:rPr>
              <a:t>M Skinner Scientific American 2013 </a:t>
            </a:r>
            <a:endParaRPr lang="en-US" sz="2000" i="1" dirty="0">
              <a:latin typeface="Times New Roman"/>
              <a:cs typeface="Times New Roman"/>
            </a:endParaRPr>
          </a:p>
        </p:txBody>
      </p:sp>
      <p:pic>
        <p:nvPicPr>
          <p:cNvPr id="2" name="Picture 1"/>
          <p:cNvPicPr>
            <a:picLocks noChangeAspect="1"/>
          </p:cNvPicPr>
          <p:nvPr/>
        </p:nvPicPr>
        <p:blipFill>
          <a:blip r:embed="rId2"/>
          <a:stretch>
            <a:fillRect/>
          </a:stretch>
        </p:blipFill>
        <p:spPr>
          <a:xfrm>
            <a:off x="152400" y="1828800"/>
            <a:ext cx="6934200" cy="13081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52400"/>
            <a:ext cx="4694238" cy="509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752600" y="5562600"/>
            <a:ext cx="6096000" cy="400050"/>
          </a:xfrm>
          <a:prstGeom prst="rect">
            <a:avLst/>
          </a:prstGeom>
          <a:noFill/>
        </p:spPr>
        <p:txBody>
          <a:bodyPr>
            <a:spAutoFit/>
          </a:bodyPr>
          <a:lstStyle/>
          <a:p>
            <a:pPr>
              <a:defRPr/>
            </a:pPr>
            <a:r>
              <a:rPr lang="en-US" sz="2000" dirty="0" err="1">
                <a:latin typeface="+mn-lt"/>
                <a:ea typeface="+mn-ea"/>
                <a:cs typeface="+mn-cs"/>
              </a:rPr>
              <a:t>Epigenetics</a:t>
            </a:r>
            <a:r>
              <a:rPr lang="en-US" sz="2000" dirty="0">
                <a:latin typeface="+mn-lt"/>
                <a:ea typeface="+mn-ea"/>
                <a:cs typeface="+mn-cs"/>
              </a:rPr>
              <a:t>: Connecting the macro to the molecular</a:t>
            </a:r>
          </a:p>
        </p:txBody>
      </p:sp>
    </p:spTree>
    <p:extLst>
      <p:ext uri="{BB962C8B-B14F-4D97-AF65-F5344CB8AC3E}">
        <p14:creationId xmlns:p14="http://schemas.microsoft.com/office/powerpoint/2010/main" val="124777676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extBox 4"/>
          <p:cNvSpPr txBox="1">
            <a:spLocks noChangeArrowheads="1"/>
          </p:cNvSpPr>
          <p:nvPr/>
        </p:nvSpPr>
        <p:spPr bwMode="auto">
          <a:xfrm>
            <a:off x="2941638" y="32781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endParaRPr lang="en-US"/>
          </a:p>
        </p:txBody>
      </p:sp>
      <p:sp>
        <p:nvSpPr>
          <p:cNvPr id="103426" name="TextBox 3"/>
          <p:cNvSpPr txBox="1">
            <a:spLocks noChangeArrowheads="1"/>
          </p:cNvSpPr>
          <p:nvPr/>
        </p:nvSpPr>
        <p:spPr bwMode="auto">
          <a:xfrm>
            <a:off x="381000" y="5181600"/>
            <a:ext cx="83200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r>
              <a:rPr lang="en-US" sz="1600"/>
              <a:t>McGowan PO, Sasaki A, D</a:t>
            </a:r>
            <a:r>
              <a:rPr lang="ja-JP" altLang="en-US" sz="1600"/>
              <a:t>’</a:t>
            </a:r>
            <a:r>
              <a:rPr lang="en-US" altLang="ja-JP" sz="1600"/>
              <a:t>Alessio AC, Dymov S, Labonte B, Szyf M, Turecki G, Meaney MJ. Epigenetic regulation of the glucocorticoid receptor in human brain associates with childhood abuse. Nat Neurosci. 2009;12(3):342-348.</a:t>
            </a:r>
            <a:endParaRPr lang="en-US" sz="1600"/>
          </a:p>
        </p:txBody>
      </p:sp>
      <p:sp>
        <p:nvSpPr>
          <p:cNvPr id="103427" name="TextBox 5"/>
          <p:cNvSpPr txBox="1">
            <a:spLocks noChangeArrowheads="1"/>
          </p:cNvSpPr>
          <p:nvPr/>
        </p:nvSpPr>
        <p:spPr bwMode="auto">
          <a:xfrm>
            <a:off x="2941638" y="2439988"/>
            <a:ext cx="438150"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endParaRPr lang="en-US"/>
          </a:p>
        </p:txBody>
      </p:sp>
      <p:sp>
        <p:nvSpPr>
          <p:cNvPr id="103428" name="TextBox 6"/>
          <p:cNvSpPr txBox="1">
            <a:spLocks noChangeArrowheads="1"/>
          </p:cNvSpPr>
          <p:nvPr/>
        </p:nvSpPr>
        <p:spPr bwMode="auto">
          <a:xfrm>
            <a:off x="1139825" y="609600"/>
            <a:ext cx="8004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r>
              <a:rPr lang="en-US" b="1">
                <a:latin typeface="Times New Roman" charset="0"/>
                <a:cs typeface="Times New Roman" charset="0"/>
              </a:rPr>
              <a:t>Environmental Programming of Gene Activity- Bonding</a:t>
            </a:r>
          </a:p>
        </p:txBody>
      </p:sp>
      <p:pic>
        <p:nvPicPr>
          <p:cNvPr id="10342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613"/>
            <a:ext cx="973138"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0" name="TextBox 10"/>
          <p:cNvSpPr txBox="1">
            <a:spLocks noChangeArrowheads="1"/>
          </p:cNvSpPr>
          <p:nvPr/>
        </p:nvSpPr>
        <p:spPr bwMode="auto">
          <a:xfrm>
            <a:off x="2209800" y="1219200"/>
            <a:ext cx="4229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a:r>
              <a:rPr lang="en-US">
                <a:latin typeface="Times New Roman" charset="0"/>
                <a:cs typeface="Times New Roman" charset="0"/>
              </a:rPr>
              <a:t>Glucocorticoid Receptor Gene</a:t>
            </a:r>
          </a:p>
        </p:txBody>
      </p:sp>
      <p:sp>
        <p:nvSpPr>
          <p:cNvPr id="103431" name="TextBox 11"/>
          <p:cNvSpPr txBox="1">
            <a:spLocks noChangeArrowheads="1"/>
          </p:cNvSpPr>
          <p:nvPr/>
        </p:nvSpPr>
        <p:spPr bwMode="auto">
          <a:xfrm>
            <a:off x="825500" y="2416175"/>
            <a:ext cx="2738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r>
              <a:rPr lang="en-US" sz="2000"/>
              <a:t>Child Abuse</a:t>
            </a:r>
          </a:p>
        </p:txBody>
      </p:sp>
      <p:sp>
        <p:nvSpPr>
          <p:cNvPr id="103432" name="TextBox 12"/>
          <p:cNvSpPr txBox="1">
            <a:spLocks noChangeArrowheads="1"/>
          </p:cNvSpPr>
          <p:nvPr/>
        </p:nvSpPr>
        <p:spPr bwMode="auto">
          <a:xfrm>
            <a:off x="5867400" y="2286000"/>
            <a:ext cx="2273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r>
              <a:rPr lang="en-US" sz="2000"/>
              <a:t>Bonding</a:t>
            </a:r>
          </a:p>
        </p:txBody>
      </p:sp>
      <p:sp>
        <p:nvSpPr>
          <p:cNvPr id="103433" name="TextBox 13"/>
          <p:cNvSpPr txBox="1">
            <a:spLocks noChangeArrowheads="1"/>
          </p:cNvSpPr>
          <p:nvPr/>
        </p:nvSpPr>
        <p:spPr bwMode="auto">
          <a:xfrm>
            <a:off x="1066800" y="3276600"/>
            <a:ext cx="29384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r>
              <a:rPr lang="en-US"/>
              <a:t>GR Gene</a:t>
            </a:r>
          </a:p>
        </p:txBody>
      </p:sp>
      <p:sp>
        <p:nvSpPr>
          <p:cNvPr id="15" name="Down Arrow 14"/>
          <p:cNvSpPr/>
          <p:nvPr/>
        </p:nvSpPr>
        <p:spPr>
          <a:xfrm>
            <a:off x="762000" y="3276600"/>
            <a:ext cx="179388" cy="369888"/>
          </a:xfrm>
          <a:prstGeom prst="downArrow">
            <a:avLst/>
          </a:prstGeom>
          <a:solidFill>
            <a:srgbClr val="C0504D"/>
          </a:solidFill>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103435" name="TextBox 15"/>
          <p:cNvSpPr txBox="1">
            <a:spLocks noChangeArrowheads="1"/>
          </p:cNvSpPr>
          <p:nvPr/>
        </p:nvSpPr>
        <p:spPr bwMode="auto">
          <a:xfrm>
            <a:off x="1143000" y="3886200"/>
            <a:ext cx="29384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r>
              <a:rPr lang="en-US"/>
              <a:t>GR Receptors</a:t>
            </a:r>
          </a:p>
        </p:txBody>
      </p:sp>
      <p:sp>
        <p:nvSpPr>
          <p:cNvPr id="17" name="Down Arrow 16"/>
          <p:cNvSpPr/>
          <p:nvPr/>
        </p:nvSpPr>
        <p:spPr>
          <a:xfrm>
            <a:off x="762000" y="3886200"/>
            <a:ext cx="179388" cy="368300"/>
          </a:xfrm>
          <a:prstGeom prst="downArrow">
            <a:avLst/>
          </a:prstGeom>
          <a:solidFill>
            <a:srgbClr val="C0504D"/>
          </a:solidFill>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103437" name="TextBox 17"/>
          <p:cNvSpPr txBox="1">
            <a:spLocks noChangeArrowheads="1"/>
          </p:cNvSpPr>
          <p:nvPr/>
        </p:nvSpPr>
        <p:spPr bwMode="auto">
          <a:xfrm>
            <a:off x="1219200" y="4572000"/>
            <a:ext cx="3124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r>
              <a:rPr lang="en-US"/>
              <a:t>Stress Response</a:t>
            </a:r>
          </a:p>
        </p:txBody>
      </p:sp>
      <p:sp>
        <p:nvSpPr>
          <p:cNvPr id="19" name="Up Arrow 18"/>
          <p:cNvSpPr/>
          <p:nvPr/>
        </p:nvSpPr>
        <p:spPr>
          <a:xfrm>
            <a:off x="762000" y="4572000"/>
            <a:ext cx="179388" cy="369888"/>
          </a:xfrm>
          <a:prstGeom prst="upArrow">
            <a:avLst/>
          </a:prstGeom>
          <a:solidFill>
            <a:srgbClr val="C0504D"/>
          </a:solidFill>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103439" name="TextBox 19"/>
          <p:cNvSpPr txBox="1">
            <a:spLocks noChangeArrowheads="1"/>
          </p:cNvSpPr>
          <p:nvPr/>
        </p:nvSpPr>
        <p:spPr bwMode="auto">
          <a:xfrm>
            <a:off x="5867400" y="3200400"/>
            <a:ext cx="1924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r>
              <a:rPr lang="en-US"/>
              <a:t>GR Gene</a:t>
            </a:r>
          </a:p>
        </p:txBody>
      </p:sp>
      <p:sp>
        <p:nvSpPr>
          <p:cNvPr id="21" name="Up Arrow 20"/>
          <p:cNvSpPr/>
          <p:nvPr/>
        </p:nvSpPr>
        <p:spPr>
          <a:xfrm>
            <a:off x="5638800" y="3200400"/>
            <a:ext cx="215900" cy="368300"/>
          </a:xfrm>
          <a:prstGeom prst="upArrow">
            <a:avLst/>
          </a:prstGeom>
          <a:solidFill>
            <a:srgbClr val="C0504D"/>
          </a:solidFill>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103441" name="TextBox 21"/>
          <p:cNvSpPr txBox="1">
            <a:spLocks noChangeArrowheads="1"/>
          </p:cNvSpPr>
          <p:nvPr/>
        </p:nvSpPr>
        <p:spPr bwMode="auto">
          <a:xfrm>
            <a:off x="5943600" y="3810000"/>
            <a:ext cx="2193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r>
              <a:rPr lang="en-US"/>
              <a:t>GR Receptors</a:t>
            </a:r>
          </a:p>
        </p:txBody>
      </p:sp>
      <p:sp>
        <p:nvSpPr>
          <p:cNvPr id="23" name="Up Arrow 22"/>
          <p:cNvSpPr/>
          <p:nvPr/>
        </p:nvSpPr>
        <p:spPr>
          <a:xfrm>
            <a:off x="5638800" y="3810000"/>
            <a:ext cx="215900" cy="368300"/>
          </a:xfrm>
          <a:prstGeom prst="upArrow">
            <a:avLst/>
          </a:prstGeom>
          <a:solidFill>
            <a:srgbClr val="C0504D"/>
          </a:solidFill>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103443" name="TextBox 23"/>
          <p:cNvSpPr txBox="1">
            <a:spLocks noChangeArrowheads="1"/>
          </p:cNvSpPr>
          <p:nvPr/>
        </p:nvSpPr>
        <p:spPr bwMode="auto">
          <a:xfrm>
            <a:off x="6019800" y="4419600"/>
            <a:ext cx="3124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r>
              <a:rPr lang="en-US"/>
              <a:t>Stress Response</a:t>
            </a:r>
          </a:p>
        </p:txBody>
      </p:sp>
      <p:pic>
        <p:nvPicPr>
          <p:cNvPr id="64534" name="Picture 2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46938" y="1436688"/>
            <a:ext cx="1466850"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5" name="Picture 2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46938" y="2382838"/>
            <a:ext cx="1535112"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6" name="Straight Arrow Connector 25"/>
          <p:cNvCxnSpPr/>
          <p:nvPr/>
        </p:nvCxnSpPr>
        <p:spPr>
          <a:xfrm rot="10800000" flipV="1">
            <a:off x="2133600" y="1676400"/>
            <a:ext cx="1625600" cy="72866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4191000" y="1752600"/>
            <a:ext cx="1660525" cy="72866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rot="5400000">
            <a:off x="1343025" y="3046413"/>
            <a:ext cx="461963" cy="158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rot="5400000">
            <a:off x="6170612" y="2897188"/>
            <a:ext cx="461963"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6" name="Down Arrow 35"/>
          <p:cNvSpPr/>
          <p:nvPr/>
        </p:nvSpPr>
        <p:spPr>
          <a:xfrm>
            <a:off x="5638800" y="4495800"/>
            <a:ext cx="215900" cy="369888"/>
          </a:xfrm>
          <a:prstGeom prst="downArrow">
            <a:avLst/>
          </a:prstGeom>
          <a:solidFill>
            <a:srgbClr val="C0504D"/>
          </a:solidFill>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Tree>
    <p:extLst>
      <p:ext uri="{BB962C8B-B14F-4D97-AF65-F5344CB8AC3E}">
        <p14:creationId xmlns:p14="http://schemas.microsoft.com/office/powerpoint/2010/main" val="7728991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4534"/>
                                        </p:tgtEl>
                                        <p:attrNameLst>
                                          <p:attrName>style.visibility</p:attrName>
                                        </p:attrNameLst>
                                      </p:cBhvr>
                                      <p:to>
                                        <p:strVal val="visible"/>
                                      </p:to>
                                    </p:set>
                                    <p:animEffect transition="in" filter="fade">
                                      <p:cBhvr>
                                        <p:cTn id="7" dur="2000"/>
                                        <p:tgtEl>
                                          <p:spTgt spid="645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4535"/>
                                        </p:tgtEl>
                                        <p:attrNameLst>
                                          <p:attrName>style.visibility</p:attrName>
                                        </p:attrNameLst>
                                      </p:cBhvr>
                                      <p:to>
                                        <p:strVal val="visible"/>
                                      </p:to>
                                    </p:set>
                                    <p:animEffect transition="in" filter="fade">
                                      <p:cBhvr>
                                        <p:cTn id="12" dur="2000"/>
                                        <p:tgtEl>
                                          <p:spTgt spid="64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9748"/>
            <a:ext cx="8915400" cy="1563584"/>
          </a:xfrm>
          <a:prstGeom prst="rect">
            <a:avLst/>
          </a:prstGeom>
        </p:spPr>
      </p:pic>
      <p:sp>
        <p:nvSpPr>
          <p:cNvPr id="5" name="TextBox 4"/>
          <p:cNvSpPr txBox="1"/>
          <p:nvPr/>
        </p:nvSpPr>
        <p:spPr>
          <a:xfrm>
            <a:off x="914400" y="2667000"/>
            <a:ext cx="7086600" cy="2985433"/>
          </a:xfrm>
          <a:prstGeom prst="rect">
            <a:avLst/>
          </a:prstGeom>
          <a:noFill/>
        </p:spPr>
        <p:txBody>
          <a:bodyPr wrap="square" rtlCol="0">
            <a:spAutoFit/>
          </a:bodyPr>
          <a:lstStyle/>
          <a:p>
            <a:pPr algn="ctr"/>
            <a:endParaRPr lang="en-US" sz="2000" dirty="0" smtClean="0">
              <a:latin typeface="Times New Roman"/>
              <a:cs typeface="Times New Roman"/>
            </a:endParaRPr>
          </a:p>
          <a:p>
            <a:pPr algn="ctr"/>
            <a:r>
              <a:rPr lang="en-US" sz="2800" dirty="0" smtClean="0">
                <a:solidFill>
                  <a:srgbClr val="800000"/>
                </a:solidFill>
                <a:latin typeface="Times New Roman"/>
                <a:cs typeface="Times New Roman"/>
              </a:rPr>
              <a:t>Conclusions</a:t>
            </a:r>
          </a:p>
          <a:p>
            <a:pPr algn="ctr"/>
            <a:endParaRPr lang="en-US" sz="2000" b="1" dirty="0">
              <a:latin typeface="Times New Roman"/>
              <a:cs typeface="Times New Roman"/>
            </a:endParaRPr>
          </a:p>
          <a:p>
            <a:pPr algn="ctr"/>
            <a:r>
              <a:rPr lang="en-US" sz="2000" dirty="0" smtClean="0">
                <a:latin typeface="Times New Roman"/>
                <a:cs typeface="Times New Roman"/>
              </a:rPr>
              <a:t>“These data provide first evidence in humans supporting the conclusion that PNMS results in a lasting, broad, and functionally organized DNA methylation signature in several tissues in offspring. We can infer that the epigenetic effects found in Project Ice Storm are due to objective levels of hardship experienced by the pregnant women.”</a:t>
            </a:r>
            <a:endParaRPr lang="en-US" sz="2000" dirty="0">
              <a:latin typeface="Times New Roman"/>
              <a:cs typeface="Times New Roman"/>
            </a:endParaRPr>
          </a:p>
        </p:txBody>
      </p:sp>
    </p:spTree>
    <p:extLst>
      <p:ext uri="{BB962C8B-B14F-4D97-AF65-F5344CB8AC3E}">
        <p14:creationId xmlns:p14="http://schemas.microsoft.com/office/powerpoint/2010/main" val="828133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1" descr="FTO gene and obesity.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58" y="685800"/>
            <a:ext cx="9144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45079" y="3505200"/>
            <a:ext cx="8991600" cy="1938338"/>
          </a:xfrm>
          <a:prstGeom prst="rect">
            <a:avLst/>
          </a:prstGeom>
          <a:solidFill>
            <a:srgbClr val="CCFFCC"/>
          </a:solidFill>
        </p:spPr>
        <p:txBody>
          <a:bodyPr>
            <a:spAutoFit/>
          </a:bodyPr>
          <a:lstStyle/>
          <a:p>
            <a:pPr marL="342900" indent="-342900" eaLnBrk="0" hangingPunct="0">
              <a:buFont typeface="Arial"/>
              <a:buChar char="•"/>
              <a:defRPr/>
            </a:pPr>
            <a:r>
              <a:rPr lang="en-US" dirty="0">
                <a:latin typeface="Times New Roman"/>
                <a:ea typeface="+mn-ea"/>
                <a:cs typeface="Times New Roman"/>
              </a:rPr>
              <a:t>FTO genotype did not predict obesity in people born before 1942</a:t>
            </a:r>
          </a:p>
          <a:p>
            <a:pPr marL="342900" indent="-342900" eaLnBrk="0" hangingPunct="0">
              <a:buFont typeface="Arial"/>
              <a:buChar char="•"/>
              <a:defRPr/>
            </a:pPr>
            <a:r>
              <a:rPr lang="en-US" dirty="0">
                <a:latin typeface="Times New Roman"/>
                <a:ea typeface="+mn-ea"/>
                <a:cs typeface="Times New Roman"/>
              </a:rPr>
              <a:t>Higher risk when born after 1972</a:t>
            </a:r>
          </a:p>
          <a:p>
            <a:pPr marL="342900" indent="-342900" eaLnBrk="0" hangingPunct="0">
              <a:buFont typeface="Arial"/>
              <a:buChar char="•"/>
              <a:defRPr/>
            </a:pPr>
            <a:r>
              <a:rPr lang="en-US" dirty="0">
                <a:latin typeface="Times New Roman"/>
                <a:ea typeface="+mn-ea"/>
                <a:cs typeface="Times New Roman"/>
              </a:rPr>
              <a:t>Greatest risk when born after 2000</a:t>
            </a:r>
          </a:p>
          <a:p>
            <a:pPr algn="ctr" eaLnBrk="0" hangingPunct="0">
              <a:defRPr/>
            </a:pPr>
            <a:r>
              <a:rPr lang="en-US" dirty="0">
                <a:solidFill>
                  <a:srgbClr val="800000"/>
                </a:solidFill>
                <a:latin typeface="Times New Roman"/>
                <a:ea typeface="+mn-ea"/>
                <a:cs typeface="Times New Roman"/>
              </a:rPr>
              <a:t>As it turns out, it’s not just about who you are but in addition, when you are!</a:t>
            </a:r>
          </a:p>
        </p:txBody>
      </p:sp>
    </p:spTree>
    <p:extLst>
      <p:ext uri="{BB962C8B-B14F-4D97-AF65-F5344CB8AC3E}">
        <p14:creationId xmlns:p14="http://schemas.microsoft.com/office/powerpoint/2010/main" val="28851480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Grp="1" noChangeArrowheads="1"/>
          </p:cNvSpPr>
          <p:nvPr>
            <p:ph type="title"/>
          </p:nvPr>
        </p:nvSpPr>
        <p:spPr/>
        <p:txBody>
          <a:bodyPr/>
          <a:lstStyle/>
          <a:p>
            <a:endParaRPr lang="en-US">
              <a:latin typeface="Baskerville" charset="0"/>
              <a:ea typeface="ＭＳ Ｐゴシック" charset="0"/>
              <a:cs typeface="ＭＳ Ｐゴシック" charset="0"/>
            </a:endParaRPr>
          </a:p>
        </p:txBody>
      </p:sp>
      <p:sp>
        <p:nvSpPr>
          <p:cNvPr id="38914" name="Rectangle 2"/>
          <p:cNvSpPr>
            <a:spLocks noGrp="1" noChangeArrowheads="1"/>
          </p:cNvSpPr>
          <p:nvPr>
            <p:ph type="body" idx="1"/>
          </p:nvPr>
        </p:nvSpPr>
        <p:spPr/>
        <p:txBody>
          <a:bodyPr/>
          <a:lstStyle/>
          <a:p>
            <a:pPr marL="469900">
              <a:buFontTx/>
              <a:buBlip>
                <a:blip r:embed="rId2"/>
              </a:buBlip>
            </a:pPr>
            <a:endParaRPr lang="en-US">
              <a:latin typeface="Times New Roman" charset="0"/>
              <a:ea typeface="ＭＳ Ｐゴシック" charset="0"/>
              <a:cs typeface="ＭＳ Ｐゴシック" charset="0"/>
            </a:endParaRPr>
          </a:p>
        </p:txBody>
      </p:sp>
      <p:pic>
        <p:nvPicPr>
          <p:cNvPr id="38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2400"/>
            <a:ext cx="8001000" cy="581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8916" name="Text Box 4"/>
          <p:cNvSpPr txBox="1">
            <a:spLocks noChangeArrowheads="1"/>
          </p:cNvSpPr>
          <p:nvPr/>
        </p:nvSpPr>
        <p:spPr bwMode="auto">
          <a:xfrm>
            <a:off x="4456113" y="6532563"/>
            <a:ext cx="2222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endParaRPr lang="en-US" sz="1100"/>
          </a:p>
        </p:txBody>
      </p:sp>
    </p:spTree>
    <p:extLst>
      <p:ext uri="{BB962C8B-B14F-4D97-AF65-F5344CB8AC3E}">
        <p14:creationId xmlns:p14="http://schemas.microsoft.com/office/powerpoint/2010/main" val="32075055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28600"/>
            <a:ext cx="8521700" cy="2679700"/>
          </a:xfrm>
          <a:prstGeom prst="rect">
            <a:avLst/>
          </a:prstGeom>
        </p:spPr>
      </p:pic>
      <p:pic>
        <p:nvPicPr>
          <p:cNvPr id="3" name="Picture 2" descr="telome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2819400"/>
            <a:ext cx="3823640" cy="3222782"/>
          </a:xfrm>
          <a:prstGeom prst="rect">
            <a:avLst/>
          </a:prstGeom>
        </p:spPr>
      </p:pic>
    </p:spTree>
    <p:extLst>
      <p:ext uri="{BB962C8B-B14F-4D97-AF65-F5344CB8AC3E}">
        <p14:creationId xmlns:p14="http://schemas.microsoft.com/office/powerpoint/2010/main" val="4450787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SCIAM-57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9219" y="228600"/>
            <a:ext cx="4320358" cy="5715000"/>
          </a:xfrm>
          <a:prstGeom prst="rect">
            <a:avLst/>
          </a:prstGeom>
        </p:spPr>
      </p:pic>
    </p:spTree>
    <p:extLst>
      <p:ext uri="{BB962C8B-B14F-4D97-AF65-F5344CB8AC3E}">
        <p14:creationId xmlns:p14="http://schemas.microsoft.com/office/powerpoint/2010/main" val="315988621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extBox 3"/>
          <p:cNvSpPr txBox="1">
            <a:spLocks noChangeArrowheads="1"/>
          </p:cNvSpPr>
          <p:nvPr/>
        </p:nvSpPr>
        <p:spPr bwMode="auto">
          <a:xfrm>
            <a:off x="304800" y="381000"/>
            <a:ext cx="5638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dirty="0">
                <a:solidFill>
                  <a:srgbClr val="800000"/>
                </a:solidFill>
                <a:latin typeface="Times New Roman" charset="0"/>
                <a:cs typeface="Times New Roman" charset="0"/>
              </a:rPr>
              <a:t>MBSR and Reduction in Inflammatory Biomarkers</a:t>
            </a:r>
          </a:p>
        </p:txBody>
      </p:sp>
      <p:sp>
        <p:nvSpPr>
          <p:cNvPr id="82946" name="TextBox 4"/>
          <p:cNvSpPr txBox="1">
            <a:spLocks noChangeArrowheads="1"/>
          </p:cNvSpPr>
          <p:nvPr/>
        </p:nvSpPr>
        <p:spPr bwMode="auto">
          <a:xfrm>
            <a:off x="304800" y="2362200"/>
            <a:ext cx="8294688" cy="3108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indent="-457200" eaLnBrk="1" hangingPunct="1">
              <a:buFont typeface="Arial"/>
              <a:buChar char="•"/>
            </a:pPr>
            <a:r>
              <a:rPr lang="en-US" sz="2800" dirty="0" smtClean="0">
                <a:latin typeface="Times New Roman" charset="0"/>
                <a:cs typeface="Times New Roman" charset="0"/>
              </a:rPr>
              <a:t>Several randomized controlled trials demonstrating alterations in gene expression of </a:t>
            </a:r>
            <a:r>
              <a:rPr lang="en-US" sz="2800" dirty="0" err="1" smtClean="0">
                <a:latin typeface="Times New Roman" charset="0"/>
                <a:cs typeface="Times New Roman" charset="0"/>
              </a:rPr>
              <a:t>NFkB</a:t>
            </a:r>
            <a:r>
              <a:rPr lang="en-US" sz="2800" dirty="0" smtClean="0">
                <a:latin typeface="Times New Roman" charset="0"/>
                <a:cs typeface="Times New Roman" charset="0"/>
              </a:rPr>
              <a:t>, IL-6 with meditation compared to controls (Benson et al)</a:t>
            </a:r>
            <a:endParaRPr lang="en-US" sz="2800" dirty="0">
              <a:latin typeface="Times New Roman" charset="0"/>
              <a:cs typeface="Times New Roman" charset="0"/>
            </a:endParaRPr>
          </a:p>
          <a:p>
            <a:pPr eaLnBrk="1" hangingPunct="1">
              <a:buFont typeface="Arial" charset="0"/>
              <a:buChar char="•"/>
            </a:pPr>
            <a:r>
              <a:rPr lang="en-US" sz="2800" dirty="0">
                <a:latin typeface="Times New Roman" charset="0"/>
                <a:cs typeface="Times New Roman" charset="0"/>
              </a:rPr>
              <a:t> </a:t>
            </a:r>
            <a:r>
              <a:rPr lang="en-US" sz="2800" dirty="0" smtClean="0">
                <a:latin typeface="Times New Roman" charset="0"/>
                <a:cs typeface="Times New Roman" charset="0"/>
              </a:rPr>
              <a:t>   Increased expression of telomerase and maintenance</a:t>
            </a:r>
          </a:p>
          <a:p>
            <a:pPr eaLnBrk="1" hangingPunct="1"/>
            <a:r>
              <a:rPr lang="en-US" sz="2800" dirty="0">
                <a:latin typeface="Times New Roman" charset="0"/>
                <a:cs typeface="Times New Roman" charset="0"/>
              </a:rPr>
              <a:t> </a:t>
            </a:r>
            <a:r>
              <a:rPr lang="en-US" sz="2800" dirty="0" smtClean="0">
                <a:latin typeface="Times New Roman" charset="0"/>
                <a:cs typeface="Times New Roman" charset="0"/>
              </a:rPr>
              <a:t>    of telomere length (Blackburn and </a:t>
            </a:r>
            <a:r>
              <a:rPr lang="en-US" sz="2800" dirty="0" err="1" smtClean="0">
                <a:latin typeface="Times New Roman" charset="0"/>
                <a:cs typeface="Times New Roman" charset="0"/>
              </a:rPr>
              <a:t>Ornish</a:t>
            </a:r>
            <a:r>
              <a:rPr lang="en-US" sz="2800" dirty="0" smtClean="0">
                <a:latin typeface="Times New Roman" charset="0"/>
                <a:cs typeface="Times New Roman" charset="0"/>
              </a:rPr>
              <a:t>)</a:t>
            </a:r>
            <a:endParaRPr lang="en-US" sz="2800" dirty="0">
              <a:latin typeface="Times New Roman" charset="0"/>
              <a:cs typeface="Times New Roman" charset="0"/>
            </a:endParaRPr>
          </a:p>
          <a:p>
            <a:pPr marL="457200" indent="-457200" eaLnBrk="1" hangingPunct="1">
              <a:buFont typeface="Arial"/>
              <a:buChar char="•"/>
            </a:pPr>
            <a:r>
              <a:rPr lang="en-US" sz="2800" dirty="0" smtClean="0">
                <a:latin typeface="Times New Roman" charset="0"/>
                <a:cs typeface="Times New Roman" charset="0"/>
              </a:rPr>
              <a:t>Treatment </a:t>
            </a:r>
            <a:r>
              <a:rPr lang="en-US" sz="2800" dirty="0">
                <a:latin typeface="Times New Roman" charset="0"/>
                <a:cs typeface="Times New Roman" charset="0"/>
              </a:rPr>
              <a:t>group scored better on emotional wellness</a:t>
            </a:r>
          </a:p>
          <a:p>
            <a:pPr eaLnBrk="1" hangingPunct="1">
              <a:buFont typeface="Arial" charset="0"/>
              <a:buChar char="•"/>
            </a:pPr>
            <a:r>
              <a:rPr lang="en-US" sz="2800" dirty="0" smtClean="0">
                <a:latin typeface="Times New Roman" charset="0"/>
                <a:cs typeface="Times New Roman" charset="0"/>
              </a:rPr>
              <a:t>    C</a:t>
            </a:r>
            <a:r>
              <a:rPr lang="en-US" sz="2800" dirty="0">
                <a:latin typeface="Times New Roman" charset="0"/>
                <a:cs typeface="Times New Roman" charset="0"/>
              </a:rPr>
              <a:t>-reactive protein reduced</a:t>
            </a:r>
          </a:p>
        </p:txBody>
      </p:sp>
      <p:pic>
        <p:nvPicPr>
          <p:cNvPr id="2" name="Picture 1" descr="AA59057C-B72E-43ED-B11E83DE4ECB9648_artic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380999"/>
            <a:ext cx="2042231" cy="1592497"/>
          </a:xfrm>
          <a:prstGeom prst="rect">
            <a:avLst/>
          </a:prstGeom>
        </p:spPr>
      </p:pic>
    </p:spTree>
    <p:extLst>
      <p:ext uri="{BB962C8B-B14F-4D97-AF65-F5344CB8AC3E}">
        <p14:creationId xmlns:p14="http://schemas.microsoft.com/office/powerpoint/2010/main" val="135018018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49550" y="231775"/>
            <a:ext cx="3567113"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0" name="TextBox 2"/>
          <p:cNvSpPr txBox="1">
            <a:spLocks noChangeArrowheads="1"/>
          </p:cNvSpPr>
          <p:nvPr/>
        </p:nvSpPr>
        <p:spPr bwMode="auto">
          <a:xfrm>
            <a:off x="2654300" y="4978400"/>
            <a:ext cx="42291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US">
              <a:latin typeface="Baskerville Old Face" charset="0"/>
              <a:cs typeface="Baskerville Old Face" charset="0"/>
            </a:endParaRPr>
          </a:p>
          <a:p>
            <a:pPr algn="ctr" eaLnBrk="1" hangingPunct="1"/>
            <a:r>
              <a:rPr lang="en-US" sz="3200">
                <a:latin typeface="Baskerville Old Face" charset="0"/>
                <a:cs typeface="Baskerville Old Face" charset="0"/>
              </a:rPr>
              <a:t>Motion is the lotion !</a:t>
            </a:r>
          </a:p>
        </p:txBody>
      </p:sp>
    </p:spTree>
    <p:extLst>
      <p:ext uri="{BB962C8B-B14F-4D97-AF65-F5344CB8AC3E}">
        <p14:creationId xmlns:p14="http://schemas.microsoft.com/office/powerpoint/2010/main" val="41474448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04038" y="307975"/>
            <a:ext cx="192405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TextBox 5"/>
          <p:cNvSpPr txBox="1">
            <a:spLocks noChangeArrowheads="1"/>
          </p:cNvSpPr>
          <p:nvPr/>
        </p:nvSpPr>
        <p:spPr bwMode="auto">
          <a:xfrm>
            <a:off x="304800" y="6096000"/>
            <a:ext cx="66167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r>
              <a:rPr lang="en-US" sz="2000" dirty="0" err="1" smtClean="0">
                <a:latin typeface="Times New Roman"/>
                <a:cs typeface="Times New Roman"/>
              </a:rPr>
              <a:t>Lindholm</a:t>
            </a:r>
            <a:r>
              <a:rPr lang="en-US" sz="2000" dirty="0" smtClean="0">
                <a:latin typeface="Times New Roman"/>
                <a:cs typeface="Times New Roman"/>
              </a:rPr>
              <a:t> et al. </a:t>
            </a:r>
            <a:r>
              <a:rPr lang="en-US" sz="2000" i="1" dirty="0" smtClean="0">
                <a:latin typeface="Times New Roman"/>
                <a:cs typeface="Times New Roman"/>
              </a:rPr>
              <a:t>Epigenetics December 2014</a:t>
            </a:r>
            <a:r>
              <a:rPr lang="en-US" sz="2000" dirty="0" smtClean="0">
                <a:latin typeface="Times New Roman"/>
                <a:cs typeface="Times New Roman"/>
              </a:rPr>
              <a:t> </a:t>
            </a:r>
            <a:endParaRPr lang="en-US" sz="2000" dirty="0">
              <a:latin typeface="Times New Roman"/>
              <a:cs typeface="Times New Roman"/>
            </a:endParaRPr>
          </a:p>
        </p:txBody>
      </p:sp>
      <p:sp>
        <p:nvSpPr>
          <p:cNvPr id="98308" name="TextBox 6"/>
          <p:cNvSpPr txBox="1">
            <a:spLocks noChangeArrowheads="1"/>
          </p:cNvSpPr>
          <p:nvPr/>
        </p:nvSpPr>
        <p:spPr bwMode="auto">
          <a:xfrm>
            <a:off x="228600" y="2971800"/>
            <a:ext cx="854075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buFont typeface="Arial" charset="0"/>
              <a:buChar char="•"/>
            </a:pPr>
            <a:r>
              <a:rPr lang="en-US" dirty="0">
                <a:latin typeface="Times New Roman"/>
                <a:cs typeface="Times New Roman"/>
              </a:rPr>
              <a:t> Examined methylation patterns in skeletal muscle of sedentary men and women before and after 45 minutes of moderate-intense exercise.</a:t>
            </a:r>
          </a:p>
          <a:p>
            <a:pPr>
              <a:buFont typeface="Arial" charset="0"/>
              <a:buChar char="•"/>
            </a:pPr>
            <a:r>
              <a:rPr lang="en-US" dirty="0">
                <a:latin typeface="Times New Roman"/>
                <a:cs typeface="Times New Roman"/>
              </a:rPr>
              <a:t> Methylation patterns changed significantly in genes coding for PPAR </a:t>
            </a:r>
            <a:r>
              <a:rPr lang="en-US" dirty="0" smtClean="0">
                <a:latin typeface="Times New Roman"/>
                <a:cs typeface="Times New Roman"/>
              </a:rPr>
              <a:t>gamma, </a:t>
            </a:r>
            <a:r>
              <a:rPr lang="en-US" dirty="0" err="1" smtClean="0">
                <a:latin typeface="Times New Roman"/>
                <a:cs typeface="Times New Roman"/>
              </a:rPr>
              <a:t>NfΚB</a:t>
            </a:r>
            <a:r>
              <a:rPr lang="en-US" dirty="0" smtClean="0">
                <a:latin typeface="Times New Roman"/>
                <a:cs typeface="Times New Roman"/>
              </a:rPr>
              <a:t> </a:t>
            </a:r>
            <a:r>
              <a:rPr lang="en-US" dirty="0">
                <a:latin typeface="Times New Roman"/>
                <a:cs typeface="Times New Roman"/>
              </a:rPr>
              <a:t>and IL-6</a:t>
            </a:r>
          </a:p>
          <a:p>
            <a:pPr>
              <a:buFont typeface="Arial" charset="0"/>
              <a:buChar char="•"/>
            </a:pPr>
            <a:r>
              <a:rPr lang="en-US" dirty="0">
                <a:latin typeface="Times New Roman"/>
                <a:cs typeface="Times New Roman"/>
              </a:rPr>
              <a:t> Suggestive of more favorable gene expression patterns as they relate to inflammation and insulin signaling.</a:t>
            </a:r>
          </a:p>
        </p:txBody>
      </p:sp>
      <p:pic>
        <p:nvPicPr>
          <p:cNvPr id="2" name="Picture 1"/>
          <p:cNvPicPr>
            <a:picLocks noChangeAspect="1"/>
          </p:cNvPicPr>
          <p:nvPr/>
        </p:nvPicPr>
        <p:blipFill>
          <a:blip r:embed="rId3"/>
          <a:stretch>
            <a:fillRect/>
          </a:stretch>
        </p:blipFill>
        <p:spPr>
          <a:xfrm>
            <a:off x="76200" y="29032"/>
            <a:ext cx="6172200" cy="2585048"/>
          </a:xfrm>
          <a:prstGeom prst="rect">
            <a:avLst/>
          </a:prstGeom>
        </p:spPr>
      </p:pic>
    </p:spTree>
    <p:extLst>
      <p:ext uri="{BB962C8B-B14F-4D97-AF65-F5344CB8AC3E}">
        <p14:creationId xmlns:p14="http://schemas.microsoft.com/office/powerpoint/2010/main" val="396034431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extBox 1"/>
          <p:cNvSpPr txBox="1">
            <a:spLocks noChangeArrowheads="1"/>
          </p:cNvSpPr>
          <p:nvPr/>
        </p:nvSpPr>
        <p:spPr bwMode="auto">
          <a:xfrm>
            <a:off x="190500" y="622300"/>
            <a:ext cx="5295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dirty="0">
                <a:solidFill>
                  <a:srgbClr val="800000"/>
                </a:solidFill>
                <a:latin typeface="Times New Roman" charset="0"/>
                <a:cs typeface="Times New Roman" charset="0"/>
              </a:rPr>
              <a:t>A</a:t>
            </a:r>
            <a:r>
              <a:rPr lang="en-US" sz="3200" dirty="0" smtClean="0">
                <a:solidFill>
                  <a:srgbClr val="800000"/>
                </a:solidFill>
                <a:latin typeface="Times New Roman" charset="0"/>
                <a:cs typeface="Times New Roman" charset="0"/>
              </a:rPr>
              <a:t> </a:t>
            </a:r>
            <a:r>
              <a:rPr lang="en-US" sz="3200" dirty="0">
                <a:solidFill>
                  <a:srgbClr val="800000"/>
                </a:solidFill>
                <a:latin typeface="Times New Roman" charset="0"/>
                <a:cs typeface="Times New Roman" charset="0"/>
              </a:rPr>
              <a:t>Script for </a:t>
            </a:r>
            <a:r>
              <a:rPr lang="en-US" sz="3200" dirty="0" smtClean="0">
                <a:solidFill>
                  <a:srgbClr val="800000"/>
                </a:solidFill>
                <a:latin typeface="Times New Roman" charset="0"/>
                <a:cs typeface="Times New Roman" charset="0"/>
              </a:rPr>
              <a:t>Epigenetic Health</a:t>
            </a:r>
            <a:endParaRPr lang="en-US" sz="3200" dirty="0">
              <a:solidFill>
                <a:srgbClr val="800000"/>
              </a:solidFill>
              <a:latin typeface="Times New Roman" charset="0"/>
              <a:cs typeface="Times New Roman" charset="0"/>
            </a:endParaRPr>
          </a:p>
        </p:txBody>
      </p:sp>
      <p:sp>
        <p:nvSpPr>
          <p:cNvPr id="94211" name="TextBox 3"/>
          <p:cNvSpPr txBox="1">
            <a:spLocks noChangeArrowheads="1"/>
          </p:cNvSpPr>
          <p:nvPr/>
        </p:nvSpPr>
        <p:spPr bwMode="auto">
          <a:xfrm>
            <a:off x="160035" y="2514600"/>
            <a:ext cx="89535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2000" dirty="0">
                <a:latin typeface="Times New Roman" charset="0"/>
                <a:cs typeface="Times New Roman" charset="0"/>
              </a:rPr>
              <a:t>Whole foods with reductions in sugar, refined grain-based flour, acellular carbohydrate dense foods</a:t>
            </a:r>
          </a:p>
          <a:p>
            <a:pPr eaLnBrk="1" hangingPunct="1">
              <a:buFont typeface="Arial" charset="0"/>
              <a:buChar char="•"/>
            </a:pPr>
            <a:r>
              <a:rPr lang="en-US" sz="2000" dirty="0">
                <a:latin typeface="Times New Roman" charset="0"/>
              </a:rPr>
              <a:t>More healthy fats e.g. olive oil, coconut oil,  nuts, avocados, butter, fatty fish, eggs (yolks are best)</a:t>
            </a:r>
          </a:p>
          <a:p>
            <a:pPr eaLnBrk="1" hangingPunct="1">
              <a:buFont typeface="Arial" charset="0"/>
              <a:buChar char="•"/>
            </a:pPr>
            <a:r>
              <a:rPr lang="en-US" sz="2000" dirty="0">
                <a:latin typeface="Times New Roman" charset="0"/>
                <a:cs typeface="Times New Roman" charset="0"/>
              </a:rPr>
              <a:t>Plant-based fiber for the microbiome</a:t>
            </a:r>
          </a:p>
          <a:p>
            <a:pPr eaLnBrk="1" hangingPunct="1">
              <a:buFont typeface="Arial" charset="0"/>
              <a:buChar char="•"/>
            </a:pPr>
            <a:r>
              <a:rPr lang="en-US" sz="2000" dirty="0">
                <a:latin typeface="Times New Roman" charset="0"/>
                <a:cs typeface="Times New Roman" charset="0"/>
              </a:rPr>
              <a:t>Cruciferous, allium, berries great for detoxification</a:t>
            </a:r>
          </a:p>
          <a:p>
            <a:pPr eaLnBrk="1" hangingPunct="1">
              <a:buFont typeface="Arial" charset="0"/>
              <a:buChar char="•"/>
            </a:pPr>
            <a:r>
              <a:rPr lang="en-US" sz="2000" dirty="0">
                <a:latin typeface="Times New Roman" charset="0"/>
                <a:cs typeface="Times New Roman" charset="0"/>
              </a:rPr>
              <a:t>Elimination trial e.g. gluten, grains, casein</a:t>
            </a:r>
          </a:p>
          <a:p>
            <a:pPr eaLnBrk="1" hangingPunct="1">
              <a:buFont typeface="Arial" charset="0"/>
              <a:buChar char="•"/>
            </a:pPr>
            <a:r>
              <a:rPr lang="en-US" sz="2000" dirty="0" smtClean="0">
                <a:latin typeface="Times New Roman" charset="0"/>
                <a:cs typeface="Times New Roman" charset="0"/>
              </a:rPr>
              <a:t>Liberal </a:t>
            </a:r>
            <a:r>
              <a:rPr lang="en-US" sz="2000" dirty="0">
                <a:latin typeface="Times New Roman" charset="0"/>
                <a:cs typeface="Times New Roman" charset="0"/>
              </a:rPr>
              <a:t>outdoor, full-spectrum light exposure</a:t>
            </a:r>
          </a:p>
          <a:p>
            <a:pPr eaLnBrk="1" hangingPunct="1">
              <a:buFont typeface="Arial" charset="0"/>
              <a:buChar char="•"/>
            </a:pPr>
            <a:r>
              <a:rPr lang="en-US" sz="2000" dirty="0">
                <a:latin typeface="Times New Roman" charset="0"/>
                <a:cs typeface="Times New Roman" charset="0"/>
              </a:rPr>
              <a:t>Motion is the lotion!</a:t>
            </a:r>
          </a:p>
          <a:p>
            <a:pPr eaLnBrk="1" hangingPunct="1">
              <a:buFont typeface="Arial" charset="0"/>
              <a:buChar char="•"/>
            </a:pPr>
            <a:r>
              <a:rPr lang="en-US" sz="2000" dirty="0">
                <a:latin typeface="Times New Roman" charset="0"/>
              </a:rPr>
              <a:t>Stress management e.g. yoga, tai chi, music, breath, meditation</a:t>
            </a:r>
          </a:p>
          <a:p>
            <a:pPr eaLnBrk="1" hangingPunct="1">
              <a:buFont typeface="Arial" charset="0"/>
              <a:buChar char="•"/>
            </a:pPr>
            <a:r>
              <a:rPr lang="en-US" sz="2000" dirty="0" smtClean="0">
                <a:latin typeface="Times New Roman" charset="0"/>
                <a:cs typeface="Times New Roman" charset="0"/>
              </a:rPr>
              <a:t>Connection with others: we are born to bond !</a:t>
            </a:r>
            <a:endParaRPr lang="en-US" sz="2000" dirty="0">
              <a:latin typeface="Times New Roman" charset="0"/>
              <a:cs typeface="Times New Roman" charset="0"/>
            </a:endParaRPr>
          </a:p>
        </p:txBody>
      </p:sp>
      <p:pic>
        <p:nvPicPr>
          <p:cNvPr id="5" name="Picture 4" descr="Yoga-DN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152400"/>
            <a:ext cx="2078182" cy="2286000"/>
          </a:xfrm>
          <a:prstGeom prst="rect">
            <a:avLst/>
          </a:prstGeom>
        </p:spPr>
      </p:pic>
    </p:spTree>
    <p:extLst>
      <p:ext uri="{BB962C8B-B14F-4D97-AF65-F5344CB8AC3E}">
        <p14:creationId xmlns:p14="http://schemas.microsoft.com/office/powerpoint/2010/main" val="163051179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743200" y="1143000"/>
            <a:ext cx="3581400" cy="762000"/>
          </a:xfrm>
        </p:spPr>
        <p:txBody>
          <a:bodyPr>
            <a:normAutofit/>
          </a:bodyPr>
          <a:lstStyle/>
          <a:p>
            <a:pPr eaLnBrk="1" hangingPunct="1">
              <a:defRPr/>
            </a:pPr>
            <a:r>
              <a:rPr lang="en-US" dirty="0" smtClean="0">
                <a:solidFill>
                  <a:srgbClr val="800000"/>
                </a:solidFill>
                <a:latin typeface="Baskerville" pitchFamily="-1" charset="0"/>
                <a:ea typeface="ＭＳ Ｐゴシック" pitchFamily="-1" charset="-128"/>
                <a:cs typeface="ＭＳ Ｐゴシック" pitchFamily="-1" charset="-128"/>
              </a:rPr>
              <a:t>Learning Objectives</a:t>
            </a:r>
          </a:p>
        </p:txBody>
      </p:sp>
      <p:sp>
        <p:nvSpPr>
          <p:cNvPr id="19459" name="Rectangle 3"/>
          <p:cNvSpPr>
            <a:spLocks noGrp="1" noChangeArrowheads="1"/>
          </p:cNvSpPr>
          <p:nvPr>
            <p:ph type="body" idx="1"/>
          </p:nvPr>
        </p:nvSpPr>
        <p:spPr>
          <a:xfrm>
            <a:off x="304800" y="3048000"/>
            <a:ext cx="8562975" cy="2514600"/>
          </a:xfrm>
        </p:spPr>
        <p:txBody>
          <a:bodyPr rtlCol="0">
            <a:normAutofit/>
          </a:bodyPr>
          <a:lstStyle/>
          <a:p>
            <a:pPr eaLnBrk="1" fontAlgn="auto" hangingPunct="1">
              <a:spcAft>
                <a:spcPts val="0"/>
              </a:spcAft>
              <a:buFontTx/>
              <a:buChar char="•"/>
              <a:defRPr/>
            </a:pPr>
            <a:r>
              <a:rPr lang="en-US" dirty="0" smtClean="0">
                <a:latin typeface="Times New Roman" charset="0"/>
                <a:cs typeface="+mn-cs"/>
              </a:rPr>
              <a:t>Explore the emerging science of epigenetics i.e., “how the outside gets inside”</a:t>
            </a:r>
            <a:endParaRPr lang="en-US" dirty="0" smtClean="0">
              <a:latin typeface="Times New Roman" charset="0"/>
              <a:ea typeface="+mn-ea"/>
              <a:cs typeface="+mn-cs"/>
            </a:endParaRPr>
          </a:p>
          <a:p>
            <a:pPr eaLnBrk="1" fontAlgn="auto" hangingPunct="1">
              <a:spcAft>
                <a:spcPts val="0"/>
              </a:spcAft>
              <a:buFontTx/>
              <a:buChar char="•"/>
              <a:defRPr/>
            </a:pPr>
            <a:r>
              <a:rPr lang="en-US" dirty="0" smtClean="0">
                <a:latin typeface="Times New Roman" charset="0"/>
                <a:ea typeface="+mn-ea"/>
                <a:cs typeface="+mn-cs"/>
              </a:rPr>
              <a:t>Review some examples of epigenetics as expressed through food, movement, connection, and mindfulness.</a:t>
            </a:r>
          </a:p>
          <a:p>
            <a:pPr eaLnBrk="1" fontAlgn="auto" hangingPunct="1">
              <a:spcAft>
                <a:spcPts val="0"/>
              </a:spcAft>
              <a:buFontTx/>
              <a:buChar char="•"/>
              <a:defRPr/>
            </a:pPr>
            <a:r>
              <a:rPr lang="en-US" dirty="0" smtClean="0">
                <a:latin typeface="Times New Roman" charset="0"/>
                <a:ea typeface="+mn-ea"/>
                <a:cs typeface="+mn-cs"/>
              </a:rPr>
              <a:t>Take away 5 accessible lifestyle strategies for creating and maintaining optimal health by “upgrading” your gene expression</a:t>
            </a: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 y="228600"/>
            <a:ext cx="15779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41831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5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45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a:srcRect/>
          <a:stretch>
            <a:fillRect/>
          </a:stretch>
        </p:blipFill>
        <p:spPr bwMode="auto">
          <a:xfrm>
            <a:off x="2057400" y="381000"/>
            <a:ext cx="5181600" cy="4411746"/>
          </a:xfrm>
          <a:prstGeom prst="rect">
            <a:avLst/>
          </a:prstGeom>
          <a:noFill/>
          <a:ln w="9525">
            <a:noFill/>
            <a:miter lim="800000"/>
            <a:headEnd/>
            <a:tailEnd/>
          </a:ln>
        </p:spPr>
      </p:pic>
      <p:sp>
        <p:nvSpPr>
          <p:cNvPr id="86019" name="Text Box 3"/>
          <p:cNvSpPr txBox="1">
            <a:spLocks noChangeArrowheads="1"/>
          </p:cNvSpPr>
          <p:nvPr/>
        </p:nvSpPr>
        <p:spPr bwMode="auto">
          <a:xfrm>
            <a:off x="1600200" y="5181600"/>
            <a:ext cx="5791200" cy="862013"/>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000" dirty="0">
                <a:latin typeface="Times" pitchFamily="-111" charset="0"/>
              </a:rPr>
              <a:t>“The future </a:t>
            </a:r>
            <a:r>
              <a:rPr lang="en-US" sz="2000" dirty="0" err="1">
                <a:latin typeface="Times" pitchFamily="-111" charset="0"/>
              </a:rPr>
              <a:t>ain’t</a:t>
            </a:r>
            <a:r>
              <a:rPr lang="en-US" sz="2000" dirty="0">
                <a:latin typeface="Times" pitchFamily="-111" charset="0"/>
              </a:rPr>
              <a:t> what it used to be.”</a:t>
            </a:r>
          </a:p>
          <a:p>
            <a:pPr algn="ctr">
              <a:spcBef>
                <a:spcPct val="50000"/>
              </a:spcBef>
            </a:pPr>
            <a:r>
              <a:rPr lang="en-US" sz="2000" dirty="0">
                <a:latin typeface="Times" pitchFamily="-111" charset="0"/>
              </a:rPr>
              <a:t>Yogi Berra</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entr" presetSubtype="0" fill="hold" nodeType="clickEffect">
                                  <p:stCondLst>
                                    <p:cond delay="0"/>
                                  </p:stCondLst>
                                  <p:childTnLst>
                                    <p:set>
                                      <p:cBhvr>
                                        <p:cTn id="6" dur="1" fill="hold">
                                          <p:stCondLst>
                                            <p:cond delay="499"/>
                                          </p:stCondLst>
                                        </p:cTn>
                                        <p:tgtEl>
                                          <p:spTgt spid="860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entr" presetSubtype="0" fill="hold" grpId="0" nodeType="clickEffect">
                                  <p:stCondLst>
                                    <p:cond delay="0"/>
                                  </p:stCondLst>
                                  <p:childTnLst>
                                    <p:set>
                                      <p:cBhvr>
                                        <p:cTn id="10" dur="1" fill="hold">
                                          <p:stCondLst>
                                            <p:cond delay="499"/>
                                          </p:stCondLst>
                                        </p:cTn>
                                        <p:tgtEl>
                                          <p:spTgt spid="860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na-universe-main-4-pos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304800"/>
            <a:ext cx="6858000" cy="3771900"/>
          </a:xfrm>
          <a:prstGeom prst="rect">
            <a:avLst/>
          </a:prstGeom>
        </p:spPr>
      </p:pic>
      <p:sp>
        <p:nvSpPr>
          <p:cNvPr id="4" name="TextBox 3"/>
          <p:cNvSpPr txBox="1"/>
          <p:nvPr/>
        </p:nvSpPr>
        <p:spPr>
          <a:xfrm>
            <a:off x="2743200" y="4572000"/>
            <a:ext cx="3733800" cy="461665"/>
          </a:xfrm>
          <a:prstGeom prst="rect">
            <a:avLst/>
          </a:prstGeom>
          <a:noFill/>
        </p:spPr>
        <p:txBody>
          <a:bodyPr wrap="square" rtlCol="0">
            <a:spAutoFit/>
          </a:bodyPr>
          <a:lstStyle/>
          <a:p>
            <a:pPr algn="ctr"/>
            <a:r>
              <a:rPr lang="en-US" dirty="0" smtClean="0"/>
              <a:t>Thank You</a:t>
            </a:r>
            <a:endParaRPr lang="en-US" dirty="0"/>
          </a:p>
        </p:txBody>
      </p:sp>
      <p:sp>
        <p:nvSpPr>
          <p:cNvPr id="2" name="TextBox 1"/>
          <p:cNvSpPr txBox="1"/>
          <p:nvPr/>
        </p:nvSpPr>
        <p:spPr>
          <a:xfrm>
            <a:off x="1752600" y="5410200"/>
            <a:ext cx="6019800" cy="400110"/>
          </a:xfrm>
          <a:prstGeom prst="rect">
            <a:avLst/>
          </a:prstGeom>
          <a:noFill/>
        </p:spPr>
        <p:txBody>
          <a:bodyPr wrap="square" rtlCol="0">
            <a:spAutoFit/>
          </a:bodyPr>
          <a:lstStyle/>
          <a:p>
            <a:pPr algn="ctr"/>
            <a:r>
              <a:rPr lang="en-US" sz="2000" dirty="0" err="1" smtClean="0">
                <a:solidFill>
                  <a:srgbClr val="800000"/>
                </a:solidFill>
                <a:latin typeface="Rockwell"/>
                <a:cs typeface="Rockwell"/>
              </a:rPr>
              <a:t>www.thehealthedgepodcast.com</a:t>
            </a:r>
            <a:endParaRPr lang="en-US" sz="2000" dirty="0">
              <a:solidFill>
                <a:srgbClr val="800000"/>
              </a:solidFill>
              <a:latin typeface="Rockwell"/>
              <a:cs typeface="Rockwell"/>
            </a:endParaRPr>
          </a:p>
        </p:txBody>
      </p:sp>
    </p:spTree>
    <p:extLst>
      <p:ext uri="{BB962C8B-B14F-4D97-AF65-F5344CB8AC3E}">
        <p14:creationId xmlns:p14="http://schemas.microsoft.com/office/powerpoint/2010/main" val="293787530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solidFill>
                  <a:srgbClr val="800000"/>
                </a:solidFill>
              </a:rPr>
              <a:t>10: Consider Organic for the Dirty Dozen and go to town with the Clean 15</a:t>
            </a:r>
            <a:endParaRPr lang="en-US" dirty="0">
              <a:solidFill>
                <a:srgbClr val="800000"/>
              </a:solidFill>
            </a:endParaRPr>
          </a:p>
        </p:txBody>
      </p:sp>
      <p:pic>
        <p:nvPicPr>
          <p:cNvPr id="4" name="Content Placeholder 3"/>
          <p:cNvPicPr>
            <a:picLocks noGrp="1" noChangeAspect="1"/>
          </p:cNvPicPr>
          <p:nvPr>
            <p:ph idx="1"/>
          </p:nvPr>
        </p:nvPicPr>
        <p:blipFill>
          <a:blip r:embed="rId2"/>
          <a:srcRect l="-70918" r="-70918"/>
          <a:stretch>
            <a:fillRect/>
          </a:stretch>
        </p:blipFill>
        <p:spPr>
          <a:xfrm>
            <a:off x="701525" y="1600201"/>
            <a:ext cx="7694989" cy="4231948"/>
          </a:xfrm>
        </p:spPr>
      </p:pic>
    </p:spTree>
    <p:extLst>
      <p:ext uri="{BB962C8B-B14F-4D97-AF65-F5344CB8AC3E}">
        <p14:creationId xmlns:p14="http://schemas.microsoft.com/office/powerpoint/2010/main" val="117489027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615698" cy="1143000"/>
          </a:xfrm>
        </p:spPr>
        <p:txBody>
          <a:bodyPr/>
          <a:lstStyle/>
          <a:p>
            <a:r>
              <a:rPr lang="en-US" dirty="0" smtClean="0">
                <a:solidFill>
                  <a:srgbClr val="800000"/>
                </a:solidFill>
              </a:rPr>
              <a:t>4: Sleep Hygiene</a:t>
            </a:r>
            <a:endParaRPr lang="en-US" dirty="0">
              <a:solidFill>
                <a:srgbClr val="800000"/>
              </a:solidFill>
            </a:endParaRPr>
          </a:p>
        </p:txBody>
      </p:sp>
      <p:sp>
        <p:nvSpPr>
          <p:cNvPr id="3" name="Content Placeholder 2"/>
          <p:cNvSpPr>
            <a:spLocks noGrp="1"/>
          </p:cNvSpPr>
          <p:nvPr>
            <p:ph idx="1"/>
          </p:nvPr>
        </p:nvSpPr>
        <p:spPr>
          <a:xfrm>
            <a:off x="365674" y="2744392"/>
            <a:ext cx="7472957" cy="3365593"/>
          </a:xfrm>
        </p:spPr>
        <p:txBody>
          <a:bodyPr>
            <a:normAutofit/>
          </a:bodyPr>
          <a:lstStyle/>
          <a:p>
            <a:r>
              <a:rPr lang="en-US" sz="2000" dirty="0" smtClean="0"/>
              <a:t>Loss of </a:t>
            </a:r>
            <a:r>
              <a:rPr lang="en-US" sz="2000" i="1" dirty="0" smtClean="0"/>
              <a:t>entrainment</a:t>
            </a:r>
            <a:r>
              <a:rPr lang="en-US" sz="2000" dirty="0" smtClean="0"/>
              <a:t> as a major contributor to disease risk and diminished quality of life</a:t>
            </a:r>
          </a:p>
          <a:p>
            <a:r>
              <a:rPr lang="en-US" sz="2000" dirty="0" smtClean="0"/>
              <a:t>Circadian genes</a:t>
            </a:r>
          </a:p>
          <a:p>
            <a:r>
              <a:rPr lang="en-US" sz="2000" dirty="0" smtClean="0"/>
              <a:t>Maximally darkened room for sex and sleep</a:t>
            </a:r>
          </a:p>
          <a:p>
            <a:r>
              <a:rPr lang="en-US" sz="2000" dirty="0" smtClean="0"/>
              <a:t>Consistent timing</a:t>
            </a:r>
          </a:p>
          <a:p>
            <a:r>
              <a:rPr lang="en-US" sz="2000" dirty="0" smtClean="0"/>
              <a:t>Filter blue light after sundown (</a:t>
            </a:r>
            <a:r>
              <a:rPr lang="en-US" sz="2000" dirty="0" err="1" smtClean="0"/>
              <a:t>f</a:t>
            </a:r>
            <a:r>
              <a:rPr lang="en-US" sz="2000" dirty="0" err="1" smtClean="0">
                <a:latin typeface="Wingdings"/>
                <a:ea typeface="Wingdings"/>
                <a:cs typeface="Wingdings"/>
                <a:sym typeface="Wingdings"/>
              </a:rPr>
              <a:t></a:t>
            </a:r>
            <a:r>
              <a:rPr lang="en-US" sz="2000" dirty="0" err="1" smtClean="0"/>
              <a:t>lux</a:t>
            </a:r>
            <a:r>
              <a:rPr lang="en-US" sz="2000" dirty="0" smtClean="0"/>
              <a:t>); orange lens glasses</a:t>
            </a:r>
          </a:p>
          <a:p>
            <a:r>
              <a:rPr lang="en-US" sz="2000" dirty="0" smtClean="0"/>
              <a:t>Cooler temp - 64°</a:t>
            </a:r>
          </a:p>
          <a:p>
            <a:r>
              <a:rPr lang="en-US" sz="2000" dirty="0" smtClean="0"/>
              <a:t>No caffeine after 2p</a:t>
            </a:r>
          </a:p>
          <a:p>
            <a:r>
              <a:rPr lang="en-US" sz="2000" dirty="0" smtClean="0"/>
              <a:t>Avoid late night dining-snacking</a:t>
            </a:r>
            <a:endParaRPr lang="en-US" sz="2000" dirty="0"/>
          </a:p>
        </p:txBody>
      </p:sp>
      <p:pic>
        <p:nvPicPr>
          <p:cNvPr id="4" name="Picture 3"/>
          <p:cNvPicPr>
            <a:picLocks noChangeAspect="1"/>
          </p:cNvPicPr>
          <p:nvPr/>
        </p:nvPicPr>
        <p:blipFill>
          <a:blip r:embed="rId2"/>
          <a:stretch>
            <a:fillRect/>
          </a:stretch>
        </p:blipFill>
        <p:spPr>
          <a:xfrm>
            <a:off x="4541967" y="402885"/>
            <a:ext cx="3549485" cy="1997598"/>
          </a:xfrm>
          <a:prstGeom prst="rect">
            <a:avLst/>
          </a:prstGeom>
        </p:spPr>
      </p:pic>
    </p:spTree>
    <p:extLst>
      <p:ext uri="{BB962C8B-B14F-4D97-AF65-F5344CB8AC3E}">
        <p14:creationId xmlns:p14="http://schemas.microsoft.com/office/powerpoint/2010/main" val="116410570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819" y="700995"/>
            <a:ext cx="4707467" cy="1143000"/>
          </a:xfrm>
        </p:spPr>
        <p:txBody>
          <a:bodyPr>
            <a:normAutofit/>
          </a:bodyPr>
          <a:lstStyle/>
          <a:p>
            <a:pPr algn="l"/>
            <a:r>
              <a:rPr lang="en-US" sz="3600" dirty="0" smtClean="0">
                <a:solidFill>
                  <a:srgbClr val="800000"/>
                </a:solidFill>
              </a:rPr>
              <a:t> Motion is the Lotion</a:t>
            </a:r>
            <a:endParaRPr lang="en-US" sz="3600" dirty="0">
              <a:solidFill>
                <a:srgbClr val="800000"/>
              </a:solidFill>
            </a:endParaRPr>
          </a:p>
        </p:txBody>
      </p:sp>
      <p:sp>
        <p:nvSpPr>
          <p:cNvPr id="3" name="Content Placeholder 2"/>
          <p:cNvSpPr>
            <a:spLocks noGrp="1"/>
          </p:cNvSpPr>
          <p:nvPr>
            <p:ph idx="1"/>
          </p:nvPr>
        </p:nvSpPr>
        <p:spPr>
          <a:xfrm>
            <a:off x="457200" y="2858106"/>
            <a:ext cx="8229600" cy="3467705"/>
          </a:xfrm>
        </p:spPr>
        <p:txBody>
          <a:bodyPr>
            <a:normAutofit/>
          </a:bodyPr>
          <a:lstStyle/>
          <a:p>
            <a:r>
              <a:rPr lang="en-US" sz="2000" dirty="0" smtClean="0"/>
              <a:t>Walk continuously</a:t>
            </a:r>
          </a:p>
          <a:p>
            <a:r>
              <a:rPr lang="en-US" sz="2000" dirty="0" smtClean="0"/>
              <a:t>Be efficient with exercise dose-response e.g. small doses of HIT, functional resistance with emphasis on core. PAI-Physical Activity Intelligence</a:t>
            </a:r>
          </a:p>
          <a:p>
            <a:r>
              <a:rPr lang="en-US" sz="2000" dirty="0" smtClean="0"/>
              <a:t>Dance to the music you love!</a:t>
            </a:r>
          </a:p>
          <a:p>
            <a:r>
              <a:rPr lang="en-US" sz="2000" dirty="0" smtClean="0"/>
              <a:t>The Holy Grail from a disease risk-reduction perspective</a:t>
            </a:r>
          </a:p>
          <a:p>
            <a:r>
              <a:rPr lang="en-US" sz="2000" dirty="0" smtClean="0"/>
              <a:t>Prolonged sitting is dangerous and not “undone” with regular exercise</a:t>
            </a:r>
          </a:p>
          <a:p>
            <a:r>
              <a:rPr lang="en-US" sz="2000" dirty="0" smtClean="0"/>
              <a:t>Improved mood, resilience, less pain, less inflammation, improved insulin sensitivity, decreased anxiety</a:t>
            </a:r>
            <a:endParaRPr lang="en-US" sz="2000" dirty="0"/>
          </a:p>
        </p:txBody>
      </p:sp>
      <p:pic>
        <p:nvPicPr>
          <p:cNvPr id="5" name="Picture 4"/>
          <p:cNvPicPr>
            <a:picLocks noChangeAspect="1"/>
          </p:cNvPicPr>
          <p:nvPr/>
        </p:nvPicPr>
        <p:blipFill>
          <a:blip r:embed="rId2"/>
          <a:stretch>
            <a:fillRect/>
          </a:stretch>
        </p:blipFill>
        <p:spPr>
          <a:xfrm>
            <a:off x="5031619" y="489857"/>
            <a:ext cx="3862614" cy="2239197"/>
          </a:xfrm>
          <a:prstGeom prst="rect">
            <a:avLst/>
          </a:prstGeom>
        </p:spPr>
      </p:pic>
    </p:spTree>
    <p:extLst>
      <p:ext uri="{BB962C8B-B14F-4D97-AF65-F5344CB8AC3E}">
        <p14:creationId xmlns:p14="http://schemas.microsoft.com/office/powerpoint/2010/main" val="123051351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381" y="131234"/>
            <a:ext cx="7281333" cy="1143000"/>
          </a:xfrm>
        </p:spPr>
        <p:txBody>
          <a:bodyPr>
            <a:normAutofit/>
          </a:bodyPr>
          <a:lstStyle/>
          <a:p>
            <a:r>
              <a:rPr lang="en-US" dirty="0">
                <a:solidFill>
                  <a:srgbClr val="800000"/>
                </a:solidFill>
              </a:rPr>
              <a:t> </a:t>
            </a:r>
            <a:r>
              <a:rPr lang="en-US" dirty="0" smtClean="0">
                <a:solidFill>
                  <a:srgbClr val="800000"/>
                </a:solidFill>
              </a:rPr>
              <a:t>  Embracing the moment you are in:</a:t>
            </a:r>
            <a:br>
              <a:rPr lang="en-US" dirty="0" smtClean="0">
                <a:solidFill>
                  <a:srgbClr val="800000"/>
                </a:solidFill>
              </a:rPr>
            </a:br>
            <a:r>
              <a:rPr lang="en-US" dirty="0">
                <a:solidFill>
                  <a:srgbClr val="800000"/>
                </a:solidFill>
              </a:rPr>
              <a:t> </a:t>
            </a:r>
            <a:r>
              <a:rPr lang="en-US" dirty="0" smtClean="0">
                <a:solidFill>
                  <a:srgbClr val="800000"/>
                </a:solidFill>
              </a:rPr>
              <a:t>   The Power of the Breath</a:t>
            </a:r>
            <a:endParaRPr lang="en-US" dirty="0">
              <a:solidFill>
                <a:srgbClr val="800000"/>
              </a:solidFill>
            </a:endParaRPr>
          </a:p>
        </p:txBody>
      </p:sp>
      <p:sp>
        <p:nvSpPr>
          <p:cNvPr id="3" name="Content Placeholder 2"/>
          <p:cNvSpPr>
            <a:spLocks noGrp="1"/>
          </p:cNvSpPr>
          <p:nvPr>
            <p:ph idx="1"/>
          </p:nvPr>
        </p:nvSpPr>
        <p:spPr>
          <a:xfrm>
            <a:off x="302381" y="3487057"/>
            <a:ext cx="8575524" cy="2826657"/>
          </a:xfrm>
        </p:spPr>
        <p:txBody>
          <a:bodyPr/>
          <a:lstStyle/>
          <a:p>
            <a:pPr>
              <a:buFont typeface="Arial"/>
              <a:buChar char="•"/>
            </a:pPr>
            <a:r>
              <a:rPr lang="en-US" dirty="0" smtClean="0"/>
              <a:t>Mindfulness practices powerfully proven to reduce disease risk</a:t>
            </a:r>
          </a:p>
          <a:p>
            <a:pPr>
              <a:buFont typeface="Arial"/>
              <a:buChar char="•"/>
            </a:pPr>
            <a:r>
              <a:rPr lang="en-US" dirty="0" smtClean="0"/>
              <a:t>Epigenetic effects shown to reduce inflammation, improve insulin sensitivity</a:t>
            </a:r>
          </a:p>
          <a:p>
            <a:pPr>
              <a:buFont typeface="Arial"/>
              <a:buChar char="•"/>
            </a:pPr>
            <a:r>
              <a:rPr lang="en-US" dirty="0" smtClean="0"/>
              <a:t>Improved mood, resilience, reduced anxiety</a:t>
            </a:r>
          </a:p>
          <a:p>
            <a:pPr>
              <a:buFont typeface="Arial"/>
              <a:buChar char="•"/>
            </a:pPr>
            <a:r>
              <a:rPr lang="en-US" dirty="0" smtClean="0"/>
              <a:t>Improved performance, creativity and problem-solving capacity</a:t>
            </a:r>
          </a:p>
          <a:p>
            <a:pPr>
              <a:buFont typeface="Arial"/>
              <a:buChar char="•"/>
            </a:pPr>
            <a:r>
              <a:rPr lang="en-US" dirty="0" smtClean="0"/>
              <a:t>MBSR, meditation, prayer, yoga, journaling, tai chi</a:t>
            </a:r>
            <a:endParaRPr lang="en-US" dirty="0"/>
          </a:p>
        </p:txBody>
      </p:sp>
      <p:pic>
        <p:nvPicPr>
          <p:cNvPr id="4" name="Picture 3"/>
          <p:cNvPicPr>
            <a:picLocks noChangeAspect="1"/>
          </p:cNvPicPr>
          <p:nvPr/>
        </p:nvPicPr>
        <p:blipFill>
          <a:blip r:embed="rId2"/>
          <a:stretch>
            <a:fillRect/>
          </a:stretch>
        </p:blipFill>
        <p:spPr>
          <a:xfrm>
            <a:off x="2600476" y="1274234"/>
            <a:ext cx="3616476" cy="2034268"/>
          </a:xfrm>
          <a:prstGeom prst="rect">
            <a:avLst/>
          </a:prstGeom>
        </p:spPr>
      </p:pic>
    </p:spTree>
    <p:extLst>
      <p:ext uri="{BB962C8B-B14F-4D97-AF65-F5344CB8AC3E}">
        <p14:creationId xmlns:p14="http://schemas.microsoft.com/office/powerpoint/2010/main" val="123960826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1667"/>
            <a:ext cx="8229600" cy="1143000"/>
          </a:xfrm>
        </p:spPr>
        <p:txBody>
          <a:bodyPr>
            <a:normAutofit/>
          </a:bodyPr>
          <a:lstStyle/>
          <a:p>
            <a:r>
              <a:rPr lang="en-US" sz="3200" dirty="0">
                <a:solidFill>
                  <a:srgbClr val="800000"/>
                </a:solidFill>
              </a:rPr>
              <a:t>6</a:t>
            </a:r>
            <a:r>
              <a:rPr lang="en-US" sz="3200" dirty="0" smtClean="0">
                <a:solidFill>
                  <a:srgbClr val="800000"/>
                </a:solidFill>
              </a:rPr>
              <a:t>: Play Outdoors (and don’t be afraid of dirt)</a:t>
            </a:r>
            <a:endParaRPr lang="en-US" sz="3200" dirty="0">
              <a:solidFill>
                <a:srgbClr val="800000"/>
              </a:solidFill>
            </a:endParaRPr>
          </a:p>
        </p:txBody>
      </p:sp>
      <p:sp>
        <p:nvSpPr>
          <p:cNvPr id="3" name="Content Placeholder 2"/>
          <p:cNvSpPr>
            <a:spLocks noGrp="1"/>
          </p:cNvSpPr>
          <p:nvPr>
            <p:ph idx="1"/>
          </p:nvPr>
        </p:nvSpPr>
        <p:spPr>
          <a:xfrm>
            <a:off x="457200" y="3499154"/>
            <a:ext cx="8229600" cy="2560562"/>
          </a:xfrm>
        </p:spPr>
        <p:txBody>
          <a:bodyPr/>
          <a:lstStyle/>
          <a:p>
            <a:r>
              <a:rPr lang="en-US" dirty="0" smtClean="0"/>
              <a:t>Loss of circadian entrainment associated with a host chronic health challenges and quality of life.</a:t>
            </a:r>
          </a:p>
          <a:p>
            <a:r>
              <a:rPr lang="en-US" dirty="0" smtClean="0"/>
              <a:t>Full spectrum light exposure associated with a host of health benefits including improved mood, pain reduction, diminished inflammation, and greater health resiliency.</a:t>
            </a:r>
          </a:p>
          <a:p>
            <a:r>
              <a:rPr lang="en-US" dirty="0" smtClean="0"/>
              <a:t>Connection between soil and human microbiome</a:t>
            </a:r>
          </a:p>
          <a:p>
            <a:endParaRPr lang="en-US" dirty="0"/>
          </a:p>
        </p:txBody>
      </p:sp>
      <p:pic>
        <p:nvPicPr>
          <p:cNvPr id="4" name="Picture 3"/>
          <p:cNvPicPr>
            <a:picLocks noChangeAspect="1"/>
          </p:cNvPicPr>
          <p:nvPr/>
        </p:nvPicPr>
        <p:blipFill>
          <a:blip r:embed="rId2"/>
          <a:stretch>
            <a:fillRect/>
          </a:stretch>
        </p:blipFill>
        <p:spPr>
          <a:xfrm>
            <a:off x="3023809" y="1296124"/>
            <a:ext cx="2902858" cy="1935739"/>
          </a:xfrm>
          <a:prstGeom prst="rect">
            <a:avLst/>
          </a:prstGeom>
        </p:spPr>
      </p:pic>
    </p:spTree>
    <p:extLst>
      <p:ext uri="{BB962C8B-B14F-4D97-AF65-F5344CB8AC3E}">
        <p14:creationId xmlns:p14="http://schemas.microsoft.com/office/powerpoint/2010/main" val="365573645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9971"/>
            <a:ext cx="8229600" cy="1143000"/>
          </a:xfrm>
        </p:spPr>
        <p:txBody>
          <a:bodyPr/>
          <a:lstStyle/>
          <a:p>
            <a:r>
              <a:rPr lang="en-US" dirty="0">
                <a:solidFill>
                  <a:srgbClr val="800000"/>
                </a:solidFill>
              </a:rPr>
              <a:t>7</a:t>
            </a:r>
            <a:r>
              <a:rPr lang="en-US" dirty="0" smtClean="0">
                <a:solidFill>
                  <a:srgbClr val="800000"/>
                </a:solidFill>
              </a:rPr>
              <a:t>:  Social Connection and Health</a:t>
            </a:r>
            <a:endParaRPr lang="en-US" dirty="0">
              <a:solidFill>
                <a:srgbClr val="800000"/>
              </a:solidFill>
            </a:endParaRPr>
          </a:p>
        </p:txBody>
      </p:sp>
      <p:sp>
        <p:nvSpPr>
          <p:cNvPr id="3" name="Content Placeholder 2"/>
          <p:cNvSpPr>
            <a:spLocks noGrp="1"/>
          </p:cNvSpPr>
          <p:nvPr>
            <p:ph idx="1"/>
          </p:nvPr>
        </p:nvSpPr>
        <p:spPr>
          <a:xfrm>
            <a:off x="553962" y="3547535"/>
            <a:ext cx="8229600" cy="2463800"/>
          </a:xfrm>
        </p:spPr>
        <p:txBody>
          <a:bodyPr/>
          <a:lstStyle/>
          <a:p>
            <a:r>
              <a:rPr lang="en-US" dirty="0" smtClean="0"/>
              <a:t>From an evolutionary biologic perspective we are born to bond</a:t>
            </a:r>
          </a:p>
          <a:p>
            <a:r>
              <a:rPr lang="en-US" dirty="0" smtClean="0"/>
              <a:t>Reduced stress states</a:t>
            </a:r>
          </a:p>
          <a:p>
            <a:r>
              <a:rPr lang="en-US" dirty="0" smtClean="0"/>
              <a:t>Improved coping and resiliency</a:t>
            </a:r>
          </a:p>
          <a:p>
            <a:r>
              <a:rPr lang="en-US" dirty="0" smtClean="0"/>
              <a:t>Reductions in disease risk</a:t>
            </a:r>
          </a:p>
          <a:p>
            <a:r>
              <a:rPr lang="en-US" dirty="0" smtClean="0"/>
              <a:t>Greater longevity and quality of life</a:t>
            </a:r>
            <a:endParaRPr lang="en-US" dirty="0"/>
          </a:p>
        </p:txBody>
      </p:sp>
      <p:pic>
        <p:nvPicPr>
          <p:cNvPr id="4" name="Picture 3"/>
          <p:cNvPicPr>
            <a:picLocks noChangeAspect="1"/>
          </p:cNvPicPr>
          <p:nvPr/>
        </p:nvPicPr>
        <p:blipFill>
          <a:blip r:embed="rId2"/>
          <a:stretch>
            <a:fillRect/>
          </a:stretch>
        </p:blipFill>
        <p:spPr>
          <a:xfrm>
            <a:off x="1217778" y="1439333"/>
            <a:ext cx="2676888" cy="1878392"/>
          </a:xfrm>
          <a:prstGeom prst="rect">
            <a:avLst/>
          </a:prstGeom>
        </p:spPr>
      </p:pic>
    </p:spTree>
    <p:extLst>
      <p:ext uri="{BB962C8B-B14F-4D97-AF65-F5344CB8AC3E}">
        <p14:creationId xmlns:p14="http://schemas.microsoft.com/office/powerpoint/2010/main" val="2477585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p:cNvPicPr>
            <a:picLocks noChangeAspect="1"/>
          </p:cNvPicPr>
          <p:nvPr/>
        </p:nvPicPr>
        <p:blipFill>
          <a:blip r:embed="rId2"/>
          <a:srcRect/>
          <a:stretch>
            <a:fillRect/>
          </a:stretch>
        </p:blipFill>
        <p:spPr bwMode="auto">
          <a:xfrm>
            <a:off x="838200" y="304800"/>
            <a:ext cx="4233863" cy="5715000"/>
          </a:xfrm>
          <a:prstGeom prst="rect">
            <a:avLst/>
          </a:prstGeom>
          <a:noFill/>
          <a:ln w="9525">
            <a:noFill/>
            <a:miter lim="800000"/>
            <a:headEnd/>
            <a:tailEnd/>
          </a:ln>
        </p:spPr>
      </p:pic>
      <p:pic>
        <p:nvPicPr>
          <p:cNvPr id="2" name="Picture 1" descr="AA59057C-B72E-43ED-B11E83DE4ECB9648_artic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828800"/>
            <a:ext cx="2972388" cy="2317819"/>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bwMode="auto">
          <a:xfrm>
            <a:off x="2971800" y="533400"/>
            <a:ext cx="3124200" cy="2971800"/>
          </a:xfrm>
          <a:prstGeom prst="ellipse">
            <a:avLst/>
          </a:prstGeom>
          <a:solidFill>
            <a:srgbClr val="FFCE13">
              <a:alpha val="4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u="none" strike="noStrike" cap="none" normalizeH="0" baseline="0" dirty="0" smtClean="0">
              <a:ln>
                <a:noFill/>
              </a:ln>
              <a:solidFill>
                <a:schemeClr val="tx1"/>
              </a:solidFill>
              <a:effectLst/>
              <a:latin typeface="Times New Roman"/>
              <a:cs typeface="Times New Roman"/>
            </a:endParaRPr>
          </a:p>
          <a:p>
            <a:pPr marL="0" marR="0" indent="0" algn="ctr" defTabSz="914400" rtl="0" eaLnBrk="0" fontAlgn="base" latinLnBrk="0" hangingPunct="0">
              <a:lnSpc>
                <a:spcPct val="100000"/>
              </a:lnSpc>
              <a:spcBef>
                <a:spcPct val="0"/>
              </a:spcBef>
              <a:spcAft>
                <a:spcPct val="0"/>
              </a:spcAft>
              <a:buClrTx/>
              <a:buSzTx/>
              <a:buFontTx/>
              <a:buNone/>
              <a:tabLst/>
            </a:pPr>
            <a:endParaRPr lang="en-US" b="1" dirty="0" smtClean="0">
              <a:latin typeface="Times New Roman"/>
              <a:cs typeface="Times New Roman"/>
            </a:endParaRPr>
          </a:p>
          <a:p>
            <a:pPr marL="0" marR="0" indent="0" algn="ctr" defTabSz="914400" rtl="0" eaLnBrk="0" fontAlgn="base" latinLnBrk="0" hangingPunct="0">
              <a:lnSpc>
                <a:spcPct val="100000"/>
              </a:lnSpc>
              <a:spcBef>
                <a:spcPct val="0"/>
              </a:spcBef>
              <a:spcAft>
                <a:spcPct val="0"/>
              </a:spcAft>
              <a:buClrTx/>
              <a:buSzTx/>
              <a:buFontTx/>
              <a:buNone/>
              <a:tabLst/>
            </a:pPr>
            <a:r>
              <a:rPr lang="en-US" b="1" dirty="0" smtClean="0">
                <a:latin typeface="Times New Roman"/>
                <a:cs typeface="Times New Roman"/>
              </a:rPr>
              <a:t>Environment</a:t>
            </a:r>
            <a:endParaRPr kumimoji="0" lang="en-US" b="1" u="none" strike="noStrike" cap="none" normalizeH="0" baseline="0" dirty="0">
              <a:ln>
                <a:noFill/>
              </a:ln>
              <a:solidFill>
                <a:schemeClr val="tx1"/>
              </a:solidFill>
              <a:effectLst/>
              <a:latin typeface="Times New Roman"/>
              <a:cs typeface="Times New Roman"/>
            </a:endParaRPr>
          </a:p>
        </p:txBody>
      </p:sp>
      <p:sp>
        <p:nvSpPr>
          <p:cNvPr id="3" name="Oval 2"/>
          <p:cNvSpPr/>
          <p:nvPr/>
        </p:nvSpPr>
        <p:spPr bwMode="auto">
          <a:xfrm>
            <a:off x="1905000" y="2514600"/>
            <a:ext cx="3048000" cy="3124200"/>
          </a:xfrm>
          <a:prstGeom prst="ellipse">
            <a:avLst/>
          </a:prstGeom>
          <a:solidFill>
            <a:srgbClr val="FF0000">
              <a:alpha val="58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u="none" strike="noStrike" cap="none" normalizeH="0" baseline="0" dirty="0" smtClean="0">
              <a:ln>
                <a:noFill/>
              </a:ln>
              <a:solidFill>
                <a:schemeClr val="tx1"/>
              </a:solidFill>
              <a:effectLst/>
              <a:latin typeface="Times New Roman"/>
              <a:cs typeface="Times New Roman"/>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800" b="1" dirty="0">
              <a:latin typeface="Times New Roman"/>
              <a:cs typeface="Times New Roman"/>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b="1" u="none" strike="noStrike" cap="none" normalizeH="0" baseline="0" dirty="0" smtClean="0">
              <a:ln>
                <a:noFill/>
              </a:ln>
              <a:solidFill>
                <a:schemeClr val="tx1"/>
              </a:solidFill>
              <a:effectLst/>
              <a:latin typeface="Times New Roman"/>
              <a:cs typeface="Times New Roman"/>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b="1" u="none" strike="noStrike" cap="none" normalizeH="0" baseline="0" dirty="0" err="1" smtClean="0">
                <a:ln>
                  <a:noFill/>
                </a:ln>
                <a:solidFill>
                  <a:schemeClr val="tx1"/>
                </a:solidFill>
                <a:effectLst/>
                <a:latin typeface="Times New Roman"/>
                <a:cs typeface="Times New Roman"/>
              </a:rPr>
              <a:t>Epigenome</a:t>
            </a:r>
            <a:endParaRPr kumimoji="0" lang="en-US" b="1" u="none" strike="noStrike" cap="none" normalizeH="0" baseline="0" dirty="0">
              <a:ln>
                <a:noFill/>
              </a:ln>
              <a:solidFill>
                <a:schemeClr val="tx1"/>
              </a:solidFill>
              <a:effectLst/>
              <a:latin typeface="Times New Roman"/>
              <a:cs typeface="Times New Roman"/>
            </a:endParaRPr>
          </a:p>
        </p:txBody>
      </p:sp>
      <p:sp>
        <p:nvSpPr>
          <p:cNvPr id="4" name="Oval 3"/>
          <p:cNvSpPr/>
          <p:nvPr/>
        </p:nvSpPr>
        <p:spPr bwMode="auto">
          <a:xfrm>
            <a:off x="4343400" y="2514600"/>
            <a:ext cx="3124200" cy="3048000"/>
          </a:xfrm>
          <a:prstGeom prst="ellipse">
            <a:avLst/>
          </a:prstGeom>
          <a:solidFill>
            <a:srgbClr val="0000FF">
              <a:alpha val="52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u="none" strike="noStrike" cap="none" normalizeH="0" baseline="0" dirty="0" smtClean="0">
              <a:ln>
                <a:noFill/>
              </a:ln>
              <a:solidFill>
                <a:schemeClr val="tx1"/>
              </a:solidFill>
              <a:effectLst/>
              <a:latin typeface="Times New Roman"/>
              <a:cs typeface="Times New Roman"/>
            </a:endParaRPr>
          </a:p>
          <a:p>
            <a:pPr marL="0" marR="0" indent="0" algn="l" defTabSz="914400" rtl="0" eaLnBrk="0" fontAlgn="base" latinLnBrk="0" hangingPunct="0">
              <a:lnSpc>
                <a:spcPct val="100000"/>
              </a:lnSpc>
              <a:spcBef>
                <a:spcPct val="0"/>
              </a:spcBef>
              <a:spcAft>
                <a:spcPct val="0"/>
              </a:spcAft>
              <a:buClrTx/>
              <a:buSzTx/>
              <a:buFontTx/>
              <a:buNone/>
              <a:tabLst/>
            </a:pPr>
            <a:endParaRPr lang="en-US" sz="2000" b="1" dirty="0">
              <a:latin typeface="Times New Roman"/>
              <a:cs typeface="Times New Roman"/>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b="1" u="none" strike="noStrike" cap="none" normalizeH="0" baseline="0" dirty="0" smtClean="0">
              <a:ln>
                <a:noFill/>
              </a:ln>
              <a:solidFill>
                <a:schemeClr val="tx1"/>
              </a:solidFill>
              <a:effectLst/>
              <a:latin typeface="Times New Roman"/>
              <a:cs typeface="Times New Roman"/>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b="1" u="none" strike="noStrike" cap="none" normalizeH="0" baseline="0" dirty="0" err="1" smtClean="0">
                <a:ln>
                  <a:noFill/>
                </a:ln>
                <a:solidFill>
                  <a:schemeClr val="tx1"/>
                </a:solidFill>
                <a:effectLst/>
                <a:latin typeface="Times New Roman"/>
                <a:cs typeface="Times New Roman"/>
              </a:rPr>
              <a:t>Microbiome</a:t>
            </a:r>
            <a:endParaRPr kumimoji="0" lang="en-US" b="1" u="none" strike="noStrike" cap="none" normalizeH="0" baseline="0" dirty="0">
              <a:ln>
                <a:noFill/>
              </a:ln>
              <a:solidFill>
                <a:schemeClr val="tx1"/>
              </a:solidFill>
              <a:effectLst/>
              <a:latin typeface="Times New Roman"/>
              <a:cs typeface="Times New Roman"/>
            </a:endParaRPr>
          </a:p>
        </p:txBody>
      </p:sp>
      <p:cxnSp>
        <p:nvCxnSpPr>
          <p:cNvPr id="8" name="Straight Arrow Connector 7"/>
          <p:cNvCxnSpPr/>
          <p:nvPr/>
        </p:nvCxnSpPr>
        <p:spPr bwMode="auto">
          <a:xfrm flipH="1">
            <a:off x="4648200" y="1219200"/>
            <a:ext cx="3048000" cy="22098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9" name="TextBox 8"/>
          <p:cNvSpPr txBox="1"/>
          <p:nvPr/>
        </p:nvSpPr>
        <p:spPr>
          <a:xfrm>
            <a:off x="7696200" y="762000"/>
            <a:ext cx="1219200" cy="707886"/>
          </a:xfrm>
          <a:prstGeom prst="rect">
            <a:avLst/>
          </a:prstGeom>
          <a:noFill/>
        </p:spPr>
        <p:txBody>
          <a:bodyPr wrap="square" rtlCol="0">
            <a:spAutoFit/>
          </a:bodyPr>
          <a:lstStyle/>
          <a:p>
            <a:r>
              <a:rPr lang="en-US" sz="4000" dirty="0" smtClean="0">
                <a:latin typeface="Times New Roman"/>
                <a:cs typeface="Times New Roman"/>
              </a:rPr>
              <a:t>Life</a:t>
            </a:r>
            <a:endParaRPr lang="en-US" sz="4000" dirty="0">
              <a:latin typeface="Times New Roman"/>
              <a:cs typeface="Times New Roman"/>
            </a:endParaRPr>
          </a:p>
        </p:txBody>
      </p:sp>
      <p:sp>
        <p:nvSpPr>
          <p:cNvPr id="6" name="TextBox 5"/>
          <p:cNvSpPr txBox="1"/>
          <p:nvPr/>
        </p:nvSpPr>
        <p:spPr>
          <a:xfrm>
            <a:off x="3124200" y="5638800"/>
            <a:ext cx="3200400" cy="461665"/>
          </a:xfrm>
          <a:prstGeom prst="rect">
            <a:avLst/>
          </a:prstGeom>
          <a:noFill/>
        </p:spPr>
        <p:txBody>
          <a:bodyPr wrap="square" rtlCol="0">
            <a:spAutoFit/>
          </a:bodyPr>
          <a:lstStyle/>
          <a:p>
            <a:pPr algn="ctr"/>
            <a:r>
              <a:rPr lang="en-US" dirty="0" smtClean="0">
                <a:latin typeface="Times New Roman"/>
                <a:cs typeface="Times New Roman"/>
              </a:rPr>
              <a:t>Consciousness-Spirit</a:t>
            </a:r>
            <a:endParaRPr lang="en-US" dirty="0">
              <a:latin typeface="Times New Roman"/>
              <a:cs typeface="Times New Roman"/>
            </a:endParaRPr>
          </a:p>
        </p:txBody>
      </p:sp>
      <p:sp>
        <p:nvSpPr>
          <p:cNvPr id="11" name="Oval 10"/>
          <p:cNvSpPr/>
          <p:nvPr/>
        </p:nvSpPr>
        <p:spPr bwMode="auto">
          <a:xfrm>
            <a:off x="1600200" y="304800"/>
            <a:ext cx="6019800" cy="6248400"/>
          </a:xfrm>
          <a:prstGeom prst="ellipse">
            <a:avLst/>
          </a:prstGeom>
          <a:solidFill>
            <a:schemeClr val="accent1">
              <a:alpha val="1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kzidenz-Grotesk BQ Light" pitchFamily="1" charset="0"/>
            </a:endParaRPr>
          </a:p>
        </p:txBody>
      </p:sp>
    </p:spTree>
    <p:extLst>
      <p:ext uri="{BB962C8B-B14F-4D97-AF65-F5344CB8AC3E}">
        <p14:creationId xmlns:p14="http://schemas.microsoft.com/office/powerpoint/2010/main" val="36809510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9" grpId="0"/>
      <p:bldP spid="6" grpId="0"/>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524000"/>
            <a:ext cx="5981700" cy="3998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8" name="TextBox 3"/>
          <p:cNvSpPr txBox="1">
            <a:spLocks noChangeArrowheads="1"/>
          </p:cNvSpPr>
          <p:nvPr/>
        </p:nvSpPr>
        <p:spPr bwMode="auto">
          <a:xfrm>
            <a:off x="1066800" y="347663"/>
            <a:ext cx="70485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a:r>
              <a:rPr lang="en-US" sz="3600" dirty="0">
                <a:solidFill>
                  <a:srgbClr val="800000"/>
                </a:solidFill>
                <a:latin typeface="Times New Roman" charset="0"/>
                <a:cs typeface="Times New Roman" charset="0"/>
              </a:rPr>
              <a:t>Your </a:t>
            </a:r>
            <a:r>
              <a:rPr lang="ja-JP" altLang="en-US" sz="3600" dirty="0">
                <a:solidFill>
                  <a:srgbClr val="800000"/>
                </a:solidFill>
                <a:latin typeface="Times New Roman" charset="0"/>
                <a:cs typeface="Times New Roman" charset="0"/>
              </a:rPr>
              <a:t>“</a:t>
            </a:r>
            <a:r>
              <a:rPr lang="en-US" altLang="ja-JP" sz="3600" dirty="0">
                <a:solidFill>
                  <a:srgbClr val="800000"/>
                </a:solidFill>
                <a:latin typeface="Times New Roman" charset="0"/>
                <a:cs typeface="Times New Roman" charset="0"/>
              </a:rPr>
              <a:t>Book of Life</a:t>
            </a:r>
            <a:r>
              <a:rPr lang="ja-JP" altLang="en-US" sz="3600" dirty="0">
                <a:solidFill>
                  <a:srgbClr val="800000"/>
                </a:solidFill>
                <a:latin typeface="Times New Roman" charset="0"/>
                <a:cs typeface="Times New Roman" charset="0"/>
              </a:rPr>
              <a:t>”</a:t>
            </a:r>
            <a:r>
              <a:rPr lang="en-US" altLang="ja-JP" sz="3600" dirty="0">
                <a:solidFill>
                  <a:srgbClr val="800000"/>
                </a:solidFill>
                <a:latin typeface="Times New Roman" charset="0"/>
                <a:cs typeface="Times New Roman" charset="0"/>
              </a:rPr>
              <a:t> in 23 Chapters</a:t>
            </a:r>
            <a:endParaRPr lang="en-US" sz="3600" dirty="0">
              <a:solidFill>
                <a:srgbClr val="800000"/>
              </a:solidFill>
              <a:latin typeface="Times New Roman" charset="0"/>
              <a:cs typeface="Times New Roman" charset="0"/>
            </a:endParaRPr>
          </a:p>
        </p:txBody>
      </p:sp>
    </p:spTree>
    <p:extLst>
      <p:ext uri="{BB962C8B-B14F-4D97-AF65-F5344CB8AC3E}">
        <p14:creationId xmlns:p14="http://schemas.microsoft.com/office/powerpoint/2010/main" val="3811622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219200"/>
            <a:ext cx="4182140" cy="4495800"/>
          </a:xfrm>
          <a:prstGeom prst="rect">
            <a:avLst/>
          </a:prstGeom>
        </p:spPr>
      </p:pic>
      <p:sp>
        <p:nvSpPr>
          <p:cNvPr id="5" name="TextBox 4"/>
          <p:cNvSpPr txBox="1"/>
          <p:nvPr/>
        </p:nvSpPr>
        <p:spPr>
          <a:xfrm>
            <a:off x="381000" y="228600"/>
            <a:ext cx="8534400" cy="523220"/>
          </a:xfrm>
          <a:prstGeom prst="rect">
            <a:avLst/>
          </a:prstGeom>
          <a:noFill/>
        </p:spPr>
        <p:txBody>
          <a:bodyPr wrap="square" rtlCol="0">
            <a:spAutoFit/>
          </a:bodyPr>
          <a:lstStyle/>
          <a:p>
            <a:r>
              <a:rPr lang="en-US" sz="2800" dirty="0" smtClean="0">
                <a:solidFill>
                  <a:srgbClr val="800000"/>
                </a:solidFill>
                <a:latin typeface="Times New Roman"/>
                <a:cs typeface="Times New Roman"/>
              </a:rPr>
              <a:t>What have we learned from the human genome project?</a:t>
            </a:r>
            <a:endParaRPr lang="en-US" sz="2800" dirty="0">
              <a:solidFill>
                <a:srgbClr val="800000"/>
              </a:solidFill>
              <a:latin typeface="Times New Roman"/>
              <a:cs typeface="Times New Roman"/>
            </a:endParaRPr>
          </a:p>
        </p:txBody>
      </p:sp>
      <p:sp>
        <p:nvSpPr>
          <p:cNvPr id="6" name="TextBox 5"/>
          <p:cNvSpPr txBox="1"/>
          <p:nvPr/>
        </p:nvSpPr>
        <p:spPr>
          <a:xfrm>
            <a:off x="4343400" y="1143000"/>
            <a:ext cx="4572000" cy="4893647"/>
          </a:xfrm>
          <a:prstGeom prst="rect">
            <a:avLst/>
          </a:prstGeom>
          <a:noFill/>
        </p:spPr>
        <p:txBody>
          <a:bodyPr wrap="square" rtlCol="0">
            <a:spAutoFit/>
          </a:bodyPr>
          <a:lstStyle/>
          <a:p>
            <a:pPr>
              <a:buFont typeface="Arial"/>
              <a:buChar char="•"/>
            </a:pPr>
            <a:r>
              <a:rPr lang="en-US" dirty="0" smtClean="0"/>
              <a:t> </a:t>
            </a:r>
            <a:r>
              <a:rPr lang="en-US" dirty="0" smtClean="0">
                <a:latin typeface="Times New Roman"/>
                <a:cs typeface="Times New Roman"/>
              </a:rPr>
              <a:t>The genome has far fewer genes than expected ~ 23k</a:t>
            </a:r>
          </a:p>
          <a:p>
            <a:endParaRPr lang="en-US" dirty="0" smtClean="0">
              <a:latin typeface="Times New Roman"/>
              <a:cs typeface="Times New Roman"/>
            </a:endParaRPr>
          </a:p>
          <a:p>
            <a:pPr>
              <a:buFont typeface="Arial"/>
              <a:buChar char="•"/>
            </a:pPr>
            <a:r>
              <a:rPr lang="en-US" dirty="0" smtClean="0">
                <a:latin typeface="Times New Roman"/>
                <a:cs typeface="Times New Roman"/>
              </a:rPr>
              <a:t> The variation of the genes is far greater than expected with 3 million </a:t>
            </a:r>
            <a:r>
              <a:rPr lang="en-US" dirty="0" err="1" smtClean="0">
                <a:latin typeface="Times New Roman"/>
                <a:cs typeface="Times New Roman"/>
              </a:rPr>
              <a:t>SNPs</a:t>
            </a:r>
            <a:endParaRPr lang="en-US" dirty="0" smtClean="0">
              <a:latin typeface="Times New Roman"/>
              <a:cs typeface="Times New Roman"/>
            </a:endParaRPr>
          </a:p>
          <a:p>
            <a:pPr>
              <a:buFont typeface="Arial"/>
              <a:buChar char="•"/>
            </a:pPr>
            <a:endParaRPr lang="en-US" dirty="0" smtClean="0">
              <a:latin typeface="Times New Roman"/>
              <a:cs typeface="Times New Roman"/>
            </a:endParaRPr>
          </a:p>
          <a:p>
            <a:pPr>
              <a:buFont typeface="Arial"/>
              <a:buChar char="•"/>
            </a:pPr>
            <a:r>
              <a:rPr lang="en-US" dirty="0" smtClean="0">
                <a:latin typeface="Times New Roman"/>
                <a:cs typeface="Times New Roman"/>
              </a:rPr>
              <a:t> There are only a small number specific “disease genes”.</a:t>
            </a:r>
          </a:p>
          <a:p>
            <a:endParaRPr lang="en-US" dirty="0" smtClean="0">
              <a:latin typeface="Times New Roman"/>
              <a:cs typeface="Times New Roman"/>
            </a:endParaRPr>
          </a:p>
          <a:p>
            <a:pPr>
              <a:buFont typeface="Arial"/>
              <a:buChar char="•"/>
            </a:pPr>
            <a:r>
              <a:rPr lang="en-US" dirty="0" smtClean="0">
                <a:latin typeface="Times New Roman"/>
                <a:cs typeface="Times New Roman"/>
              </a:rPr>
              <a:t> Our phenotype results from genes and environment that work through our </a:t>
            </a:r>
            <a:r>
              <a:rPr lang="en-US" dirty="0" err="1" smtClean="0">
                <a:latin typeface="Times New Roman"/>
                <a:cs typeface="Times New Roman"/>
              </a:rPr>
              <a:t>epigenome</a:t>
            </a:r>
            <a:r>
              <a:rPr lang="en-US" dirty="0" smtClean="0">
                <a:latin typeface="Times New Roman"/>
                <a:cs typeface="Times New Roman"/>
              </a:rPr>
              <a:t>, </a:t>
            </a:r>
            <a:r>
              <a:rPr lang="en-US" b="1" i="1" dirty="0" smtClean="0">
                <a:latin typeface="Times New Roman"/>
                <a:cs typeface="Times New Roman"/>
              </a:rPr>
              <a:t>nature via nurture</a:t>
            </a:r>
            <a:endParaRPr lang="en-US" dirty="0">
              <a:latin typeface="Times New Roman"/>
              <a:cs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descr="fcell-02-00049-g0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0"/>
            <a:ext cx="7897813" cy="5993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721146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 descr="Bildschirmfoto-2015-01-21-um-09.45.0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17287" y="838200"/>
            <a:ext cx="600256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
          <p:cNvPicPr>
            <a:picLocks noChangeAspect="1"/>
          </p:cNvPicPr>
          <p:nvPr/>
        </p:nvPicPr>
        <p:blipFill>
          <a:blip r:embed="rId3"/>
          <a:srcRect/>
          <a:stretch>
            <a:fillRect/>
          </a:stretch>
        </p:blipFill>
        <p:spPr bwMode="auto">
          <a:xfrm>
            <a:off x="228600" y="1143000"/>
            <a:ext cx="2822575" cy="3810000"/>
          </a:xfrm>
          <a:prstGeom prst="rect">
            <a:avLst/>
          </a:prstGeom>
          <a:noFill/>
          <a:ln w="9525">
            <a:noFill/>
            <a:miter lim="800000"/>
            <a:headEnd/>
            <a:tailEnd/>
          </a:ln>
        </p:spPr>
      </p:pic>
    </p:spTree>
    <p:extLst>
      <p:ext uri="{BB962C8B-B14F-4D97-AF65-F5344CB8AC3E}">
        <p14:creationId xmlns:p14="http://schemas.microsoft.com/office/powerpoint/2010/main" val="378483824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Kripalu_template">
  <a:themeElements>
    <a:clrScheme name="Kripalu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ripalu_template">
      <a:majorFont>
        <a:latin typeface="Akzidenz-Grotesk Std Med"/>
        <a:ea typeface=""/>
        <a:cs typeface=""/>
      </a:majorFont>
      <a:minorFont>
        <a:latin typeface="Akzidenz-Grotesk Std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kzidenz-Grotesk BQ Light"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kzidenz-Grotesk BQ Light" pitchFamily="1" charset="0"/>
          </a:defRPr>
        </a:defPPr>
      </a:lstStyle>
    </a:lnDef>
  </a:objectDefaults>
  <a:extraClrSchemeLst>
    <a:extraClrScheme>
      <a:clrScheme name="Kripalu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Kripalu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Kripalu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Kripalu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Kripalu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Kripalu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Kripalu_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Kripalu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Kripalu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Kripalu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Kripalu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Kripalu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HD:Users:macuser:Desktop:KripaluPowerPoints:Kripalu_template.pot</Template>
  <TotalTime>18775</TotalTime>
  <Words>1501</Words>
  <Application>Microsoft Macintosh PowerPoint</Application>
  <PresentationFormat>On-screen Show (4:3)</PresentationFormat>
  <Paragraphs>184</Paragraphs>
  <Slides>48</Slides>
  <Notes>1</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Kripalu_template</vt:lpstr>
      <vt:lpstr>PowerPoint Presentation</vt:lpstr>
      <vt:lpstr>PowerPoint Presentation</vt:lpstr>
      <vt:lpstr>PowerPoint Presentation</vt:lpstr>
      <vt:lpstr>Learning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Representative Clinical Conditions Suggested to Have Epigenetic Origins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Reduce acellular carbohydrate-dense foods</vt:lpstr>
      <vt:lpstr>PowerPoint Presentation</vt:lpstr>
      <vt:lpstr>PowerPoint Presentation</vt:lpstr>
      <vt:lpstr>PowerPoint Presentation</vt:lpstr>
      <vt:lpstr>More quality fat sources</vt:lpstr>
      <vt:lpstr>Take care of your microbiome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10: Consider Organic for the Dirty Dozen and go to town with the Clean 15</vt:lpstr>
      <vt:lpstr>4: Sleep Hygiene</vt:lpstr>
      <vt:lpstr> Motion is the Lotion</vt:lpstr>
      <vt:lpstr>   Embracing the moment you are in:     The Power of the Breath</vt:lpstr>
      <vt:lpstr>6: Play Outdoors (and don’t be afraid of dirt)</vt:lpstr>
      <vt:lpstr>7:  Social Connection and Health</vt:lpstr>
      <vt:lpstr>PowerPoint Presentation</vt:lpstr>
    </vt:vector>
  </TitlesOfParts>
  <Company>뿿짠뿿쥀Ґ탐Ȱ珬뿿_xdac8_</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Mark Pettus</dc:creator>
  <cp:lastModifiedBy>Mark Pettus</cp:lastModifiedBy>
  <cp:revision>193</cp:revision>
  <cp:lastPrinted>2006-06-07T18:49:12Z</cp:lastPrinted>
  <dcterms:created xsi:type="dcterms:W3CDTF">2013-11-09T12:08:17Z</dcterms:created>
  <dcterms:modified xsi:type="dcterms:W3CDTF">2017-04-29T10:22:11Z</dcterms:modified>
</cp:coreProperties>
</file>