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400" r:id="rId2"/>
    <p:sldId id="270" r:id="rId3"/>
    <p:sldId id="401" r:id="rId4"/>
    <p:sldId id="269" r:id="rId5"/>
    <p:sldId id="287" r:id="rId6"/>
    <p:sldId id="398" r:id="rId7"/>
    <p:sldId id="399" r:id="rId8"/>
    <p:sldId id="273" r:id="rId9"/>
    <p:sldId id="274" r:id="rId10"/>
    <p:sldId id="289" r:id="rId11"/>
    <p:sldId id="290" r:id="rId12"/>
    <p:sldId id="291" r:id="rId13"/>
    <p:sldId id="397" r:id="rId14"/>
    <p:sldId id="259" r:id="rId15"/>
    <p:sldId id="292" r:id="rId16"/>
    <p:sldId id="293" r:id="rId17"/>
    <p:sldId id="294" r:id="rId18"/>
    <p:sldId id="277" r:id="rId19"/>
    <p:sldId id="402" r:id="rId20"/>
    <p:sldId id="275" r:id="rId21"/>
    <p:sldId id="285" r:id="rId22"/>
    <p:sldId id="296" r:id="rId23"/>
    <p:sldId id="314" r:id="rId24"/>
    <p:sldId id="300" r:id="rId25"/>
    <p:sldId id="301" r:id="rId26"/>
    <p:sldId id="297" r:id="rId27"/>
    <p:sldId id="298" r:id="rId28"/>
    <p:sldId id="406" r:id="rId29"/>
    <p:sldId id="407" r:id="rId30"/>
    <p:sldId id="261" r:id="rId31"/>
    <p:sldId id="405" r:id="rId32"/>
    <p:sldId id="309" r:id="rId33"/>
    <p:sldId id="265" r:id="rId34"/>
    <p:sldId id="395" r:id="rId35"/>
    <p:sldId id="266" r:id="rId36"/>
    <p:sldId id="268" r:id="rId37"/>
    <p:sldId id="303" r:id="rId38"/>
    <p:sldId id="305" r:id="rId39"/>
    <p:sldId id="304" r:id="rId40"/>
    <p:sldId id="315" r:id="rId41"/>
    <p:sldId id="318" r:id="rId42"/>
    <p:sldId id="319" r:id="rId43"/>
    <p:sldId id="267" r:id="rId44"/>
    <p:sldId id="388" r:id="rId45"/>
    <p:sldId id="389" r:id="rId46"/>
    <p:sldId id="282" r:id="rId47"/>
    <p:sldId id="403" r:id="rId48"/>
    <p:sldId id="40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20" y="-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CBD45-452E-B847-B171-A79981F980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F9576-A758-BB4B-BDA8-B033087C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43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AA01F-6CE3-F44F-AE8B-F82DD271EAF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5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5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1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0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8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7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1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27428-A90A-7845-B188-3CB1D6F9CBFC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8706D-B68A-5641-9487-78A9704BC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6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2786"/>
            <a:ext cx="7772400" cy="109123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Health and the Gut Microbiome: </a:t>
            </a:r>
            <a:br>
              <a:rPr lang="en-US" sz="3200" dirty="0" smtClean="0">
                <a:solidFill>
                  <a:srgbClr val="800000"/>
                </a:solidFill>
              </a:rPr>
            </a:br>
            <a:r>
              <a:rPr lang="en-US" sz="3200" dirty="0" smtClean="0">
                <a:solidFill>
                  <a:srgbClr val="800000"/>
                </a:solidFill>
              </a:rPr>
              <a:t>Restoring a Lost </a:t>
            </a:r>
            <a:r>
              <a:rPr lang="en-US" sz="3200" dirty="0">
                <a:solidFill>
                  <a:srgbClr val="800000"/>
                </a:solidFill>
              </a:rPr>
              <a:t>L</a:t>
            </a:r>
            <a:r>
              <a:rPr lang="en-US" sz="3200" dirty="0" smtClean="0">
                <a:solidFill>
                  <a:srgbClr val="800000"/>
                </a:solidFill>
              </a:rPr>
              <a:t>egacy</a:t>
            </a: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834585"/>
            <a:ext cx="798627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Mark Pettus MD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Director of Medical Education and Population Health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Berkshire </a:t>
            </a:r>
            <a:r>
              <a:rPr lang="en-US" sz="2200" dirty="0">
                <a:solidFill>
                  <a:schemeClr val="tx1"/>
                </a:solidFill>
              </a:rPr>
              <a:t>H</a:t>
            </a:r>
            <a:r>
              <a:rPr lang="en-US" sz="2200" dirty="0" smtClean="0">
                <a:solidFill>
                  <a:schemeClr val="tx1"/>
                </a:solidFill>
              </a:rPr>
              <a:t>ealth Systems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March 27, 2017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438" y="1348779"/>
            <a:ext cx="2396070" cy="31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9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76200"/>
            <a:ext cx="4800600" cy="6282727"/>
          </a:xfrm>
          <a:prstGeom prst="rect">
            <a:avLst/>
          </a:prstGeom>
        </p:spPr>
      </p:pic>
      <p:pic>
        <p:nvPicPr>
          <p:cNvPr id="3" name="Picture 2" descr="000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4800"/>
            <a:ext cx="368754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1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7702550" cy="595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8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09955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3" y="437570"/>
            <a:ext cx="80645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9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Problems with gut health can promote inflammation: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8763" y="1741469"/>
            <a:ext cx="5550013" cy="4114800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90000"/>
              </a:lnSpc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Weight Gain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Asthma-allergies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Autoimmunity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Arthritis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Metabolic Bone disease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Skin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problems e.g. eczema,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rosacia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Mood disorders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Cognitive decline-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Alzheimers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Cancer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0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2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13" y="1869488"/>
            <a:ext cx="3192663" cy="491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2" y="492478"/>
            <a:ext cx="7200900" cy="5308600"/>
          </a:xfrm>
          <a:prstGeom prst="rect">
            <a:avLst/>
          </a:prstGeom>
        </p:spPr>
      </p:pic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7" y="6190544"/>
            <a:ext cx="4838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7200900" cy="5473700"/>
          </a:xfrm>
          <a:prstGeom prst="rect">
            <a:avLst/>
          </a:prstGeom>
        </p:spPr>
      </p:pic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4" y="6134100"/>
            <a:ext cx="4838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Noteworthy contributions to alterations of the human microbiome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Dietary changes e.g. refined, processed simple starches and sugars “carbohydrate-dense” foods</a:t>
            </a:r>
          </a:p>
          <a:p>
            <a:r>
              <a:rPr lang="en-US" sz="2800" dirty="0" smtClean="0"/>
              <a:t>Marked decreases in fermentable fiber</a:t>
            </a:r>
          </a:p>
          <a:p>
            <a:r>
              <a:rPr lang="en-US" sz="2800" dirty="0" smtClean="0"/>
              <a:t>Antibiotic use in prescriptions and in industrialized foods</a:t>
            </a:r>
          </a:p>
          <a:p>
            <a:r>
              <a:rPr lang="en-US" sz="2800" dirty="0" smtClean="0"/>
              <a:t>Glyphosate as an anti-microbial</a:t>
            </a:r>
          </a:p>
          <a:p>
            <a:r>
              <a:rPr lang="en-US" sz="2800" dirty="0" smtClean="0"/>
              <a:t>Hygiene hypothesis</a:t>
            </a:r>
          </a:p>
          <a:p>
            <a:r>
              <a:rPr lang="en-US" sz="2800" dirty="0" smtClean="0"/>
              <a:t>Prior GI infections; H. pylori; systemic </a:t>
            </a:r>
            <a:r>
              <a:rPr lang="en-US" sz="2800" smtClean="0"/>
              <a:t>infections SIBO</a:t>
            </a:r>
            <a:r>
              <a:rPr lang="en-US" sz="2800" dirty="0" smtClean="0"/>
              <a:t>-small intestinal bacterial overgrowth</a:t>
            </a:r>
          </a:p>
          <a:p>
            <a:r>
              <a:rPr lang="en-US" sz="2800" dirty="0" smtClean="0"/>
              <a:t>Medications e.g. PPIs, steroids, chemotherapy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167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81000"/>
            <a:ext cx="5181600" cy="441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600200" y="5181600"/>
            <a:ext cx="57912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Times" pitchFamily="-111" charset="0"/>
              </a:rPr>
              <a:t>“The future </a:t>
            </a:r>
            <a:r>
              <a:rPr lang="en-US" sz="2000" dirty="0" err="1">
                <a:latin typeface="Times" pitchFamily="-111" charset="0"/>
              </a:rPr>
              <a:t>ain’t</a:t>
            </a:r>
            <a:r>
              <a:rPr lang="en-US" sz="2000" dirty="0">
                <a:latin typeface="Times" pitchFamily="-111" charset="0"/>
              </a:rPr>
              <a:t> what it used to be.”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Times" pitchFamily="-111" charset="0"/>
              </a:rPr>
              <a:t>Yogi Berra</a:t>
            </a:r>
          </a:p>
        </p:txBody>
      </p:sp>
    </p:spTree>
    <p:extLst>
      <p:ext uri="{BB962C8B-B14F-4D97-AF65-F5344CB8AC3E}">
        <p14:creationId xmlns:p14="http://schemas.microsoft.com/office/powerpoint/2010/main" val="7016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1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7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3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756"/>
            <a:ext cx="6501234" cy="60408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3048000"/>
            <a:ext cx="7543800" cy="2308324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“The connection between the gut microbiota and energy homeostasis and inflammation and its role in the pathogenesis of obesity-related disorders are increasingly recognized. The role of the Western diet, antibiotics and lifestyle in promoting an obesogenic microbiota is increasingly clear.”</a:t>
            </a:r>
            <a:endParaRPr lang="en-US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43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fx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5181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867400"/>
            <a:ext cx="579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400" dirty="0" smtClean="0">
              <a:latin typeface="Times New Roman"/>
              <a:cs typeface="Times New Roman"/>
            </a:endParaRPr>
          </a:p>
          <a:p>
            <a:endParaRPr lang="de-DE" sz="1400" dirty="0">
              <a:latin typeface="Times New Roman"/>
              <a:cs typeface="Times New Roman"/>
            </a:endParaRPr>
          </a:p>
          <a:p>
            <a:r>
              <a:rPr lang="de-DE" sz="1400" dirty="0" err="1" smtClean="0">
                <a:latin typeface="Times New Roman"/>
                <a:cs typeface="Times New Roman"/>
              </a:rPr>
              <a:t>Cell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>
                <a:latin typeface="Times New Roman"/>
                <a:cs typeface="Times New Roman"/>
              </a:rPr>
              <a:t>150, 470–480, August 3, 2012 ª2012 </a:t>
            </a:r>
            <a:r>
              <a:rPr lang="de-DE" sz="1400" dirty="0" err="1">
                <a:latin typeface="Times New Roman"/>
                <a:cs typeface="Times New Roman"/>
              </a:rPr>
              <a:t>Elsevier</a:t>
            </a:r>
            <a:r>
              <a:rPr lang="de-DE" sz="1400" dirty="0">
                <a:latin typeface="Times New Roman"/>
                <a:cs typeface="Times New Roman"/>
              </a:rPr>
              <a:t> Inc.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1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9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8411"/>
            <a:ext cx="85344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"/>
            <a:ext cx="8064500" cy="6183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" y="6488668"/>
            <a:ext cx="601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Journal of </a:t>
            </a:r>
            <a:r>
              <a:rPr lang="en-US" sz="1400" dirty="0">
                <a:latin typeface="Times New Roman"/>
                <a:cs typeface="Times New Roman"/>
              </a:rPr>
              <a:t>M</a:t>
            </a:r>
            <a:r>
              <a:rPr lang="en-US" sz="1400" dirty="0" smtClean="0">
                <a:latin typeface="Times New Roman"/>
                <a:cs typeface="Times New Roman"/>
              </a:rPr>
              <a:t>olecular Endocrinology (2013) 51</a:t>
            </a:r>
            <a:r>
              <a:rPr lang="en-US" sz="1400" b="1" dirty="0" smtClean="0">
                <a:latin typeface="Times New Roman"/>
                <a:cs typeface="Times New Roman"/>
              </a:rPr>
              <a:t>,</a:t>
            </a:r>
            <a:r>
              <a:rPr lang="en-US" sz="1400" dirty="0" smtClean="0">
                <a:latin typeface="Times New Roman"/>
                <a:cs typeface="Times New Roman"/>
              </a:rPr>
              <a:t> R54-R61</a:t>
            </a:r>
            <a:r>
              <a:rPr lang="en-US" sz="1400" b="1" dirty="0" smtClean="0">
                <a:latin typeface="Times New Roman"/>
                <a:cs typeface="Times New Roman"/>
              </a:rPr>
              <a:t> </a:t>
            </a:r>
            <a:endParaRPr lang="en-US" sz="1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19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#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5715000" cy="5999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1828800"/>
            <a:ext cx="1066800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VAT</a:t>
            </a:r>
          </a:p>
          <a:p>
            <a:r>
              <a:rPr lang="en-US" sz="1200" dirty="0" smtClean="0"/>
              <a:t>SAD</a:t>
            </a:r>
          </a:p>
          <a:p>
            <a:r>
              <a:rPr lang="en-US" sz="1200" dirty="0" smtClean="0"/>
              <a:t>Dysbiosis</a:t>
            </a:r>
          </a:p>
          <a:p>
            <a:r>
              <a:rPr lang="en-US" sz="1200" dirty="0" smtClean="0"/>
              <a:t>SIBO</a:t>
            </a:r>
          </a:p>
          <a:p>
            <a:r>
              <a:rPr lang="en-US" sz="1200" dirty="0" smtClean="0"/>
              <a:t>Food </a:t>
            </a:r>
            <a:r>
              <a:rPr lang="en-US" sz="1200" dirty="0" err="1" smtClean="0"/>
              <a:t>sens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2578" y="63246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Journal of </a:t>
            </a:r>
            <a:r>
              <a:rPr lang="en-US" sz="1400" dirty="0"/>
              <a:t>M</a:t>
            </a:r>
            <a:r>
              <a:rPr lang="en-US" sz="1400" dirty="0" smtClean="0"/>
              <a:t>olecular Endocrinology (2013) 51</a:t>
            </a:r>
            <a:r>
              <a:rPr lang="en-US" sz="1400" b="1" dirty="0" smtClean="0"/>
              <a:t>,</a:t>
            </a:r>
            <a:r>
              <a:rPr lang="en-US" sz="1400" dirty="0" smtClean="0"/>
              <a:t> R54-R61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060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4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995" y="228600"/>
            <a:ext cx="7905605" cy="575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603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2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6919015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249238" y="84138"/>
            <a:ext cx="87503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9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Learning objectives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Participants will understand the contributors to a less diverse and balanced microbiome in industrialized countries.</a:t>
            </a:r>
          </a:p>
          <a:p>
            <a:r>
              <a:rPr lang="en-US" sz="2800" dirty="0" smtClean="0"/>
              <a:t>Participants will understand the mechanisms that link alterations of the microbiome with human health.</a:t>
            </a:r>
          </a:p>
          <a:p>
            <a:r>
              <a:rPr lang="en-US" sz="2800" dirty="0" smtClean="0"/>
              <a:t>Participants will take away 3 lifestyle interventions to restore balance and health to the gut microbiome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8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Box 3"/>
          <p:cNvSpPr txBox="1">
            <a:spLocks noChangeArrowheads="1"/>
          </p:cNvSpPr>
          <p:nvPr/>
        </p:nvSpPr>
        <p:spPr bwMode="auto">
          <a:xfrm>
            <a:off x="2278063" y="5826125"/>
            <a:ext cx="472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/>
              <a:t>Courtesy Ian Spreadbury PhD</a:t>
            </a:r>
          </a:p>
        </p:txBody>
      </p:sp>
      <p:pic>
        <p:nvPicPr>
          <p:cNvPr id="10242" name="Picture 5" descr="Screen-Shot-2015-09-07-at-12.31.33-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0"/>
            <a:ext cx="627221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930775" y="6473825"/>
            <a:ext cx="1123950" cy="33813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Cancer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98838" y="6438900"/>
            <a:ext cx="1400175" cy="209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77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84" y="119816"/>
            <a:ext cx="7096708" cy="5823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705" y="3774222"/>
            <a:ext cx="8697732" cy="230832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800000"/>
                </a:solidFill>
              </a:rPr>
              <a:t>Giving NNS to mice induced changes in their gut microbiome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800000"/>
                </a:solidFill>
              </a:rPr>
              <a:t>These changes were associated with glucose intolerance and insulin resistance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800000"/>
                </a:solidFill>
              </a:rPr>
              <a:t>These metabolic effects were ameliorated with </a:t>
            </a:r>
            <a:r>
              <a:rPr lang="en-US" sz="2400" dirty="0" err="1" smtClean="0">
                <a:solidFill>
                  <a:srgbClr val="800000"/>
                </a:solidFill>
              </a:rPr>
              <a:t>Abx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800000"/>
                </a:solidFill>
              </a:rPr>
              <a:t>These metabolic effects were transferred when stool from mice receiving the NNS were transplanted into germ-free mice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2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04800" y="152400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Summary: </a:t>
            </a:r>
            <a:r>
              <a:rPr lang="en-US" sz="2800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Dysbiosis</a:t>
            </a:r>
            <a:r>
              <a:rPr lang="en-US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, SIBO, Increased Intestinal Permeability</a:t>
            </a:r>
            <a:endParaRPr lang="en-US" sz="28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3317" y="1066800"/>
            <a:ext cx="2444317" cy="8858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LPS via TLR4 activates stellate cells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3317" y="2253001"/>
            <a:ext cx="2444317" cy="5598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PGC1-alpha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19324" y="2404775"/>
            <a:ext cx="0" cy="408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23317" y="3107294"/>
            <a:ext cx="2444317" cy="7027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</a:rPr>
              <a:t>   FIAF                LPL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9600" y="3200400"/>
            <a:ext cx="0" cy="408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288776" y="3469008"/>
            <a:ext cx="39183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47185" y="3237022"/>
            <a:ext cx="0" cy="4080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23317" y="3971932"/>
            <a:ext cx="2444317" cy="12564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Carbohydrate dense foods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Sugar/Fructose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3317" y="5714719"/>
            <a:ext cx="2444317" cy="6079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Bile Acid Changes/PPIs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972560" y="1607687"/>
            <a:ext cx="472907" cy="135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972560" y="2530155"/>
            <a:ext cx="472907" cy="135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72560" y="3452623"/>
            <a:ext cx="472907" cy="135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72560" y="4591251"/>
            <a:ext cx="472907" cy="135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972560" y="6040608"/>
            <a:ext cx="472907" cy="135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648142" y="2115136"/>
            <a:ext cx="2432094" cy="857058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Altered Mitochondrial function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FFA oxidation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107538" y="2665610"/>
            <a:ext cx="0" cy="2944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648142" y="3107294"/>
            <a:ext cx="2432094" cy="553909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Increased FFA uptake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648142" y="4314296"/>
            <a:ext cx="2432094" cy="553909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Increased hepatic lipogenesis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48142" y="5714719"/>
            <a:ext cx="2432094" cy="607948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</a:rPr>
              <a:t>Bacteriostasis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SIBO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242376" y="3253140"/>
            <a:ext cx="594512" cy="408063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039563" y="2253001"/>
            <a:ext cx="1878117" cy="2351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Obesity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VAT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Insulin Resistance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DM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NASH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57600" y="1143000"/>
            <a:ext cx="2432094" cy="857058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Systemic Inflammation</a:t>
            </a:r>
          </a:p>
          <a:p>
            <a:pPr algn="ctr"/>
            <a:r>
              <a:rPr lang="en-US" sz="16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Insulin Resistance</a:t>
            </a:r>
          </a:p>
          <a:p>
            <a:pPr algn="ctr"/>
            <a:r>
              <a:rPr lang="en-US" sz="16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Hepatic inflammation</a:t>
            </a:r>
          </a:p>
        </p:txBody>
      </p:sp>
    </p:spTree>
    <p:extLst>
      <p:ext uri="{BB962C8B-B14F-4D97-AF65-F5344CB8AC3E}">
        <p14:creationId xmlns:p14="http://schemas.microsoft.com/office/powerpoint/2010/main" val="13334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6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61" y="191707"/>
            <a:ext cx="7502692" cy="561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175" y="6194516"/>
            <a:ext cx="445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Kathie Swift </a:t>
            </a:r>
            <a:r>
              <a:rPr lang="en-US" dirty="0"/>
              <a:t>MS RDN LDN FAND EBQ</a:t>
            </a:r>
          </a:p>
        </p:txBody>
      </p:sp>
    </p:spTree>
    <p:extLst>
      <p:ext uri="{BB962C8B-B14F-4D97-AF65-F5344CB8AC3E}">
        <p14:creationId xmlns:p14="http://schemas.microsoft.com/office/powerpoint/2010/main" val="177480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739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Microbiota Accessible Carbohydrates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447800"/>
            <a:ext cx="8229600" cy="4094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66FF"/>
                </a:solidFill>
              </a:rPr>
              <a:t>Soluble fibers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Fruits and vegetables e.g. apples, pears, berries, carrots, squash, zucchini, sweet potato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rgbClr val="3366FF"/>
                </a:solidFill>
              </a:rPr>
              <a:t>Non-starch polysaccharides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Long chain carbohydrates that are not starch e.g. onions, garlic, Jerusalem artichoke, leeks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>
                <a:solidFill>
                  <a:srgbClr val="3366FF"/>
                </a:solidFill>
              </a:rPr>
              <a:t>Resistant starch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Non-soluble fiber e.g. beans, legumes, lentils, cooked-cooled potatoes, plantains</a:t>
            </a:r>
          </a:p>
        </p:txBody>
      </p:sp>
    </p:spTree>
    <p:extLst>
      <p:ext uri="{BB962C8B-B14F-4D97-AF65-F5344CB8AC3E}">
        <p14:creationId xmlns:p14="http://schemas.microsoft.com/office/powerpoint/2010/main" val="193453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8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8" y="239633"/>
            <a:ext cx="7790221" cy="582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3175" y="6194516"/>
            <a:ext cx="445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Kathie Swift </a:t>
            </a:r>
            <a:r>
              <a:rPr lang="en-US" dirty="0"/>
              <a:t>MS RDN LDN FAND EBQ</a:t>
            </a:r>
          </a:p>
        </p:txBody>
      </p:sp>
    </p:spTree>
    <p:extLst>
      <p:ext uri="{BB962C8B-B14F-4D97-AF65-F5344CB8AC3E}">
        <p14:creationId xmlns:p14="http://schemas.microsoft.com/office/powerpoint/2010/main" val="417749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2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83" y="275578"/>
            <a:ext cx="7826162" cy="57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3175" y="6194516"/>
            <a:ext cx="445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Kathie Swift </a:t>
            </a:r>
            <a:r>
              <a:rPr lang="en-US" dirty="0"/>
              <a:t>MS RDN LDN FAND EBQ</a:t>
            </a:r>
          </a:p>
        </p:txBody>
      </p:sp>
    </p:spTree>
    <p:extLst>
      <p:ext uri="{BB962C8B-B14F-4D97-AF65-F5344CB8AC3E}">
        <p14:creationId xmlns:p14="http://schemas.microsoft.com/office/powerpoint/2010/main" val="124642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3" y="0"/>
            <a:ext cx="69500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657600"/>
            <a:ext cx="7772400" cy="1938992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In animal models, giving VSL#3 probiotics modulates microbiota induction of butyrate and GLP-1.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These metabolic changes enhance insulin signaling, increase fat oxidation, decrease appetite, improve colonic epithelial function-integrity and barrier function.</a:t>
            </a:r>
            <a:endParaRPr lang="en-US" sz="2400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619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7643586" cy="586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6477000"/>
            <a:ext cx="2331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baseline="30000" dirty="0"/>
              <a:t>Am J Clin Nutr </a:t>
            </a:r>
            <a:r>
              <a:rPr lang="de-DE" baseline="30000" dirty="0"/>
              <a:t>2006;84:556–60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971800"/>
            <a:ext cx="7467600" cy="1200328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Fasting GLP-1 levels were associated with higher rates of TEE and fat oxidation, independent of age, sex and body composition.</a:t>
            </a:r>
            <a:endParaRPr lang="en-US" sz="2400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441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28600"/>
            <a:ext cx="5562600" cy="6255133"/>
          </a:xfrm>
          <a:prstGeom prst="rect">
            <a:avLst/>
          </a:prstGeom>
        </p:spPr>
      </p:pic>
      <p:pic>
        <p:nvPicPr>
          <p:cNvPr id="3" name="Picture 2" descr="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3269229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971800" y="533400"/>
            <a:ext cx="3124200" cy="2971800"/>
          </a:xfrm>
          <a:prstGeom prst="ellipse">
            <a:avLst/>
          </a:prstGeom>
          <a:solidFill>
            <a:srgbClr val="FFCE13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Times New Roman"/>
                <a:cs typeface="Times New Roman"/>
              </a:rPr>
              <a:t>Environment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905000" y="2514600"/>
            <a:ext cx="3048000" cy="3124200"/>
          </a:xfrm>
          <a:prstGeom prst="ellipse">
            <a:avLst/>
          </a:prstGeom>
          <a:solidFill>
            <a:srgbClr val="FF0000">
              <a:alpha val="5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Epigenome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343400" y="2514600"/>
            <a:ext cx="3124200" cy="3048000"/>
          </a:xfrm>
          <a:prstGeom prst="ellipse">
            <a:avLst/>
          </a:prstGeom>
          <a:solidFill>
            <a:srgbClr val="0000FF">
              <a:alpha val="5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Microbiome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648200" y="1219200"/>
            <a:ext cx="3048000" cy="2209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96200" y="762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Life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5638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Consciousness-Spirit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00200" y="304800"/>
            <a:ext cx="6019800" cy="6248400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kzidenz-Grotesk BQ Light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5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6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85424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124200"/>
            <a:ext cx="8610600" cy="1938992"/>
          </a:xfrm>
          <a:prstGeom prst="rect">
            <a:avLst/>
          </a:prstGeom>
          <a:solidFill>
            <a:srgbClr val="80000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Multi-center, double-blinded randomized, placebo-controlled intervention trial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87 subjects with high BMI and VAT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FM vs. placebo for 12 weeks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Improved wt. loss and body comp in treated group compared with control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Higher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adiponectin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 treated group.  Enhanced insulin sensitivity, glucose regulation and fat oxidation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6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870700" cy="6167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3200400"/>
            <a:ext cx="6324600" cy="1569660"/>
          </a:xfrm>
          <a:prstGeom prst="rect">
            <a:avLst/>
          </a:prstGeom>
          <a:solidFill>
            <a:srgbClr val="800000"/>
          </a:solidFill>
          <a:ln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Greater fecal fat excretion seen in those supplemented with L. </a:t>
            </a:r>
            <a:r>
              <a:rPr lang="en-US" sz="2400" dirty="0" err="1" smtClean="0">
                <a:solidFill>
                  <a:srgbClr val="FFFFFF"/>
                </a:solidFill>
                <a:latin typeface="Times"/>
                <a:cs typeface="Times"/>
              </a:rPr>
              <a:t>gasseri</a:t>
            </a: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. This effect was mediated by suppression of lipase-mediated lipid absorption.</a:t>
            </a:r>
            <a:endParaRPr lang="en-US" sz="2400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235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84462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124200"/>
            <a:ext cx="7924800" cy="1938992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Different Lactobacillus species appear to have varied effects on metabolism and weight loss.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Review of 17 RCTs in human adults reveal positive effects with L </a:t>
            </a:r>
            <a:r>
              <a:rPr lang="en-US" sz="2400" dirty="0" err="1" smtClean="0">
                <a:solidFill>
                  <a:srgbClr val="FFFFFF"/>
                </a:solidFill>
                <a:latin typeface="Times"/>
                <a:cs typeface="Times"/>
              </a:rPr>
              <a:t>plantarum</a:t>
            </a: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 and L </a:t>
            </a:r>
            <a:r>
              <a:rPr lang="en-US" sz="2400" dirty="0" err="1" smtClean="0">
                <a:solidFill>
                  <a:srgbClr val="FFFFFF"/>
                </a:solidFill>
                <a:latin typeface="Times"/>
                <a:cs typeface="Times"/>
              </a:rPr>
              <a:t>gasseri</a:t>
            </a:r>
            <a:r>
              <a:rPr lang="en-US" sz="2400" dirty="0" smtClean="0">
                <a:solidFill>
                  <a:srgbClr val="FFFFFF"/>
                </a:solidFill>
                <a:latin typeface="Times"/>
                <a:cs typeface="Times"/>
              </a:rPr>
              <a:t> with weight gain with L acidophilus.</a:t>
            </a:r>
            <a:endParaRPr lang="en-US" sz="2400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097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3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7" y="311523"/>
            <a:ext cx="7862103" cy="57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3175" y="6194516"/>
            <a:ext cx="445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Kathie Swift </a:t>
            </a:r>
            <a:r>
              <a:rPr lang="en-US" dirty="0"/>
              <a:t>MS RDN LDN FAND EBQ</a:t>
            </a:r>
          </a:p>
        </p:txBody>
      </p:sp>
    </p:spTree>
    <p:extLst>
      <p:ext uri="{BB962C8B-B14F-4D97-AF65-F5344CB8AC3E}">
        <p14:creationId xmlns:p14="http://schemas.microsoft.com/office/powerpoint/2010/main" val="359229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85424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124200"/>
            <a:ext cx="8610600" cy="1938992"/>
          </a:xfrm>
          <a:prstGeom prst="rect">
            <a:avLst/>
          </a:prstGeom>
          <a:solidFill>
            <a:srgbClr val="80000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Multi-center, double-blinded randomized, placebo-controlled intervention trial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87 subjects with high BMI and VAT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FM vs. placebo for 12 weeks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Improved wt. loss and body comp in treated group compared with control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Higher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adiponectin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 treated group.  Enhanced insulin sensitivity, glucose regulation and fat oxidation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44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600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276600"/>
            <a:ext cx="8229600" cy="1200328"/>
          </a:xfrm>
          <a:prstGeom prst="rect">
            <a:avLst/>
          </a:prstGeom>
          <a:solidFill>
            <a:srgbClr val="800000"/>
          </a:solidFill>
          <a:ln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"/>
                <a:cs typeface="Times"/>
              </a:rPr>
              <a:t>Intervention with FM in 210 healthy overweight adults.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"/>
                <a:cs typeface="Times"/>
              </a:rPr>
              <a:t>Significant lowering of abdominal adiposity was seen.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"/>
                <a:cs typeface="Times"/>
              </a:rPr>
              <a:t>Effects were reversed after discontinuation of FM </a:t>
            </a:r>
            <a:endParaRPr lang="en-US" sz="24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177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9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703" y="2034177"/>
            <a:ext cx="6361555" cy="369332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42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Lifestyle changes to bring diversity and balance to the gut microbiome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68" y="1558669"/>
            <a:ext cx="8565948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Diminish sugar and processed refined, carbohydrate-dense foods. Grains, gluten and glyphosate exposures</a:t>
            </a:r>
          </a:p>
          <a:p>
            <a:r>
              <a:rPr lang="en-US" sz="2400" dirty="0" smtClean="0"/>
              <a:t>Increase fermentable plant-based fiber and fermentable foods</a:t>
            </a:r>
          </a:p>
          <a:p>
            <a:r>
              <a:rPr lang="en-US" sz="2400" dirty="0" smtClean="0"/>
              <a:t>Whenever possible, go organic, GMO-free (glyphosate)</a:t>
            </a:r>
          </a:p>
          <a:p>
            <a:r>
              <a:rPr lang="en-US" sz="2400" dirty="0" smtClean="0"/>
              <a:t>Cautious with prescribed antibiotics and feedlot meats, poultry, and eggs</a:t>
            </a:r>
          </a:p>
          <a:p>
            <a:r>
              <a:rPr lang="en-US" sz="2400" dirty="0" smtClean="0"/>
              <a:t>Minimize NNS, emulsifiers, thickeners</a:t>
            </a:r>
          </a:p>
          <a:p>
            <a:r>
              <a:rPr lang="en-US" sz="2400" dirty="0" smtClean="0"/>
              <a:t>Consider testing, diagnosis and treatment of </a:t>
            </a:r>
            <a:r>
              <a:rPr lang="en-US" sz="2400" dirty="0" err="1" smtClean="0"/>
              <a:t>dysbiosis</a:t>
            </a:r>
            <a:r>
              <a:rPr lang="en-US" sz="2400" dirty="0" smtClean="0"/>
              <a:t>-SIBO (breath testing; CDSA; H. pylori)</a:t>
            </a:r>
          </a:p>
          <a:p>
            <a:r>
              <a:rPr lang="en-US" sz="2400" dirty="0" smtClean="0"/>
              <a:t>Probiotics</a:t>
            </a:r>
          </a:p>
          <a:p>
            <a:r>
              <a:rPr lang="en-US" sz="2400" dirty="0" smtClean="0"/>
              <a:t>Taper, d/c PPIs</a:t>
            </a:r>
          </a:p>
          <a:p>
            <a:r>
              <a:rPr lang="en-US" sz="2400" dirty="0" smtClean="0"/>
              <a:t>? Future of fecal microbiota transplants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875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d24c3cb70ac5a19799c68e5f975f2b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" y="658991"/>
            <a:ext cx="3594100" cy="538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7687" y="2612001"/>
            <a:ext cx="297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Thank You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792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0"/>
            <a:ext cx="2565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Box 3"/>
          <p:cNvSpPr txBox="1">
            <a:spLocks noChangeArrowheads="1"/>
          </p:cNvSpPr>
          <p:nvPr/>
        </p:nvSpPr>
        <p:spPr bwMode="auto">
          <a:xfrm>
            <a:off x="4495800" y="2743200"/>
            <a:ext cx="4495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99</a:t>
            </a:r>
            <a:r>
              <a:rPr lang="en-US" sz="2000" dirty="0">
                <a:latin typeface="Times New Roman" charset="0"/>
                <a:cs typeface="Times New Roman" charset="0"/>
              </a:rPr>
              <a:t>% genome from microbes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Digestion-caloric extraction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Detoxification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b="1" i="1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cs typeface="Times New Roman" charset="0"/>
              </a:rPr>
              <a:t>Epigenomic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cs typeface="Times New Roman" charset="0"/>
              </a:rPr>
              <a:t>expression e.g., 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butyrate</a:t>
            </a:r>
          </a:p>
          <a:p>
            <a:pPr eaLnBrk="1" hangingPunct="1"/>
            <a:r>
              <a:rPr lang="en-US" sz="2000" dirty="0" smtClean="0">
                <a:latin typeface="Times New Roman" charset="0"/>
                <a:cs typeface="Times New Roman" charset="0"/>
              </a:rPr>
              <a:t>  and </a:t>
            </a:r>
            <a:r>
              <a:rPr lang="en-US" sz="2000" dirty="0">
                <a:latin typeface="Times New Roman" charset="0"/>
                <a:cs typeface="Times New Roman" charset="0"/>
              </a:rPr>
              <a:t>histone </a:t>
            </a:r>
            <a:r>
              <a:rPr lang="en-US" sz="2000" dirty="0" err="1">
                <a:latin typeface="Times New Roman" charset="0"/>
                <a:cs typeface="Times New Roman" charset="0"/>
              </a:rPr>
              <a:t>deacetylase</a:t>
            </a:r>
            <a:r>
              <a:rPr lang="en-US" sz="2000" dirty="0">
                <a:latin typeface="Times New Roman" charset="0"/>
                <a:cs typeface="Times New Roman" charset="0"/>
              </a:rPr>
              <a:t> inhibition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cs typeface="Times New Roman" charset="0"/>
              </a:rPr>
              <a:t>Immunomodulatory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cs typeface="Times New Roman" charset="0"/>
              </a:rPr>
              <a:t>cell signaling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Cytokine modulation – insulin/leptin</a:t>
            </a:r>
            <a:endParaRPr lang="en-US" sz="2000" dirty="0">
              <a:latin typeface="Times New Roman" charset="0"/>
              <a:cs typeface="Times New Roman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Vitamin </a:t>
            </a:r>
            <a:r>
              <a:rPr lang="en-US" sz="2000" dirty="0">
                <a:latin typeface="Times New Roman" charset="0"/>
                <a:cs typeface="Times New Roman" charset="0"/>
              </a:rPr>
              <a:t>modification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cs typeface="Times New Roman" charset="0"/>
              </a:rPr>
              <a:t> Neurotransmitters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SCFAs and gut hormones/permeability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Talk to the </a:t>
            </a:r>
            <a:r>
              <a:rPr lang="en-US" sz="2000" dirty="0" err="1" smtClean="0">
                <a:latin typeface="Times New Roman" charset="0"/>
                <a:cs typeface="Times New Roman" charset="0"/>
              </a:rPr>
              <a:t>vagus</a:t>
            </a:r>
            <a:r>
              <a:rPr lang="en-US" sz="2000" dirty="0" smtClean="0">
                <a:latin typeface="Times New Roman" charset="0"/>
                <a:cs typeface="Times New Roman" charset="0"/>
              </a:rPr>
              <a:t> nerve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pic>
        <p:nvPicPr>
          <p:cNvPr id="624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4503738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0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7" y="364962"/>
            <a:ext cx="81407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5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37" y="802122"/>
            <a:ext cx="75565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28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20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101600"/>
            <a:ext cx="58039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3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925</Words>
  <Application>Microsoft Macintosh PowerPoint</Application>
  <PresentationFormat>On-screen Show (4:3)</PresentationFormat>
  <Paragraphs>139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Health and the Gut Microbiome:  Restoring a Lost Legacy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gut health can promote inflammation:</vt:lpstr>
      <vt:lpstr>PowerPoint Presentation</vt:lpstr>
      <vt:lpstr>PowerPoint Presentation</vt:lpstr>
      <vt:lpstr>PowerPoint Presentation</vt:lpstr>
      <vt:lpstr>PowerPoint Presentation</vt:lpstr>
      <vt:lpstr>Noteworthy contributions to alterations of the human microbiome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Lifestyle changes to bring diversity and balance to the gut microbiome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Mark Pettus</cp:lastModifiedBy>
  <cp:revision>21</cp:revision>
  <dcterms:created xsi:type="dcterms:W3CDTF">2017-03-09T17:40:10Z</dcterms:created>
  <dcterms:modified xsi:type="dcterms:W3CDTF">2017-03-26T14:36:48Z</dcterms:modified>
</cp:coreProperties>
</file>