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1"/>
  </p:notesMasterIdLst>
  <p:handoutMasterIdLst>
    <p:handoutMasterId r:id="rId92"/>
  </p:handoutMasterIdLst>
  <p:sldIdLst>
    <p:sldId id="871" r:id="rId2"/>
    <p:sldId id="1246" r:id="rId3"/>
    <p:sldId id="866" r:id="rId4"/>
    <p:sldId id="1248" r:id="rId5"/>
    <p:sldId id="1296" r:id="rId6"/>
    <p:sldId id="1199" r:id="rId7"/>
    <p:sldId id="1464" r:id="rId8"/>
    <p:sldId id="1344" r:id="rId9"/>
    <p:sldId id="1346" r:id="rId10"/>
    <p:sldId id="1406" r:id="rId11"/>
    <p:sldId id="1433" r:id="rId12"/>
    <p:sldId id="1411" r:id="rId13"/>
    <p:sldId id="1247" r:id="rId14"/>
    <p:sldId id="1302" r:id="rId15"/>
    <p:sldId id="1391" r:id="rId16"/>
    <p:sldId id="1393" r:id="rId17"/>
    <p:sldId id="1395" r:id="rId18"/>
    <p:sldId id="1396" r:id="rId19"/>
    <p:sldId id="1397" r:id="rId20"/>
    <p:sldId id="1422" r:id="rId21"/>
    <p:sldId id="1423" r:id="rId22"/>
    <p:sldId id="1398" r:id="rId23"/>
    <p:sldId id="1399" r:id="rId24"/>
    <p:sldId id="1400" r:id="rId25"/>
    <p:sldId id="1401" r:id="rId26"/>
    <p:sldId id="1402" r:id="rId27"/>
    <p:sldId id="1403" r:id="rId28"/>
    <p:sldId id="978" r:id="rId29"/>
    <p:sldId id="979" r:id="rId30"/>
    <p:sldId id="980" r:id="rId31"/>
    <p:sldId id="1183" r:id="rId32"/>
    <p:sldId id="1142" r:id="rId33"/>
    <p:sldId id="1244" r:id="rId34"/>
    <p:sldId id="1245" r:id="rId35"/>
    <p:sldId id="1110" r:id="rId36"/>
    <p:sldId id="1074" r:id="rId37"/>
    <p:sldId id="1112" r:id="rId38"/>
    <p:sldId id="1019" r:id="rId39"/>
    <p:sldId id="1292" r:id="rId40"/>
    <p:sldId id="1276" r:id="rId41"/>
    <p:sldId id="1281" r:id="rId42"/>
    <p:sldId id="1282" r:id="rId43"/>
    <p:sldId id="1331" r:id="rId44"/>
    <p:sldId id="1330" r:id="rId45"/>
    <p:sldId id="1333" r:id="rId46"/>
    <p:sldId id="1257" r:id="rId47"/>
    <p:sldId id="1315" r:id="rId48"/>
    <p:sldId id="1274" r:id="rId49"/>
    <p:sldId id="1359" r:id="rId50"/>
    <p:sldId id="1426" r:id="rId51"/>
    <p:sldId id="1427" r:id="rId52"/>
    <p:sldId id="1414" r:id="rId53"/>
    <p:sldId id="1356" r:id="rId54"/>
    <p:sldId id="1256" r:id="rId55"/>
    <p:sldId id="1116" r:id="rId56"/>
    <p:sldId id="1363" r:id="rId57"/>
    <p:sldId id="1364" r:id="rId58"/>
    <p:sldId id="1365" r:id="rId59"/>
    <p:sldId id="1358" r:id="rId60"/>
    <p:sldId id="1360" r:id="rId61"/>
    <p:sldId id="1295" r:id="rId62"/>
    <p:sldId id="1448" r:id="rId63"/>
    <p:sldId id="1460" r:id="rId64"/>
    <p:sldId id="1461" r:id="rId65"/>
    <p:sldId id="1462" r:id="rId66"/>
    <p:sldId id="1198" r:id="rId67"/>
    <p:sldId id="1269" r:id="rId68"/>
    <p:sldId id="1267" r:id="rId69"/>
    <p:sldId id="1266" r:id="rId70"/>
    <p:sldId id="1416" r:id="rId71"/>
    <p:sldId id="1449" r:id="rId72"/>
    <p:sldId id="1338" r:id="rId73"/>
    <p:sldId id="1334" r:id="rId74"/>
    <p:sldId id="1287" r:id="rId75"/>
    <p:sldId id="1413" r:id="rId76"/>
    <p:sldId id="1306" r:id="rId77"/>
    <p:sldId id="1458" r:id="rId78"/>
    <p:sldId id="1459" r:id="rId79"/>
    <p:sldId id="1419" r:id="rId80"/>
    <p:sldId id="1455" r:id="rId81"/>
    <p:sldId id="1456" r:id="rId82"/>
    <p:sldId id="1420" r:id="rId83"/>
    <p:sldId id="1311" r:id="rId84"/>
    <p:sldId id="1312" r:id="rId85"/>
    <p:sldId id="1320" r:id="rId86"/>
    <p:sldId id="1443" r:id="rId87"/>
    <p:sldId id="1279" r:id="rId88"/>
    <p:sldId id="1444" r:id="rId89"/>
    <p:sldId id="1035" r:id="rId9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0058"/>
    <a:srgbClr val="6B1EA2"/>
    <a:srgbClr val="9422D2"/>
    <a:srgbClr val="B72935"/>
    <a:srgbClr val="CC3300"/>
    <a:srgbClr val="DDDDDD"/>
    <a:srgbClr val="008000"/>
    <a:srgbClr val="009900"/>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12" d="100"/>
          <a:sy n="112" d="100"/>
        </p:scale>
        <p:origin x="-43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p:scale>
          <a:sx n="100" d="100"/>
          <a:sy n="100" d="100"/>
        </p:scale>
        <p:origin x="-246"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6"/>
          <p:cNvSpPr>
            <a:spLocks noChangeShapeType="1"/>
          </p:cNvSpPr>
          <p:nvPr/>
        </p:nvSpPr>
        <p:spPr bwMode="auto">
          <a:xfrm>
            <a:off x="244475" y="9121775"/>
            <a:ext cx="6859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1" name="Rectangle 7"/>
          <p:cNvSpPr>
            <a:spLocks noChangeArrowheads="1"/>
          </p:cNvSpPr>
          <p:nvPr/>
        </p:nvSpPr>
        <p:spPr bwMode="auto">
          <a:xfrm>
            <a:off x="325438" y="9209088"/>
            <a:ext cx="5867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57" tIns="50678" rIns="101357" bIns="50678">
            <a:spAutoFit/>
          </a:bodyPr>
          <a:lstStyle/>
          <a:p>
            <a:r>
              <a:rPr lang="en-US" sz="1100" b="1" i="1">
                <a:latin typeface="Times New Roman" charset="0"/>
                <a:cs typeface="Arial" charset="0"/>
              </a:rPr>
              <a:t>©2010 FOOD AS MEDICINE: </a:t>
            </a:r>
            <a:r>
              <a:rPr lang="en-US" sz="1100" i="1">
                <a:latin typeface="Times New Roman" charset="0"/>
                <a:cs typeface="Arial" charset="0"/>
              </a:rPr>
              <a:t>Integrating Nutrition into Clinical Practice and Medical Education</a:t>
            </a:r>
            <a:endParaRPr lang="en-US">
              <a:cs typeface="Arial" charset="0"/>
            </a:endParaRPr>
          </a:p>
        </p:txBody>
      </p:sp>
      <p:sp>
        <p:nvSpPr>
          <p:cNvPr id="2052" name="Line 8"/>
          <p:cNvSpPr>
            <a:spLocks noChangeShapeType="1"/>
          </p:cNvSpPr>
          <p:nvPr/>
        </p:nvSpPr>
        <p:spPr bwMode="auto">
          <a:xfrm>
            <a:off x="244475" y="490538"/>
            <a:ext cx="6986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3" name="Rectangle 9"/>
          <p:cNvSpPr>
            <a:spLocks noChangeArrowheads="1"/>
          </p:cNvSpPr>
          <p:nvPr/>
        </p:nvSpPr>
        <p:spPr bwMode="auto">
          <a:xfrm>
            <a:off x="3381375" y="79375"/>
            <a:ext cx="3771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6" tIns="50999" rIns="101996" bIns="50999" anchor="b"/>
          <a:lstStyle/>
          <a:p>
            <a:pPr algn="r"/>
            <a:r>
              <a:rPr lang="en-US" sz="1200" b="1" i="1">
                <a:latin typeface="Times New Roman" charset="0"/>
                <a:cs typeface="Arial" charset="0"/>
              </a:rPr>
              <a:t> Critical Micronutrients for Clinical Consideration - </a:t>
            </a:r>
            <a:fld id="{DBE23C78-C7C9-B94B-A44F-0823EB777D17}" type="slidenum">
              <a:rPr lang="en-US" sz="1200" b="1" i="1">
                <a:latin typeface="Times New Roman" charset="0"/>
                <a:cs typeface="Arial" charset="0"/>
              </a:rPr>
              <a:pPr algn="r"/>
              <a:t>‹#›</a:t>
            </a:fld>
            <a:r>
              <a:rPr lang="en-US" sz="1200" b="1">
                <a:latin typeface="Times New Roman" charset="0"/>
                <a:cs typeface="Arial" charset="0"/>
              </a:rPr>
              <a:t>   </a:t>
            </a:r>
            <a:endParaRPr lang="en-US">
              <a:cs typeface="Arial" charset="0"/>
            </a:endParaRPr>
          </a:p>
        </p:txBody>
      </p:sp>
    </p:spTree>
    <p:extLst>
      <p:ext uri="{BB962C8B-B14F-4D97-AF65-F5344CB8AC3E}">
        <p14:creationId xmlns:p14="http://schemas.microsoft.com/office/powerpoint/2010/main" val="161654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a:defRPr sz="1300">
                <a:ea typeface="ＭＳ Ｐゴシック" charset="0"/>
                <a:cs typeface="+mn-cs"/>
              </a:defRPr>
            </a:lvl1pPr>
          </a:lstStyle>
          <a:p>
            <a:pPr>
              <a:defRPr/>
            </a:pPr>
            <a:endParaRPr lang="en-US"/>
          </a:p>
        </p:txBody>
      </p:sp>
      <p:sp>
        <p:nvSpPr>
          <p:cNvPr id="2549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54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4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a:defRPr sz="1300"/>
            </a:lvl1pPr>
          </a:lstStyle>
          <a:p>
            <a:pPr>
              <a:defRPr/>
            </a:pPr>
            <a:fld id="{5F0AA01F-6CE3-F44F-AE8B-F82DD271EAFE}" type="slidenum">
              <a:rPr lang="en-US"/>
              <a:pPr>
                <a:defRPr/>
              </a:pPr>
              <a:t>‹#›</a:t>
            </a:fld>
            <a:endParaRPr lang="en-US"/>
          </a:p>
        </p:txBody>
      </p:sp>
    </p:spTree>
    <p:extLst>
      <p:ext uri="{BB962C8B-B14F-4D97-AF65-F5344CB8AC3E}">
        <p14:creationId xmlns:p14="http://schemas.microsoft.com/office/powerpoint/2010/main" val="4200036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
        <p:nvSpPr>
          <p:cNvPr id="28675"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kzidenz-Grotesk BQ Light" charset="0"/>
                <a:ea typeface="ＭＳ Ｐゴシック" charset="0"/>
                <a:cs typeface="ＭＳ Ｐゴシック" charset="0"/>
              </a:defRPr>
            </a:lvl1pPr>
            <a:lvl2pPr marL="785372" indent="-302066">
              <a:defRPr sz="2500">
                <a:solidFill>
                  <a:schemeClr val="tx1"/>
                </a:solidFill>
                <a:latin typeface="Akzidenz-Grotesk BQ Light" charset="0"/>
                <a:ea typeface="ＭＳ Ｐゴシック" charset="0"/>
              </a:defRPr>
            </a:lvl2pPr>
            <a:lvl3pPr marL="1208265" indent="-241653">
              <a:defRPr sz="2500">
                <a:solidFill>
                  <a:schemeClr val="tx1"/>
                </a:solidFill>
                <a:latin typeface="Akzidenz-Grotesk BQ Light" charset="0"/>
                <a:ea typeface="ＭＳ Ｐゴシック" charset="0"/>
              </a:defRPr>
            </a:lvl3pPr>
            <a:lvl4pPr marL="1691571" indent="-241653">
              <a:defRPr sz="2500">
                <a:solidFill>
                  <a:schemeClr val="tx1"/>
                </a:solidFill>
                <a:latin typeface="Akzidenz-Grotesk BQ Light" charset="0"/>
                <a:ea typeface="ＭＳ Ｐゴシック" charset="0"/>
              </a:defRPr>
            </a:lvl4pPr>
            <a:lvl5pPr marL="2174878" indent="-241653">
              <a:defRPr sz="2500">
                <a:solidFill>
                  <a:schemeClr val="tx1"/>
                </a:solidFill>
                <a:latin typeface="Akzidenz-Grotesk BQ Light" charset="0"/>
                <a:ea typeface="ＭＳ Ｐゴシック" charset="0"/>
              </a:defRPr>
            </a:lvl5pPr>
            <a:lvl6pPr marL="2658184" indent="-241653" eaLnBrk="0" fontAlgn="base" hangingPunct="0">
              <a:spcBef>
                <a:spcPct val="0"/>
              </a:spcBef>
              <a:spcAft>
                <a:spcPct val="0"/>
              </a:spcAft>
              <a:defRPr sz="2500">
                <a:solidFill>
                  <a:schemeClr val="tx1"/>
                </a:solidFill>
                <a:latin typeface="Akzidenz-Grotesk BQ Light" charset="0"/>
                <a:ea typeface="ＭＳ Ｐゴシック" charset="0"/>
              </a:defRPr>
            </a:lvl6pPr>
            <a:lvl7pPr marL="3141490" indent="-241653" eaLnBrk="0" fontAlgn="base" hangingPunct="0">
              <a:spcBef>
                <a:spcPct val="0"/>
              </a:spcBef>
              <a:spcAft>
                <a:spcPct val="0"/>
              </a:spcAft>
              <a:defRPr sz="2500">
                <a:solidFill>
                  <a:schemeClr val="tx1"/>
                </a:solidFill>
                <a:latin typeface="Akzidenz-Grotesk BQ Light" charset="0"/>
                <a:ea typeface="ＭＳ Ｐゴシック" charset="0"/>
              </a:defRPr>
            </a:lvl7pPr>
            <a:lvl8pPr marL="3624796" indent="-241653" eaLnBrk="0" fontAlgn="base" hangingPunct="0">
              <a:spcBef>
                <a:spcPct val="0"/>
              </a:spcBef>
              <a:spcAft>
                <a:spcPct val="0"/>
              </a:spcAft>
              <a:defRPr sz="2500">
                <a:solidFill>
                  <a:schemeClr val="tx1"/>
                </a:solidFill>
                <a:latin typeface="Akzidenz-Grotesk BQ Light" charset="0"/>
                <a:ea typeface="ＭＳ Ｐゴシック" charset="0"/>
              </a:defRPr>
            </a:lvl8pPr>
            <a:lvl9pPr marL="4108102" indent="-241653" eaLnBrk="0" fontAlgn="base" hangingPunct="0">
              <a:spcBef>
                <a:spcPct val="0"/>
              </a:spcBef>
              <a:spcAft>
                <a:spcPct val="0"/>
              </a:spcAft>
              <a:defRPr sz="2500">
                <a:solidFill>
                  <a:schemeClr val="tx1"/>
                </a:solidFill>
                <a:latin typeface="Akzidenz-Grotesk BQ Light" charset="0"/>
                <a:ea typeface="ＭＳ Ｐゴシック" charset="0"/>
              </a:defRPr>
            </a:lvl9pPr>
          </a:lstStyle>
          <a:p>
            <a:pPr>
              <a:defRPr/>
            </a:pPr>
            <a:fld id="{68021332-48B3-6649-89CB-6FE566DB66E8}" type="slidenum">
              <a:rPr lang="en-US" sz="1300">
                <a:latin typeface="Times" charset="0"/>
              </a:rPr>
              <a:pPr>
                <a:defRPr/>
              </a:pPr>
              <a:t>5</a:t>
            </a:fld>
            <a:endParaRPr lang="en-US" sz="130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36" tIns="43369" rIns="86736" bIns="43369"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4098" name="Text Box 2"/>
          <p:cNvSpPr txBox="1">
            <a:spLocks noGrp="1" noChangeArrowheads="1"/>
          </p:cNvSpPr>
          <p:nvPr>
            <p:ph type="body"/>
          </p:nvPr>
        </p:nvSpPr>
        <p:spPr>
          <a:xfrm>
            <a:off x="1116014" y="4570413"/>
            <a:ext cx="5089525" cy="3651250"/>
          </a:xfrm>
          <a:ln>
            <a:round/>
            <a:headEnd/>
            <a:tailEnd/>
          </a:ln>
        </p:spPr>
        <p:txBody>
          <a:bodyPr lIns="0" tIns="0" rIns="0" bIns="0"/>
          <a:lstStyle/>
          <a:p>
            <a:pPr marL="81315" indent="-81315">
              <a:lnSpc>
                <a:spcPct val="93000"/>
              </a:lnSpc>
              <a:spcBef>
                <a:spcPct val="0"/>
              </a:spcBef>
              <a:buSzPct val="45000"/>
              <a:tabLst>
                <a:tab pos="686660" algn="l"/>
                <a:tab pos="1373322" algn="l"/>
                <a:tab pos="2059981" algn="l"/>
                <a:tab pos="2746641" algn="l"/>
                <a:tab pos="3433302" algn="l"/>
                <a:tab pos="4119962" algn="l"/>
                <a:tab pos="4806623" algn="l"/>
              </a:tabLst>
              <a:defRPr/>
            </a:pPr>
            <a:r>
              <a:rPr lang="en-GB" dirty="0">
                <a:latin typeface="Arial" pitchFamily="-108" charset="0"/>
                <a:ea typeface="msgothic" charset="0"/>
                <a:cs typeface="msgothic" charset="0"/>
              </a:rPr>
              <a:t>Age-adjusted prevalence (±95% </a:t>
            </a:r>
            <a:r>
              <a:rPr lang="en-GB" dirty="0" err="1">
                <a:latin typeface="Arial" pitchFamily="-108" charset="0"/>
                <a:ea typeface="msgothic" charset="0"/>
                <a:cs typeface="msgothic" charset="0"/>
              </a:rPr>
              <a:t>CIs</a:t>
            </a:r>
            <a:r>
              <a:rPr lang="en-GB" dirty="0">
                <a:latin typeface="Arial" pitchFamily="-108" charset="0"/>
                <a:ea typeface="msgothic" charset="0"/>
                <a:cs typeface="msgothic" charset="0"/>
              </a:rPr>
              <a:t>) of diabetes in non-Pima Mexicans, Mexican Pima Indians, and U.S. Pima Indians.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7C6E53-A55B-934B-B12B-D88D039BF6A6}" type="slidenum">
              <a:rPr lang="en-US"/>
              <a:pPr>
                <a:defRPr/>
              </a:pPr>
              <a:t>31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a:defRPr/>
            </a:pPr>
            <a:r>
              <a:rPr lang="en-US" dirty="0" smtClean="0"/>
              <a:t>women in the upper third for insulin level were more than twice as likely to develop breast cancer compared with women in bottom third for insulin level 2009 Intl Journal of cancer</a:t>
            </a:r>
          </a:p>
          <a:p>
            <a:pPr>
              <a:defRPr/>
            </a:pPr>
            <a:r>
              <a:rPr lang="en-US" dirty="0" smtClean="0"/>
              <a:t>JNCI 1999  &gt;5000 colon cancer </a:t>
            </a:r>
            <a:r>
              <a:rPr lang="en-US" dirty="0" err="1" smtClean="0"/>
              <a:t>assoc</a:t>
            </a:r>
            <a:r>
              <a:rPr lang="en-US" dirty="0" smtClean="0"/>
              <a:t> w/ elevations in fasting and post prandial BS and insulin levels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42BD0E07-4590-D243-9A48-98CD04ED37F4}" type="slidenum">
              <a:rPr lang="en-US"/>
              <a:pPr>
                <a:defRPr/>
              </a:pPr>
              <a:t>66</a:t>
            </a:fld>
            <a:endParaRPr lang="en-US"/>
          </a:p>
        </p:txBody>
      </p:sp>
      <p:sp>
        <p:nvSpPr>
          <p:cNvPr id="24577" name="Text Box 1"/>
          <p:cNvSpPr txBox="1">
            <a:spLocks noGrp="1" noRot="1" noChangeAspect="1" noChangeArrowheads="1"/>
          </p:cNvSpPr>
          <p:nvPr>
            <p:ph type="sldImg"/>
          </p:nvPr>
        </p:nvSpPr>
        <p:spPr>
          <a:xfrm>
            <a:off x="1257300" y="728663"/>
            <a:ext cx="4800600" cy="36004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731838" y="4559300"/>
            <a:ext cx="5851525" cy="3921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tIns="1673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04824" indent="-203319" eaLnBrk="1">
              <a:lnSpc>
                <a:spcPct val="93000"/>
              </a:lnSpc>
              <a:spcBef>
                <a:spcPct val="0"/>
              </a:spcBef>
              <a:defRPr/>
            </a:pPr>
            <a:endParaRPr lang="en-US" sz="1900">
              <a:latin typeface="Arial" charset="0"/>
              <a:cs typeface="IPAMincho" charset="0"/>
            </a:endParaRPr>
          </a:p>
          <a:p>
            <a:pPr marL="204824" indent="-203319" eaLnBrk="1">
              <a:lnSpc>
                <a:spcPct val="93000"/>
              </a:lnSpc>
              <a:spcBef>
                <a:spcPct val="0"/>
              </a:spcBef>
              <a:defRPr/>
            </a:pPr>
            <a:endParaRPr lang="en-US" sz="900">
              <a:latin typeface="Arial" charset="0"/>
              <a:cs typeface="IPAMincho"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19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8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23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15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0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08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00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6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4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8707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800">
          <a:solidFill>
            <a:srgbClr val="FF0000"/>
          </a:solidFill>
          <a:latin typeface="Times New Roman"/>
          <a:ea typeface="ＭＳ Ｐゴシック" charset="0"/>
          <a:cs typeface="Times New Roman"/>
        </a:defRPr>
      </a:lvl1pPr>
      <a:lvl2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2pPr>
      <a:lvl3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3pPr>
      <a:lvl4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4pPr>
      <a:lvl5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2"/>
          </a:solidFill>
          <a:latin typeface="Akzidenz-Grotesk Std Med" pitchFamily="50" charset="0"/>
        </a:defRPr>
      </a:lvl6pPr>
      <a:lvl7pPr marL="914400" algn="l" rtl="0" eaLnBrk="1" fontAlgn="base" hangingPunct="1">
        <a:spcBef>
          <a:spcPct val="0"/>
        </a:spcBef>
        <a:spcAft>
          <a:spcPct val="0"/>
        </a:spcAft>
        <a:defRPr sz="2800">
          <a:solidFill>
            <a:schemeClr val="tx2"/>
          </a:solidFill>
          <a:latin typeface="Akzidenz-Grotesk Std Med" pitchFamily="50" charset="0"/>
        </a:defRPr>
      </a:lvl7pPr>
      <a:lvl8pPr marL="1371600" algn="l" rtl="0" eaLnBrk="1" fontAlgn="base" hangingPunct="1">
        <a:spcBef>
          <a:spcPct val="0"/>
        </a:spcBef>
        <a:spcAft>
          <a:spcPct val="0"/>
        </a:spcAft>
        <a:defRPr sz="2800">
          <a:solidFill>
            <a:schemeClr val="tx2"/>
          </a:solidFill>
          <a:latin typeface="Akzidenz-Grotesk Std Med" pitchFamily="50" charset="0"/>
        </a:defRPr>
      </a:lvl8pPr>
      <a:lvl9pPr marL="1828800" algn="l" rtl="0" eaLnBrk="1" fontAlgn="base" hangingPunct="1">
        <a:spcBef>
          <a:spcPct val="0"/>
        </a:spcBef>
        <a:spcAft>
          <a:spcPct val="0"/>
        </a:spcAft>
        <a:defRPr sz="2800">
          <a:solidFill>
            <a:schemeClr val="tx2"/>
          </a:solidFill>
          <a:latin typeface="Akzidenz-Grotesk Std Med" pitchFamily="50"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0"/>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 Id="rId3" Type="http://schemas.openxmlformats.org/officeDocument/2006/relationships/image" Target="../media/image4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 Id="rId3" Type="http://schemas.openxmlformats.org/officeDocument/2006/relationships/image" Target="../media/image4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 Id="rId3" Type="http://schemas.openxmlformats.org/officeDocument/2006/relationships/image" Target="../media/image4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 Id="rId3" Type="http://schemas.openxmlformats.org/officeDocument/2006/relationships/image" Target="../media/image5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tiff"/><Relationship Id="rId3" Type="http://schemas.openxmlformats.org/officeDocument/2006/relationships/image" Target="../media/image77.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838200" y="228601"/>
            <a:ext cx="7772400" cy="1143000"/>
          </a:xfrm>
        </p:spPr>
        <p:txBody>
          <a:bodyPr/>
          <a:lstStyle/>
          <a:p>
            <a:pPr algn="ctr" eaLnBrk="1" hangingPunct="1">
              <a:defRPr/>
            </a:pPr>
            <a:r>
              <a:rPr lang="en-US" sz="3200" dirty="0" smtClean="0">
                <a:solidFill>
                  <a:srgbClr val="800000"/>
                </a:solidFill>
                <a:latin typeface="Times New Roman"/>
                <a:ea typeface="+mj-ea"/>
                <a:cs typeface="Times New Roman"/>
              </a:rPr>
              <a:t>A Functional Integrative</a:t>
            </a:r>
            <a:r>
              <a:rPr lang="en-US" sz="3200" dirty="0">
                <a:solidFill>
                  <a:srgbClr val="800000"/>
                </a:solidFill>
                <a:latin typeface="Times New Roman"/>
                <a:ea typeface="+mj-ea"/>
                <a:cs typeface="Times New Roman"/>
              </a:rPr>
              <a:t> </a:t>
            </a:r>
            <a:r>
              <a:rPr lang="en-US" sz="3200" dirty="0" smtClean="0">
                <a:solidFill>
                  <a:srgbClr val="800000"/>
                </a:solidFill>
                <a:latin typeface="Times New Roman"/>
                <a:ea typeface="+mj-ea"/>
                <a:cs typeface="Times New Roman"/>
              </a:rPr>
              <a:t>Approach to Weight Loss and Metabolism</a:t>
            </a:r>
          </a:p>
        </p:txBody>
      </p:sp>
      <p:sp>
        <p:nvSpPr>
          <p:cNvPr id="2051" name="Rectangle 3"/>
          <p:cNvSpPr>
            <a:spLocks noGrp="1" noChangeArrowheads="1"/>
          </p:cNvSpPr>
          <p:nvPr>
            <p:ph type="subTitle" idx="1"/>
          </p:nvPr>
        </p:nvSpPr>
        <p:spPr>
          <a:xfrm>
            <a:off x="533400" y="3657600"/>
            <a:ext cx="7620000" cy="2819400"/>
          </a:xfrm>
        </p:spPr>
        <p:txBody>
          <a:bodyPr/>
          <a:lstStyle/>
          <a:p>
            <a:pPr eaLnBrk="1" hangingPunct="1">
              <a:defRPr/>
            </a:pPr>
            <a:r>
              <a:rPr lang="en-US" dirty="0" smtClean="0">
                <a:latin typeface="Times New Roman"/>
                <a:cs typeface="Times New Roman"/>
              </a:rPr>
              <a:t>Mark C Pettus MD, FACP</a:t>
            </a:r>
          </a:p>
          <a:p>
            <a:pPr eaLnBrk="1" hangingPunct="1">
              <a:defRPr/>
            </a:pPr>
            <a:endParaRPr lang="en-US" dirty="0" smtClean="0">
              <a:latin typeface="Times New Roman"/>
              <a:cs typeface="Times New Roman"/>
            </a:endParaRPr>
          </a:p>
          <a:p>
            <a:pPr eaLnBrk="1" hangingPunct="1">
              <a:defRPr/>
            </a:pPr>
            <a:r>
              <a:rPr lang="en-US" sz="1800" dirty="0" smtClean="0">
                <a:latin typeface="Times New Roman"/>
                <a:cs typeface="Times New Roman"/>
              </a:rPr>
              <a:t>Director of Medical Education and Population Health</a:t>
            </a:r>
          </a:p>
          <a:p>
            <a:pPr eaLnBrk="1" hangingPunct="1">
              <a:defRPr/>
            </a:pPr>
            <a:r>
              <a:rPr lang="en-US" sz="1800" dirty="0" smtClean="0">
                <a:latin typeface="Times New Roman"/>
                <a:cs typeface="Times New Roman"/>
              </a:rPr>
              <a:t>Berkshire Health Systems</a:t>
            </a:r>
          </a:p>
          <a:p>
            <a:pPr eaLnBrk="1" hangingPunct="1">
              <a:defRPr/>
            </a:pPr>
            <a:r>
              <a:rPr lang="en-US" sz="1800" dirty="0" smtClean="0">
                <a:latin typeface="Times New Roman"/>
                <a:cs typeface="Times New Roman"/>
              </a:rPr>
              <a:t>Associate Dean of Medical Education</a:t>
            </a:r>
          </a:p>
          <a:p>
            <a:pPr eaLnBrk="1" hangingPunct="1">
              <a:defRPr/>
            </a:pPr>
            <a:r>
              <a:rPr lang="en-US" sz="1800" dirty="0" smtClean="0">
                <a:latin typeface="Times New Roman"/>
                <a:cs typeface="Times New Roman"/>
              </a:rPr>
              <a:t>University of Massachusetts Medical School</a:t>
            </a:r>
            <a:endParaRPr lang="en-US" sz="1800" dirty="0">
              <a:latin typeface="Times New Roman"/>
              <a:cs typeface="Times New Roman"/>
            </a:endParaRPr>
          </a:p>
          <a:p>
            <a:pPr algn="l" eaLnBrk="1" hangingPunct="1">
              <a:defRPr/>
            </a:pPr>
            <a:endParaRPr lang="en-US" sz="2800" dirty="0" smtClean="0">
              <a:latin typeface="Akzidenz-Grotesk Std Light" charset="0"/>
              <a:cs typeface="+mn-cs"/>
            </a:endParaRPr>
          </a:p>
          <a:p>
            <a:pPr algn="l" eaLnBrk="1" hangingPunct="1">
              <a:defRPr/>
            </a:pPr>
            <a:endParaRPr lang="en-US" sz="2800" dirty="0">
              <a:latin typeface="Akzidenz-Grotesk Std Light" charset="0"/>
              <a:cs typeface="+mn-cs"/>
            </a:endParaRPr>
          </a:p>
        </p:txBody>
      </p:sp>
      <p:pic>
        <p:nvPicPr>
          <p:cNvPr id="3" name="Picture 2" descr="cbd-weight-loss-metabol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447800"/>
            <a:ext cx="3302000" cy="198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8252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24647"/>
            <a:ext cx="4191000" cy="6313597"/>
          </a:xfrm>
          <a:prstGeom prst="rect">
            <a:avLst/>
          </a:prstGeom>
        </p:spPr>
      </p:pic>
      <p:sp>
        <p:nvSpPr>
          <p:cNvPr id="3" name="TextBox 2"/>
          <p:cNvSpPr txBox="1"/>
          <p:nvPr/>
        </p:nvSpPr>
        <p:spPr>
          <a:xfrm>
            <a:off x="4953000" y="381000"/>
            <a:ext cx="4114800" cy="1569660"/>
          </a:xfrm>
          <a:prstGeom prst="rect">
            <a:avLst/>
          </a:prstGeom>
          <a:noFill/>
        </p:spPr>
        <p:txBody>
          <a:bodyPr wrap="square" rtlCol="0">
            <a:spAutoFit/>
          </a:bodyPr>
          <a:lstStyle/>
          <a:p>
            <a:r>
              <a:rPr lang="en-US" sz="2400" dirty="0" smtClean="0">
                <a:solidFill>
                  <a:srgbClr val="800000"/>
                </a:solidFill>
                <a:latin typeface="Times New Roman"/>
                <a:cs typeface="Times New Roman"/>
              </a:rPr>
              <a:t>Limitations of Weight and BMI</a:t>
            </a:r>
          </a:p>
          <a:p>
            <a:pPr marL="285750" indent="-285750">
              <a:buFont typeface="Arial"/>
              <a:buChar char="•"/>
            </a:pPr>
            <a:r>
              <a:rPr lang="en-US" dirty="0" smtClean="0">
                <a:solidFill>
                  <a:srgbClr val="000000"/>
                </a:solidFill>
              </a:rPr>
              <a:t>BMI of limited sensitivity with higher lean body mass</a:t>
            </a:r>
          </a:p>
          <a:p>
            <a:pPr marL="285750" indent="-285750">
              <a:buFont typeface="Arial"/>
              <a:buChar char="•"/>
            </a:pPr>
            <a:r>
              <a:rPr lang="en-US" dirty="0" smtClean="0"/>
              <a:t>Body composition</a:t>
            </a:r>
          </a:p>
          <a:p>
            <a:pPr marL="285750" indent="-285750">
              <a:buFont typeface="Arial"/>
              <a:buChar char="•"/>
            </a:pPr>
            <a:r>
              <a:rPr lang="en-US" dirty="0" smtClean="0"/>
              <a:t>VAT vs. SAT</a:t>
            </a:r>
            <a:endParaRPr lang="en-US" dirty="0"/>
          </a:p>
        </p:txBody>
      </p:sp>
      <p:cxnSp>
        <p:nvCxnSpPr>
          <p:cNvPr id="7" name="Straight Arrow Connector 6"/>
          <p:cNvCxnSpPr/>
          <p:nvPr/>
        </p:nvCxnSpPr>
        <p:spPr bwMode="auto">
          <a:xfrm flipH="1" flipV="1">
            <a:off x="3276600" y="1905000"/>
            <a:ext cx="2057400" cy="1219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10200" y="2971800"/>
            <a:ext cx="3276600" cy="369332"/>
          </a:xfrm>
          <a:prstGeom prst="rect">
            <a:avLst/>
          </a:prstGeom>
          <a:noFill/>
        </p:spPr>
        <p:txBody>
          <a:bodyPr wrap="square" rtlCol="0">
            <a:spAutoFit/>
          </a:bodyPr>
          <a:lstStyle/>
          <a:p>
            <a:r>
              <a:rPr lang="en-US" dirty="0" smtClean="0"/>
              <a:t>Most adipose is VAT</a:t>
            </a:r>
            <a:endParaRPr lang="en-US" dirty="0"/>
          </a:p>
        </p:txBody>
      </p:sp>
      <p:cxnSp>
        <p:nvCxnSpPr>
          <p:cNvPr id="10" name="Straight Arrow Connector 9"/>
          <p:cNvCxnSpPr/>
          <p:nvPr/>
        </p:nvCxnSpPr>
        <p:spPr bwMode="auto">
          <a:xfrm flipH="1" flipV="1">
            <a:off x="2667000" y="3352800"/>
            <a:ext cx="2971800" cy="11430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715000" y="4267200"/>
            <a:ext cx="2895600" cy="369332"/>
          </a:xfrm>
          <a:prstGeom prst="rect">
            <a:avLst/>
          </a:prstGeom>
          <a:noFill/>
        </p:spPr>
        <p:txBody>
          <a:bodyPr wrap="square" rtlCol="0">
            <a:spAutoFit/>
          </a:bodyPr>
          <a:lstStyle/>
          <a:p>
            <a:r>
              <a:rPr lang="en-US" dirty="0" smtClean="0"/>
              <a:t>Most adipose is SAT</a:t>
            </a:r>
            <a:endParaRPr lang="en-US" dirty="0"/>
          </a:p>
        </p:txBody>
      </p:sp>
      <p:sp>
        <p:nvSpPr>
          <p:cNvPr id="12" name="TextBox 11"/>
          <p:cNvSpPr txBox="1"/>
          <p:nvPr/>
        </p:nvSpPr>
        <p:spPr>
          <a:xfrm>
            <a:off x="4648200" y="5029200"/>
            <a:ext cx="4191000" cy="646331"/>
          </a:xfrm>
          <a:prstGeom prst="rect">
            <a:avLst/>
          </a:prstGeom>
          <a:noFill/>
        </p:spPr>
        <p:txBody>
          <a:bodyPr wrap="square" rtlCol="0">
            <a:spAutoFit/>
          </a:bodyPr>
          <a:lstStyle/>
          <a:p>
            <a:r>
              <a:rPr lang="en-US" dirty="0" smtClean="0"/>
              <a:t>Same weight and waist circumference:</a:t>
            </a:r>
          </a:p>
          <a:p>
            <a:pPr algn="ctr"/>
            <a:r>
              <a:rPr lang="en-US" dirty="0" smtClean="0">
                <a:solidFill>
                  <a:srgbClr val="800000"/>
                </a:solidFill>
              </a:rPr>
              <a:t>Different metabolic risks!</a:t>
            </a:r>
            <a:endParaRPr lang="en-US" dirty="0">
              <a:solidFill>
                <a:srgbClr val="800000"/>
              </a:solidFill>
            </a:endParaRPr>
          </a:p>
        </p:txBody>
      </p:sp>
    </p:spTree>
    <p:extLst>
      <p:ext uri="{BB962C8B-B14F-4D97-AF65-F5344CB8AC3E}">
        <p14:creationId xmlns:p14="http://schemas.microsoft.com/office/powerpoint/2010/main" val="2433819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NAFLD</a:t>
            </a:r>
            <a:endParaRPr lang="en-US" sz="3200" dirty="0"/>
          </a:p>
        </p:txBody>
      </p:sp>
      <p:sp>
        <p:nvSpPr>
          <p:cNvPr id="3" name="Content Placeholder 2"/>
          <p:cNvSpPr>
            <a:spLocks noGrp="1"/>
          </p:cNvSpPr>
          <p:nvPr>
            <p:ph idx="1"/>
          </p:nvPr>
        </p:nvSpPr>
        <p:spPr>
          <a:xfrm>
            <a:off x="685800" y="2209800"/>
            <a:ext cx="7162800" cy="3657600"/>
          </a:xfrm>
        </p:spPr>
        <p:txBody>
          <a:bodyPr>
            <a:normAutofit/>
          </a:bodyPr>
          <a:lstStyle/>
          <a:p>
            <a:pPr>
              <a:buFont typeface="Arial"/>
              <a:buChar char="•"/>
              <a:defRPr/>
            </a:pPr>
            <a:r>
              <a:rPr lang="en-US" dirty="0" smtClean="0"/>
              <a:t>Has become one of the most common diseases in America from not having been described until 1980.</a:t>
            </a:r>
          </a:p>
          <a:p>
            <a:pPr>
              <a:buFont typeface="Arial"/>
              <a:buChar char="•"/>
              <a:defRPr/>
            </a:pPr>
            <a:r>
              <a:rPr lang="en-US" dirty="0" smtClean="0"/>
              <a:t>45% of all Latinos</a:t>
            </a:r>
          </a:p>
          <a:p>
            <a:pPr>
              <a:buFont typeface="Arial"/>
              <a:buChar char="•"/>
              <a:defRPr/>
            </a:pPr>
            <a:r>
              <a:rPr lang="en-US" dirty="0" smtClean="0"/>
              <a:t>33% of all Caucasians</a:t>
            </a:r>
          </a:p>
          <a:p>
            <a:pPr>
              <a:buFont typeface="Arial"/>
              <a:buChar char="•"/>
              <a:defRPr/>
            </a:pPr>
            <a:r>
              <a:rPr lang="en-US" dirty="0" smtClean="0"/>
              <a:t>25% of all African Americans</a:t>
            </a:r>
          </a:p>
          <a:p>
            <a:pPr>
              <a:buFont typeface="Arial"/>
              <a:buChar char="•"/>
              <a:defRPr/>
            </a:pPr>
            <a:r>
              <a:rPr lang="en-US" dirty="0" smtClean="0"/>
              <a:t>5% of all progress to NASH</a:t>
            </a:r>
          </a:p>
          <a:p>
            <a:pPr>
              <a:buFont typeface="Arial"/>
              <a:buChar char="•"/>
              <a:defRPr/>
            </a:pPr>
            <a:r>
              <a:rPr lang="en-US" dirty="0" smtClean="0"/>
              <a:t>25% NASH progress to cirrhosis</a:t>
            </a:r>
          </a:p>
          <a:p>
            <a:pPr>
              <a:buFont typeface="Arial"/>
              <a:buChar char="•"/>
              <a:defRPr/>
            </a:pPr>
            <a:r>
              <a:rPr lang="en-US" dirty="0" smtClean="0"/>
              <a:t>Preventable</a:t>
            </a:r>
          </a:p>
          <a:p>
            <a:pPr>
              <a:buFont typeface="Arial"/>
              <a:buChar char="•"/>
              <a:defRPr/>
            </a:pPr>
            <a:endParaRPr lang="en-US" dirty="0"/>
          </a:p>
        </p:txBody>
      </p:sp>
      <p:pic>
        <p:nvPicPr>
          <p:cNvPr id="57347"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2419" y="468312"/>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338137"/>
            <a:ext cx="1308100" cy="1270000"/>
          </a:xfrm>
          <a:prstGeom prst="rect">
            <a:avLst/>
          </a:prstGeom>
        </p:spPr>
      </p:pic>
    </p:spTree>
    <p:extLst>
      <p:ext uri="{BB962C8B-B14F-4D97-AF65-F5344CB8AC3E}">
        <p14:creationId xmlns:p14="http://schemas.microsoft.com/office/powerpoint/2010/main" val="1926436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extLst>
      <p:ext uri="{BB962C8B-B14F-4D97-AF65-F5344CB8AC3E}">
        <p14:creationId xmlns:p14="http://schemas.microsoft.com/office/powerpoint/2010/main" val="35173645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718"/>
            <a:ext cx="9144000" cy="3788099"/>
          </a:xfrm>
          <a:prstGeom prst="rect">
            <a:avLst/>
          </a:prstGeom>
        </p:spPr>
      </p:pic>
      <p:sp>
        <p:nvSpPr>
          <p:cNvPr id="3" name="TextBox 2"/>
          <p:cNvSpPr txBox="1"/>
          <p:nvPr/>
        </p:nvSpPr>
        <p:spPr>
          <a:xfrm>
            <a:off x="304800" y="5867400"/>
            <a:ext cx="5029200" cy="369332"/>
          </a:xfrm>
          <a:prstGeom prst="rect">
            <a:avLst/>
          </a:prstGeom>
          <a:noFill/>
        </p:spPr>
        <p:txBody>
          <a:bodyPr wrap="square" rtlCol="0">
            <a:spAutoFit/>
          </a:bodyPr>
          <a:lstStyle/>
          <a:p>
            <a:r>
              <a:rPr lang="en-US" dirty="0" smtClean="0"/>
              <a:t>Courtesy Loren </a:t>
            </a:r>
            <a:r>
              <a:rPr lang="en-US" dirty="0" err="1" smtClean="0"/>
              <a:t>Cordain</a:t>
            </a:r>
            <a:r>
              <a:rPr lang="en-US" dirty="0" smtClean="0"/>
              <a:t> PhD</a:t>
            </a:r>
            <a:endParaRPr lang="en-US" dirty="0"/>
          </a:p>
        </p:txBody>
      </p:sp>
    </p:spTree>
    <p:extLst>
      <p:ext uri="{BB962C8B-B14F-4D97-AF65-F5344CB8AC3E}">
        <p14:creationId xmlns:p14="http://schemas.microsoft.com/office/powerpoint/2010/main" val="5366402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kitava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0828" y="0"/>
            <a:ext cx="3946010" cy="589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3751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74625"/>
            <a:ext cx="76581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7635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9657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562475"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429000"/>
            <a:ext cx="399097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p:cNvSpPr>
            <a:spLocks noChangeArrowheads="1"/>
          </p:cNvSpPr>
          <p:nvPr/>
        </p:nvSpPr>
        <p:spPr bwMode="auto">
          <a:xfrm>
            <a:off x="25400" y="6457068"/>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From Robert </a:t>
            </a:r>
            <a:r>
              <a:rPr lang="en-US" dirty="0" err="1"/>
              <a:t>Sapolsky</a:t>
            </a:r>
            <a:r>
              <a:rPr lang="en-US" dirty="0"/>
              <a:t> PhD</a:t>
            </a:r>
          </a:p>
        </p:txBody>
      </p:sp>
    </p:spTree>
    <p:extLst>
      <p:ext uri="{BB962C8B-B14F-4D97-AF65-F5344CB8AC3E}">
        <p14:creationId xmlns:p14="http://schemas.microsoft.com/office/powerpoint/2010/main" val="37850126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11138"/>
            <a:ext cx="7289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749300" y="6134100"/>
            <a:ext cx="470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From Robert Sapolsky PhD</a:t>
            </a:r>
          </a:p>
        </p:txBody>
      </p:sp>
    </p:spTree>
    <p:extLst>
      <p:ext uri="{BB962C8B-B14F-4D97-AF65-F5344CB8AC3E}">
        <p14:creationId xmlns:p14="http://schemas.microsoft.com/office/powerpoint/2010/main" val="27545069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800000"/>
                </a:solidFill>
                <a:latin typeface="Times New Roman"/>
                <a:cs typeface="Times New Roman"/>
              </a:rPr>
              <a:t>Learning Objectives</a:t>
            </a:r>
            <a:endParaRPr lang="en-US" sz="3200" dirty="0">
              <a:solidFill>
                <a:srgbClr val="800000"/>
              </a:solidFill>
              <a:latin typeface="Times New Roman"/>
              <a:cs typeface="Times New Roman"/>
            </a:endParaRPr>
          </a:p>
        </p:txBody>
      </p:sp>
      <p:sp>
        <p:nvSpPr>
          <p:cNvPr id="5" name="Content Placeholder 4"/>
          <p:cNvSpPr>
            <a:spLocks noGrp="1"/>
          </p:cNvSpPr>
          <p:nvPr>
            <p:ph idx="1"/>
          </p:nvPr>
        </p:nvSpPr>
        <p:spPr>
          <a:xfrm>
            <a:off x="685800" y="1905000"/>
            <a:ext cx="8001000" cy="3657600"/>
          </a:xfrm>
        </p:spPr>
        <p:txBody>
          <a:bodyPr/>
          <a:lstStyle/>
          <a:p>
            <a:pPr marL="457200" indent="-457200">
              <a:buFont typeface="+mj-lt"/>
              <a:buAutoNum type="arabicPeriod"/>
            </a:pPr>
            <a:r>
              <a:rPr lang="en-US" dirty="0" smtClean="0"/>
              <a:t>Examine the systems-biologic fault-lines (root causes) that an integrative functional approach to the lifestyle management of weight would address.</a:t>
            </a:r>
          </a:p>
          <a:p>
            <a:pPr marL="457200" indent="-457200">
              <a:buFont typeface="+mj-lt"/>
              <a:buAutoNum type="arabicPeriod"/>
            </a:pPr>
            <a:r>
              <a:rPr lang="en-US" dirty="0"/>
              <a:t>Examine the relationship between macronutrient content, lipogenesis (the biologic imperative to store fat) and leptin-insulin </a:t>
            </a:r>
            <a:r>
              <a:rPr lang="en-US" dirty="0" smtClean="0"/>
              <a:t>resistance</a:t>
            </a:r>
          </a:p>
          <a:p>
            <a:pPr marL="457200" indent="-457200">
              <a:buFont typeface="+mj-lt"/>
              <a:buAutoNum type="arabicPeriod"/>
            </a:pPr>
            <a:r>
              <a:rPr lang="en-US" dirty="0" smtClean="0"/>
              <a:t>Review some lifestyle medicine strategies for facilitating and maintaining weight loss.</a:t>
            </a:r>
          </a:p>
        </p:txBody>
      </p:sp>
    </p:spTree>
    <p:extLst>
      <p:ext uri="{BB962C8B-B14F-4D97-AF65-F5344CB8AC3E}">
        <p14:creationId xmlns:p14="http://schemas.microsoft.com/office/powerpoint/2010/main" val="34416574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2771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6248400"/>
            <a:ext cx="4572000" cy="369332"/>
          </a:xfrm>
          <a:prstGeom prst="rect">
            <a:avLst/>
          </a:prstGeom>
        </p:spPr>
        <p:txBody>
          <a:bodyPr>
            <a:spAutoFit/>
          </a:bodyPr>
          <a:lstStyle/>
          <a:p>
            <a:pPr>
              <a:defRPr/>
            </a:pPr>
            <a:r>
              <a:rPr lang="en-US" sz="1800" dirty="0" smtClean="0">
                <a:solidFill>
                  <a:schemeClr val="accent4">
                    <a:lumMod val="10000"/>
                  </a:schemeClr>
                </a:solidFill>
                <a:latin typeface="Times New Roman"/>
                <a:ea typeface="ＭＳ Ｐゴシック" pitchFamily="34" charset="-128"/>
                <a:cs typeface="Times New Roman"/>
              </a:rPr>
              <a:t>Robert </a:t>
            </a:r>
            <a:r>
              <a:rPr lang="en-US" sz="1800" dirty="0" err="1">
                <a:solidFill>
                  <a:schemeClr val="accent4">
                    <a:lumMod val="10000"/>
                  </a:schemeClr>
                </a:solidFill>
                <a:latin typeface="Times New Roman"/>
                <a:ea typeface="ＭＳ Ｐゴシック" pitchFamily="34" charset="-128"/>
                <a:cs typeface="Times New Roman"/>
              </a:rPr>
              <a:t>Sapolsky</a:t>
            </a:r>
            <a:r>
              <a:rPr lang="en-US" sz="1800"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42702820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7183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6248400"/>
            <a:ext cx="4572000" cy="369332"/>
          </a:xfrm>
          <a:prstGeom prst="rect">
            <a:avLst/>
          </a:prstGeom>
        </p:spPr>
        <p:txBody>
          <a:bodyPr>
            <a:spAutoFit/>
          </a:bodyPr>
          <a:lstStyle/>
          <a:p>
            <a:pPr>
              <a:defRPr/>
            </a:pPr>
            <a:r>
              <a:rPr lang="en-US" sz="1800" dirty="0" smtClean="0">
                <a:solidFill>
                  <a:schemeClr val="accent4">
                    <a:lumMod val="10000"/>
                  </a:schemeClr>
                </a:solidFill>
                <a:latin typeface="Times New Roman"/>
                <a:ea typeface="ＭＳ Ｐゴシック" pitchFamily="34" charset="-128"/>
                <a:cs typeface="Times New Roman"/>
              </a:rPr>
              <a:t>Robert </a:t>
            </a:r>
            <a:r>
              <a:rPr lang="en-US" sz="1800" dirty="0" err="1">
                <a:solidFill>
                  <a:schemeClr val="accent4">
                    <a:lumMod val="10000"/>
                  </a:schemeClr>
                </a:solidFill>
                <a:latin typeface="Times New Roman"/>
                <a:ea typeface="ＭＳ Ｐゴシック" pitchFamily="34" charset="-128"/>
                <a:cs typeface="Times New Roman"/>
              </a:rPr>
              <a:t>Sapolsky</a:t>
            </a:r>
            <a:r>
              <a:rPr lang="en-US" sz="1800"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5789521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38" y="552450"/>
            <a:ext cx="77343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p:cNvSpPr txBox="1">
            <a:spLocks noChangeArrowheads="1"/>
          </p:cNvSpPr>
          <p:nvPr/>
        </p:nvSpPr>
        <p:spPr bwMode="auto">
          <a:xfrm>
            <a:off x="973138" y="6078538"/>
            <a:ext cx="574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From Robert </a:t>
            </a:r>
            <a:r>
              <a:rPr lang="en-US" sz="1800" dirty="0" err="1"/>
              <a:t>Sapolsky</a:t>
            </a:r>
            <a:r>
              <a:rPr lang="en-US" sz="1800" dirty="0"/>
              <a:t> PhD</a:t>
            </a:r>
          </a:p>
        </p:txBody>
      </p:sp>
    </p:spTree>
    <p:extLst>
      <p:ext uri="{BB962C8B-B14F-4D97-AF65-F5344CB8AC3E}">
        <p14:creationId xmlns:p14="http://schemas.microsoft.com/office/powerpoint/2010/main" val="27245753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9497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3"/>
          <p:cNvSpPr txBox="1">
            <a:spLocks noChangeArrowheads="1"/>
          </p:cNvSpPr>
          <p:nvPr/>
        </p:nvSpPr>
        <p:spPr bwMode="auto">
          <a:xfrm>
            <a:off x="4441825" y="1371600"/>
            <a:ext cx="47021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Heavier with increased BMI</a:t>
            </a:r>
          </a:p>
          <a:p>
            <a:pPr eaLnBrk="1" hangingPunct="1">
              <a:buFont typeface="Arial" charset="0"/>
              <a:buChar char="•"/>
            </a:pPr>
            <a:r>
              <a:rPr lang="en-US" sz="1800"/>
              <a:t> Metabolic Syndrome</a:t>
            </a:r>
          </a:p>
          <a:p>
            <a:pPr eaLnBrk="1" hangingPunct="1">
              <a:buFont typeface="Arial" charset="0"/>
              <a:buChar char="•"/>
            </a:pPr>
            <a:r>
              <a:rPr lang="en-US" sz="1800"/>
              <a:t> Insulin resistance with elevated fasting and post-prandial insulin levels</a:t>
            </a:r>
          </a:p>
          <a:p>
            <a:pPr eaLnBrk="1" hangingPunct="1">
              <a:buFont typeface="Arial" charset="0"/>
              <a:buChar char="•"/>
            </a:pPr>
            <a:r>
              <a:rPr lang="en-US" sz="1800"/>
              <a:t> Increased TGAs</a:t>
            </a:r>
          </a:p>
          <a:p>
            <a:pPr eaLnBrk="1" hangingPunct="1">
              <a:buFont typeface="Arial" charset="0"/>
              <a:buChar char="•"/>
            </a:pPr>
            <a:r>
              <a:rPr lang="en-US" sz="1800"/>
              <a:t> Move less</a:t>
            </a:r>
          </a:p>
          <a:p>
            <a:pPr eaLnBrk="1" hangingPunct="1">
              <a:buFont typeface="Arial" charset="0"/>
              <a:buChar char="•"/>
            </a:pPr>
            <a:r>
              <a:rPr lang="en-US" sz="1800"/>
              <a:t> Socialize and play less</a:t>
            </a:r>
          </a:p>
          <a:p>
            <a:pPr eaLnBrk="1" hangingPunct="1">
              <a:buFont typeface="Arial" charset="0"/>
              <a:buChar char="•"/>
            </a:pPr>
            <a:r>
              <a:rPr lang="en-US" sz="1800"/>
              <a:t> Infertility</a:t>
            </a:r>
          </a:p>
          <a:p>
            <a:pPr eaLnBrk="1" hangingPunct="1">
              <a:buFont typeface="Arial" charset="0"/>
              <a:buChar char="•"/>
            </a:pPr>
            <a:r>
              <a:rPr lang="en-US" sz="1800"/>
              <a:t> Die younger</a:t>
            </a:r>
          </a:p>
        </p:txBody>
      </p:sp>
      <p:sp>
        <p:nvSpPr>
          <p:cNvPr id="2" name="Rectangle 1"/>
          <p:cNvSpPr/>
          <p:nvPr/>
        </p:nvSpPr>
        <p:spPr>
          <a:xfrm>
            <a:off x="163547" y="6304429"/>
            <a:ext cx="2672526" cy="369332"/>
          </a:xfrm>
          <a:prstGeom prst="rect">
            <a:avLst/>
          </a:prstGeom>
        </p:spPr>
        <p:txBody>
          <a:bodyPr wrap="none">
            <a:spAutoFit/>
          </a:bodyPr>
          <a:lstStyle/>
          <a:p>
            <a:r>
              <a:rPr lang="en-US" dirty="0"/>
              <a:t>From Robert </a:t>
            </a:r>
            <a:r>
              <a:rPr lang="en-US" dirty="0" err="1"/>
              <a:t>Sapolsky</a:t>
            </a:r>
            <a:r>
              <a:rPr lang="en-US" dirty="0"/>
              <a:t> PhD</a:t>
            </a:r>
          </a:p>
        </p:txBody>
      </p:sp>
    </p:spTree>
    <p:extLst>
      <p:ext uri="{BB962C8B-B14F-4D97-AF65-F5344CB8AC3E}">
        <p14:creationId xmlns:p14="http://schemas.microsoft.com/office/powerpoint/2010/main" val="16319260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1613"/>
            <a:ext cx="84582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859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314325"/>
            <a:ext cx="66675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3181350"/>
            <a:ext cx="6540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1052513" y="4749800"/>
            <a:ext cx="7305675" cy="830263"/>
          </a:xfrm>
          <a:prstGeom prst="rect">
            <a:avLst/>
          </a:prstGeom>
          <a:solidFill>
            <a:srgbClr val="580058">
              <a:alpha val="50980"/>
            </a:srgbClr>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chemeClr val="bg1"/>
                </a:solidFill>
              </a:rPr>
              <a:t>Prevalence of type 2 DM 5 times higher in Arizona Pima’s compared to Mexican Pima’s.</a:t>
            </a:r>
          </a:p>
        </p:txBody>
      </p:sp>
      <p:sp>
        <p:nvSpPr>
          <p:cNvPr id="24580" name="TextBox 4"/>
          <p:cNvSpPr txBox="1">
            <a:spLocks noChangeArrowheads="1"/>
          </p:cNvSpPr>
          <p:nvPr/>
        </p:nvSpPr>
        <p:spPr bwMode="auto">
          <a:xfrm>
            <a:off x="914400" y="6096000"/>
            <a:ext cx="501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Diabetes Care August 2006 vol. 29 no. 8 1866-1871 </a:t>
            </a:r>
            <a:endParaRPr lang="en-US" sz="1800"/>
          </a:p>
        </p:txBody>
      </p:sp>
    </p:spTree>
    <p:extLst>
      <p:ext uri="{BB962C8B-B14F-4D97-AF65-F5344CB8AC3E}">
        <p14:creationId xmlns:p14="http://schemas.microsoft.com/office/powerpoint/2010/main" val="41522280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25438" y="381000"/>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9pPr>
          </a:lstStyle>
          <a:p>
            <a:pPr algn="ctr" eaLnBrk="1" hangingPunct="1"/>
            <a:r>
              <a:rPr lang="en-GB" sz="1500" b="1">
                <a:solidFill>
                  <a:srgbClr val="000000"/>
                </a:solidFill>
                <a:cs typeface="msgothic" charset="0"/>
              </a:rPr>
              <a:t>Age-adjusted prevalence (±95% CIs) of diabetes in non-Pima Mexicans, Mexican Pima Indians, and U.S. Pima Indians.</a:t>
            </a:r>
          </a:p>
        </p:txBody>
      </p:sp>
      <p:pic>
        <p:nvPicPr>
          <p:cNvPr id="256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979488"/>
            <a:ext cx="58991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3" name="Text Box 4"/>
          <p:cNvSpPr txBox="1">
            <a:spLocks noChangeArrowheads="1"/>
          </p:cNvSpPr>
          <p:nvPr/>
        </p:nvSpPr>
        <p:spPr bwMode="auto">
          <a:xfrm>
            <a:off x="152400" y="6172200"/>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9pPr>
          </a:lstStyle>
          <a:p>
            <a:pPr eaLnBrk="1" hangingPunct="1"/>
            <a:r>
              <a:rPr lang="en-GB" sz="1100" b="1">
                <a:solidFill>
                  <a:srgbClr val="000000"/>
                </a:solidFill>
                <a:cs typeface="msgothic" charset="0"/>
              </a:rPr>
              <a:t>Schulz L O et al. Dia Care 2006;29:1866-1871</a:t>
            </a:r>
          </a:p>
        </p:txBody>
      </p:sp>
      <p:sp>
        <p:nvSpPr>
          <p:cNvPr id="25604" name="Text Box 5"/>
          <p:cNvSpPr txBox="1">
            <a:spLocks noChangeArrowheads="1"/>
          </p:cNvSpPr>
          <p:nvPr/>
        </p:nvSpPr>
        <p:spPr bwMode="auto">
          <a:xfrm>
            <a:off x="98425" y="6613525"/>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9pPr>
          </a:lstStyle>
          <a:p>
            <a:pPr eaLnBrk="1" hangingPunct="1"/>
            <a:r>
              <a:rPr lang="en-GB" sz="900">
                <a:solidFill>
                  <a:srgbClr val="000000"/>
                </a:solidFill>
                <a:cs typeface="msgothic" charset="0"/>
              </a:rPr>
              <a:t>Copyright © 2011 American Diabetes Association, Inc.</a:t>
            </a:r>
          </a:p>
        </p:txBody>
      </p:sp>
    </p:spTree>
    <p:extLst>
      <p:ext uri="{BB962C8B-B14F-4D97-AF65-F5344CB8AC3E}">
        <p14:creationId xmlns:p14="http://schemas.microsoft.com/office/powerpoint/2010/main" val="4427223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040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ma+gor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
            <a:ext cx="37052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besemcdon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8" y="3681413"/>
            <a:ext cx="309086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501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523" y="152400"/>
            <a:ext cx="8166779"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00"/>
            <a:ext cx="7480300" cy="59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4" name="Rectangle 3"/>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57200"/>
            <a:ext cx="7772400" cy="11430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defRPr/>
            </a:pPr>
            <a:r>
              <a:rPr lang="en-US" sz="3200" dirty="0" smtClean="0">
                <a:solidFill>
                  <a:srgbClr val="800000"/>
                </a:solidFill>
                <a:latin typeface="Times New Roman"/>
                <a:ea typeface="+mj-ea"/>
                <a:cs typeface="Times New Roman"/>
              </a:rPr>
              <a:t>Four essential clinical pearls</a:t>
            </a:r>
          </a:p>
        </p:txBody>
      </p:sp>
      <p:sp>
        <p:nvSpPr>
          <p:cNvPr id="91139" name="Rectangle 3"/>
          <p:cNvSpPr>
            <a:spLocks noGrp="1" noChangeArrowheads="1"/>
          </p:cNvSpPr>
          <p:nvPr>
            <p:ph idx="1"/>
          </p:nvPr>
        </p:nvSpPr>
        <p:spPr>
          <a:xfrm>
            <a:off x="838200" y="1447800"/>
            <a:ext cx="7772400" cy="4267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marL="514350" indent="-514350" eaLnBrk="1" hangingPunct="1">
              <a:lnSpc>
                <a:spcPct val="80000"/>
              </a:lnSpc>
              <a:buFont typeface="+mj-lt"/>
              <a:buAutoNum type="arabicPeriod"/>
              <a:defRPr/>
            </a:pPr>
            <a:endParaRPr lang="en-US" sz="2800" dirty="0" smtClean="0">
              <a:ea typeface="+mn-ea"/>
              <a:cs typeface="+mn-cs"/>
            </a:endParaRPr>
          </a:p>
          <a:p>
            <a:pPr marL="514350" indent="-514350" eaLnBrk="1" hangingPunct="1">
              <a:lnSpc>
                <a:spcPct val="80000"/>
              </a:lnSpc>
              <a:buFont typeface="+mj-lt"/>
              <a:buAutoNum type="arabicPeriod"/>
              <a:defRPr/>
            </a:pPr>
            <a:r>
              <a:rPr lang="en-US" dirty="0">
                <a:latin typeface="Times New Roman"/>
                <a:ea typeface="+mn-ea"/>
                <a:cs typeface="Times New Roman"/>
              </a:rPr>
              <a:t>C</a:t>
            </a:r>
            <a:r>
              <a:rPr lang="en-US" dirty="0" smtClean="0">
                <a:latin typeface="Times New Roman"/>
                <a:ea typeface="+mn-ea"/>
                <a:cs typeface="Times New Roman"/>
              </a:rPr>
              <a:t>alorie restriction decreases metabolic rate, enhances hunger and reduces the drive to move. For most, e</a:t>
            </a:r>
            <a:r>
              <a:rPr lang="en-US" dirty="0" smtClean="0">
                <a:latin typeface="Times New Roman"/>
                <a:cs typeface="Times New Roman"/>
              </a:rPr>
              <a:t>at </a:t>
            </a:r>
            <a:r>
              <a:rPr lang="en-US" dirty="0">
                <a:latin typeface="Times New Roman"/>
                <a:cs typeface="Times New Roman"/>
              </a:rPr>
              <a:t>less-do more is not </a:t>
            </a:r>
            <a:r>
              <a:rPr lang="en-US" dirty="0" smtClean="0">
                <a:latin typeface="Times New Roman"/>
                <a:cs typeface="Times New Roman"/>
              </a:rPr>
              <a:t>a sustainable strategy. </a:t>
            </a:r>
            <a:endParaRPr lang="en-US" dirty="0" smtClean="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Food is information. Different macronutrients and micro-phytonutrients produce different effects on metabolism e.g. in thermogenesis, neuroendocrine-immune regulation, and </a:t>
            </a:r>
            <a:r>
              <a:rPr lang="en-US" dirty="0" smtClean="0">
                <a:ea typeface="+mn-ea"/>
              </a:rPr>
              <a:t>on </a:t>
            </a:r>
            <a:r>
              <a:rPr lang="en-US" dirty="0" smtClean="0">
                <a:latin typeface="Times New Roman"/>
                <a:ea typeface="+mn-ea"/>
                <a:cs typeface="Times New Roman"/>
              </a:rPr>
              <a:t>the microbiome. </a:t>
            </a:r>
            <a:endParaRPr lang="en-US" dirty="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The biology one hopes to achieve is one that reduces oxidative stress, inflammatory drive, mitochondrial inefficiency and leptin and insulin resistance. </a:t>
            </a:r>
          </a:p>
          <a:p>
            <a:pPr marL="514350" indent="-514350" eaLnBrk="1" hangingPunct="1">
              <a:lnSpc>
                <a:spcPct val="80000"/>
              </a:lnSpc>
              <a:buFont typeface="+mj-lt"/>
              <a:buAutoNum type="arabicPeriod"/>
              <a:defRPr/>
            </a:pPr>
            <a:r>
              <a:rPr lang="en-US" dirty="0" smtClean="0">
                <a:latin typeface="Times New Roman"/>
                <a:ea typeface="+mn-ea"/>
                <a:cs typeface="Times New Roman"/>
              </a:rPr>
              <a:t>There are many evidence-based and modifiable lifestyle interventions known to achieve this.</a:t>
            </a:r>
          </a:p>
          <a:p>
            <a:pPr marL="514350" indent="-514350" eaLnBrk="1" hangingPunct="1">
              <a:lnSpc>
                <a:spcPct val="80000"/>
              </a:lnSpc>
              <a:buFont typeface="+mj-lt"/>
              <a:buAutoNum type="arabicPeriod"/>
              <a:defRPr/>
            </a:pPr>
            <a:endParaRPr lang="en-US" sz="2800" dirty="0" smtClean="0">
              <a:ea typeface="+mn-ea"/>
              <a:cs typeface="+mn-cs"/>
            </a:endParaRPr>
          </a:p>
          <a:p>
            <a:pPr marL="0" indent="0" eaLnBrk="1" hangingPunct="1">
              <a:lnSpc>
                <a:spcPct val="80000"/>
              </a:lnSpc>
              <a:defRPr/>
            </a:pPr>
            <a:endParaRPr lang="en-US" sz="28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p:cNvSpPr txBox="1">
            <a:spLocks noChangeArrowheads="1"/>
          </p:cNvSpPr>
          <p:nvPr/>
        </p:nvSpPr>
        <p:spPr bwMode="auto">
          <a:xfrm>
            <a:off x="4648200" y="1524000"/>
            <a:ext cx="4343400" cy="390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0000"/>
                </a:solidFill>
                <a:latin typeface="Times New Roman" charset="0"/>
                <a:cs typeface="Times New Roman" charset="0"/>
              </a:rPr>
              <a:t>Increased Inflammation</a:t>
            </a:r>
          </a:p>
          <a:p>
            <a:pPr algn="ctr" eaLnBrk="1" hangingPunct="1"/>
            <a:endParaRPr lang="en-US" b="1" dirty="0">
              <a:solidFill>
                <a:srgbClr val="FF0000"/>
              </a:solidFill>
              <a:latin typeface="Times New Roman" charset="0"/>
              <a:cs typeface="Times New Roman" charset="0"/>
            </a:endParaRPr>
          </a:p>
          <a:p>
            <a:pPr eaLnBrk="1" hangingPunct="1">
              <a:buFontTx/>
              <a:buChar char="•"/>
            </a:pPr>
            <a:r>
              <a:rPr lang="en-US" sz="2000" b="1" dirty="0">
                <a:solidFill>
                  <a:srgbClr val="161616"/>
                </a:solidFill>
                <a:latin typeface="Times New Roman" charset="0"/>
                <a:cs typeface="Times New Roman" charset="0"/>
              </a:rPr>
              <a:t> </a:t>
            </a:r>
            <a:r>
              <a:rPr lang="en-US" sz="2000" dirty="0">
                <a:solidFill>
                  <a:srgbClr val="161616"/>
                </a:solidFill>
                <a:latin typeface="Times New Roman" charset="0"/>
                <a:cs typeface="Times New Roman" charset="0"/>
              </a:rPr>
              <a:t>Insulin </a:t>
            </a:r>
            <a:r>
              <a:rPr lang="en-US" sz="2000" dirty="0" smtClean="0">
                <a:solidFill>
                  <a:srgbClr val="161616"/>
                </a:solidFill>
                <a:latin typeface="Times New Roman" charset="0"/>
                <a:cs typeface="Times New Roman" charset="0"/>
              </a:rPr>
              <a:t>driving </a:t>
            </a:r>
            <a:r>
              <a:rPr lang="en-US" sz="2000" dirty="0">
                <a:solidFill>
                  <a:srgbClr val="161616"/>
                </a:solidFill>
                <a:latin typeface="Times New Roman" charset="0"/>
                <a:cs typeface="Times New Roman" charset="0"/>
              </a:rPr>
              <a:t>lipogenesis</a:t>
            </a:r>
          </a:p>
          <a:p>
            <a:pPr eaLnBrk="1" hangingPunct="1">
              <a:buFontTx/>
              <a:buChar char="•"/>
            </a:pPr>
            <a:r>
              <a:rPr lang="en-US" sz="2000" dirty="0">
                <a:solidFill>
                  <a:srgbClr val="161616"/>
                </a:solidFill>
                <a:latin typeface="Times New Roman" charset="0"/>
                <a:cs typeface="Times New Roman" charset="0"/>
              </a:rPr>
              <a:t> Insulin resistance in muscle and liver</a:t>
            </a:r>
          </a:p>
          <a:p>
            <a:pPr eaLnBrk="1" hangingPunct="1">
              <a:buFontTx/>
              <a:buChar char="•"/>
            </a:pPr>
            <a:r>
              <a:rPr lang="en-US" sz="2000" dirty="0">
                <a:solidFill>
                  <a:srgbClr val="161616"/>
                </a:solidFill>
                <a:latin typeface="Times New Roman" charset="0"/>
                <a:cs typeface="Times New Roman" charset="0"/>
              </a:rPr>
              <a:t> Inhibits mobilization of fat as a fuel</a:t>
            </a:r>
          </a:p>
          <a:p>
            <a:pPr eaLnBrk="1" hangingPunct="1"/>
            <a:r>
              <a:rPr lang="en-US" sz="2000" dirty="0">
                <a:solidFill>
                  <a:srgbClr val="161616"/>
                </a:solidFill>
                <a:latin typeface="Times New Roman" charset="0"/>
                <a:cs typeface="Times New Roman" charset="0"/>
              </a:rPr>
              <a:t>   source</a:t>
            </a:r>
          </a:p>
          <a:p>
            <a:pPr eaLnBrk="1" hangingPunct="1">
              <a:buFontTx/>
              <a:buChar char="•"/>
            </a:pPr>
            <a:r>
              <a:rPr lang="en-US" sz="2000" dirty="0">
                <a:solidFill>
                  <a:srgbClr val="161616"/>
                </a:solidFill>
                <a:latin typeface="Times New Roman" charset="0"/>
                <a:cs typeface="Times New Roman" charset="0"/>
              </a:rPr>
              <a:t> NF-kappa </a:t>
            </a:r>
            <a:r>
              <a:rPr lang="en-US" sz="2000" dirty="0" smtClean="0">
                <a:solidFill>
                  <a:srgbClr val="161616"/>
                </a:solidFill>
                <a:latin typeface="Times New Roman" charset="0"/>
                <a:cs typeface="Times New Roman" charset="0"/>
              </a:rPr>
              <a:t>B </a:t>
            </a:r>
            <a:r>
              <a:rPr lang="en-US" sz="2000" dirty="0" err="1" smtClean="0">
                <a:solidFill>
                  <a:srgbClr val="161616"/>
                </a:solidFill>
                <a:latin typeface="Times New Roman" charset="0"/>
                <a:cs typeface="Times New Roman" charset="0"/>
              </a:rPr>
              <a:t>upregulation</a:t>
            </a:r>
            <a:endParaRPr lang="en-US" sz="2000" dirty="0">
              <a:solidFill>
                <a:srgbClr val="161616"/>
              </a:solidFill>
              <a:latin typeface="Times New Roman" charset="0"/>
              <a:cs typeface="Times New Roman" charset="0"/>
            </a:endParaRPr>
          </a:p>
          <a:p>
            <a:pPr eaLnBrk="1" hangingPunct="1">
              <a:buFontTx/>
              <a:buChar char="•"/>
            </a:pPr>
            <a:r>
              <a:rPr lang="en-US" sz="2000" dirty="0">
                <a:solidFill>
                  <a:srgbClr val="161616"/>
                </a:solidFill>
                <a:latin typeface="Times New Roman" charset="0"/>
                <a:cs typeface="Times New Roman" charset="0"/>
              </a:rPr>
              <a:t> Increased LPS</a:t>
            </a:r>
          </a:p>
          <a:p>
            <a:pPr eaLnBrk="1" hangingPunct="1">
              <a:buFontTx/>
              <a:buChar char="•"/>
            </a:pPr>
            <a:r>
              <a:rPr lang="en-US" sz="2000" dirty="0">
                <a:solidFill>
                  <a:srgbClr val="161616"/>
                </a:solidFill>
                <a:latin typeface="Times New Roman" charset="0"/>
                <a:cs typeface="Times New Roman" charset="0"/>
              </a:rPr>
              <a:t> Cytokine </a:t>
            </a:r>
            <a:r>
              <a:rPr lang="en-US" sz="2000" dirty="0" err="1">
                <a:solidFill>
                  <a:srgbClr val="161616"/>
                </a:solidFill>
                <a:latin typeface="Times New Roman" charset="0"/>
                <a:cs typeface="Times New Roman" charset="0"/>
              </a:rPr>
              <a:t>upregulation</a:t>
            </a:r>
            <a:endParaRPr lang="en-US" sz="2000" dirty="0">
              <a:solidFill>
                <a:srgbClr val="161616"/>
              </a:solidFill>
              <a:latin typeface="Times New Roman" charset="0"/>
              <a:cs typeface="Times New Roman" charset="0"/>
            </a:endParaRPr>
          </a:p>
          <a:p>
            <a:pPr eaLnBrk="1" hangingPunct="1">
              <a:buFontTx/>
              <a:buChar char="•"/>
            </a:pPr>
            <a:r>
              <a:rPr lang="en-US" sz="2000" dirty="0">
                <a:solidFill>
                  <a:srgbClr val="161616"/>
                </a:solidFill>
                <a:latin typeface="Times New Roman" charset="0"/>
                <a:cs typeface="Times New Roman" charset="0"/>
              </a:rPr>
              <a:t> Leptin resistance</a:t>
            </a:r>
          </a:p>
          <a:p>
            <a:pPr eaLnBrk="1" hangingPunct="1">
              <a:buFontTx/>
              <a:buChar char="•"/>
            </a:pPr>
            <a:r>
              <a:rPr lang="en-US" sz="2000" dirty="0">
                <a:solidFill>
                  <a:srgbClr val="161616"/>
                </a:solidFill>
                <a:latin typeface="Times New Roman" charset="0"/>
                <a:cs typeface="Times New Roman" charset="0"/>
              </a:rPr>
              <a:t> Shift to fat storage increases appetite</a:t>
            </a:r>
          </a:p>
          <a:p>
            <a:pPr eaLnBrk="1" hangingPunct="1"/>
            <a:r>
              <a:rPr lang="en-US" sz="2000" dirty="0">
                <a:solidFill>
                  <a:srgbClr val="161616"/>
                </a:solidFill>
                <a:latin typeface="Times New Roman" charset="0"/>
                <a:cs typeface="Times New Roman" charset="0"/>
              </a:rPr>
              <a:t>   and decreases energy expenditure</a:t>
            </a:r>
          </a:p>
        </p:txBody>
      </p:sp>
      <p:sp>
        <p:nvSpPr>
          <p:cNvPr id="4" name="Rectangle 3"/>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defRPr/>
            </a:pPr>
            <a:r>
              <a:rPr lang="en-US" sz="4000" dirty="0" err="1" smtClean="0">
                <a:solidFill>
                  <a:srgbClr val="FF0000"/>
                </a:solidFill>
              </a:rPr>
              <a:t>Hyperinsulinemia</a:t>
            </a:r>
            <a:endParaRPr lang="en-US" sz="4000" dirty="0">
              <a:solidFill>
                <a:srgbClr val="FF0000"/>
              </a:solidFill>
            </a:endParaRPr>
          </a:p>
        </p:txBody>
      </p:sp>
      <p:sp>
        <p:nvSpPr>
          <p:cNvPr id="73731" name="Rectangle 3"/>
          <p:cNvSpPr>
            <a:spLocks noGrp="1" noChangeArrowheads="1"/>
          </p:cNvSpPr>
          <p:nvPr>
            <p:ph idx="1"/>
          </p:nvPr>
        </p:nvSpPr>
        <p:spPr>
          <a:xfrm>
            <a:off x="685800" y="2057400"/>
            <a:ext cx="7772400" cy="3657600"/>
          </a:xfrm>
        </p:spPr>
        <p:txBody>
          <a:bodyPr>
            <a:normAutofit/>
          </a:bodyPr>
          <a:lstStyle/>
          <a:p>
            <a:pPr>
              <a:buFont typeface="Arial"/>
              <a:buChar char="•"/>
              <a:defRPr/>
            </a:pPr>
            <a:r>
              <a:rPr lang="en-US" dirty="0"/>
              <a:t>w</a:t>
            </a:r>
            <a:r>
              <a:rPr lang="en-US" dirty="0" smtClean="0"/>
              <a:t>eight gain and abdominal obesity</a:t>
            </a:r>
          </a:p>
          <a:p>
            <a:pPr>
              <a:buFont typeface="Arial"/>
              <a:buChar char="•"/>
              <a:defRPr/>
            </a:pPr>
            <a:r>
              <a:rPr lang="en-US" dirty="0" smtClean="0"/>
              <a:t>insulin resistance and diabetes</a:t>
            </a:r>
          </a:p>
          <a:p>
            <a:pPr>
              <a:buFont typeface="Arial"/>
              <a:buChar char="•"/>
              <a:defRPr/>
            </a:pPr>
            <a:r>
              <a:rPr lang="en-US" dirty="0" err="1"/>
              <a:t>l</a:t>
            </a:r>
            <a:r>
              <a:rPr lang="en-US" dirty="0" err="1" smtClean="0"/>
              <a:t>eptin</a:t>
            </a:r>
            <a:r>
              <a:rPr lang="en-US" dirty="0" smtClean="0"/>
              <a:t> resistance</a:t>
            </a:r>
          </a:p>
          <a:p>
            <a:pPr>
              <a:buFont typeface="Arial"/>
              <a:buChar char="•"/>
              <a:defRPr/>
            </a:pPr>
            <a:r>
              <a:rPr lang="en-US" dirty="0" smtClean="0"/>
              <a:t>hormonal dysfunction/anovulation</a:t>
            </a:r>
          </a:p>
          <a:p>
            <a:pPr>
              <a:buFont typeface="Arial"/>
              <a:buChar char="•"/>
              <a:defRPr/>
            </a:pPr>
            <a:r>
              <a:rPr lang="en-US" dirty="0"/>
              <a:t>i</a:t>
            </a:r>
            <a:r>
              <a:rPr lang="en-US" dirty="0" smtClean="0"/>
              <a:t>ndependent risk factor for heart disease due to effects of insulin on blood vessels</a:t>
            </a:r>
          </a:p>
          <a:p>
            <a:pPr>
              <a:buFont typeface="Arial"/>
              <a:buChar char="•"/>
              <a:defRPr/>
            </a:pPr>
            <a:r>
              <a:rPr lang="en-US" dirty="0"/>
              <a:t>i</a:t>
            </a:r>
            <a:r>
              <a:rPr lang="en-US" dirty="0" smtClean="0"/>
              <a:t>ncreased risk of breast, prostate, colon, skin and other cancers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Relationship-between-insulin-and-fat-metabo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239000" cy="435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304800"/>
            <a:ext cx="7010400" cy="461665"/>
          </a:xfrm>
          <a:prstGeom prst="rect">
            <a:avLst/>
          </a:prstGeom>
          <a:noFill/>
        </p:spPr>
        <p:txBody>
          <a:bodyPr wrap="square" rtlCol="0">
            <a:spAutoFit/>
          </a:bodyPr>
          <a:lstStyle/>
          <a:p>
            <a:r>
              <a:rPr lang="en-US" sz="2400" dirty="0" smtClean="0">
                <a:solidFill>
                  <a:srgbClr val="FF0000"/>
                </a:solidFill>
                <a:latin typeface="Times New Roman"/>
                <a:cs typeface="Times New Roman"/>
              </a:rPr>
              <a:t>Lipolysis vs. Lipogenesis</a:t>
            </a:r>
            <a:endParaRPr lang="en-US" sz="2400" dirty="0">
              <a:solidFill>
                <a:srgbClr val="FF0000"/>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a:cs typeface="Times New Roman"/>
              </a:rPr>
              <a:t>Leptin</a:t>
            </a:r>
            <a:endParaRPr lang="en-US" dirty="0">
              <a:solidFill>
                <a:srgbClr val="FF0000"/>
              </a:solidFill>
              <a:latin typeface="Times New Roman"/>
              <a:cs typeface="Times New Roman"/>
            </a:endParaRPr>
          </a:p>
        </p:txBody>
      </p:sp>
      <p:sp>
        <p:nvSpPr>
          <p:cNvPr id="3" name="Content Placeholder 2"/>
          <p:cNvSpPr>
            <a:spLocks noGrp="1"/>
          </p:cNvSpPr>
          <p:nvPr>
            <p:ph idx="1"/>
          </p:nvPr>
        </p:nvSpPr>
        <p:spPr>
          <a:xfrm>
            <a:off x="685800" y="2819400"/>
            <a:ext cx="7772400" cy="3657600"/>
          </a:xfrm>
        </p:spPr>
        <p:txBody>
          <a:bodyPr/>
          <a:lstStyle/>
          <a:p>
            <a:pPr>
              <a:buFont typeface="Arial"/>
              <a:buChar char="•"/>
            </a:pPr>
            <a:r>
              <a:rPr lang="en-US" dirty="0" smtClean="0"/>
              <a:t>Signals satiety in the brain (hypothalamus)</a:t>
            </a:r>
          </a:p>
          <a:p>
            <a:pPr>
              <a:buFont typeface="Arial"/>
              <a:buChar char="•"/>
            </a:pPr>
            <a:r>
              <a:rPr lang="en-US" dirty="0" smtClean="0"/>
              <a:t>Signals “readiness” to move</a:t>
            </a:r>
          </a:p>
          <a:p>
            <a:pPr>
              <a:buFont typeface="Arial"/>
              <a:buChar char="•"/>
            </a:pPr>
            <a:r>
              <a:rPr lang="en-US" dirty="0" smtClean="0"/>
              <a:t>Leptin resistance = weight gain, hard to control hunger, and a deep desire to minimize activity</a:t>
            </a:r>
          </a:p>
          <a:p>
            <a:pPr>
              <a:buFont typeface="Arial"/>
              <a:buChar char="•"/>
            </a:pPr>
            <a:r>
              <a:rPr lang="en-US" dirty="0" smtClean="0"/>
              <a:t>Inflammation is associated with insulin resistance</a:t>
            </a:r>
          </a:p>
          <a:p>
            <a:pPr>
              <a:buFont typeface="Arial"/>
              <a:buChar char="•"/>
            </a:pPr>
            <a:r>
              <a:rPr lang="en-US" dirty="0" smtClean="0"/>
              <a:t>Insulin resistance is associated with leptin resistance</a:t>
            </a:r>
            <a:endParaRPr lang="en-US" dirty="0"/>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1000"/>
            <a:ext cx="3352800" cy="187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890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3581400" cy="707886"/>
          </a:xfrm>
          <a:prstGeom prst="rect">
            <a:avLst/>
          </a:prstGeom>
          <a:noFill/>
        </p:spPr>
        <p:txBody>
          <a:bodyPr wrap="square" rtlCol="0">
            <a:spAutoFit/>
          </a:bodyPr>
          <a:lstStyle/>
          <a:p>
            <a:pPr algn="ctr"/>
            <a:r>
              <a:rPr lang="en-US" sz="2000" b="1" dirty="0" smtClean="0">
                <a:latin typeface="Times New Roman"/>
                <a:cs typeface="Times New Roman"/>
              </a:rPr>
              <a:t>Poor Quality Carbs</a:t>
            </a:r>
          </a:p>
          <a:p>
            <a:pPr algn="ctr"/>
            <a:r>
              <a:rPr lang="en-US" sz="2000" b="1" dirty="0" smtClean="0">
                <a:latin typeface="Times New Roman"/>
                <a:cs typeface="Times New Roman"/>
              </a:rPr>
              <a:t>Acellular carbohydrate density</a:t>
            </a:r>
            <a:endParaRPr lang="en-US" sz="2000" b="1" dirty="0">
              <a:latin typeface="Times New Roman"/>
              <a:cs typeface="Times New Roman"/>
            </a:endParaRPr>
          </a:p>
        </p:txBody>
      </p:sp>
      <p:sp>
        <p:nvSpPr>
          <p:cNvPr id="5" name="TextBox 4"/>
          <p:cNvSpPr txBox="1"/>
          <p:nvPr/>
        </p:nvSpPr>
        <p:spPr>
          <a:xfrm>
            <a:off x="685800" y="1447800"/>
            <a:ext cx="2057400" cy="369332"/>
          </a:xfrm>
          <a:prstGeom prst="rect">
            <a:avLst/>
          </a:prstGeom>
          <a:noFill/>
        </p:spPr>
        <p:txBody>
          <a:bodyPr wrap="square" rtlCol="0">
            <a:spAutoFit/>
          </a:bodyPr>
          <a:lstStyle/>
          <a:p>
            <a:pPr algn="ctr"/>
            <a:r>
              <a:rPr lang="en-US" dirty="0" smtClean="0"/>
              <a:t>Excess Insulin</a:t>
            </a:r>
            <a:endParaRPr lang="en-US" dirty="0"/>
          </a:p>
        </p:txBody>
      </p:sp>
      <p:sp>
        <p:nvSpPr>
          <p:cNvPr id="6" name="TextBox 5"/>
          <p:cNvSpPr txBox="1"/>
          <p:nvPr/>
        </p:nvSpPr>
        <p:spPr>
          <a:xfrm>
            <a:off x="2057400" y="3276600"/>
            <a:ext cx="2895600" cy="646331"/>
          </a:xfrm>
          <a:prstGeom prst="rect">
            <a:avLst/>
          </a:prstGeom>
          <a:noFill/>
        </p:spPr>
        <p:txBody>
          <a:bodyPr wrap="square" rtlCol="0">
            <a:spAutoFit/>
          </a:bodyPr>
          <a:lstStyle/>
          <a:p>
            <a:pPr algn="ctr"/>
            <a:r>
              <a:rPr lang="en-US" dirty="0" smtClean="0"/>
              <a:t>Down-regulation of insulin receptors</a:t>
            </a:r>
            <a:endParaRPr lang="en-US" dirty="0"/>
          </a:p>
        </p:txBody>
      </p:sp>
      <p:sp>
        <p:nvSpPr>
          <p:cNvPr id="7" name="TextBox 6"/>
          <p:cNvSpPr txBox="1"/>
          <p:nvPr/>
        </p:nvSpPr>
        <p:spPr>
          <a:xfrm>
            <a:off x="3276600" y="4495800"/>
            <a:ext cx="2286000" cy="400110"/>
          </a:xfrm>
          <a:prstGeom prst="rect">
            <a:avLst/>
          </a:prstGeom>
          <a:noFill/>
        </p:spPr>
        <p:txBody>
          <a:bodyPr wrap="square" rtlCol="0">
            <a:spAutoFit/>
          </a:bodyPr>
          <a:lstStyle/>
          <a:p>
            <a:r>
              <a:rPr lang="en-US" sz="2000" b="1" dirty="0" smtClean="0">
                <a:solidFill>
                  <a:srgbClr val="FF0000"/>
                </a:solidFill>
                <a:latin typeface="Times New Roman"/>
                <a:cs typeface="Times New Roman"/>
              </a:rPr>
              <a:t>Insulin Resistance</a:t>
            </a:r>
            <a:endParaRPr lang="en-US" sz="2000" b="1" dirty="0">
              <a:solidFill>
                <a:srgbClr val="FF0000"/>
              </a:solidFill>
              <a:latin typeface="Times New Roman"/>
              <a:cs typeface="Times New Roman"/>
            </a:endParaRPr>
          </a:p>
        </p:txBody>
      </p:sp>
      <p:sp>
        <p:nvSpPr>
          <p:cNvPr id="8" name="TextBox 7"/>
          <p:cNvSpPr txBox="1"/>
          <p:nvPr/>
        </p:nvSpPr>
        <p:spPr>
          <a:xfrm>
            <a:off x="5410200" y="381000"/>
            <a:ext cx="3352800" cy="2677656"/>
          </a:xfrm>
          <a:prstGeom prst="rect">
            <a:avLst/>
          </a:prstGeom>
          <a:noFill/>
        </p:spPr>
        <p:txBody>
          <a:bodyPr wrap="square" rtlCol="0">
            <a:spAutoFit/>
          </a:bodyPr>
          <a:lstStyle/>
          <a:p>
            <a:r>
              <a:rPr lang="en-US" sz="2400" b="1" dirty="0" smtClean="0">
                <a:solidFill>
                  <a:srgbClr val="FF0000"/>
                </a:solidFill>
                <a:latin typeface="Times New Roman"/>
                <a:cs typeface="Times New Roman"/>
              </a:rPr>
              <a:t>Inflammation</a:t>
            </a:r>
          </a:p>
          <a:p>
            <a:pPr marL="285750" indent="-285750">
              <a:buFont typeface="Arial"/>
              <a:buChar char="•"/>
            </a:pPr>
            <a:r>
              <a:rPr lang="en-US" dirty="0" smtClean="0"/>
              <a:t>Stress</a:t>
            </a:r>
          </a:p>
          <a:p>
            <a:pPr marL="285750" indent="-285750">
              <a:buFont typeface="Arial"/>
              <a:buChar char="•"/>
            </a:pPr>
            <a:r>
              <a:rPr lang="en-US" dirty="0" smtClean="0"/>
              <a:t>Sleep disruption</a:t>
            </a:r>
          </a:p>
          <a:p>
            <a:pPr marL="285750" indent="-285750">
              <a:buFont typeface="Arial"/>
              <a:buChar char="•"/>
            </a:pPr>
            <a:r>
              <a:rPr lang="en-US" dirty="0" smtClean="0"/>
              <a:t>Altered gut-permeability/microbiome</a:t>
            </a:r>
          </a:p>
          <a:p>
            <a:pPr marL="285750" indent="-285750">
              <a:buFont typeface="Arial"/>
              <a:buChar char="•"/>
            </a:pPr>
            <a:r>
              <a:rPr lang="en-US" dirty="0" smtClean="0"/>
              <a:t>Social isolation</a:t>
            </a:r>
          </a:p>
          <a:p>
            <a:pPr marL="285750" indent="-285750">
              <a:buFont typeface="Arial"/>
              <a:buChar char="•"/>
            </a:pPr>
            <a:r>
              <a:rPr lang="en-US" dirty="0" smtClean="0"/>
              <a:t>Toxin excess</a:t>
            </a:r>
          </a:p>
          <a:p>
            <a:pPr marL="285750" indent="-285750">
              <a:buFont typeface="Arial"/>
              <a:buChar char="•"/>
            </a:pPr>
            <a:r>
              <a:rPr lang="en-US" dirty="0" smtClean="0"/>
              <a:t>Sedentary states</a:t>
            </a:r>
          </a:p>
          <a:p>
            <a:pPr marL="285750" indent="-285750">
              <a:buFont typeface="Arial"/>
              <a:buChar char="•"/>
            </a:pPr>
            <a:r>
              <a:rPr lang="en-US" dirty="0" smtClean="0"/>
              <a:t>VAT</a:t>
            </a:r>
            <a:endParaRPr lang="en-US" dirty="0"/>
          </a:p>
        </p:txBody>
      </p:sp>
      <p:sp>
        <p:nvSpPr>
          <p:cNvPr id="10" name="TextBox 9"/>
          <p:cNvSpPr txBox="1"/>
          <p:nvPr/>
        </p:nvSpPr>
        <p:spPr>
          <a:xfrm>
            <a:off x="33867" y="2438400"/>
            <a:ext cx="2404533" cy="646331"/>
          </a:xfrm>
          <a:prstGeom prst="rect">
            <a:avLst/>
          </a:prstGeom>
          <a:noFill/>
        </p:spPr>
        <p:txBody>
          <a:bodyPr wrap="square" rtlCol="0">
            <a:spAutoFit/>
          </a:bodyPr>
          <a:lstStyle/>
          <a:p>
            <a:pPr algn="ctr"/>
            <a:r>
              <a:rPr lang="en-US" dirty="0" smtClean="0"/>
              <a:t>VAT Fat storage-lipogenesis</a:t>
            </a:r>
            <a:endParaRPr lang="en-US" dirty="0"/>
          </a:p>
        </p:txBody>
      </p:sp>
      <p:sp>
        <p:nvSpPr>
          <p:cNvPr id="11" name="TextBox 10"/>
          <p:cNvSpPr txBox="1"/>
          <p:nvPr/>
        </p:nvSpPr>
        <p:spPr>
          <a:xfrm>
            <a:off x="3352800" y="5334000"/>
            <a:ext cx="2438400" cy="369332"/>
          </a:xfrm>
          <a:prstGeom prst="rect">
            <a:avLst/>
          </a:prstGeom>
          <a:noFill/>
        </p:spPr>
        <p:txBody>
          <a:bodyPr wrap="square" rtlCol="0">
            <a:spAutoFit/>
          </a:bodyPr>
          <a:lstStyle/>
          <a:p>
            <a:r>
              <a:rPr lang="en-US" b="1" dirty="0" smtClean="0">
                <a:solidFill>
                  <a:srgbClr val="FF0000"/>
                </a:solidFill>
                <a:latin typeface="Times New Roman"/>
                <a:cs typeface="Times New Roman"/>
              </a:rPr>
              <a:t>Leptin resistance</a:t>
            </a:r>
            <a:endParaRPr lang="en-US" b="1" dirty="0">
              <a:solidFill>
                <a:srgbClr val="FF0000"/>
              </a:solidFill>
              <a:latin typeface="Times New Roman"/>
              <a:cs typeface="Times New Roman"/>
            </a:endParaRPr>
          </a:p>
        </p:txBody>
      </p:sp>
      <p:sp>
        <p:nvSpPr>
          <p:cNvPr id="12" name="TextBox 11"/>
          <p:cNvSpPr txBox="1"/>
          <p:nvPr/>
        </p:nvSpPr>
        <p:spPr>
          <a:xfrm>
            <a:off x="2438400" y="6248400"/>
            <a:ext cx="3886200" cy="461665"/>
          </a:xfrm>
          <a:prstGeom prst="rect">
            <a:avLst/>
          </a:prstGeom>
          <a:noFill/>
        </p:spPr>
        <p:txBody>
          <a:bodyPr wrap="square" rtlCol="0">
            <a:spAutoFit/>
          </a:bodyPr>
          <a:lstStyle/>
          <a:p>
            <a:pPr algn="ctr"/>
            <a:r>
              <a:rPr lang="en-US" sz="2400" b="1" i="1" dirty="0" smtClean="0">
                <a:latin typeface="Times New Roman"/>
                <a:cs typeface="Times New Roman"/>
              </a:rPr>
              <a:t>Eat more and do less</a:t>
            </a:r>
            <a:endParaRPr lang="en-US" sz="2400" b="1" i="1" dirty="0">
              <a:latin typeface="Times New Roman"/>
              <a:cs typeface="Times New Roman"/>
            </a:endParaRPr>
          </a:p>
        </p:txBody>
      </p:sp>
      <p:cxnSp>
        <p:nvCxnSpPr>
          <p:cNvPr id="3" name="Straight Arrow Connector 2"/>
          <p:cNvCxnSpPr/>
          <p:nvPr/>
        </p:nvCxnSpPr>
        <p:spPr bwMode="auto">
          <a:xfrm>
            <a:off x="1676400" y="9144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1295400" y="1905000"/>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3657600" y="3886200"/>
            <a:ext cx="304800" cy="609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5105400" y="3124200"/>
            <a:ext cx="990600" cy="1447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endCxn id="7" idx="1"/>
          </p:cNvCxnSpPr>
          <p:nvPr/>
        </p:nvCxnSpPr>
        <p:spPr bwMode="auto">
          <a:xfrm>
            <a:off x="1447800" y="3200400"/>
            <a:ext cx="1828800" cy="149545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4191000" y="4953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4191000" y="57912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2209800" y="1905000"/>
            <a:ext cx="1066800" cy="1371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98131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18OBESITY-master4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71800"/>
            <a:ext cx="2038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311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p:cNvSpPr txBox="1">
            <a:spLocks noChangeArrowheads="1"/>
          </p:cNvSpPr>
          <p:nvPr/>
        </p:nvSpPr>
        <p:spPr bwMode="auto">
          <a:xfrm>
            <a:off x="4038600" y="3733800"/>
            <a:ext cx="4495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Times New Roman"/>
                <a:cs typeface="Times New Roman"/>
              </a:rPr>
              <a:t>“ Are we fat because we eat too much or do we eat too much because we are fat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dirty="0">
              <a:solidFill>
                <a:srgbClr val="FFFFFF"/>
              </a:solidFill>
            </a:endParaRPr>
          </a:p>
        </p:txBody>
      </p:sp>
      <p:sp>
        <p:nvSpPr>
          <p:cNvPr id="51202"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solidFill>
                  <a:srgbClr val="999999"/>
                </a:solidFill>
                <a:latin typeface="Helvetica" charset="0"/>
              </a:rPr>
              <a:t>Copyright © 2014 American Medical Association. All rights reserved.</a:t>
            </a:r>
          </a:p>
        </p:txBody>
      </p:sp>
      <p:sp>
        <p:nvSpPr>
          <p:cNvPr id="51203"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latin typeface="Helvetica" charset="0"/>
                <a:cs typeface="Helvetica" charset="0"/>
              </a:rPr>
              <a:t>From: </a:t>
            </a:r>
            <a:r>
              <a:rPr lang="en-US" sz="1300" b="1" dirty="0">
                <a:latin typeface="Helvetica" charset="0"/>
                <a:cs typeface="Helvetica" charset="0"/>
              </a:rPr>
              <a:t>Increasing Adiposity:  Consequence or Cause of Overeating?</a:t>
            </a:r>
          </a:p>
        </p:txBody>
      </p:sp>
      <p:cxnSp>
        <p:nvCxnSpPr>
          <p:cNvPr id="51204" name="Straight Connector 8"/>
          <p:cNvCxnSpPr>
            <a:cxnSpLocks noChangeShapeType="1"/>
          </p:cNvCxnSpPr>
          <p:nvPr/>
        </p:nvCxnSpPr>
        <p:spPr bwMode="auto">
          <a:xfrm flipV="1">
            <a:off x="0" y="6215063"/>
            <a:ext cx="9144000" cy="7937"/>
          </a:xfrm>
          <a:prstGeom prst="line">
            <a:avLst/>
          </a:prstGeom>
          <a:noFill/>
          <a:ln w="12700">
            <a:solidFill>
              <a:srgbClr val="999999"/>
            </a:solidFill>
            <a:round/>
            <a:headEnd/>
            <a:tailEnd/>
          </a:ln>
          <a:extLst>
            <a:ext uri="{909E8E84-426E-40dd-AFC4-6F175D3DCCD1}">
              <a14:hiddenFill xmlns:a14="http://schemas.microsoft.com/office/drawing/2010/main">
                <a:noFill/>
              </a14:hiddenFill>
            </a:ext>
          </a:extLst>
        </p:spPr>
      </p:cxnSp>
      <p:sp>
        <p:nvSpPr>
          <p:cNvPr id="51205"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Helvetica" charset="0"/>
                <a:cs typeface="Helvetica" charset="0"/>
              </a:rPr>
              <a:t>JAMA. 2014;():. doi:10.1001/jama.2014.4133</a:t>
            </a:r>
          </a:p>
        </p:txBody>
      </p:sp>
      <p:cxnSp>
        <p:nvCxnSpPr>
          <p:cNvPr id="51206" name="Straight Connector 5"/>
          <p:cNvCxnSpPr>
            <a:cxnSpLocks noChangeShapeType="1"/>
          </p:cNvCxnSpPr>
          <p:nvPr/>
        </p:nvCxnSpPr>
        <p:spPr bwMode="auto">
          <a:xfrm>
            <a:off x="0" y="666750"/>
            <a:ext cx="9144000" cy="0"/>
          </a:xfrm>
          <a:prstGeom prst="line">
            <a:avLst/>
          </a:prstGeom>
          <a:noFill/>
          <a:ln w="38100">
            <a:solidFill>
              <a:srgbClr val="999999"/>
            </a:solidFill>
            <a:round/>
            <a:headEnd/>
            <a:tailEnd/>
          </a:ln>
          <a:extLst>
            <a:ext uri="{909E8E84-426E-40dd-AFC4-6F175D3DCCD1}">
              <a14:hiddenFill xmlns:a14="http://schemas.microsoft.com/office/drawing/2010/main">
                <a:noFill/>
              </a14:hiddenFill>
            </a:ext>
          </a:extLst>
        </p:spPr>
      </p:cxnSp>
      <p:pic>
        <p:nvPicPr>
          <p:cNvPr id="5120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789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152400"/>
            <a:ext cx="7772400" cy="1143000"/>
          </a:xfrm>
        </p:spPr>
        <p:txBody>
          <a:bodyPr/>
          <a:lstStyle/>
          <a:p>
            <a:pPr eaLnBrk="1" hangingPunct="1">
              <a:defRPr/>
            </a:pPr>
            <a:r>
              <a:rPr lang="en-US" sz="3600" dirty="0" smtClean="0">
                <a:solidFill>
                  <a:srgbClr val="FF0000"/>
                </a:solidFill>
              </a:rPr>
              <a:t>A calorie is not a calorie…</a:t>
            </a:r>
            <a:endParaRPr lang="en-US" sz="3600" dirty="0">
              <a:solidFill>
                <a:srgbClr val="FF0000"/>
              </a:solidFill>
            </a:endParaRPr>
          </a:p>
        </p:txBody>
      </p:sp>
      <p:sp>
        <p:nvSpPr>
          <p:cNvPr id="23554" name="Rectangle 3"/>
          <p:cNvSpPr>
            <a:spLocks noGrp="1" noChangeArrowheads="1"/>
          </p:cNvSpPr>
          <p:nvPr>
            <p:ph idx="1"/>
          </p:nvPr>
        </p:nvSpPr>
        <p:spPr>
          <a:xfrm>
            <a:off x="457200" y="1143000"/>
            <a:ext cx="8458200" cy="3352800"/>
          </a:xfrm>
        </p:spPr>
        <p:txBody>
          <a:bodyPr/>
          <a:lstStyle/>
          <a:p>
            <a:pPr>
              <a:defRPr/>
            </a:pPr>
            <a:r>
              <a:rPr lang="en-US" sz="2800" b="1" dirty="0"/>
              <a:t>Effects of Dietary Composition on Energy Expenditure During Weight-Loss Maintenance </a:t>
            </a:r>
            <a:endParaRPr lang="en-US" sz="2800" b="1" dirty="0" smtClean="0"/>
          </a:p>
          <a:p>
            <a:pPr>
              <a:defRPr/>
            </a:pPr>
            <a:r>
              <a:rPr lang="en-US" sz="1800" dirty="0" smtClean="0"/>
              <a:t>Cara </a:t>
            </a:r>
            <a:r>
              <a:rPr lang="en-US" sz="1800" dirty="0"/>
              <a:t>B. </a:t>
            </a:r>
            <a:r>
              <a:rPr lang="en-US" sz="1800" dirty="0" err="1"/>
              <a:t>Ebbeling</a:t>
            </a:r>
            <a:r>
              <a:rPr lang="en-US" sz="1800" dirty="0"/>
              <a:t>, PhD; </a:t>
            </a:r>
            <a:r>
              <a:rPr lang="en-US" sz="1800" dirty="0" smtClean="0"/>
              <a:t>David </a:t>
            </a:r>
            <a:r>
              <a:rPr lang="en-US" sz="1800" dirty="0"/>
              <a:t>S. Ludwig, MD, PhD </a:t>
            </a:r>
            <a:r>
              <a:rPr lang="en-US" sz="1800" dirty="0" smtClean="0"/>
              <a:t>et al</a:t>
            </a:r>
            <a:endParaRPr lang="en-US" sz="1800" dirty="0"/>
          </a:p>
          <a:p>
            <a:pPr>
              <a:lnSpc>
                <a:spcPct val="90000"/>
              </a:lnSpc>
              <a:buFont typeface="Wingdings" charset="0"/>
              <a:buChar char="§"/>
              <a:defRPr/>
            </a:pPr>
            <a:endParaRPr lang="en-US" b="1" dirty="0" smtClean="0">
              <a:latin typeface="Akzidenz-Grotesk Std Light" charset="0"/>
            </a:endParaRPr>
          </a:p>
          <a:p>
            <a:pPr>
              <a:lnSpc>
                <a:spcPct val="90000"/>
              </a:lnSpc>
              <a:defRPr/>
            </a:pPr>
            <a:r>
              <a:rPr lang="en-US" sz="2000" b="1" dirty="0" smtClean="0"/>
              <a:t>Conclusion: </a:t>
            </a:r>
            <a:r>
              <a:rPr lang="en-US" sz="2000" dirty="0"/>
              <a:t> Among overweight and obese young adults compared with pre–weight-loss energy expenditure, </a:t>
            </a:r>
            <a:r>
              <a:rPr lang="en-US" sz="2000" dirty="0" err="1"/>
              <a:t>isocaloric</a:t>
            </a:r>
            <a:r>
              <a:rPr lang="en-US" sz="2000" dirty="0"/>
              <a:t> feeding following 10% to 15% weight loss resulted in decreases in REE and TEE that were greatest with the low-fat diet, intermediate with the low–glycemic index diet, and least with the very low-carbohydrate diet.</a:t>
            </a:r>
            <a:endParaRPr lang="en-US" sz="2200" dirty="0">
              <a:latin typeface="Akzidenz-Grotesk Std Light" charset="0"/>
            </a:endParaRPr>
          </a:p>
          <a:p>
            <a:pPr eaLnBrk="1" hangingPunct="1">
              <a:lnSpc>
                <a:spcPct val="90000"/>
              </a:lnSpc>
              <a:defRPr/>
            </a:pPr>
            <a:endParaRPr lang="en-US" sz="2200" dirty="0">
              <a:latin typeface="Akzidenz-Grotesk Std Light" charset="0"/>
            </a:endParaRPr>
          </a:p>
        </p:txBody>
      </p:sp>
      <p:sp>
        <p:nvSpPr>
          <p:cNvPr id="17411" name="Rectangle 1"/>
          <p:cNvSpPr>
            <a:spLocks noChangeArrowheads="1"/>
          </p:cNvSpPr>
          <p:nvPr/>
        </p:nvSpPr>
        <p:spPr bwMode="auto">
          <a:xfrm>
            <a:off x="762000" y="6096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a:t>JAMA. </a:t>
            </a:r>
            <a:r>
              <a:rPr lang="en-US" sz="1600"/>
              <a:t>2012;307(24):2627-2634. doi:10.1001/jama.2012.6607</a:t>
            </a:r>
          </a:p>
        </p:txBody>
      </p:sp>
      <p:sp>
        <p:nvSpPr>
          <p:cNvPr id="17412" name="TextBox 1"/>
          <p:cNvSpPr txBox="1">
            <a:spLocks noChangeArrowheads="1"/>
          </p:cNvSpPr>
          <p:nvPr/>
        </p:nvSpPr>
        <p:spPr bwMode="auto">
          <a:xfrm>
            <a:off x="457200" y="4419600"/>
            <a:ext cx="8534400"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b="1" i="1" dirty="0">
                <a:solidFill>
                  <a:srgbClr val="FF0000"/>
                </a:solidFill>
                <a:latin typeface="Times New Roman"/>
                <a:cs typeface="Times New Roman"/>
              </a:rPr>
              <a:t>Remarkable range between individuals.</a:t>
            </a:r>
          </a:p>
          <a:p>
            <a:pPr algn="ctr" eaLnBrk="1" hangingPunct="1"/>
            <a:r>
              <a:rPr lang="en-US" b="1" i="1" dirty="0">
                <a:solidFill>
                  <a:srgbClr val="FF0000"/>
                </a:solidFill>
                <a:latin typeface="Times New Roman"/>
                <a:cs typeface="Times New Roman"/>
              </a:rPr>
              <a:t>TEE: 	</a:t>
            </a:r>
            <a:r>
              <a:rPr lang="en-US" b="1" i="1" dirty="0" smtClean="0">
                <a:solidFill>
                  <a:srgbClr val="FF0000"/>
                </a:solidFill>
                <a:latin typeface="Times New Roman"/>
                <a:cs typeface="Times New Roman"/>
              </a:rPr>
              <a:t>- </a:t>
            </a:r>
            <a:r>
              <a:rPr lang="en-US" b="1" i="1" dirty="0">
                <a:solidFill>
                  <a:srgbClr val="FF0000"/>
                </a:solidFill>
                <a:latin typeface="Times New Roman"/>
                <a:cs typeface="Times New Roman"/>
              </a:rPr>
              <a:t>423 [–606 to –239] kcal/d for low fat diet</a:t>
            </a:r>
          </a:p>
          <a:p>
            <a:pPr algn="ctr" eaLnBrk="1" hangingPunct="1"/>
            <a:r>
              <a:rPr lang="en-US" b="1" i="1" dirty="0">
                <a:solidFill>
                  <a:srgbClr val="FF0000"/>
                </a:solidFill>
                <a:latin typeface="Times New Roman"/>
                <a:cs typeface="Times New Roman"/>
              </a:rPr>
              <a:t>	</a:t>
            </a:r>
            <a:r>
              <a:rPr lang="en-US" b="1" i="1" dirty="0" smtClean="0">
                <a:solidFill>
                  <a:srgbClr val="FF0000"/>
                </a:solidFill>
                <a:latin typeface="Times New Roman"/>
                <a:cs typeface="Times New Roman"/>
              </a:rPr>
              <a:t>- 97 </a:t>
            </a:r>
            <a:r>
              <a:rPr lang="en-US" b="1" i="1" dirty="0">
                <a:solidFill>
                  <a:srgbClr val="FF0000"/>
                </a:solidFill>
                <a:latin typeface="Times New Roman"/>
                <a:cs typeface="Times New Roman"/>
              </a:rPr>
              <a:t>[–281 to 86] kcal/d for low carb </a:t>
            </a:r>
            <a:r>
              <a:rPr lang="en-US" b="1" i="1" dirty="0" smtClean="0">
                <a:solidFill>
                  <a:srgbClr val="FF0000"/>
                </a:solidFill>
                <a:latin typeface="Times New Roman"/>
                <a:cs typeface="Times New Roman"/>
              </a:rPr>
              <a:t>diet</a:t>
            </a:r>
          </a:p>
          <a:p>
            <a:pPr algn="ctr" eaLnBrk="1" hangingPunct="1"/>
            <a:r>
              <a:rPr lang="en-US" i="1" dirty="0" smtClean="0">
                <a:solidFill>
                  <a:srgbClr val="3366FF"/>
                </a:solidFill>
                <a:latin typeface="Times New Roman"/>
                <a:cs typeface="Times New Roman"/>
              </a:rPr>
              <a:t>Equivalent of 1-hr moderate effort cardio</a:t>
            </a:r>
            <a:endParaRPr lang="en-US" i="1" dirty="0">
              <a:solidFill>
                <a:srgbClr val="3366FF"/>
              </a:solidFill>
              <a:latin typeface="Times New Roman"/>
              <a:cs typeface="Times New Roman"/>
            </a:endParaRPr>
          </a:p>
          <a:p>
            <a:pPr eaLnBrk="1" hangingPunct="1"/>
            <a:endParaRPr lang="en-US" sz="1800" b="1" i="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0"/>
            <a:ext cx="25654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3"/>
          <p:cNvSpPr txBox="1">
            <a:spLocks noChangeArrowheads="1"/>
          </p:cNvSpPr>
          <p:nvPr/>
        </p:nvSpPr>
        <p:spPr bwMode="auto">
          <a:xfrm>
            <a:off x="4495800" y="2743200"/>
            <a:ext cx="4495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smtClean="0">
                <a:latin typeface="Times New Roman" charset="0"/>
                <a:cs typeface="Times New Roman" charset="0"/>
              </a:rPr>
              <a:t> 99</a:t>
            </a:r>
            <a:r>
              <a:rPr lang="en-US" sz="2000" dirty="0">
                <a:latin typeface="Times New Roman" charset="0"/>
                <a:cs typeface="Times New Roman" charset="0"/>
              </a:rPr>
              <a:t>% genome from microbes</a:t>
            </a:r>
          </a:p>
          <a:p>
            <a:pPr eaLnBrk="1" hangingPunct="1">
              <a:buFont typeface="Arial" charset="0"/>
              <a:buChar char="•"/>
            </a:pPr>
            <a:r>
              <a:rPr lang="en-US" sz="2000" dirty="0" smtClean="0">
                <a:latin typeface="Times New Roman" charset="0"/>
                <a:cs typeface="Times New Roman" charset="0"/>
              </a:rPr>
              <a:t> Digestion-caloric extraction</a:t>
            </a:r>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 Detoxification</a:t>
            </a:r>
            <a:endParaRPr lang="en-US" sz="2000" dirty="0">
              <a:latin typeface="Times New Roman" charset="0"/>
              <a:cs typeface="Times New Roman" charset="0"/>
            </a:endParaRPr>
          </a:p>
          <a:p>
            <a:pPr eaLnBrk="1" hangingPunct="1">
              <a:buFont typeface="Arial" charset="0"/>
              <a:buChar char="•"/>
            </a:pPr>
            <a:r>
              <a:rPr lang="en-US" sz="2000" b="1" i="1" dirty="0" smtClean="0">
                <a:latin typeface="Times New Roman" charset="0"/>
                <a:cs typeface="Times New Roman" charset="0"/>
              </a:rPr>
              <a:t> </a:t>
            </a:r>
            <a:r>
              <a:rPr lang="en-US" sz="2000" dirty="0" err="1" smtClean="0">
                <a:latin typeface="Times New Roman" charset="0"/>
                <a:cs typeface="Times New Roman" charset="0"/>
              </a:rPr>
              <a:t>Epigenomic</a:t>
            </a:r>
            <a:r>
              <a:rPr lang="en-US" sz="2000" dirty="0" smtClean="0">
                <a:latin typeface="Times New Roman" charset="0"/>
                <a:cs typeface="Times New Roman" charset="0"/>
              </a:rPr>
              <a:t> </a:t>
            </a:r>
            <a:r>
              <a:rPr lang="en-US" sz="2000" dirty="0">
                <a:latin typeface="Times New Roman" charset="0"/>
                <a:cs typeface="Times New Roman" charset="0"/>
              </a:rPr>
              <a:t>expression e.g., </a:t>
            </a:r>
            <a:r>
              <a:rPr lang="en-US" sz="2000" dirty="0" smtClean="0">
                <a:latin typeface="Times New Roman" charset="0"/>
                <a:cs typeface="Times New Roman" charset="0"/>
              </a:rPr>
              <a:t>butyrate</a:t>
            </a:r>
          </a:p>
          <a:p>
            <a:pPr eaLnBrk="1" hangingPunct="1"/>
            <a:r>
              <a:rPr lang="en-US" sz="2000" dirty="0" smtClean="0">
                <a:latin typeface="Times New Roman" charset="0"/>
                <a:cs typeface="Times New Roman" charset="0"/>
              </a:rPr>
              <a:t>  and </a:t>
            </a:r>
            <a:r>
              <a:rPr lang="en-US" sz="2000" dirty="0">
                <a:latin typeface="Times New Roman" charset="0"/>
                <a:cs typeface="Times New Roman" charset="0"/>
              </a:rPr>
              <a:t>histone </a:t>
            </a:r>
            <a:r>
              <a:rPr lang="en-US" sz="2000" dirty="0" err="1">
                <a:latin typeface="Times New Roman" charset="0"/>
                <a:cs typeface="Times New Roman" charset="0"/>
              </a:rPr>
              <a:t>deacetylase</a:t>
            </a:r>
            <a:r>
              <a:rPr lang="en-US" sz="2000" dirty="0">
                <a:latin typeface="Times New Roman" charset="0"/>
                <a:cs typeface="Times New Roman" charset="0"/>
              </a:rPr>
              <a:t> inhibition</a:t>
            </a:r>
          </a:p>
          <a:p>
            <a:pPr eaLnBrk="1" hangingPunct="1">
              <a:buFont typeface="Arial" charset="0"/>
              <a:buChar char="•"/>
            </a:pPr>
            <a:r>
              <a:rPr lang="en-US" sz="2000" dirty="0" smtClean="0">
                <a:latin typeface="Times New Roman" charset="0"/>
                <a:cs typeface="Times New Roman" charset="0"/>
              </a:rPr>
              <a:t> </a:t>
            </a:r>
            <a:r>
              <a:rPr lang="en-US" sz="2000" dirty="0" err="1" smtClean="0">
                <a:latin typeface="Times New Roman" charset="0"/>
                <a:cs typeface="Times New Roman" charset="0"/>
              </a:rPr>
              <a:t>Immunomodulatory</a:t>
            </a:r>
            <a:r>
              <a:rPr lang="en-US" sz="2000" dirty="0" smtClean="0">
                <a:latin typeface="Times New Roman" charset="0"/>
                <a:cs typeface="Times New Roman" charset="0"/>
              </a:rPr>
              <a:t> </a:t>
            </a:r>
            <a:r>
              <a:rPr lang="en-US" sz="2000" dirty="0">
                <a:latin typeface="Times New Roman" charset="0"/>
                <a:cs typeface="Times New Roman" charset="0"/>
              </a:rPr>
              <a:t>cell signaling</a:t>
            </a:r>
          </a:p>
          <a:p>
            <a:pPr eaLnBrk="1" hangingPunct="1">
              <a:buFont typeface="Arial" charset="0"/>
              <a:buChar char="•"/>
            </a:pPr>
            <a:r>
              <a:rPr lang="en-US" sz="2000" dirty="0" smtClean="0">
                <a:latin typeface="Times New Roman" charset="0"/>
                <a:cs typeface="Times New Roman" charset="0"/>
              </a:rPr>
              <a:t> Cytokine modulation – insulin/leptin</a:t>
            </a:r>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 Vitamin </a:t>
            </a:r>
            <a:r>
              <a:rPr lang="en-US" sz="2000" dirty="0">
                <a:latin typeface="Times New Roman" charset="0"/>
                <a:cs typeface="Times New Roman" charset="0"/>
              </a:rPr>
              <a:t>modification</a:t>
            </a:r>
          </a:p>
          <a:p>
            <a:pPr eaLnBrk="1" hangingPunct="1">
              <a:buFont typeface="Arial" charset="0"/>
              <a:buChar char="•"/>
            </a:pPr>
            <a:r>
              <a:rPr lang="en-US" sz="2000" dirty="0" smtClean="0">
                <a:latin typeface="Times New Roman" charset="0"/>
                <a:cs typeface="Times New Roman" charset="0"/>
              </a:rPr>
              <a:t> Neurotransmitters</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SCFAs and gut hormones/permeability</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Talk to the </a:t>
            </a:r>
            <a:r>
              <a:rPr lang="en-US" sz="2000" dirty="0" err="1" smtClean="0">
                <a:latin typeface="Times New Roman" charset="0"/>
                <a:cs typeface="Times New Roman" charset="0"/>
              </a:rPr>
              <a:t>vagus</a:t>
            </a:r>
            <a:r>
              <a:rPr lang="en-US" sz="2000" dirty="0" smtClean="0">
                <a:latin typeface="Times New Roman" charset="0"/>
                <a:cs typeface="Times New Roman" charset="0"/>
              </a:rPr>
              <a:t> nerve</a:t>
            </a:r>
            <a:endParaRPr lang="en-US" sz="2000" dirty="0">
              <a:latin typeface="Times New Roman" charset="0"/>
              <a:cs typeface="Times New Roman" charset="0"/>
            </a:endParaRPr>
          </a:p>
        </p:txBody>
      </p:sp>
      <p:pic>
        <p:nvPicPr>
          <p:cNvPr id="624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45037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800000"/>
                </a:solidFill>
              </a:rPr>
              <a:t>Mechanisms that link alterations of the microbiome with weight and metabolism</a:t>
            </a:r>
            <a:endParaRPr lang="en-US" dirty="0">
              <a:solidFill>
                <a:srgbClr val="800000"/>
              </a:solidFill>
            </a:endParaRPr>
          </a:p>
        </p:txBody>
      </p:sp>
      <p:sp>
        <p:nvSpPr>
          <p:cNvPr id="3" name="Content Placeholder 2"/>
          <p:cNvSpPr>
            <a:spLocks noGrp="1"/>
          </p:cNvSpPr>
          <p:nvPr>
            <p:ph idx="1"/>
          </p:nvPr>
        </p:nvSpPr>
        <p:spPr>
          <a:xfrm>
            <a:off x="533400" y="2286000"/>
            <a:ext cx="8458200" cy="3657600"/>
          </a:xfrm>
        </p:spPr>
        <p:txBody>
          <a:bodyPr/>
          <a:lstStyle/>
          <a:p>
            <a:pPr>
              <a:buFont typeface="Arial"/>
              <a:buChar char="•"/>
            </a:pPr>
            <a:r>
              <a:rPr lang="en-US" dirty="0" smtClean="0"/>
              <a:t>Increased energy harvest from the diet</a:t>
            </a:r>
          </a:p>
          <a:p>
            <a:pPr>
              <a:buFont typeface="Arial"/>
              <a:buChar char="•"/>
            </a:pPr>
            <a:r>
              <a:rPr lang="en-US" dirty="0" smtClean="0"/>
              <a:t>Altered fatty acid metabolism in liver, muscle, and fat tissue</a:t>
            </a:r>
          </a:p>
          <a:p>
            <a:pPr>
              <a:buFont typeface="Arial"/>
              <a:buChar char="•"/>
            </a:pPr>
            <a:r>
              <a:rPr lang="en-US" dirty="0" smtClean="0"/>
              <a:t>Modification of gut hormones e.g. </a:t>
            </a:r>
            <a:r>
              <a:rPr lang="en-US" dirty="0" err="1" smtClean="0"/>
              <a:t>cholecystikinin</a:t>
            </a:r>
            <a:r>
              <a:rPr lang="en-US" dirty="0" smtClean="0"/>
              <a:t>, peptide YY and GLP-1</a:t>
            </a:r>
          </a:p>
          <a:p>
            <a:pPr>
              <a:buFont typeface="Arial"/>
              <a:buChar char="•"/>
            </a:pPr>
            <a:r>
              <a:rPr lang="en-US" dirty="0" smtClean="0"/>
              <a:t>Activation of LPS- TLR 4 axis and cytokine expression</a:t>
            </a:r>
          </a:p>
          <a:p>
            <a:pPr>
              <a:buFont typeface="Arial"/>
              <a:buChar char="•"/>
            </a:pPr>
            <a:r>
              <a:rPr lang="en-US" dirty="0" smtClean="0"/>
              <a:t>Altered gut barrier function and molecular trafficking</a:t>
            </a:r>
          </a:p>
          <a:p>
            <a:pPr>
              <a:buFont typeface="Arial"/>
              <a:buChar char="•"/>
            </a:pPr>
            <a:r>
              <a:rPr lang="en-US" dirty="0" smtClean="0"/>
              <a:t>Bile acid metabolism</a:t>
            </a:r>
          </a:p>
          <a:p>
            <a:pPr>
              <a:buFont typeface="Arial"/>
              <a:buChar char="•"/>
            </a:pPr>
            <a:r>
              <a:rPr lang="en-US" dirty="0" smtClean="0"/>
              <a:t>SCFA production</a:t>
            </a:r>
          </a:p>
          <a:p>
            <a:pPr>
              <a:buFont typeface="Arial"/>
              <a:buChar char="•"/>
            </a:pPr>
            <a:endParaRPr lang="en-US" dirty="0" smtClean="0"/>
          </a:p>
          <a:p>
            <a:pPr>
              <a:buFont typeface="Arial"/>
              <a:buChar char="•"/>
            </a:pPr>
            <a:endParaRPr lang="en-US" dirty="0"/>
          </a:p>
        </p:txBody>
      </p:sp>
    </p:spTree>
    <p:extLst>
      <p:ext uri="{BB962C8B-B14F-4D97-AF65-F5344CB8AC3E}">
        <p14:creationId xmlns:p14="http://schemas.microsoft.com/office/powerpoint/2010/main" val="13199308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58674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Prevailing View</a:t>
            </a:r>
            <a:endParaRPr lang="en-US" sz="3600" dirty="0">
              <a:solidFill>
                <a:srgbClr val="800000"/>
              </a:solidFill>
              <a:latin typeface="Times New Roman"/>
              <a:cs typeface="Times New Roman"/>
            </a:endParaRPr>
          </a:p>
        </p:txBody>
      </p:sp>
      <p:sp>
        <p:nvSpPr>
          <p:cNvPr id="3" name="TextBox 2"/>
          <p:cNvSpPr txBox="1"/>
          <p:nvPr/>
        </p:nvSpPr>
        <p:spPr>
          <a:xfrm>
            <a:off x="1066800" y="2133600"/>
            <a:ext cx="6324600" cy="1200328"/>
          </a:xfrm>
          <a:prstGeom prst="rect">
            <a:avLst/>
          </a:prstGeom>
          <a:noFill/>
        </p:spPr>
        <p:txBody>
          <a:bodyPr wrap="square" rtlCol="0">
            <a:spAutoFit/>
          </a:bodyPr>
          <a:lstStyle/>
          <a:p>
            <a:pPr algn="ctr"/>
            <a:r>
              <a:rPr lang="en-US" sz="2400" dirty="0" smtClean="0">
                <a:latin typeface="Times New Roman"/>
                <a:cs typeface="Times New Roman"/>
              </a:rPr>
              <a:t>Obesity occurs when a person consumes more calories from food than he or she burns.</a:t>
            </a:r>
          </a:p>
          <a:p>
            <a:pPr algn="r"/>
            <a:r>
              <a:rPr lang="en-US" sz="2400" b="1" i="1" dirty="0" smtClean="0">
                <a:solidFill>
                  <a:srgbClr val="000000"/>
                </a:solidFill>
                <a:latin typeface="Times New Roman"/>
                <a:cs typeface="Times New Roman"/>
              </a:rPr>
              <a:t>National Institute of Health  2008</a:t>
            </a:r>
            <a:endParaRPr lang="en-US" sz="2400" b="1" i="1" dirty="0">
              <a:solidFill>
                <a:srgbClr val="000000"/>
              </a:solidFill>
              <a:latin typeface="Times New Roman"/>
              <a:cs typeface="Times New Roman"/>
            </a:endParaRPr>
          </a:p>
        </p:txBody>
      </p:sp>
      <p:sp>
        <p:nvSpPr>
          <p:cNvPr id="5" name="TextBox 4"/>
          <p:cNvSpPr txBox="1"/>
          <p:nvPr/>
        </p:nvSpPr>
        <p:spPr>
          <a:xfrm>
            <a:off x="1447800" y="3962400"/>
            <a:ext cx="5943600" cy="1938992"/>
          </a:xfrm>
          <a:prstGeom prst="rect">
            <a:avLst/>
          </a:prstGeom>
          <a:noFill/>
        </p:spPr>
        <p:txBody>
          <a:bodyPr wrap="square" rtlCol="0">
            <a:spAutoFit/>
          </a:bodyPr>
          <a:lstStyle/>
          <a:p>
            <a:pPr algn="ctr"/>
            <a:r>
              <a:rPr lang="en-US" sz="2400" dirty="0" smtClean="0">
                <a:latin typeface="Times New Roman"/>
                <a:cs typeface="Times New Roman"/>
              </a:rPr>
              <a:t>Overweight is the result of caloric imbalance (too few calories expended for the amount of calories consumed) and is mediated by genetics and health.</a:t>
            </a:r>
          </a:p>
          <a:p>
            <a:pPr algn="r"/>
            <a:r>
              <a:rPr lang="en-US" sz="2400" b="1" i="1" dirty="0" smtClean="0">
                <a:latin typeface="Times New Roman"/>
                <a:cs typeface="Times New Roman"/>
              </a:rPr>
              <a:t>US Surgeon General 2008</a:t>
            </a:r>
            <a:endParaRPr lang="en-US" sz="2400" b="1" i="1" dirty="0">
              <a:latin typeface="Times New Roman"/>
              <a:cs typeface="Times New Roman"/>
            </a:endParaRPr>
          </a:p>
        </p:txBody>
      </p:sp>
    </p:spTree>
    <p:extLst>
      <p:ext uri="{BB962C8B-B14F-4D97-AF65-F5344CB8AC3E}">
        <p14:creationId xmlns:p14="http://schemas.microsoft.com/office/powerpoint/2010/main" val="31285089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76200"/>
            <a:ext cx="4800600" cy="6282727"/>
          </a:xfrm>
          <a:prstGeom prst="rect">
            <a:avLst/>
          </a:prstGeom>
        </p:spPr>
      </p:pic>
      <p:pic>
        <p:nvPicPr>
          <p:cNvPr id="3" name="Picture 2" descr="000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04800"/>
            <a:ext cx="3687546" cy="5791200"/>
          </a:xfrm>
          <a:prstGeom prst="rect">
            <a:avLst/>
          </a:prstGeom>
        </p:spPr>
      </p:pic>
    </p:spTree>
    <p:extLst>
      <p:ext uri="{BB962C8B-B14F-4D97-AF65-F5344CB8AC3E}">
        <p14:creationId xmlns:p14="http://schemas.microsoft.com/office/powerpoint/2010/main" val="3521467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7702550" cy="5958576"/>
          </a:xfrm>
          <a:prstGeom prst="rect">
            <a:avLst/>
          </a:prstGeom>
        </p:spPr>
      </p:pic>
    </p:spTree>
    <p:extLst>
      <p:ext uri="{BB962C8B-B14F-4D97-AF65-F5344CB8AC3E}">
        <p14:creationId xmlns:p14="http://schemas.microsoft.com/office/powerpoint/2010/main" val="18980274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8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 y="1155700"/>
            <a:ext cx="8902700" cy="3937000"/>
          </a:xfrm>
          <a:prstGeom prst="rect">
            <a:avLst/>
          </a:prstGeom>
        </p:spPr>
      </p:pic>
    </p:spTree>
    <p:extLst>
      <p:ext uri="{BB962C8B-B14F-4D97-AF65-F5344CB8AC3E}">
        <p14:creationId xmlns:p14="http://schemas.microsoft.com/office/powerpoint/2010/main" val="37088240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2434"/>
          </a:xfrm>
          <a:prstGeom prst="rect">
            <a:avLst/>
          </a:prstGeom>
        </p:spPr>
      </p:pic>
      <p:pic>
        <p:nvPicPr>
          <p:cNvPr id="3" name="Picture 2"/>
          <p:cNvPicPr>
            <a:picLocks noChangeAspect="1"/>
          </p:cNvPicPr>
          <p:nvPr/>
        </p:nvPicPr>
        <p:blipFill>
          <a:blip r:embed="rId3"/>
          <a:stretch>
            <a:fillRect/>
          </a:stretch>
        </p:blipFill>
        <p:spPr>
          <a:xfrm>
            <a:off x="2921000" y="888999"/>
            <a:ext cx="3556000" cy="5470769"/>
          </a:xfrm>
          <a:prstGeom prst="rect">
            <a:avLst/>
          </a:prstGeom>
        </p:spPr>
      </p:pic>
    </p:spTree>
    <p:extLst>
      <p:ext uri="{BB962C8B-B14F-4D97-AF65-F5344CB8AC3E}">
        <p14:creationId xmlns:p14="http://schemas.microsoft.com/office/powerpoint/2010/main" val="3842736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72" y="492478"/>
            <a:ext cx="7200900" cy="5308600"/>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7" y="6190544"/>
            <a:ext cx="4838700" cy="431800"/>
          </a:xfrm>
          <a:prstGeom prst="rect">
            <a:avLst/>
          </a:prstGeom>
        </p:spPr>
      </p:pic>
    </p:spTree>
    <p:extLst>
      <p:ext uri="{BB962C8B-B14F-4D97-AF65-F5344CB8AC3E}">
        <p14:creationId xmlns:p14="http://schemas.microsoft.com/office/powerpoint/2010/main" val="28445254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28600"/>
            <a:ext cx="7200900" cy="5473700"/>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94" y="6134100"/>
            <a:ext cx="4838700" cy="431800"/>
          </a:xfrm>
          <a:prstGeom prst="rect">
            <a:avLst/>
          </a:prstGeom>
        </p:spPr>
      </p:pic>
    </p:spTree>
    <p:extLst>
      <p:ext uri="{BB962C8B-B14F-4D97-AF65-F5344CB8AC3E}">
        <p14:creationId xmlns:p14="http://schemas.microsoft.com/office/powerpoint/2010/main" val="32093289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56"/>
            <a:ext cx="6501234" cy="6040898"/>
          </a:xfrm>
          <a:prstGeom prst="rect">
            <a:avLst/>
          </a:prstGeom>
        </p:spPr>
      </p:pic>
      <p:sp>
        <p:nvSpPr>
          <p:cNvPr id="2" name="TextBox 1"/>
          <p:cNvSpPr txBox="1"/>
          <p:nvPr/>
        </p:nvSpPr>
        <p:spPr>
          <a:xfrm>
            <a:off x="1066800" y="3048000"/>
            <a:ext cx="7543800" cy="2308324"/>
          </a:xfrm>
          <a:prstGeom prst="rect">
            <a:avLst/>
          </a:prstGeom>
          <a:solidFill>
            <a:schemeClr val="bg1"/>
          </a:solidFill>
        </p:spPr>
        <p:txBody>
          <a:bodyPr wrap="square" rtlCol="0">
            <a:spAutoFit/>
          </a:bodyPr>
          <a:lstStyle/>
          <a:p>
            <a:pPr algn="ctr"/>
            <a:r>
              <a:rPr lang="en-US" sz="2400" i="1" dirty="0" smtClean="0">
                <a:solidFill>
                  <a:srgbClr val="800000"/>
                </a:solidFill>
                <a:latin typeface="Times New Roman"/>
                <a:cs typeface="Times New Roman"/>
              </a:rPr>
              <a:t>“The connection between the gut microbiota and energy homeostasis and inflammation and its role in the pathogenesis of obesity-related disorders are increasingly recognized. The role of the Western diet, antibiotics and lifestyle in promoting an obesogenic microbiota is increasingly clear.”</a:t>
            </a:r>
            <a:endParaRPr lang="en-US" sz="2400" i="1" dirty="0">
              <a:solidFill>
                <a:srgbClr val="800000"/>
              </a:solidFill>
              <a:latin typeface="Times New Roman"/>
              <a:cs typeface="Times New Roman"/>
            </a:endParaRPr>
          </a:p>
        </p:txBody>
      </p:sp>
    </p:spTree>
    <p:extLst>
      <p:ext uri="{BB962C8B-B14F-4D97-AF65-F5344CB8AC3E}">
        <p14:creationId xmlns:p14="http://schemas.microsoft.com/office/powerpoint/2010/main" val="2654076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5507182" cy="6858000"/>
          </a:xfrm>
          <a:prstGeom prst="rect">
            <a:avLst/>
          </a:prstGeom>
        </p:spPr>
      </p:pic>
      <p:pic>
        <p:nvPicPr>
          <p:cNvPr id="3" name="Picture 2" descr="23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295400"/>
            <a:ext cx="3048000" cy="3822700"/>
          </a:xfrm>
          <a:prstGeom prst="rect">
            <a:avLst/>
          </a:prstGeom>
        </p:spPr>
      </p:pic>
    </p:spTree>
    <p:extLst>
      <p:ext uri="{BB962C8B-B14F-4D97-AF65-F5344CB8AC3E}">
        <p14:creationId xmlns:p14="http://schemas.microsoft.com/office/powerpoint/2010/main" val="1794944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773" y="0"/>
            <a:ext cx="6950054" cy="6858000"/>
          </a:xfrm>
          <a:prstGeom prst="rect">
            <a:avLst/>
          </a:prstGeom>
        </p:spPr>
      </p:pic>
      <p:sp>
        <p:nvSpPr>
          <p:cNvPr id="3" name="TextBox 2"/>
          <p:cNvSpPr txBox="1"/>
          <p:nvPr/>
        </p:nvSpPr>
        <p:spPr>
          <a:xfrm>
            <a:off x="838200" y="3657600"/>
            <a:ext cx="7772400" cy="1938992"/>
          </a:xfrm>
          <a:prstGeom prst="rect">
            <a:avLst/>
          </a:prstGeom>
          <a:solidFill>
            <a:schemeClr val="bg1"/>
          </a:solidFill>
        </p:spPr>
        <p:txBody>
          <a:bodyPr wrap="square" rtlCol="0">
            <a:spAutoFit/>
          </a:bodyPr>
          <a:lstStyle/>
          <a:p>
            <a:pPr algn="ctr"/>
            <a:r>
              <a:rPr lang="en-US" sz="2400" dirty="0" smtClean="0">
                <a:solidFill>
                  <a:srgbClr val="800000"/>
                </a:solidFill>
                <a:latin typeface="Times"/>
                <a:cs typeface="Times"/>
              </a:rPr>
              <a:t>In animal models, giving VSL#3 probiotics modulates microbiota induction of butyrate and GLP-1. These metabolic changes enhance insulin signaling, increase fat oxidation, decrease appetite, improve colonic epithelial function-integrity and barrier function.</a:t>
            </a:r>
            <a:endParaRPr lang="en-US" sz="2400" dirty="0">
              <a:solidFill>
                <a:srgbClr val="800000"/>
              </a:solidFill>
              <a:latin typeface="Times"/>
              <a:cs typeface="Times"/>
            </a:endParaRPr>
          </a:p>
        </p:txBody>
      </p:sp>
    </p:spTree>
    <p:extLst>
      <p:ext uri="{BB962C8B-B14F-4D97-AF65-F5344CB8AC3E}">
        <p14:creationId xmlns:p14="http://schemas.microsoft.com/office/powerpoint/2010/main" val="2194958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04800"/>
            <a:ext cx="7643586" cy="5867400"/>
          </a:xfrm>
          <a:prstGeom prst="rect">
            <a:avLst/>
          </a:prstGeom>
        </p:spPr>
      </p:pic>
      <p:sp>
        <p:nvSpPr>
          <p:cNvPr id="3" name="Rectangle 2"/>
          <p:cNvSpPr/>
          <p:nvPr/>
        </p:nvSpPr>
        <p:spPr>
          <a:xfrm>
            <a:off x="1447800" y="6477000"/>
            <a:ext cx="2331813" cy="276999"/>
          </a:xfrm>
          <a:prstGeom prst="rect">
            <a:avLst/>
          </a:prstGeom>
        </p:spPr>
        <p:txBody>
          <a:bodyPr wrap="none">
            <a:spAutoFit/>
          </a:bodyPr>
          <a:lstStyle/>
          <a:p>
            <a:r>
              <a:rPr lang="de-DE" i="1" baseline="30000" dirty="0"/>
              <a:t>Am J Clin Nutr </a:t>
            </a:r>
            <a:r>
              <a:rPr lang="de-DE" baseline="30000" dirty="0"/>
              <a:t>2006;84:556–60</a:t>
            </a:r>
            <a:endParaRPr lang="en-US" dirty="0"/>
          </a:p>
        </p:txBody>
      </p:sp>
      <p:sp>
        <p:nvSpPr>
          <p:cNvPr id="4" name="TextBox 3"/>
          <p:cNvSpPr txBox="1"/>
          <p:nvPr/>
        </p:nvSpPr>
        <p:spPr>
          <a:xfrm>
            <a:off x="838200" y="2971800"/>
            <a:ext cx="7620000" cy="1200328"/>
          </a:xfrm>
          <a:prstGeom prst="rect">
            <a:avLst/>
          </a:prstGeom>
          <a:solidFill>
            <a:schemeClr val="bg1"/>
          </a:solidFill>
        </p:spPr>
        <p:txBody>
          <a:bodyPr wrap="square" rtlCol="0">
            <a:spAutoFit/>
          </a:bodyPr>
          <a:lstStyle/>
          <a:p>
            <a:pPr algn="ctr"/>
            <a:r>
              <a:rPr lang="en-US" sz="2400" dirty="0" smtClean="0">
                <a:solidFill>
                  <a:srgbClr val="800000"/>
                </a:solidFill>
                <a:latin typeface="Times"/>
                <a:cs typeface="Times"/>
              </a:rPr>
              <a:t>Fasting GLP-1 levels were associated with higher rates of TEE and fat oxidation, independent of age, sex and body composition.</a:t>
            </a:r>
            <a:endParaRPr lang="en-US" sz="2400" dirty="0">
              <a:solidFill>
                <a:srgbClr val="800000"/>
              </a:solidFill>
              <a:latin typeface="Times"/>
              <a:cs typeface="Times"/>
            </a:endParaRPr>
          </a:p>
        </p:txBody>
      </p:sp>
    </p:spTree>
    <p:extLst>
      <p:ext uri="{BB962C8B-B14F-4D97-AF65-F5344CB8AC3E}">
        <p14:creationId xmlns:p14="http://schemas.microsoft.com/office/powerpoint/2010/main" val="2562937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0"/>
            <a:ext cx="3330575"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5"/>
          <p:cNvSpPr txBox="1">
            <a:spLocks noChangeArrowheads="1"/>
          </p:cNvSpPr>
          <p:nvPr/>
        </p:nvSpPr>
        <p:spPr bwMode="auto">
          <a:xfrm>
            <a:off x="4229100" y="1841500"/>
            <a:ext cx="4584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It</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s not what we don</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t know that gets us into trouble, it</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s what we know that ain</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t so</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   </a:t>
            </a:r>
          </a:p>
          <a:p>
            <a:pPr algn="ctr" eaLnBrk="1" hangingPunct="1"/>
            <a:endParaRPr lang="en-US">
              <a:solidFill>
                <a:srgbClr val="161616"/>
              </a:solidFill>
              <a:latin typeface="Times New Roman" charset="0"/>
              <a:cs typeface="Times New Roman" charset="0"/>
            </a:endParaRPr>
          </a:p>
          <a:p>
            <a:pPr algn="ctr" eaLnBrk="1" hangingPunct="1"/>
            <a:r>
              <a:rPr lang="en-US">
                <a:solidFill>
                  <a:srgbClr val="161616"/>
                </a:solidFill>
                <a:latin typeface="Times New Roman" charset="0"/>
                <a:cs typeface="Times New Roman" charset="0"/>
              </a:rPr>
              <a:t>Mark Twain</a:t>
            </a:r>
          </a:p>
        </p:txBody>
      </p:sp>
    </p:spTree>
    <p:extLst>
      <p:ext uri="{BB962C8B-B14F-4D97-AF65-F5344CB8AC3E}">
        <p14:creationId xmlns:p14="http://schemas.microsoft.com/office/powerpoint/2010/main" val="219979310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fa inflam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3084"/>
          </a:xfrm>
          <a:prstGeom prst="rect">
            <a:avLst/>
          </a:prstGeom>
        </p:spPr>
      </p:pic>
    </p:spTree>
    <p:extLst>
      <p:ext uri="{BB962C8B-B14F-4D97-AF65-F5344CB8AC3E}">
        <p14:creationId xmlns:p14="http://schemas.microsoft.com/office/powerpoint/2010/main" val="10505273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6583452" cy="6019800"/>
          </a:xfrm>
          <a:prstGeom prst="rect">
            <a:avLst/>
          </a:prstGeom>
        </p:spPr>
      </p:pic>
      <p:sp>
        <p:nvSpPr>
          <p:cNvPr id="3" name="TextBox 2"/>
          <p:cNvSpPr txBox="1"/>
          <p:nvPr/>
        </p:nvSpPr>
        <p:spPr>
          <a:xfrm>
            <a:off x="457200" y="6019800"/>
            <a:ext cx="4267200" cy="369332"/>
          </a:xfrm>
          <a:prstGeom prst="rect">
            <a:avLst/>
          </a:prstGeom>
          <a:noFill/>
        </p:spPr>
        <p:txBody>
          <a:bodyPr wrap="square" rtlCol="0">
            <a:spAutoFit/>
          </a:bodyPr>
          <a:lstStyle/>
          <a:p>
            <a:r>
              <a:rPr lang="en-US" i="1" dirty="0" smtClean="0">
                <a:latin typeface="Times New Roman"/>
                <a:cs typeface="Times New Roman"/>
              </a:rPr>
              <a:t>Immune Network 2014:14(6) 277-288</a:t>
            </a:r>
            <a:endParaRPr lang="en-US" i="1" dirty="0">
              <a:latin typeface="Times New Roman"/>
              <a:cs typeface="Times New Roman"/>
            </a:endParaRPr>
          </a:p>
        </p:txBody>
      </p:sp>
    </p:spTree>
    <p:extLst>
      <p:ext uri="{BB962C8B-B14F-4D97-AF65-F5344CB8AC3E}">
        <p14:creationId xmlns:p14="http://schemas.microsoft.com/office/powerpoint/2010/main" val="34132831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461665"/>
          </a:xfrm>
          <a:prstGeom prst="rect">
            <a:avLst/>
          </a:prstGeom>
          <a:noFill/>
        </p:spPr>
        <p:txBody>
          <a:bodyPr wrap="square" rtlCol="0">
            <a:spAutoFit/>
          </a:bodyPr>
          <a:lstStyle/>
          <a:p>
            <a:pPr algn="ctr"/>
            <a:r>
              <a:rPr lang="en-US" sz="2400" dirty="0" smtClean="0">
                <a:solidFill>
                  <a:srgbClr val="800000"/>
                </a:solidFill>
                <a:latin typeface="Times New Roman"/>
                <a:cs typeface="Times New Roman"/>
              </a:rPr>
              <a:t>Summary: </a:t>
            </a:r>
            <a:r>
              <a:rPr lang="en-US" sz="2400" dirty="0" err="1" smtClean="0">
                <a:solidFill>
                  <a:srgbClr val="800000"/>
                </a:solidFill>
                <a:latin typeface="Times New Roman"/>
                <a:cs typeface="Times New Roman"/>
              </a:rPr>
              <a:t>Dysbiosis</a:t>
            </a:r>
            <a:r>
              <a:rPr lang="en-US" sz="2400" dirty="0" smtClean="0">
                <a:solidFill>
                  <a:srgbClr val="800000"/>
                </a:solidFill>
                <a:latin typeface="Times New Roman"/>
                <a:cs typeface="Times New Roman"/>
              </a:rPr>
              <a:t>, SIBO, Increased Intestinal Permeability</a:t>
            </a:r>
            <a:endParaRPr lang="en-US" sz="2400" dirty="0">
              <a:solidFill>
                <a:srgbClr val="800000"/>
              </a:solidFill>
              <a:latin typeface="Times New Roman"/>
              <a:cs typeface="Times New Roman"/>
            </a:endParaRPr>
          </a:p>
        </p:txBody>
      </p:sp>
      <p:sp>
        <p:nvSpPr>
          <p:cNvPr id="5" name="Rounded Rectangle 4"/>
          <p:cNvSpPr/>
          <p:nvPr/>
        </p:nvSpPr>
        <p:spPr>
          <a:xfrm>
            <a:off x="423317" y="1066800"/>
            <a:ext cx="2444317" cy="8858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LPS via TLR4 activates stellate cells</a:t>
            </a:r>
            <a:endParaRPr lang="en-US" dirty="0">
              <a:solidFill>
                <a:schemeClr val="tx1"/>
              </a:solidFill>
            </a:endParaRPr>
          </a:p>
        </p:txBody>
      </p:sp>
      <p:sp>
        <p:nvSpPr>
          <p:cNvPr id="6" name="Rounded Rectangle 5"/>
          <p:cNvSpPr/>
          <p:nvPr/>
        </p:nvSpPr>
        <p:spPr>
          <a:xfrm>
            <a:off x="423317" y="2253001"/>
            <a:ext cx="2444317" cy="5598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PGC1-alpha</a:t>
            </a:r>
            <a:endParaRPr lang="en-US" dirty="0">
              <a:solidFill>
                <a:srgbClr val="000000"/>
              </a:solidFill>
            </a:endParaRPr>
          </a:p>
        </p:txBody>
      </p:sp>
      <p:cxnSp>
        <p:nvCxnSpPr>
          <p:cNvPr id="8" name="Straight Arrow Connector 7"/>
          <p:cNvCxnSpPr/>
          <p:nvPr/>
        </p:nvCxnSpPr>
        <p:spPr>
          <a:xfrm>
            <a:off x="914400" y="2362200"/>
            <a:ext cx="0" cy="331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423317" y="3107294"/>
            <a:ext cx="2444317" cy="7027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   FIAF               LPL </a:t>
            </a:r>
            <a:endParaRPr lang="en-US" dirty="0">
              <a:solidFill>
                <a:srgbClr val="000000"/>
              </a:solidFill>
            </a:endParaRPr>
          </a:p>
        </p:txBody>
      </p:sp>
      <p:cxnSp>
        <p:nvCxnSpPr>
          <p:cNvPr id="11" name="Straight Arrow Connector 10"/>
          <p:cNvCxnSpPr/>
          <p:nvPr/>
        </p:nvCxnSpPr>
        <p:spPr>
          <a:xfrm>
            <a:off x="609600" y="3352800"/>
            <a:ext cx="0" cy="331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71600" y="3505200"/>
            <a:ext cx="4572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057400" y="3276602"/>
            <a:ext cx="0" cy="3047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423317" y="3971932"/>
            <a:ext cx="2444317" cy="12564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Carbohydrate dense foods</a:t>
            </a:r>
          </a:p>
          <a:p>
            <a:pPr algn="ctr"/>
            <a:r>
              <a:rPr lang="en-US" dirty="0" smtClean="0">
                <a:solidFill>
                  <a:srgbClr val="000000"/>
                </a:solidFill>
              </a:rPr>
              <a:t>Sugar/Fructose</a:t>
            </a:r>
            <a:endParaRPr lang="en-US" dirty="0">
              <a:solidFill>
                <a:srgbClr val="000000"/>
              </a:solidFill>
            </a:endParaRPr>
          </a:p>
        </p:txBody>
      </p:sp>
      <p:sp>
        <p:nvSpPr>
          <p:cNvPr id="17" name="Rounded Rectangle 16"/>
          <p:cNvSpPr/>
          <p:nvPr/>
        </p:nvSpPr>
        <p:spPr>
          <a:xfrm>
            <a:off x="423317" y="5714719"/>
            <a:ext cx="2444317" cy="6079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Bile Acid Changes</a:t>
            </a:r>
            <a:endParaRPr lang="en-US" dirty="0">
              <a:solidFill>
                <a:srgbClr val="000000"/>
              </a:solidFill>
            </a:endParaRPr>
          </a:p>
        </p:txBody>
      </p:sp>
      <p:cxnSp>
        <p:nvCxnSpPr>
          <p:cNvPr id="19" name="Straight Arrow Connector 18"/>
          <p:cNvCxnSpPr/>
          <p:nvPr/>
        </p:nvCxnSpPr>
        <p:spPr>
          <a:xfrm>
            <a:off x="2972560" y="1607687"/>
            <a:ext cx="472907" cy="1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972560" y="2530155"/>
            <a:ext cx="472907" cy="1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972560" y="3452623"/>
            <a:ext cx="472907" cy="1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72560" y="4591251"/>
            <a:ext cx="472907" cy="1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972560" y="6040608"/>
            <a:ext cx="472907" cy="1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3648142" y="2115136"/>
            <a:ext cx="2432094" cy="857058"/>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Altered Mitochondrial function</a:t>
            </a:r>
          </a:p>
          <a:p>
            <a:pPr algn="ctr"/>
            <a:r>
              <a:rPr lang="en-US" sz="1600" b="1" dirty="0" smtClean="0">
                <a:solidFill>
                  <a:srgbClr val="000000"/>
                </a:solidFill>
              </a:rPr>
              <a:t>FFA oxidation</a:t>
            </a:r>
            <a:endParaRPr lang="en-US" sz="1600" b="1" dirty="0">
              <a:solidFill>
                <a:srgbClr val="000000"/>
              </a:solidFill>
            </a:endParaRPr>
          </a:p>
        </p:txBody>
      </p:sp>
      <p:cxnSp>
        <p:nvCxnSpPr>
          <p:cNvPr id="27" name="Straight Arrow Connector 26"/>
          <p:cNvCxnSpPr/>
          <p:nvPr/>
        </p:nvCxnSpPr>
        <p:spPr>
          <a:xfrm>
            <a:off x="4107538" y="2665610"/>
            <a:ext cx="0" cy="2944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3648142" y="3107294"/>
            <a:ext cx="2432094" cy="553909"/>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Increased FFA uptake</a:t>
            </a:r>
            <a:endParaRPr lang="en-US" sz="1600" b="1" dirty="0">
              <a:solidFill>
                <a:srgbClr val="000000"/>
              </a:solidFill>
            </a:endParaRPr>
          </a:p>
        </p:txBody>
      </p:sp>
      <p:sp>
        <p:nvSpPr>
          <p:cNvPr id="29" name="Rounded Rectangle 28"/>
          <p:cNvSpPr/>
          <p:nvPr/>
        </p:nvSpPr>
        <p:spPr>
          <a:xfrm>
            <a:off x="3648142" y="4314296"/>
            <a:ext cx="2432094" cy="553909"/>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Increased hepatic lipogenesis</a:t>
            </a:r>
            <a:endParaRPr lang="en-US" sz="1600" b="1" dirty="0">
              <a:solidFill>
                <a:srgbClr val="000000"/>
              </a:solidFill>
            </a:endParaRPr>
          </a:p>
        </p:txBody>
      </p:sp>
      <p:sp>
        <p:nvSpPr>
          <p:cNvPr id="30" name="Rounded Rectangle 29"/>
          <p:cNvSpPr/>
          <p:nvPr/>
        </p:nvSpPr>
        <p:spPr>
          <a:xfrm>
            <a:off x="3648142" y="5714719"/>
            <a:ext cx="2432094" cy="607948"/>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smtClean="0">
                <a:solidFill>
                  <a:srgbClr val="000000"/>
                </a:solidFill>
              </a:rPr>
              <a:t>Bacteriostasis</a:t>
            </a:r>
            <a:endParaRPr lang="en-US" sz="1600" b="1" dirty="0" smtClean="0">
              <a:solidFill>
                <a:srgbClr val="000000"/>
              </a:solidFill>
            </a:endParaRPr>
          </a:p>
          <a:p>
            <a:pPr algn="ctr"/>
            <a:r>
              <a:rPr lang="en-US" sz="1600" b="1" dirty="0" smtClean="0">
                <a:solidFill>
                  <a:srgbClr val="000000"/>
                </a:solidFill>
              </a:rPr>
              <a:t>SIBO</a:t>
            </a:r>
            <a:endParaRPr lang="en-US" sz="1600" b="1" dirty="0">
              <a:solidFill>
                <a:srgbClr val="000000"/>
              </a:solidFill>
            </a:endParaRPr>
          </a:p>
        </p:txBody>
      </p:sp>
      <p:sp>
        <p:nvSpPr>
          <p:cNvPr id="31" name="Right Arrow 30"/>
          <p:cNvSpPr/>
          <p:nvPr/>
        </p:nvSpPr>
        <p:spPr>
          <a:xfrm>
            <a:off x="6242376" y="3253140"/>
            <a:ext cx="594512" cy="408063"/>
          </a:xfrm>
          <a:prstGeom prst="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7039563" y="2253001"/>
            <a:ext cx="1878117" cy="23517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solidFill>
                  <a:srgbClr val="000000"/>
                </a:solidFill>
              </a:rPr>
              <a:t>Obesity</a:t>
            </a:r>
          </a:p>
          <a:p>
            <a:pPr algn="ctr"/>
            <a:r>
              <a:rPr lang="en-US" b="1" dirty="0" smtClean="0">
                <a:solidFill>
                  <a:srgbClr val="000000"/>
                </a:solidFill>
              </a:rPr>
              <a:t>VAT</a:t>
            </a:r>
          </a:p>
          <a:p>
            <a:pPr algn="ctr"/>
            <a:r>
              <a:rPr lang="en-US" b="1" dirty="0" smtClean="0">
                <a:solidFill>
                  <a:srgbClr val="000000"/>
                </a:solidFill>
              </a:rPr>
              <a:t>Insulin Resistance</a:t>
            </a:r>
          </a:p>
          <a:p>
            <a:pPr algn="ctr"/>
            <a:r>
              <a:rPr lang="en-US" b="1" dirty="0" smtClean="0">
                <a:solidFill>
                  <a:srgbClr val="000000"/>
                </a:solidFill>
              </a:rPr>
              <a:t>DM</a:t>
            </a:r>
          </a:p>
          <a:p>
            <a:pPr algn="ctr"/>
            <a:r>
              <a:rPr lang="en-US" b="1" dirty="0" smtClean="0">
                <a:solidFill>
                  <a:srgbClr val="000000"/>
                </a:solidFill>
              </a:rPr>
              <a:t>NASH</a:t>
            </a:r>
            <a:endParaRPr lang="en-US" b="1" dirty="0">
              <a:solidFill>
                <a:srgbClr val="000000"/>
              </a:solidFill>
            </a:endParaRPr>
          </a:p>
        </p:txBody>
      </p:sp>
      <p:sp>
        <p:nvSpPr>
          <p:cNvPr id="26" name="Rounded Rectangle 25"/>
          <p:cNvSpPr/>
          <p:nvPr/>
        </p:nvSpPr>
        <p:spPr>
          <a:xfrm>
            <a:off x="3657600" y="1143000"/>
            <a:ext cx="2432094" cy="857058"/>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a:solidFill>
                    <a:srgbClr val="000000"/>
                  </a:solidFill>
                </a:ln>
                <a:solidFill>
                  <a:srgbClr val="000000"/>
                </a:solidFill>
              </a:rPr>
              <a:t>Systemic Inflammation</a:t>
            </a:r>
          </a:p>
          <a:p>
            <a:pPr algn="ctr"/>
            <a:r>
              <a:rPr lang="en-US" sz="1600" dirty="0">
                <a:ln>
                  <a:solidFill>
                    <a:srgbClr val="000000"/>
                  </a:solidFill>
                </a:ln>
                <a:solidFill>
                  <a:srgbClr val="000000"/>
                </a:solidFill>
              </a:rPr>
              <a:t>Insulin Resistance</a:t>
            </a:r>
          </a:p>
          <a:p>
            <a:pPr algn="ctr"/>
            <a:r>
              <a:rPr lang="en-US" sz="1600" dirty="0">
                <a:ln>
                  <a:solidFill>
                    <a:srgbClr val="000000"/>
                  </a:solidFill>
                </a:ln>
                <a:solidFill>
                  <a:srgbClr val="000000"/>
                </a:solidFill>
              </a:rPr>
              <a:t>Hepatic inflammation</a:t>
            </a:r>
          </a:p>
        </p:txBody>
      </p:sp>
    </p:spTree>
    <p:extLst>
      <p:ext uri="{BB962C8B-B14F-4D97-AF65-F5344CB8AC3E}">
        <p14:creationId xmlns:p14="http://schemas.microsoft.com/office/powerpoint/2010/main" val="32756056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362200"/>
            <a:ext cx="7162800" cy="1077218"/>
          </a:xfrm>
          <a:prstGeom prst="rect">
            <a:avLst/>
          </a:prstGeom>
          <a:noFill/>
        </p:spPr>
        <p:txBody>
          <a:bodyPr wrap="square" rtlCol="0">
            <a:spAutoFit/>
          </a:bodyPr>
          <a:lstStyle/>
          <a:p>
            <a:pPr algn="ctr"/>
            <a:r>
              <a:rPr lang="en-US" sz="3200" dirty="0" smtClean="0">
                <a:latin typeface="Times New Roman"/>
                <a:cs typeface="Times New Roman"/>
              </a:rPr>
              <a:t>Research linking modulation of the microbiome</a:t>
            </a:r>
            <a:r>
              <a:rPr lang="en-US" sz="3200" dirty="0">
                <a:latin typeface="Times New Roman"/>
                <a:cs typeface="Times New Roman"/>
              </a:rPr>
              <a:t> </a:t>
            </a:r>
            <a:r>
              <a:rPr lang="en-US" sz="3200" dirty="0" smtClean="0">
                <a:latin typeface="Times New Roman"/>
                <a:cs typeface="Times New Roman"/>
              </a:rPr>
              <a:t>with weight loss/maintenance</a:t>
            </a:r>
            <a:endParaRPr lang="en-US" sz="3200" dirty="0">
              <a:latin typeface="Times New Roman"/>
              <a:cs typeface="Times New Roman"/>
            </a:endParaRPr>
          </a:p>
        </p:txBody>
      </p:sp>
    </p:spTree>
    <p:extLst>
      <p:ext uri="{BB962C8B-B14F-4D97-AF65-F5344CB8AC3E}">
        <p14:creationId xmlns:p14="http://schemas.microsoft.com/office/powerpoint/2010/main" val="14654549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981200"/>
            <a:ext cx="7848600" cy="3108544"/>
          </a:xfrm>
          <a:prstGeom prst="rect">
            <a:avLst/>
          </a:prstGeom>
          <a:noFill/>
        </p:spPr>
        <p:txBody>
          <a:bodyPr wrap="square" rtlCol="0">
            <a:spAutoFit/>
          </a:bodyPr>
          <a:lstStyle/>
          <a:p>
            <a:pPr marL="285750" indent="-285750">
              <a:buFont typeface="Arial"/>
              <a:buChar char="•"/>
            </a:pPr>
            <a:r>
              <a:rPr lang="en-US" sz="2800" dirty="0" smtClean="0">
                <a:latin typeface="Times New Roman"/>
                <a:cs typeface="Times New Roman"/>
              </a:rPr>
              <a:t>18 obese men with metabolic syndrome</a:t>
            </a:r>
          </a:p>
          <a:p>
            <a:pPr marL="285750" indent="-285750">
              <a:buFont typeface="Arial"/>
              <a:buChar char="•"/>
            </a:pPr>
            <a:r>
              <a:rPr lang="en-US" sz="2800" dirty="0" smtClean="0">
                <a:latin typeface="Times New Roman"/>
                <a:cs typeface="Times New Roman"/>
              </a:rPr>
              <a:t>Duodenal intubation and PEG lavage</a:t>
            </a:r>
          </a:p>
          <a:p>
            <a:pPr marL="285750" indent="-285750">
              <a:buFont typeface="Arial"/>
              <a:buChar char="•"/>
            </a:pPr>
            <a:r>
              <a:rPr lang="en-US" sz="2800" dirty="0" smtClean="0">
                <a:latin typeface="Times New Roman"/>
                <a:cs typeface="Times New Roman"/>
              </a:rPr>
              <a:t>Fecal transplantation (autologous vs. </a:t>
            </a:r>
            <a:r>
              <a:rPr lang="en-US" sz="2800" dirty="0" err="1" smtClean="0">
                <a:latin typeface="Times New Roman"/>
                <a:cs typeface="Times New Roman"/>
              </a:rPr>
              <a:t>allogenic</a:t>
            </a:r>
            <a:r>
              <a:rPr lang="en-US" sz="2800" dirty="0" smtClean="0">
                <a:latin typeface="Times New Roman"/>
                <a:cs typeface="Times New Roman"/>
              </a:rPr>
              <a:t> from lean males)</a:t>
            </a:r>
          </a:p>
          <a:p>
            <a:pPr marL="285750" indent="-285750">
              <a:buFont typeface="Arial"/>
              <a:buChar char="•"/>
            </a:pPr>
            <a:r>
              <a:rPr lang="en-US" sz="2800" dirty="0" err="1" smtClean="0">
                <a:latin typeface="Times New Roman"/>
                <a:cs typeface="Times New Roman"/>
              </a:rPr>
              <a:t>Allogenic</a:t>
            </a:r>
            <a:r>
              <a:rPr lang="en-US" sz="2800" dirty="0" smtClean="0">
                <a:latin typeface="Times New Roman"/>
                <a:cs typeface="Times New Roman"/>
              </a:rPr>
              <a:t> microbial transplants reduced fasting triglycerides and increased insulin sensitivity at 6 weeks post-transplant</a:t>
            </a:r>
            <a:endParaRPr lang="en-US" sz="2800" dirty="0">
              <a:latin typeface="Times New Roman"/>
              <a:cs typeface="Times New Roman"/>
            </a:endParaRPr>
          </a:p>
        </p:txBody>
      </p:sp>
      <p:sp>
        <p:nvSpPr>
          <p:cNvPr id="4" name="TextBox 3"/>
          <p:cNvSpPr txBox="1"/>
          <p:nvPr/>
        </p:nvSpPr>
        <p:spPr>
          <a:xfrm>
            <a:off x="533400" y="5867400"/>
            <a:ext cx="4495800" cy="369332"/>
          </a:xfrm>
          <a:prstGeom prst="rect">
            <a:avLst/>
          </a:prstGeom>
          <a:noFill/>
        </p:spPr>
        <p:txBody>
          <a:bodyPr wrap="square" rtlCol="0">
            <a:spAutoFit/>
          </a:bodyPr>
          <a:lstStyle/>
          <a:p>
            <a:r>
              <a:rPr lang="en-US" b="1" i="1" dirty="0" err="1" smtClean="0">
                <a:latin typeface="Times New Roman"/>
                <a:cs typeface="Times New Roman"/>
              </a:rPr>
              <a:t>Diabetologia</a:t>
            </a:r>
            <a:r>
              <a:rPr lang="en-US" b="1" i="1" dirty="0" smtClean="0">
                <a:latin typeface="Times New Roman"/>
                <a:cs typeface="Times New Roman"/>
              </a:rPr>
              <a:t> (2010) 53:Suppl1, S44</a:t>
            </a:r>
            <a:endParaRPr lang="en-US" b="1" i="1" dirty="0">
              <a:latin typeface="Times New Roman"/>
              <a:cs typeface="Times New Roman"/>
            </a:endParaRPr>
          </a:p>
        </p:txBody>
      </p:sp>
      <p:sp>
        <p:nvSpPr>
          <p:cNvPr id="5" name="TextBox 4"/>
          <p:cNvSpPr txBox="1"/>
          <p:nvPr/>
        </p:nvSpPr>
        <p:spPr>
          <a:xfrm>
            <a:off x="228600" y="609600"/>
            <a:ext cx="8305800" cy="584776"/>
          </a:xfrm>
          <a:prstGeom prst="rect">
            <a:avLst/>
          </a:prstGeom>
          <a:noFill/>
        </p:spPr>
        <p:txBody>
          <a:bodyPr wrap="square" rtlCol="0">
            <a:spAutoFit/>
          </a:bodyPr>
          <a:lstStyle/>
          <a:p>
            <a:r>
              <a:rPr lang="en-US" sz="3200" dirty="0" smtClean="0">
                <a:solidFill>
                  <a:srgbClr val="800000"/>
                </a:solidFill>
                <a:latin typeface="Times New Roman"/>
                <a:cs typeface="Times New Roman"/>
              </a:rPr>
              <a:t>GI Flora Affect Metabolic Syndrome in Humans</a:t>
            </a:r>
            <a:endParaRPr lang="en-US" sz="3200" dirty="0">
              <a:solidFill>
                <a:srgbClr val="800000"/>
              </a:solidFill>
              <a:latin typeface="Times New Roman"/>
              <a:cs typeface="Times New Roman"/>
            </a:endParaRPr>
          </a:p>
        </p:txBody>
      </p:sp>
    </p:spTree>
    <p:extLst>
      <p:ext uri="{BB962C8B-B14F-4D97-AF65-F5344CB8AC3E}">
        <p14:creationId xmlns:p14="http://schemas.microsoft.com/office/powerpoint/2010/main" val="913002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f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5867400"/>
            <a:ext cx="5791200" cy="369332"/>
          </a:xfrm>
          <a:prstGeom prst="rect">
            <a:avLst/>
          </a:prstGeom>
        </p:spPr>
        <p:txBody>
          <a:bodyPr wrap="square">
            <a:spAutoFit/>
          </a:bodyPr>
          <a:lstStyle/>
          <a:p>
            <a:r>
              <a:rPr lang="de-DE" dirty="0" err="1"/>
              <a:t>Cell</a:t>
            </a:r>
            <a:r>
              <a:rPr lang="de-DE" dirty="0"/>
              <a:t> 150, 470–480, August 3, 2012 ª2012 </a:t>
            </a:r>
            <a:r>
              <a:rPr lang="de-DE" dirty="0" err="1"/>
              <a:t>Elsevier</a:t>
            </a:r>
            <a:r>
              <a:rPr lang="de-DE" dirty="0"/>
              <a:t> Inc.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42421" cy="6858000"/>
          </a:xfrm>
          <a:prstGeom prst="rect">
            <a:avLst/>
          </a:prstGeom>
        </p:spPr>
      </p:pic>
      <p:sp>
        <p:nvSpPr>
          <p:cNvPr id="3" name="TextBox 2"/>
          <p:cNvSpPr txBox="1"/>
          <p:nvPr/>
        </p:nvSpPr>
        <p:spPr>
          <a:xfrm>
            <a:off x="457200" y="3124200"/>
            <a:ext cx="8382000" cy="1754327"/>
          </a:xfrm>
          <a:prstGeom prst="rect">
            <a:avLst/>
          </a:prstGeom>
          <a:solidFill>
            <a:srgbClr val="FFFFFF"/>
          </a:solidFill>
        </p:spPr>
        <p:txBody>
          <a:bodyPr wrap="square" rtlCol="0">
            <a:spAutoFit/>
          </a:bodyPr>
          <a:lstStyle/>
          <a:p>
            <a:pPr marL="285750" indent="-285750">
              <a:buFont typeface="Arial"/>
              <a:buChar char="•"/>
            </a:pPr>
            <a:r>
              <a:rPr lang="en-US" dirty="0" smtClean="0">
                <a:solidFill>
                  <a:srgbClr val="800000"/>
                </a:solidFill>
              </a:rPr>
              <a:t>Multi-center, double-blinded randomized, placebo-controlled intervention trial</a:t>
            </a:r>
          </a:p>
          <a:p>
            <a:pPr marL="285750" indent="-285750">
              <a:buFont typeface="Arial"/>
              <a:buChar char="•"/>
            </a:pPr>
            <a:r>
              <a:rPr lang="en-US" dirty="0" smtClean="0">
                <a:solidFill>
                  <a:srgbClr val="800000"/>
                </a:solidFill>
              </a:rPr>
              <a:t>87 subjects with high BMI and VAT</a:t>
            </a:r>
          </a:p>
          <a:p>
            <a:pPr marL="285750" indent="-285750">
              <a:buFont typeface="Arial"/>
              <a:buChar char="•"/>
            </a:pPr>
            <a:r>
              <a:rPr lang="en-US" dirty="0" smtClean="0">
                <a:solidFill>
                  <a:srgbClr val="800000"/>
                </a:solidFill>
              </a:rPr>
              <a:t>FM vs. placebo for 12 weeks</a:t>
            </a:r>
          </a:p>
          <a:p>
            <a:pPr marL="285750" indent="-285750">
              <a:buFont typeface="Arial"/>
              <a:buChar char="•"/>
            </a:pPr>
            <a:r>
              <a:rPr lang="en-US" dirty="0" smtClean="0">
                <a:solidFill>
                  <a:srgbClr val="800000"/>
                </a:solidFill>
              </a:rPr>
              <a:t>Improved wt. loss and body comp in treated group compared with control.</a:t>
            </a:r>
          </a:p>
          <a:p>
            <a:pPr marL="285750" indent="-285750">
              <a:buFont typeface="Arial"/>
              <a:buChar char="•"/>
            </a:pPr>
            <a:r>
              <a:rPr lang="en-US" dirty="0" smtClean="0">
                <a:solidFill>
                  <a:srgbClr val="800000"/>
                </a:solidFill>
              </a:rPr>
              <a:t>Higher </a:t>
            </a:r>
            <a:r>
              <a:rPr lang="en-US" dirty="0" err="1" smtClean="0">
                <a:solidFill>
                  <a:srgbClr val="800000"/>
                </a:solidFill>
              </a:rPr>
              <a:t>adiponectin</a:t>
            </a:r>
            <a:r>
              <a:rPr lang="en-US" dirty="0" smtClean="0">
                <a:solidFill>
                  <a:srgbClr val="800000"/>
                </a:solidFill>
              </a:rPr>
              <a:t> in treated group.  Enhanced insulin sensitivity, glucose regulation and fat oxidation.</a:t>
            </a:r>
            <a:endParaRPr lang="en-US" dirty="0">
              <a:solidFill>
                <a:srgbClr val="800000"/>
              </a:solidFill>
            </a:endParaRPr>
          </a:p>
        </p:txBody>
      </p:sp>
    </p:spTree>
    <p:extLst>
      <p:ext uri="{BB962C8B-B14F-4D97-AF65-F5344CB8AC3E}">
        <p14:creationId xmlns:p14="http://schemas.microsoft.com/office/powerpoint/2010/main" val="1611472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0"/>
            <a:ext cx="9144000" cy="6600092"/>
          </a:xfrm>
          <a:prstGeom prst="rect">
            <a:avLst/>
          </a:prstGeom>
        </p:spPr>
      </p:pic>
      <p:sp>
        <p:nvSpPr>
          <p:cNvPr id="3" name="TextBox 2"/>
          <p:cNvSpPr txBox="1"/>
          <p:nvPr/>
        </p:nvSpPr>
        <p:spPr>
          <a:xfrm>
            <a:off x="685800" y="3276600"/>
            <a:ext cx="8229600" cy="1200328"/>
          </a:xfrm>
          <a:prstGeom prst="rect">
            <a:avLst/>
          </a:prstGeom>
          <a:solidFill>
            <a:srgbClr val="FFFFFF"/>
          </a:solidFill>
        </p:spPr>
        <p:txBody>
          <a:bodyPr wrap="square" rtlCol="0">
            <a:spAutoFit/>
          </a:bodyPr>
          <a:lstStyle/>
          <a:p>
            <a:pPr marL="342900" indent="-342900">
              <a:buFont typeface="Arial"/>
              <a:buChar char="•"/>
            </a:pPr>
            <a:r>
              <a:rPr lang="en-US" sz="2400" dirty="0" smtClean="0">
                <a:solidFill>
                  <a:srgbClr val="800000"/>
                </a:solidFill>
                <a:latin typeface="Times"/>
                <a:cs typeface="Times"/>
              </a:rPr>
              <a:t>Intervention with FM in 210 healthy overweight adults.</a:t>
            </a:r>
          </a:p>
          <a:p>
            <a:pPr marL="342900" indent="-342900">
              <a:buFont typeface="Arial"/>
              <a:buChar char="•"/>
            </a:pPr>
            <a:r>
              <a:rPr lang="en-US" sz="2400" dirty="0" smtClean="0">
                <a:solidFill>
                  <a:srgbClr val="800000"/>
                </a:solidFill>
                <a:latin typeface="Times"/>
                <a:cs typeface="Times"/>
              </a:rPr>
              <a:t>Significant lowering of abdominal adiposity was seen.</a:t>
            </a:r>
          </a:p>
          <a:p>
            <a:pPr marL="342900" indent="-342900">
              <a:buFont typeface="Arial"/>
              <a:buChar char="•"/>
            </a:pPr>
            <a:r>
              <a:rPr lang="en-US" sz="2400" dirty="0" smtClean="0">
                <a:solidFill>
                  <a:srgbClr val="800000"/>
                </a:solidFill>
                <a:latin typeface="Times"/>
                <a:cs typeface="Times"/>
              </a:rPr>
              <a:t>Effects were reversed after discontinuation of FM </a:t>
            </a:r>
            <a:endParaRPr lang="en-US" sz="2400" dirty="0">
              <a:solidFill>
                <a:srgbClr val="800000"/>
              </a:solidFill>
              <a:latin typeface="Times"/>
              <a:cs typeface="Times"/>
            </a:endParaRPr>
          </a:p>
        </p:txBody>
      </p:sp>
    </p:spTree>
    <p:extLst>
      <p:ext uri="{BB962C8B-B14F-4D97-AF65-F5344CB8AC3E}">
        <p14:creationId xmlns:p14="http://schemas.microsoft.com/office/powerpoint/2010/main" val="4049476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3215" cy="6858000"/>
          </a:xfrm>
          <a:prstGeom prst="rect">
            <a:avLst/>
          </a:prstGeom>
        </p:spPr>
      </p:pic>
      <p:sp>
        <p:nvSpPr>
          <p:cNvPr id="3" name="TextBox 2"/>
          <p:cNvSpPr txBox="1"/>
          <p:nvPr/>
        </p:nvSpPr>
        <p:spPr>
          <a:xfrm>
            <a:off x="762000" y="2743200"/>
            <a:ext cx="8077200" cy="2308324"/>
          </a:xfrm>
          <a:prstGeom prst="rect">
            <a:avLst/>
          </a:prstGeom>
          <a:solidFill>
            <a:srgbClr val="FFFFFF"/>
          </a:solidFill>
        </p:spPr>
        <p:txBody>
          <a:bodyPr wrap="square" rtlCol="0">
            <a:spAutoFit/>
          </a:bodyPr>
          <a:lstStyle/>
          <a:p>
            <a:pPr marL="285750" indent="-285750">
              <a:buFont typeface="Arial"/>
              <a:buChar char="•"/>
            </a:pPr>
            <a:r>
              <a:rPr lang="en-US" sz="2400" dirty="0" smtClean="0">
                <a:solidFill>
                  <a:srgbClr val="800000"/>
                </a:solidFill>
                <a:latin typeface="Times"/>
                <a:cs typeface="Times"/>
              </a:rPr>
              <a:t>Double-blind, randomized, placebo-controlled trial in obese men and women</a:t>
            </a:r>
          </a:p>
          <a:p>
            <a:pPr marL="285750" indent="-285750">
              <a:buFont typeface="Arial"/>
              <a:buChar char="•"/>
            </a:pPr>
            <a:r>
              <a:rPr lang="en-US" sz="2400" dirty="0" smtClean="0">
                <a:solidFill>
                  <a:srgbClr val="800000"/>
                </a:solidFill>
                <a:latin typeface="Times"/>
                <a:cs typeface="Times"/>
              </a:rPr>
              <a:t>Probiotic supplementation with </a:t>
            </a:r>
            <a:r>
              <a:rPr lang="en-US" sz="2400" i="1" dirty="0" smtClean="0">
                <a:solidFill>
                  <a:srgbClr val="800000"/>
                </a:solidFill>
                <a:latin typeface="Times"/>
                <a:cs typeface="Times"/>
              </a:rPr>
              <a:t>L </a:t>
            </a:r>
            <a:r>
              <a:rPr lang="en-US" sz="2400" i="1" dirty="0" err="1" smtClean="0">
                <a:solidFill>
                  <a:srgbClr val="800000"/>
                </a:solidFill>
                <a:latin typeface="Times"/>
                <a:cs typeface="Times"/>
              </a:rPr>
              <a:t>rhamnosus</a:t>
            </a:r>
            <a:r>
              <a:rPr lang="en-US" sz="2400" i="1" dirty="0" smtClean="0">
                <a:solidFill>
                  <a:srgbClr val="800000"/>
                </a:solidFill>
                <a:latin typeface="Times"/>
                <a:cs typeface="Times"/>
              </a:rPr>
              <a:t> </a:t>
            </a:r>
            <a:r>
              <a:rPr lang="en-US" sz="2400" dirty="0" smtClean="0">
                <a:solidFill>
                  <a:srgbClr val="800000"/>
                </a:solidFill>
                <a:latin typeface="Times"/>
                <a:cs typeface="Times"/>
              </a:rPr>
              <a:t>for 24 weeks</a:t>
            </a:r>
          </a:p>
          <a:p>
            <a:pPr marL="285750" indent="-285750">
              <a:buFont typeface="Arial"/>
              <a:buChar char="•"/>
            </a:pPr>
            <a:r>
              <a:rPr lang="en-US" sz="2400" dirty="0" smtClean="0">
                <a:solidFill>
                  <a:srgbClr val="800000"/>
                </a:solidFill>
                <a:latin typeface="Times"/>
                <a:cs typeface="Times"/>
              </a:rPr>
              <a:t>Each group had moderate caloric restriction</a:t>
            </a:r>
          </a:p>
          <a:p>
            <a:pPr marL="285750" indent="-285750">
              <a:buFont typeface="Arial"/>
              <a:buChar char="•"/>
            </a:pPr>
            <a:r>
              <a:rPr lang="en-US" sz="2400" dirty="0" smtClean="0">
                <a:solidFill>
                  <a:srgbClr val="800000"/>
                </a:solidFill>
                <a:latin typeface="Times"/>
                <a:cs typeface="Times"/>
              </a:rPr>
              <a:t>Treatment effect more pronounced in women: greater weight loss, reduced fat mass and leptin levels</a:t>
            </a:r>
            <a:endParaRPr lang="en-US" sz="2400" dirty="0">
              <a:solidFill>
                <a:srgbClr val="800000"/>
              </a:solidFill>
              <a:latin typeface="Times"/>
              <a:cs typeface="Times"/>
            </a:endParaRPr>
          </a:p>
        </p:txBody>
      </p:sp>
    </p:spTree>
    <p:extLst>
      <p:ext uri="{BB962C8B-B14F-4D97-AF65-F5344CB8AC3E}">
        <p14:creationId xmlns:p14="http://schemas.microsoft.com/office/powerpoint/2010/main" val="2856319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0"/>
            <a:ext cx="6870700" cy="6167815"/>
          </a:xfrm>
          <a:prstGeom prst="rect">
            <a:avLst/>
          </a:prstGeom>
        </p:spPr>
      </p:pic>
      <p:sp>
        <p:nvSpPr>
          <p:cNvPr id="3" name="TextBox 2"/>
          <p:cNvSpPr txBox="1"/>
          <p:nvPr/>
        </p:nvSpPr>
        <p:spPr>
          <a:xfrm>
            <a:off x="1447800" y="3200400"/>
            <a:ext cx="6324600" cy="1569660"/>
          </a:xfrm>
          <a:prstGeom prst="rect">
            <a:avLst/>
          </a:prstGeom>
          <a:solidFill>
            <a:srgbClr val="FFFFFF"/>
          </a:solidFill>
        </p:spPr>
        <p:txBody>
          <a:bodyPr wrap="square" rtlCol="0">
            <a:spAutoFit/>
          </a:bodyPr>
          <a:lstStyle/>
          <a:p>
            <a:pPr algn="ctr"/>
            <a:r>
              <a:rPr lang="en-US" sz="2400" dirty="0" smtClean="0">
                <a:solidFill>
                  <a:srgbClr val="800000"/>
                </a:solidFill>
                <a:latin typeface="Times"/>
                <a:cs typeface="Times"/>
              </a:rPr>
              <a:t>Greater fecal fat excretion seen in those supplemented with L. </a:t>
            </a:r>
            <a:r>
              <a:rPr lang="en-US" sz="2400" dirty="0" err="1" smtClean="0">
                <a:solidFill>
                  <a:srgbClr val="800000"/>
                </a:solidFill>
                <a:latin typeface="Times"/>
                <a:cs typeface="Times"/>
              </a:rPr>
              <a:t>gasseri</a:t>
            </a:r>
            <a:r>
              <a:rPr lang="en-US" sz="2400" dirty="0" smtClean="0">
                <a:solidFill>
                  <a:srgbClr val="800000"/>
                </a:solidFill>
                <a:latin typeface="Times"/>
                <a:cs typeface="Times"/>
              </a:rPr>
              <a:t>. This effect was mediated by suppression of lipase-mediated lipid absorption.</a:t>
            </a:r>
            <a:endParaRPr lang="en-US" sz="2400" dirty="0">
              <a:solidFill>
                <a:srgbClr val="800000"/>
              </a:solidFill>
              <a:latin typeface="Times"/>
              <a:cs typeface="Times"/>
            </a:endParaRPr>
          </a:p>
        </p:txBody>
      </p:sp>
    </p:spTree>
    <p:extLst>
      <p:ext uri="{BB962C8B-B14F-4D97-AF65-F5344CB8AC3E}">
        <p14:creationId xmlns:p14="http://schemas.microsoft.com/office/powerpoint/2010/main" val="2708532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err="1">
                <a:latin typeface="Times New Roman" charset="0"/>
                <a:cs typeface="Times New Roman" charset="0"/>
              </a:rPr>
              <a:t>Epigenome</a:t>
            </a:r>
            <a:endParaRPr lang="en-US" b="1">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latin typeface="Times New Roman" charset="0"/>
                <a:cs typeface="Times New Roman" charset="0"/>
              </a:rPr>
              <a:t>Life</a:t>
            </a:r>
          </a:p>
        </p:txBody>
      </p:sp>
      <p:sp>
        <p:nvSpPr>
          <p:cNvPr id="6" name="TextBox 5"/>
          <p:cNvSpPr txBox="1">
            <a:spLocks noChangeArrowheads="1"/>
          </p:cNvSpPr>
          <p:nvPr/>
        </p:nvSpPr>
        <p:spPr bwMode="auto">
          <a:xfrm>
            <a:off x="3581400" y="5638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Times New Roman" charset="0"/>
                <a:cs typeface="Times New Roman" charset="0"/>
              </a:rPr>
              <a:t>Consciousness</a:t>
            </a:r>
          </a:p>
        </p:txBody>
      </p:sp>
      <p:sp>
        <p:nvSpPr>
          <p:cNvPr id="11" name="Oval 10"/>
          <p:cNvSpPr>
            <a:spLocks noChangeArrowheads="1"/>
          </p:cNvSpPr>
          <p:nvPr/>
        </p:nvSpPr>
        <p:spPr bwMode="auto">
          <a:xfrm>
            <a:off x="1600200" y="457200"/>
            <a:ext cx="6019800" cy="6248400"/>
          </a:xfrm>
          <a:prstGeom prst="ellipse">
            <a:avLst/>
          </a:prstGeom>
          <a:solidFill>
            <a:schemeClr val="accent1">
              <a:alpha val="12941"/>
            </a:schemeClr>
          </a:solidFill>
          <a:ln w="9525">
            <a:solidFill>
              <a:schemeClr val="tx1"/>
            </a:solidFill>
            <a:round/>
            <a:headEnd/>
            <a:tailEnd/>
          </a:ln>
        </p:spPr>
        <p:txBody>
          <a:bodyPr/>
          <a:lstStyle/>
          <a:p>
            <a:pPr eaLnBrk="0" hangingPunct="0"/>
            <a:endParaRPr lang="en-US" sz="2400">
              <a:latin typeface="Akzidenz-Grotesk BQ Light"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 y="0"/>
            <a:ext cx="8446265" cy="6858000"/>
          </a:xfrm>
          <a:prstGeom prst="rect">
            <a:avLst/>
          </a:prstGeom>
        </p:spPr>
      </p:pic>
      <p:sp>
        <p:nvSpPr>
          <p:cNvPr id="3" name="TextBox 2"/>
          <p:cNvSpPr txBox="1"/>
          <p:nvPr/>
        </p:nvSpPr>
        <p:spPr>
          <a:xfrm>
            <a:off x="609600" y="3124200"/>
            <a:ext cx="7924800" cy="1569660"/>
          </a:xfrm>
          <a:prstGeom prst="rect">
            <a:avLst/>
          </a:prstGeom>
          <a:solidFill>
            <a:srgbClr val="FFFFFF"/>
          </a:solidFill>
        </p:spPr>
        <p:txBody>
          <a:bodyPr wrap="square" rtlCol="0">
            <a:spAutoFit/>
          </a:bodyPr>
          <a:lstStyle/>
          <a:p>
            <a:pPr algn="ctr"/>
            <a:r>
              <a:rPr lang="en-US" sz="2400" dirty="0" smtClean="0">
                <a:solidFill>
                  <a:srgbClr val="800000"/>
                </a:solidFill>
                <a:latin typeface="Times"/>
                <a:cs typeface="Times"/>
              </a:rPr>
              <a:t>Different Lactobacillus species appear to have varied effects on metabolism and weight loss. Review of 17 RCTs in human adults reveal positive effects with L </a:t>
            </a:r>
            <a:r>
              <a:rPr lang="en-US" sz="2400" dirty="0" err="1" smtClean="0">
                <a:solidFill>
                  <a:srgbClr val="800000"/>
                </a:solidFill>
                <a:latin typeface="Times"/>
                <a:cs typeface="Times"/>
              </a:rPr>
              <a:t>plantarum</a:t>
            </a:r>
            <a:r>
              <a:rPr lang="en-US" sz="2400" dirty="0" smtClean="0">
                <a:solidFill>
                  <a:srgbClr val="800000"/>
                </a:solidFill>
                <a:latin typeface="Times"/>
                <a:cs typeface="Times"/>
              </a:rPr>
              <a:t> and L </a:t>
            </a:r>
            <a:r>
              <a:rPr lang="en-US" sz="2400" dirty="0" err="1" smtClean="0">
                <a:solidFill>
                  <a:srgbClr val="800000"/>
                </a:solidFill>
                <a:latin typeface="Times"/>
                <a:cs typeface="Times"/>
              </a:rPr>
              <a:t>gasseri</a:t>
            </a:r>
            <a:r>
              <a:rPr lang="en-US" sz="2400" dirty="0" smtClean="0">
                <a:solidFill>
                  <a:srgbClr val="800000"/>
                </a:solidFill>
                <a:latin typeface="Times"/>
                <a:cs typeface="Times"/>
              </a:rPr>
              <a:t> with weight gain with L acidophilus.</a:t>
            </a:r>
            <a:endParaRPr lang="en-US" sz="2400" dirty="0">
              <a:solidFill>
                <a:srgbClr val="800000"/>
              </a:solidFill>
              <a:latin typeface="Times"/>
              <a:cs typeface="Times"/>
            </a:endParaRPr>
          </a:p>
        </p:txBody>
      </p:sp>
    </p:spTree>
    <p:extLst>
      <p:ext uri="{BB962C8B-B14F-4D97-AF65-F5344CB8AC3E}">
        <p14:creationId xmlns:p14="http://schemas.microsoft.com/office/powerpoint/2010/main" val="212681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743200"/>
            <a:ext cx="4724400" cy="830997"/>
          </a:xfrm>
          <a:prstGeom prst="rect">
            <a:avLst/>
          </a:prstGeom>
          <a:noFill/>
        </p:spPr>
        <p:txBody>
          <a:bodyPr wrap="square" rtlCol="0">
            <a:spAutoFit/>
          </a:bodyPr>
          <a:lstStyle/>
          <a:p>
            <a:r>
              <a:rPr lang="en-US" sz="2400" dirty="0" smtClean="0">
                <a:latin typeface="Times New Roman"/>
                <a:cs typeface="Times New Roman"/>
              </a:rPr>
              <a:t>Low fat versus Low carb-high fat</a:t>
            </a:r>
          </a:p>
          <a:p>
            <a:pPr algn="ctr"/>
            <a:r>
              <a:rPr lang="en-US" sz="2400" dirty="0" smtClean="0">
                <a:latin typeface="Times New Roman"/>
                <a:cs typeface="Times New Roman"/>
              </a:rPr>
              <a:t>The data</a:t>
            </a:r>
            <a:r>
              <a:rPr lang="is-IS" sz="2400" dirty="0" smtClean="0">
                <a:latin typeface="Times New Roman"/>
                <a:cs typeface="Times New Roman"/>
              </a:rPr>
              <a:t>…</a:t>
            </a:r>
            <a:endParaRPr lang="en-US" sz="2400" dirty="0">
              <a:latin typeface="Times New Roman"/>
              <a:cs typeface="Times New Roman"/>
            </a:endParaRPr>
          </a:p>
        </p:txBody>
      </p:sp>
    </p:spTree>
    <p:extLst>
      <p:ext uri="{BB962C8B-B14F-4D97-AF65-F5344CB8AC3E}">
        <p14:creationId xmlns:p14="http://schemas.microsoft.com/office/powerpoint/2010/main" val="361647585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191075"/>
          </a:xfrm>
          <a:prstGeom prst="rect">
            <a:avLst/>
          </a:prstGeom>
        </p:spPr>
      </p:pic>
    </p:spTree>
    <p:extLst>
      <p:ext uri="{BB962C8B-B14F-4D97-AF65-F5344CB8AC3E}">
        <p14:creationId xmlns:p14="http://schemas.microsoft.com/office/powerpoint/2010/main" val="3779323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076"/>
            <a:ext cx="9144000" cy="5295626"/>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26323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731"/>
            <a:ext cx="9144000" cy="5126983"/>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382468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388"/>
            <a:ext cx="9144000" cy="5113002"/>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437844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noChangeArrowheads="1"/>
          </p:cNvSpPr>
          <p:nvPr/>
        </p:nvSpPr>
        <p:spPr bwMode="auto">
          <a:xfrm>
            <a:off x="79375" y="79375"/>
            <a:ext cx="8985250" cy="15875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762000"/>
            <a:ext cx="5715000"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pPr>
              <a:defRPr/>
            </a:pPr>
            <a:r>
              <a:rPr lang="en-US" sz="900" i="1" smtClean="0"/>
              <a:t>Nutrition</a:t>
            </a:r>
            <a:r>
              <a:rPr lang="en-US" sz="900" smtClean="0"/>
              <a:t> 2015 31, 1-13DOI: (10.1016/j.nut.2014.06.011) </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915400" cy="6258893"/>
          </a:xfrm>
          <a:prstGeom prst="rect">
            <a:avLst/>
          </a:prstGeom>
        </p:spPr>
      </p:pic>
      <p:sp>
        <p:nvSpPr>
          <p:cNvPr id="3" name="TextBox 2"/>
          <p:cNvSpPr txBox="1"/>
          <p:nvPr/>
        </p:nvSpPr>
        <p:spPr>
          <a:xfrm>
            <a:off x="8466" y="3429000"/>
            <a:ext cx="9135533" cy="1938992"/>
          </a:xfrm>
          <a:prstGeom prst="rect">
            <a:avLst/>
          </a:prstGeom>
          <a:solidFill>
            <a:schemeClr val="bg1"/>
          </a:solidFill>
        </p:spPr>
        <p:txBody>
          <a:bodyPr wrap="square" rtlCol="0">
            <a:spAutoFit/>
          </a:bodyPr>
          <a:lstStyle/>
          <a:p>
            <a:pPr algn="ctr"/>
            <a:r>
              <a:rPr lang="en-US" sz="2400" i="1" dirty="0" smtClean="0">
                <a:solidFill>
                  <a:srgbClr val="FF0000"/>
                </a:solidFill>
                <a:latin typeface="Times New Roman"/>
                <a:cs typeface="Times New Roman"/>
              </a:rPr>
              <a:t>In weight loss trials, low-carbohydrate interventions led to significantly greater weight loss (along with better metabolic RF reduction) than did the low-fat interventions. When compared with dietary interventions of similar intensity, evidence from RCTs does not support low-fat diets over other dietary interventions for long-term weight loss.</a:t>
            </a:r>
            <a:endParaRPr lang="en-US" sz="2400" i="1" dirty="0">
              <a:solidFill>
                <a:srgbClr val="FF0000"/>
              </a:solidFill>
              <a:latin typeface="Times New Roman"/>
              <a:cs typeface="Times New Roman"/>
            </a:endParaRPr>
          </a:p>
        </p:txBody>
      </p:sp>
      <p:sp>
        <p:nvSpPr>
          <p:cNvPr id="4" name="TextBox 3"/>
          <p:cNvSpPr txBox="1"/>
          <p:nvPr/>
        </p:nvSpPr>
        <p:spPr>
          <a:xfrm>
            <a:off x="0" y="6400800"/>
            <a:ext cx="5257800" cy="338554"/>
          </a:xfrm>
          <a:prstGeom prst="rect">
            <a:avLst/>
          </a:prstGeom>
          <a:noFill/>
        </p:spPr>
        <p:txBody>
          <a:bodyPr wrap="square" rtlCol="0">
            <a:spAutoFit/>
          </a:bodyPr>
          <a:lstStyle/>
          <a:p>
            <a:r>
              <a:rPr lang="en-US" sz="1600" b="1" i="1" dirty="0" smtClean="0"/>
              <a:t>Lancet Diabetes </a:t>
            </a:r>
            <a:r>
              <a:rPr lang="en-US" sz="1600" b="1" i="1" dirty="0" err="1" smtClean="0"/>
              <a:t>Endocrionol</a:t>
            </a:r>
            <a:r>
              <a:rPr lang="en-US" sz="1600" b="1" i="1" dirty="0" smtClean="0"/>
              <a:t> 2015 Dec:3(12)</a:t>
            </a:r>
            <a:endParaRPr lang="en-US" sz="1600" b="1" i="1" dirty="0"/>
          </a:p>
        </p:txBody>
      </p:sp>
    </p:spTree>
    <p:extLst>
      <p:ext uri="{BB962C8B-B14F-4D97-AF65-F5344CB8AC3E}">
        <p14:creationId xmlns:p14="http://schemas.microsoft.com/office/powerpoint/2010/main" val="1191258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4998857"/>
          </a:xfrm>
          <a:prstGeom prst="rect">
            <a:avLst/>
          </a:prstGeom>
        </p:spPr>
      </p:pic>
      <p:sp>
        <p:nvSpPr>
          <p:cNvPr id="3" name="TextBox 2"/>
          <p:cNvSpPr txBox="1"/>
          <p:nvPr/>
        </p:nvSpPr>
        <p:spPr>
          <a:xfrm>
            <a:off x="152400" y="6324600"/>
            <a:ext cx="5334000" cy="369332"/>
          </a:xfrm>
          <a:prstGeom prst="rect">
            <a:avLst/>
          </a:prstGeom>
          <a:noFill/>
        </p:spPr>
        <p:txBody>
          <a:bodyPr wrap="square" rtlCol="0">
            <a:spAutoFit/>
          </a:bodyPr>
          <a:lstStyle/>
          <a:p>
            <a:r>
              <a:rPr lang="en-US" b="1" i="1" dirty="0" smtClean="0"/>
              <a:t>Br J Nutr 2013 Oct: 110(7)</a:t>
            </a:r>
            <a:endParaRPr lang="en-US" b="1" i="1" dirty="0"/>
          </a:p>
        </p:txBody>
      </p:sp>
      <p:sp>
        <p:nvSpPr>
          <p:cNvPr id="4" name="TextBox 3"/>
          <p:cNvSpPr txBox="1"/>
          <p:nvPr/>
        </p:nvSpPr>
        <p:spPr>
          <a:xfrm>
            <a:off x="0" y="3810000"/>
            <a:ext cx="9144000" cy="1938992"/>
          </a:xfrm>
          <a:prstGeom prst="rect">
            <a:avLst/>
          </a:prstGeom>
          <a:solidFill>
            <a:srgbClr val="FFFFFF"/>
          </a:solidFill>
        </p:spPr>
        <p:txBody>
          <a:bodyPr wrap="square" rtlCol="0">
            <a:spAutoFit/>
          </a:bodyPr>
          <a:lstStyle/>
          <a:p>
            <a:pPr algn="ctr"/>
            <a:r>
              <a:rPr lang="en-US" sz="2400" i="1" dirty="0" smtClean="0">
                <a:solidFill>
                  <a:srgbClr val="B72935"/>
                </a:solidFill>
                <a:latin typeface="Times New Roman"/>
                <a:cs typeface="Times New Roman"/>
              </a:rPr>
              <a:t>Meta-analysis comparing VLCHF (no more than 50g CHO/day)with traditional calorie restricted low fat (&lt; 30% calories from fat for weight loss and CV RF modification  efficacy.  13 RCTs with at least 12-month f/u. Individuals assigned to a VLCHF achieve greater weight loss than those assigned to a LFD</a:t>
            </a:r>
            <a:endParaRPr lang="en-US" sz="2400" i="1" dirty="0">
              <a:solidFill>
                <a:srgbClr val="B72935"/>
              </a:solidFill>
              <a:latin typeface="Times New Roman"/>
              <a:cs typeface="Times New Roman"/>
            </a:endParaRPr>
          </a:p>
        </p:txBody>
      </p:sp>
    </p:spTree>
    <p:extLst>
      <p:ext uri="{BB962C8B-B14F-4D97-AF65-F5344CB8AC3E}">
        <p14:creationId xmlns:p14="http://schemas.microsoft.com/office/powerpoint/2010/main" val="1809828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7498"/>
          </a:xfrm>
          <a:prstGeom prst="rect">
            <a:avLst/>
          </a:prstGeom>
        </p:spPr>
      </p:pic>
      <p:sp>
        <p:nvSpPr>
          <p:cNvPr id="3" name="TextBox 2"/>
          <p:cNvSpPr txBox="1"/>
          <p:nvPr/>
        </p:nvSpPr>
        <p:spPr>
          <a:xfrm>
            <a:off x="0" y="4724400"/>
            <a:ext cx="9144000" cy="1323439"/>
          </a:xfrm>
          <a:prstGeom prst="rect">
            <a:avLst/>
          </a:prstGeom>
          <a:solidFill>
            <a:srgbClr val="FFFFFF"/>
          </a:solidFill>
        </p:spPr>
        <p:txBody>
          <a:bodyPr wrap="square" rtlCol="0">
            <a:spAutoFit/>
          </a:bodyPr>
          <a:lstStyle/>
          <a:p>
            <a:pPr algn="ctr"/>
            <a:r>
              <a:rPr lang="en-US" sz="2000" i="1" dirty="0" smtClean="0">
                <a:solidFill>
                  <a:srgbClr val="B72935"/>
                </a:solidFill>
              </a:rPr>
              <a:t>Examined wt. loss trials with outcomes at 3-months or longer. Main outcomes weight loss and BMI at 6 and 12 months. Largest weight loss associated with low-carbohydrate though overall differences were small between groups e.g. Atkins with 1.7 kg greater than Zone.</a:t>
            </a:r>
            <a:endParaRPr lang="en-US" sz="2000" i="1" dirty="0">
              <a:solidFill>
                <a:srgbClr val="B72935"/>
              </a:solidFill>
            </a:endParaRPr>
          </a:p>
        </p:txBody>
      </p:sp>
    </p:spTree>
    <p:extLst>
      <p:ext uri="{BB962C8B-B14F-4D97-AF65-F5344CB8AC3E}">
        <p14:creationId xmlns:p14="http://schemas.microsoft.com/office/powerpoint/2010/main" val="132791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27" y="654987"/>
            <a:ext cx="7962900" cy="5613400"/>
          </a:xfrm>
          <a:prstGeom prst="rect">
            <a:avLst/>
          </a:prstGeom>
        </p:spPr>
      </p:pic>
    </p:spTree>
    <p:extLst>
      <p:ext uri="{BB962C8B-B14F-4D97-AF65-F5344CB8AC3E}">
        <p14:creationId xmlns:p14="http://schemas.microsoft.com/office/powerpoint/2010/main" val="961547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z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06" y="752122"/>
            <a:ext cx="8064500" cy="5156200"/>
          </a:xfrm>
          <a:prstGeom prst="rect">
            <a:avLst/>
          </a:prstGeom>
        </p:spPr>
      </p:pic>
    </p:spTree>
    <p:extLst>
      <p:ext uri="{BB962C8B-B14F-4D97-AF65-F5344CB8AC3E}">
        <p14:creationId xmlns:p14="http://schemas.microsoft.com/office/powerpoint/2010/main" val="1898450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819400"/>
            <a:ext cx="4800600" cy="584776"/>
          </a:xfrm>
          <a:prstGeom prst="rect">
            <a:avLst/>
          </a:prstGeom>
          <a:noFill/>
        </p:spPr>
        <p:txBody>
          <a:bodyPr wrap="square" rtlCol="0">
            <a:spAutoFit/>
          </a:bodyPr>
          <a:lstStyle/>
          <a:p>
            <a:pPr algn="ctr"/>
            <a:r>
              <a:rPr lang="en-US" sz="3200" dirty="0" smtClean="0">
                <a:latin typeface="Times New Roman"/>
                <a:cs typeface="Times New Roman"/>
              </a:rPr>
              <a:t>Food and Reward</a:t>
            </a:r>
            <a:endParaRPr lang="en-US" sz="3200" dirty="0">
              <a:latin typeface="Times New Roman"/>
              <a:cs typeface="Times New Roman"/>
            </a:endParaRPr>
          </a:p>
        </p:txBody>
      </p:sp>
    </p:spTree>
    <p:extLst>
      <p:ext uri="{BB962C8B-B14F-4D97-AF65-F5344CB8AC3E}">
        <p14:creationId xmlns:p14="http://schemas.microsoft.com/office/powerpoint/2010/main" val="3485532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J-AV910_HEAL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019800"/>
            <a:ext cx="5181600" cy="369332"/>
          </a:xfrm>
          <a:prstGeom prst="rect">
            <a:avLst/>
          </a:prstGeom>
          <a:noFill/>
        </p:spPr>
        <p:txBody>
          <a:bodyPr wrap="square" rtlCol="0">
            <a:spAutoFit/>
          </a:bodyPr>
          <a:lstStyle/>
          <a:p>
            <a:r>
              <a:rPr lang="en-US" dirty="0" err="1" smtClean="0"/>
              <a:t>Jabr</a:t>
            </a:r>
            <a:r>
              <a:rPr lang="en-US" dirty="0" smtClean="0"/>
              <a:t> F, </a:t>
            </a:r>
            <a:r>
              <a:rPr lang="en-US" i="1" dirty="0" smtClean="0"/>
              <a:t>SA Mind </a:t>
            </a:r>
            <a:r>
              <a:rPr lang="en-US" dirty="0" smtClean="0"/>
              <a:t>December 2015</a:t>
            </a:r>
            <a:endParaRPr lang="en-US" dirty="0"/>
          </a:p>
        </p:txBody>
      </p:sp>
    </p:spTree>
    <p:extLst>
      <p:ext uri="{BB962C8B-B14F-4D97-AF65-F5344CB8AC3E}">
        <p14:creationId xmlns:p14="http://schemas.microsoft.com/office/powerpoint/2010/main" val="105668001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282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304" y="0"/>
            <a:ext cx="5470192" cy="6858000"/>
          </a:xfrm>
          <a:prstGeom prst="rect">
            <a:avLst/>
          </a:prstGeom>
        </p:spPr>
      </p:pic>
    </p:spTree>
    <p:extLst>
      <p:ext uri="{BB962C8B-B14F-4D97-AF65-F5344CB8AC3E}">
        <p14:creationId xmlns:p14="http://schemas.microsoft.com/office/powerpoint/2010/main" val="863220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FF0000"/>
                </a:solidFill>
                <a:latin typeface="Times New Roman"/>
                <a:cs typeface="Times New Roman"/>
              </a:rPr>
              <a:t>Intermittent fasting</a:t>
            </a:r>
            <a:endParaRPr lang="en-US" sz="3600" dirty="0">
              <a:solidFill>
                <a:srgbClr val="FF0000"/>
              </a:solidFill>
              <a:latin typeface="Times New Roman"/>
              <a:cs typeface="Times New Roman"/>
            </a:endParaRPr>
          </a:p>
        </p:txBody>
      </p:sp>
      <p:sp>
        <p:nvSpPr>
          <p:cNvPr id="3" name="Content Placeholder 2"/>
          <p:cNvSpPr>
            <a:spLocks noGrp="1"/>
          </p:cNvSpPr>
          <p:nvPr>
            <p:ph idx="1"/>
          </p:nvPr>
        </p:nvSpPr>
        <p:spPr>
          <a:xfrm>
            <a:off x="457200" y="2128343"/>
            <a:ext cx="8229600" cy="4525963"/>
          </a:xfrm>
        </p:spPr>
        <p:txBody>
          <a:bodyPr>
            <a:normAutofit/>
          </a:bodyPr>
          <a:lstStyle/>
          <a:p>
            <a:r>
              <a:rPr lang="en-US" sz="2400" dirty="0" smtClean="0"/>
              <a:t>Time restricted feeding (6-8 </a:t>
            </a:r>
            <a:r>
              <a:rPr lang="en-US" sz="2400" dirty="0" err="1" smtClean="0"/>
              <a:t>hrs</a:t>
            </a:r>
            <a:r>
              <a:rPr lang="en-US" sz="2400" dirty="0" smtClean="0"/>
              <a:t>) or complete periods of fasting for 24 hrs.</a:t>
            </a:r>
          </a:p>
          <a:p>
            <a:r>
              <a:rPr lang="en-US" sz="2400" dirty="0" smtClean="0"/>
              <a:t>Decreases in body weight and visceral fat</a:t>
            </a:r>
          </a:p>
          <a:p>
            <a:r>
              <a:rPr lang="en-US" sz="2400" dirty="0" smtClean="0"/>
              <a:t>Improved cardiovascular disease risk profile</a:t>
            </a:r>
          </a:p>
          <a:p>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r>
              <a:rPr lang="en-US" sz="2400" dirty="0" smtClean="0"/>
              <a:t>Decreased </a:t>
            </a:r>
            <a:r>
              <a:rPr lang="en-US" sz="2400" dirty="0" err="1" smtClean="0"/>
              <a:t>neuroinflammation</a:t>
            </a:r>
            <a:r>
              <a:rPr lang="en-US" sz="2400" dirty="0" smtClean="0"/>
              <a:t> (</a:t>
            </a:r>
            <a:r>
              <a:rPr lang="sk-SK" sz="2400" dirty="0" smtClean="0"/>
              <a:t>Neurobiol Aging. 2015 May;36(5):1914-23)</a:t>
            </a:r>
          </a:p>
          <a:p>
            <a:r>
              <a:rPr lang="sk-SK" sz="2400" dirty="0" smtClean="0"/>
              <a:t>Autophagy (</a:t>
            </a:r>
            <a:r>
              <a:rPr lang="fi-FI" sz="2400" dirty="0" err="1" smtClean="0"/>
              <a:t>Autophagy</a:t>
            </a:r>
            <a:r>
              <a:rPr lang="fi-FI" sz="2400" dirty="0" smtClean="0"/>
              <a:t>, 2014;10:11, 1879-1882)</a:t>
            </a:r>
            <a:endParaRPr lang="sk-SK" sz="2400" dirty="0" smtClean="0"/>
          </a:p>
          <a:p>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2276689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75" y="685800"/>
            <a:ext cx="7672125" cy="5105400"/>
          </a:xfrm>
          <a:prstGeom prst="rect">
            <a:avLst/>
          </a:prstGeom>
        </p:spPr>
      </p:pic>
    </p:spTree>
    <p:extLst>
      <p:ext uri="{BB962C8B-B14F-4D97-AF65-F5344CB8AC3E}">
        <p14:creationId xmlns:p14="http://schemas.microsoft.com/office/powerpoint/2010/main" val="4042536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3598916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894"/>
            <a:ext cx="9144000" cy="5247546"/>
          </a:xfrm>
          <a:prstGeom prst="rect">
            <a:avLst/>
          </a:prstGeom>
        </p:spPr>
      </p:pic>
    </p:spTree>
    <p:extLst>
      <p:ext uri="{BB962C8B-B14F-4D97-AF65-F5344CB8AC3E}">
        <p14:creationId xmlns:p14="http://schemas.microsoft.com/office/powerpoint/2010/main" val="2791449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698500"/>
            <a:ext cx="4495800" cy="5078313"/>
          </a:xfrm>
          <a:prstGeom prst="rect">
            <a:avLst/>
          </a:prstGeom>
          <a:noFill/>
        </p:spPr>
        <p:txBody>
          <a:bodyPr wrap="square">
            <a:spAutoFit/>
          </a:bodyPr>
          <a:lstStyle/>
          <a:p>
            <a:pPr algn="ctr">
              <a:defRPr/>
            </a:pPr>
            <a:r>
              <a:rPr lang="en-US" sz="2400" dirty="0">
                <a:solidFill>
                  <a:srgbClr val="FF0000"/>
                </a:solidFill>
                <a:latin typeface="Times New Roman"/>
                <a:cs typeface="Times New Roman"/>
              </a:rPr>
              <a:t>Disrupted Sleep</a:t>
            </a:r>
          </a:p>
          <a:p>
            <a:pPr algn="ctr">
              <a:defRPr/>
            </a:pPr>
            <a:r>
              <a:rPr lang="en-US" sz="2400" dirty="0">
                <a:solidFill>
                  <a:srgbClr val="FF0000"/>
                </a:solidFill>
                <a:latin typeface="Times New Roman"/>
                <a:cs typeface="Times New Roman"/>
              </a:rPr>
              <a:t>Loss of entrainment</a:t>
            </a: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diseases</a:t>
            </a: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a:latin typeface="Times New Roman"/>
                <a:cs typeface="Times New Roman"/>
              </a:rPr>
              <a:t>Sleep hygiene</a:t>
            </a:r>
          </a:p>
          <a:p>
            <a:pPr marL="285750" indent="-285750">
              <a:buFont typeface="Arial"/>
              <a:buChar char="•"/>
              <a:defRPr/>
            </a:pPr>
            <a:r>
              <a:rPr lang="en-US" sz="2000" dirty="0">
                <a:latin typeface="Times New Roman"/>
                <a:cs typeface="Times New Roman"/>
              </a:rPr>
              <a:t>Obstructive 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 and 17+” in men)</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Avoid pitfalls of sleeping medications</a:t>
            </a:r>
          </a:p>
          <a:p>
            <a:pPr marL="285750" indent="-285750">
              <a:buFont typeface="Arial"/>
              <a:buChar cha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15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706" y="206022"/>
            <a:ext cx="8267700" cy="5994400"/>
          </a:xfrm>
          <a:prstGeom prst="rect">
            <a:avLst/>
          </a:prstGeom>
        </p:spPr>
      </p:pic>
      <p:sp>
        <p:nvSpPr>
          <p:cNvPr id="2" name="TextBox 1"/>
          <p:cNvSpPr txBox="1"/>
          <p:nvPr/>
        </p:nvSpPr>
        <p:spPr>
          <a:xfrm>
            <a:off x="2590800" y="1600200"/>
            <a:ext cx="32766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latin typeface="Times New Roman"/>
                <a:cs typeface="Times New Roman"/>
              </a:rPr>
              <a:t>USDA Recommendations 1970s</a:t>
            </a:r>
          </a:p>
          <a:p>
            <a:pPr algn="ctr"/>
            <a:r>
              <a:rPr lang="en-US" dirty="0" smtClean="0">
                <a:latin typeface="Times New Roman"/>
                <a:cs typeface="Times New Roman"/>
              </a:rPr>
              <a:t>Low-fat emphasis</a:t>
            </a:r>
            <a:endParaRPr lang="en-US" dirty="0">
              <a:latin typeface="Times New Roman"/>
              <a:cs typeface="Times New Roman"/>
            </a:endParaRPr>
          </a:p>
        </p:txBody>
      </p:sp>
      <p:cxnSp>
        <p:nvCxnSpPr>
          <p:cNvPr id="5" name="Straight Arrow Connector 4"/>
          <p:cNvCxnSpPr/>
          <p:nvPr/>
        </p:nvCxnSpPr>
        <p:spPr bwMode="auto">
          <a:xfrm flipH="1">
            <a:off x="3657600" y="2286000"/>
            <a:ext cx="457200" cy="1219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6166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eep and fa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170128" cy="5238750"/>
          </a:xfrm>
          <a:prstGeom prst="rect">
            <a:avLst/>
          </a:prstGeom>
        </p:spPr>
      </p:pic>
      <p:sp>
        <p:nvSpPr>
          <p:cNvPr id="3" name="Rectangle 2"/>
          <p:cNvSpPr/>
          <p:nvPr/>
        </p:nvSpPr>
        <p:spPr>
          <a:xfrm>
            <a:off x="152400" y="5791200"/>
            <a:ext cx="5029200" cy="646331"/>
          </a:xfrm>
          <a:prstGeom prst="rect">
            <a:avLst/>
          </a:prstGeom>
        </p:spPr>
        <p:txBody>
          <a:bodyPr wrap="square">
            <a:spAutoFit/>
          </a:bodyPr>
          <a:lstStyle/>
          <a:p>
            <a:r>
              <a:rPr lang="en-US" dirty="0" err="1"/>
              <a:t>Curr</a:t>
            </a:r>
            <a:r>
              <a:rPr lang="en-US" dirty="0"/>
              <a:t> </a:t>
            </a:r>
            <a:r>
              <a:rPr lang="en-US" dirty="0" err="1"/>
              <a:t>Opin</a:t>
            </a:r>
            <a:r>
              <a:rPr lang="en-US" dirty="0"/>
              <a:t> </a:t>
            </a:r>
            <a:r>
              <a:rPr lang="en-US" dirty="0" err="1"/>
              <a:t>Endocrinol</a:t>
            </a:r>
            <a:r>
              <a:rPr lang="en-US" dirty="0"/>
              <a:t> Diabetes </a:t>
            </a:r>
            <a:r>
              <a:rPr lang="en-US" dirty="0" err="1"/>
              <a:t>Obes</a:t>
            </a:r>
            <a:r>
              <a:rPr lang="en-US" dirty="0"/>
              <a:t>. 2014 August ; 21(4): 293–298.</a:t>
            </a:r>
          </a:p>
        </p:txBody>
      </p:sp>
    </p:spTree>
    <p:extLst>
      <p:ext uri="{BB962C8B-B14F-4D97-AF65-F5344CB8AC3E}">
        <p14:creationId xmlns:p14="http://schemas.microsoft.com/office/powerpoint/2010/main" val="2673827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eep and obes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 y="11289"/>
            <a:ext cx="8839200" cy="5245100"/>
          </a:xfrm>
          <a:prstGeom prst="rect">
            <a:avLst/>
          </a:prstGeom>
        </p:spPr>
      </p:pic>
      <p:sp>
        <p:nvSpPr>
          <p:cNvPr id="3" name="Rectangle 2"/>
          <p:cNvSpPr/>
          <p:nvPr/>
        </p:nvSpPr>
        <p:spPr>
          <a:xfrm>
            <a:off x="381000" y="6096000"/>
            <a:ext cx="2108269" cy="276999"/>
          </a:xfrm>
          <a:prstGeom prst="rect">
            <a:avLst/>
          </a:prstGeom>
        </p:spPr>
        <p:txBody>
          <a:bodyPr wrap="none">
            <a:spAutoFit/>
          </a:bodyPr>
          <a:lstStyle/>
          <a:p>
            <a:r>
              <a:rPr lang="hr-HR" i="1" baseline="30000" dirty="0"/>
              <a:t>SLEEP, Vol. 31, No. 5, 2008</a:t>
            </a:r>
            <a:endParaRPr lang="en-US" dirty="0"/>
          </a:p>
        </p:txBody>
      </p:sp>
    </p:spTree>
    <p:extLst>
      <p:ext uri="{BB962C8B-B14F-4D97-AF65-F5344CB8AC3E}">
        <p14:creationId xmlns:p14="http://schemas.microsoft.com/office/powerpoint/2010/main" val="2154166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675"/>
            <a:ext cx="77724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096000"/>
            <a:ext cx="5168900" cy="571500"/>
          </a:xfrm>
          <a:prstGeom prst="rect">
            <a:avLst/>
          </a:prstGeom>
        </p:spPr>
      </p:pic>
    </p:spTree>
    <p:extLst>
      <p:ext uri="{BB962C8B-B14F-4D97-AF65-F5344CB8AC3E}">
        <p14:creationId xmlns:p14="http://schemas.microsoft.com/office/powerpoint/2010/main" val="340621960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FF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inflammation, insulin sensitivity and energy efficiency e.g. mitochondrial health</a:t>
            </a:r>
          </a:p>
          <a:p>
            <a:pPr eaLnBrk="1" hangingPunct="1">
              <a:buFontTx/>
              <a:buChar char="•"/>
              <a:defRPr/>
            </a:pPr>
            <a:r>
              <a:rPr lang="en-US" sz="2000" dirty="0">
                <a:latin typeface="Times New Roman" charset="0"/>
              </a:rPr>
              <a:t>Decreased cardiovascular risk</a:t>
            </a:r>
          </a:p>
          <a:p>
            <a:pPr eaLnBrk="1" hangingPunct="1">
              <a:buFontTx/>
              <a:buChar char="•"/>
              <a:defRPr/>
            </a:pPr>
            <a:r>
              <a:rPr lang="en-US" sz="2000" dirty="0">
                <a:latin typeface="Times New Roman" charset="0"/>
              </a:rPr>
              <a:t>Enhanced neuroplasticity</a:t>
            </a: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94467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3"/>
          <p:cNvSpPr txBox="1">
            <a:spLocks noChangeArrowheads="1"/>
          </p:cNvSpPr>
          <p:nvPr/>
        </p:nvSpPr>
        <p:spPr bwMode="auto">
          <a:xfrm>
            <a:off x="685800" y="40640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0000"/>
                </a:solidFill>
                <a:latin typeface="Times New Roman" charset="0"/>
                <a:cs typeface="Times New Roman" charset="0"/>
              </a:rPr>
              <a:t>MBSR and Reduction in Inflammatory Biomarkers</a:t>
            </a:r>
          </a:p>
        </p:txBody>
      </p:sp>
      <p:sp>
        <p:nvSpPr>
          <p:cNvPr id="63490" name="TextBox 4"/>
          <p:cNvSpPr txBox="1">
            <a:spLocks noChangeArrowheads="1"/>
          </p:cNvSpPr>
          <p:nvPr/>
        </p:nvSpPr>
        <p:spPr bwMode="auto">
          <a:xfrm>
            <a:off x="685800" y="1854200"/>
            <a:ext cx="82946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a:t>
            </a:r>
            <a:r>
              <a:rPr lang="en-US" sz="2800">
                <a:latin typeface="Times New Roman" charset="0"/>
                <a:cs typeface="Times New Roman" charset="0"/>
              </a:rPr>
              <a:t>Randomized controlled trial of 40 individuals</a:t>
            </a:r>
          </a:p>
          <a:p>
            <a:pPr eaLnBrk="1" hangingPunct="1">
              <a:buFont typeface="Arial" charset="0"/>
              <a:buChar char="•"/>
            </a:pPr>
            <a:r>
              <a:rPr lang="en-US" sz="2800">
                <a:latin typeface="Times New Roman" charset="0"/>
                <a:cs typeface="Times New Roman" charset="0"/>
              </a:rPr>
              <a:t> Half received training in MBSR techniques</a:t>
            </a:r>
          </a:p>
          <a:p>
            <a:pPr eaLnBrk="1" hangingPunct="1">
              <a:buFont typeface="Arial" charset="0"/>
              <a:buChar char="•"/>
            </a:pPr>
            <a:r>
              <a:rPr lang="en-US" sz="2800">
                <a:latin typeface="Times New Roman" charset="0"/>
                <a:cs typeface="Times New Roman" charset="0"/>
              </a:rPr>
              <a:t> Treatment group scored better on emotional wellness</a:t>
            </a:r>
          </a:p>
          <a:p>
            <a:pPr eaLnBrk="1" hangingPunct="1">
              <a:buFont typeface="Arial" charset="0"/>
              <a:buChar char="•"/>
            </a:pPr>
            <a:r>
              <a:rPr lang="en-US" sz="2800">
                <a:latin typeface="Times New Roman" charset="0"/>
                <a:cs typeface="Times New Roman" charset="0"/>
              </a:rPr>
              <a:t> Down regulation of inflammatory gene expression </a:t>
            </a:r>
          </a:p>
          <a:p>
            <a:pPr eaLnBrk="1" hangingPunct="1"/>
            <a:r>
              <a:rPr lang="en-US" sz="2800">
                <a:latin typeface="Times New Roman" charset="0"/>
                <a:cs typeface="Times New Roman" charset="0"/>
              </a:rPr>
              <a:t>  patterns</a:t>
            </a:r>
          </a:p>
          <a:p>
            <a:pPr eaLnBrk="1" hangingPunct="1">
              <a:buFont typeface="Arial" charset="0"/>
              <a:buChar char="•"/>
            </a:pPr>
            <a:r>
              <a:rPr lang="en-US" sz="2800">
                <a:latin typeface="Times New Roman" charset="0"/>
                <a:cs typeface="Times New Roman" charset="0"/>
              </a:rPr>
              <a:t> Diminished NF-kappa B expression</a:t>
            </a:r>
          </a:p>
          <a:p>
            <a:pPr eaLnBrk="1" hangingPunct="1">
              <a:buFont typeface="Arial" charset="0"/>
              <a:buChar char="•"/>
            </a:pPr>
            <a:r>
              <a:rPr lang="en-US" sz="2800">
                <a:latin typeface="Times New Roman" charset="0"/>
                <a:cs typeface="Times New Roman" charset="0"/>
              </a:rPr>
              <a:t> C-reactive protein reduced</a:t>
            </a:r>
          </a:p>
        </p:txBody>
      </p:sp>
      <p:pic>
        <p:nvPicPr>
          <p:cNvPr id="63491" name="Picture 5"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5959475"/>
            <a:ext cx="52244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6605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dirty="0">
                <a:solidFill>
                  <a:srgbClr val="FF0000"/>
                </a:solidFill>
                <a:latin typeface="Times" charset="0"/>
                <a:ea typeface="ＭＳ Ｐゴシック" charset="0"/>
              </a:rPr>
              <a:t>Thyroid Balance</a:t>
            </a:r>
          </a:p>
        </p:txBody>
      </p:sp>
      <p:sp>
        <p:nvSpPr>
          <p:cNvPr id="50179" name="Content Placeholder 2"/>
          <p:cNvSpPr>
            <a:spLocks noGrp="1"/>
          </p:cNvSpPr>
          <p:nvPr>
            <p:ph idx="1"/>
          </p:nvPr>
        </p:nvSpPr>
        <p:spPr/>
        <p:txBody>
          <a:bodyPr/>
          <a:lstStyle/>
          <a:p>
            <a:pPr eaLnBrk="1" hangingPunct="1">
              <a:buFontTx/>
              <a:buChar char="•"/>
            </a:pPr>
            <a:r>
              <a:rPr lang="en-US" dirty="0">
                <a:latin typeface="Times" charset="0"/>
                <a:ea typeface="ＭＳ Ｐゴシック" charset="0"/>
              </a:rPr>
              <a:t>Many people in low end of </a:t>
            </a:r>
            <a:r>
              <a:rPr lang="ja-JP" altLang="en-US" dirty="0">
                <a:latin typeface="Times" charset="0"/>
                <a:ea typeface="ＭＳ Ｐゴシック" charset="0"/>
              </a:rPr>
              <a:t>“</a:t>
            </a:r>
            <a:r>
              <a:rPr lang="en-US" dirty="0">
                <a:latin typeface="Times" charset="0"/>
                <a:ea typeface="ＭＳ Ｐゴシック" charset="0"/>
              </a:rPr>
              <a:t>normal</a:t>
            </a:r>
            <a:r>
              <a:rPr lang="ja-JP" altLang="en-US" dirty="0">
                <a:latin typeface="Times" charset="0"/>
                <a:ea typeface="ＭＳ Ｐゴシック" charset="0"/>
              </a:rPr>
              <a:t>”</a:t>
            </a:r>
            <a:r>
              <a:rPr lang="en-US" dirty="0">
                <a:latin typeface="Times" charset="0"/>
                <a:ea typeface="ＭＳ Ｐゴシック" charset="0"/>
              </a:rPr>
              <a:t> and symptomatic</a:t>
            </a:r>
          </a:p>
          <a:p>
            <a:pPr eaLnBrk="1" hangingPunct="1">
              <a:buFontTx/>
              <a:buChar char="•"/>
            </a:pPr>
            <a:r>
              <a:rPr lang="en-US" dirty="0">
                <a:latin typeface="Times" charset="0"/>
                <a:ea typeface="ＭＳ Ｐゴシック" charset="0"/>
              </a:rPr>
              <a:t>Want TSH &lt; </a:t>
            </a:r>
            <a:r>
              <a:rPr lang="en-US" dirty="0" smtClean="0">
                <a:latin typeface="Times" charset="0"/>
                <a:ea typeface="ＭＳ Ｐゴシック" charset="0"/>
              </a:rPr>
              <a:t>2.5</a:t>
            </a:r>
            <a:endParaRPr lang="en-US" dirty="0">
              <a:latin typeface="Times" charset="0"/>
              <a:ea typeface="ＭＳ Ｐゴシック" charset="0"/>
            </a:endParaRPr>
          </a:p>
          <a:p>
            <a:pPr eaLnBrk="1" hangingPunct="1">
              <a:buFontTx/>
              <a:buChar char="•"/>
            </a:pPr>
            <a:r>
              <a:rPr lang="en-US" dirty="0">
                <a:latin typeface="Times" charset="0"/>
                <a:ea typeface="ＭＳ Ｐゴシック" charset="0"/>
              </a:rPr>
              <a:t>Free T3 and Free T4 at least 50</a:t>
            </a:r>
            <a:r>
              <a:rPr lang="en-US" baseline="30000" dirty="0">
                <a:latin typeface="Times" charset="0"/>
                <a:ea typeface="ＭＳ Ｐゴシック" charset="0"/>
              </a:rPr>
              <a:t>th</a:t>
            </a:r>
            <a:r>
              <a:rPr lang="en-US" dirty="0">
                <a:latin typeface="Times" charset="0"/>
                <a:ea typeface="ＭＳ Ｐゴシック" charset="0"/>
              </a:rPr>
              <a:t> percentile</a:t>
            </a:r>
          </a:p>
          <a:p>
            <a:pPr eaLnBrk="1" hangingPunct="1">
              <a:buFontTx/>
              <a:buChar char="•"/>
            </a:pPr>
            <a:r>
              <a:rPr lang="en-US" dirty="0">
                <a:latin typeface="Times" charset="0"/>
                <a:ea typeface="ＭＳ Ｐゴシック" charset="0"/>
              </a:rPr>
              <a:t>Do you have TPO or Thyroglobulin Antibodies?</a:t>
            </a:r>
          </a:p>
          <a:p>
            <a:pPr eaLnBrk="1" hangingPunct="1">
              <a:buFontTx/>
              <a:buChar char="•"/>
            </a:pPr>
            <a:r>
              <a:rPr lang="en-US" dirty="0" err="1">
                <a:latin typeface="Times" charset="0"/>
                <a:ea typeface="ＭＳ Ｐゴシック" charset="0"/>
              </a:rPr>
              <a:t>Armour</a:t>
            </a:r>
            <a:r>
              <a:rPr lang="en-US" dirty="0">
                <a:latin typeface="Times" charset="0"/>
                <a:ea typeface="ＭＳ Ｐゴシック" charset="0"/>
              </a:rPr>
              <a:t> thyroid vs. synthetic T4</a:t>
            </a:r>
          </a:p>
        </p:txBody>
      </p:sp>
    </p:spTree>
    <p:extLst>
      <p:ext uri="{BB962C8B-B14F-4D97-AF65-F5344CB8AC3E}">
        <p14:creationId xmlns:p14="http://schemas.microsoft.com/office/powerpoint/2010/main" val="124968871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7772400" cy="1143000"/>
          </a:xfrm>
        </p:spPr>
        <p:txBody>
          <a:bodyPr>
            <a:normAutofit/>
          </a:bodyPr>
          <a:lstStyle/>
          <a:p>
            <a:pPr algn="l"/>
            <a:r>
              <a:rPr lang="en-US" sz="3200" dirty="0" smtClean="0">
                <a:solidFill>
                  <a:srgbClr val="FF0000"/>
                </a:solidFill>
                <a:latin typeface="Times New Roman"/>
                <a:cs typeface="Times New Roman"/>
              </a:rPr>
              <a:t>Environmental Toxins and Obesity</a:t>
            </a:r>
            <a:endParaRPr lang="en-US" sz="3200" dirty="0">
              <a:solidFill>
                <a:srgbClr val="FF0000"/>
              </a:solidFill>
              <a:latin typeface="Times New Roman"/>
              <a:cs typeface="Times New Roman"/>
            </a:endParaRPr>
          </a:p>
        </p:txBody>
      </p:sp>
      <p:sp>
        <p:nvSpPr>
          <p:cNvPr id="5" name="Content Placeholder 4"/>
          <p:cNvSpPr>
            <a:spLocks noGrp="1"/>
          </p:cNvSpPr>
          <p:nvPr>
            <p:ph idx="1"/>
          </p:nvPr>
        </p:nvSpPr>
        <p:spPr>
          <a:xfrm>
            <a:off x="457200" y="1417638"/>
            <a:ext cx="8479550" cy="3867387"/>
          </a:xfrm>
        </p:spPr>
        <p:txBody>
          <a:bodyPr>
            <a:normAutofit fontScale="92500"/>
          </a:bodyPr>
          <a:lstStyle/>
          <a:p>
            <a:pPr>
              <a:buFont typeface="Arial"/>
              <a:buChar char="•"/>
            </a:pPr>
            <a:r>
              <a:rPr lang="en-US" sz="2400" dirty="0" smtClean="0">
                <a:latin typeface="Times New Roman"/>
                <a:cs typeface="Times New Roman"/>
              </a:rPr>
              <a:t>Unprecedented exposures to toxins in our environment</a:t>
            </a:r>
          </a:p>
          <a:p>
            <a:pPr>
              <a:buFont typeface="Arial"/>
              <a:buChar char="•"/>
            </a:pPr>
            <a:r>
              <a:rPr lang="en-US" sz="2400" dirty="0" smtClean="0">
                <a:latin typeface="Times New Roman"/>
                <a:cs typeface="Times New Roman"/>
              </a:rPr>
              <a:t>Hepatic phase 2 biotransformation polymorphisms</a:t>
            </a:r>
          </a:p>
          <a:p>
            <a:pPr>
              <a:buFont typeface="Arial"/>
              <a:buChar char="•"/>
            </a:pPr>
            <a:r>
              <a:rPr lang="en-US" sz="2400" dirty="0" smtClean="0">
                <a:latin typeface="Times New Roman"/>
                <a:cs typeface="Times New Roman"/>
              </a:rPr>
              <a:t>Toxins impact central neuro- regulatory systems, appetite</a:t>
            </a:r>
          </a:p>
          <a:p>
            <a:pPr>
              <a:buFont typeface="Arial"/>
              <a:buChar char="•"/>
            </a:pPr>
            <a:r>
              <a:rPr lang="en-US" sz="2400" dirty="0" smtClean="0">
                <a:latin typeface="Times New Roman"/>
                <a:cs typeface="Times New Roman"/>
              </a:rPr>
              <a:t>Disruption of hormonal regulation</a:t>
            </a:r>
          </a:p>
          <a:p>
            <a:pPr>
              <a:buFont typeface="Arial"/>
              <a:buChar char="•"/>
            </a:pPr>
            <a:r>
              <a:rPr lang="en-US" sz="2400" dirty="0" smtClean="0">
                <a:latin typeface="Times New Roman"/>
                <a:cs typeface="Times New Roman"/>
              </a:rPr>
              <a:t>Disruption of inflammatory response, cytokines</a:t>
            </a:r>
          </a:p>
          <a:p>
            <a:pPr>
              <a:buFont typeface="Arial"/>
              <a:buChar char="•"/>
            </a:pPr>
            <a:r>
              <a:rPr lang="en-US" sz="2400" dirty="0" smtClean="0">
                <a:latin typeface="Times New Roman"/>
                <a:cs typeface="Times New Roman"/>
              </a:rPr>
              <a:t>Mitochondrial and oxidative stress; altered redox balance</a:t>
            </a:r>
          </a:p>
          <a:p>
            <a:pPr>
              <a:buFont typeface="Arial"/>
              <a:buChar char="•"/>
            </a:pPr>
            <a:r>
              <a:rPr lang="en-US" sz="2400" dirty="0" smtClean="0">
                <a:latin typeface="Times New Roman"/>
                <a:cs typeface="Times New Roman"/>
              </a:rPr>
              <a:t>Alterations of the human microbiome with adverse metabolic </a:t>
            </a:r>
            <a:r>
              <a:rPr lang="en-US" sz="2400" dirty="0" err="1" smtClean="0">
                <a:latin typeface="Times New Roman"/>
                <a:cs typeface="Times New Roman"/>
              </a:rPr>
              <a:t>sequelae</a:t>
            </a:r>
            <a:endParaRPr lang="en-US" sz="2400" dirty="0" smtClean="0">
              <a:latin typeface="Times New Roman"/>
              <a:cs typeface="Times New Roman"/>
            </a:endParaRPr>
          </a:p>
          <a:p>
            <a:pPr>
              <a:buFont typeface="Arial"/>
              <a:buChar char="•"/>
            </a:pPr>
            <a:r>
              <a:rPr lang="en-US" sz="2400" dirty="0" smtClean="0">
                <a:latin typeface="Times New Roman"/>
                <a:cs typeface="Times New Roman"/>
              </a:rPr>
              <a:t>Detoxification strategies are an important adjunct to a functional-integrative lifestyle approach to weight loss-maintenance</a:t>
            </a:r>
          </a:p>
          <a:p>
            <a:pPr marL="0" indent="0">
              <a:buNone/>
            </a:pPr>
            <a:endParaRPr lang="en-US" sz="2400" dirty="0" smtClean="0">
              <a:latin typeface="Times New Roman"/>
              <a:cs typeface="Times New Roman"/>
            </a:endParaRPr>
          </a:p>
        </p:txBody>
      </p:sp>
      <p:sp>
        <p:nvSpPr>
          <p:cNvPr id="6" name="Rectangle 5"/>
          <p:cNvSpPr/>
          <p:nvPr/>
        </p:nvSpPr>
        <p:spPr>
          <a:xfrm>
            <a:off x="0" y="6042721"/>
            <a:ext cx="5827628" cy="369332"/>
          </a:xfrm>
          <a:prstGeom prst="rect">
            <a:avLst/>
          </a:prstGeom>
        </p:spPr>
        <p:txBody>
          <a:bodyPr wrap="square">
            <a:spAutoFit/>
          </a:bodyPr>
          <a:lstStyle/>
          <a:p>
            <a:r>
              <a:rPr lang="en-US" b="1" i="1" dirty="0" smtClean="0">
                <a:latin typeface="Times New Roman"/>
                <a:cs typeface="Times New Roman"/>
              </a:rPr>
              <a:t>Endocrine Reviews, August 2014, 35(4):557–601 </a:t>
            </a:r>
          </a:p>
        </p:txBody>
      </p:sp>
      <p:sp>
        <p:nvSpPr>
          <p:cNvPr id="7" name="Rectangle 6"/>
          <p:cNvSpPr/>
          <p:nvPr/>
        </p:nvSpPr>
        <p:spPr>
          <a:xfrm>
            <a:off x="0" y="6386880"/>
            <a:ext cx="6153863" cy="461665"/>
          </a:xfrm>
          <a:prstGeom prst="rect">
            <a:avLst/>
          </a:prstGeom>
        </p:spPr>
        <p:txBody>
          <a:bodyPr wrap="square">
            <a:spAutoFit/>
          </a:bodyPr>
          <a:lstStyle/>
          <a:p>
            <a:r>
              <a:rPr lang="en-US" sz="2400" b="1" i="1" baseline="30000" dirty="0">
                <a:latin typeface="Times New Roman"/>
                <a:cs typeface="Times New Roman"/>
              </a:rPr>
              <a:t>PLOS ONE | </a:t>
            </a:r>
            <a:r>
              <a:rPr lang="en-US" sz="2400" b="1" i="1" baseline="30000" dirty="0" err="1">
                <a:latin typeface="Times New Roman"/>
                <a:cs typeface="Times New Roman"/>
              </a:rPr>
              <a:t>www.plosone.org</a:t>
            </a:r>
            <a:r>
              <a:rPr lang="en-US" sz="2400" b="1" i="1" baseline="30000" dirty="0">
                <a:latin typeface="Times New Roman"/>
                <a:cs typeface="Times New Roman"/>
              </a:rPr>
              <a:t> </a:t>
            </a:r>
            <a:r>
              <a:rPr lang="en-US" sz="2400" b="1" i="1" baseline="30000" dirty="0" smtClean="0">
                <a:latin typeface="Times New Roman"/>
                <a:cs typeface="Times New Roman"/>
              </a:rPr>
              <a:t>10</a:t>
            </a:r>
            <a:r>
              <a:rPr lang="en-US" sz="2400" b="1" i="1" dirty="0" smtClean="0">
                <a:latin typeface="Times New Roman"/>
                <a:cs typeface="Times New Roman"/>
              </a:rPr>
              <a:t> </a:t>
            </a:r>
            <a:r>
              <a:rPr lang="en-US" sz="2400" b="1" i="1" baseline="30000" dirty="0" smtClean="0">
                <a:latin typeface="Times New Roman"/>
                <a:cs typeface="Times New Roman"/>
              </a:rPr>
              <a:t>January </a:t>
            </a:r>
            <a:r>
              <a:rPr lang="en-US" sz="2400" b="1" i="1" baseline="30000" dirty="0">
                <a:latin typeface="Times New Roman"/>
                <a:cs typeface="Times New Roman"/>
              </a:rPr>
              <a:t>2014 | Volume 9 | Issue 1 </a:t>
            </a:r>
            <a:endParaRPr lang="en-US" sz="2400" b="1" i="1" dirty="0">
              <a:latin typeface="Times New Roman"/>
              <a:cs typeface="Times New Roman"/>
            </a:endParaRPr>
          </a:p>
        </p:txBody>
      </p:sp>
      <p:sp>
        <p:nvSpPr>
          <p:cNvPr id="8" name="Rectangle 7"/>
          <p:cNvSpPr/>
          <p:nvPr/>
        </p:nvSpPr>
        <p:spPr>
          <a:xfrm>
            <a:off x="0" y="5811888"/>
            <a:ext cx="6838894" cy="1200329"/>
          </a:xfrm>
          <a:prstGeom prst="rect">
            <a:avLst/>
          </a:prstGeom>
        </p:spPr>
        <p:txBody>
          <a:bodyPr wrap="square">
            <a:spAutoFit/>
          </a:bodyPr>
          <a:lstStyle/>
          <a:p>
            <a:r>
              <a:rPr lang="en-US" sz="2400" b="1" i="1" baseline="30000" dirty="0">
                <a:latin typeface="Times New Roman"/>
                <a:cs typeface="Times New Roman"/>
              </a:rPr>
              <a:t>Environmental Health Perspectives • VOLUME 123 | NUMBER 7 | July </a:t>
            </a:r>
            <a:r>
              <a:rPr lang="en-US" sz="2400" b="1" i="1" baseline="30000" dirty="0" smtClean="0">
                <a:latin typeface="Times New Roman"/>
                <a:cs typeface="Times New Roman"/>
              </a:rPr>
              <a:t>2015</a:t>
            </a:r>
          </a:p>
          <a:p>
            <a:endParaRPr lang="en-US" sz="2400" b="1" i="1" baseline="30000" dirty="0">
              <a:latin typeface="Times New Roman"/>
              <a:cs typeface="Times New Roman"/>
            </a:endParaRPr>
          </a:p>
          <a:p>
            <a:endParaRPr lang="en-US" sz="2400" b="1" i="1" baseline="30000" dirty="0" smtClean="0">
              <a:latin typeface="Times New Roman"/>
              <a:cs typeface="Times New Roman"/>
            </a:endParaRPr>
          </a:p>
          <a:p>
            <a:endParaRPr lang="en-US" sz="2400" b="1" i="1" dirty="0">
              <a:latin typeface="Times New Roman"/>
              <a:cs typeface="Times New Roman"/>
            </a:endParaRPr>
          </a:p>
        </p:txBody>
      </p:sp>
      <p:sp>
        <p:nvSpPr>
          <p:cNvPr id="9" name="TextBox 8"/>
          <p:cNvSpPr txBox="1"/>
          <p:nvPr/>
        </p:nvSpPr>
        <p:spPr>
          <a:xfrm>
            <a:off x="0" y="5285025"/>
            <a:ext cx="6620250" cy="369332"/>
          </a:xfrm>
          <a:prstGeom prst="rect">
            <a:avLst/>
          </a:prstGeom>
          <a:noFill/>
        </p:spPr>
        <p:txBody>
          <a:bodyPr wrap="square" rtlCol="0">
            <a:spAutoFit/>
          </a:bodyPr>
          <a:lstStyle/>
          <a:p>
            <a:r>
              <a:rPr lang="en-US" b="1" i="1" dirty="0" smtClean="0">
                <a:latin typeface="Times New Roman"/>
                <a:cs typeface="Times New Roman"/>
              </a:rPr>
              <a:t>Hyman M Alternative Therapies April 2012 </a:t>
            </a:r>
            <a:endParaRPr lang="en-US" b="1" i="1" dirty="0">
              <a:latin typeface="Times New Roman"/>
              <a:cs typeface="Times New Roman"/>
            </a:endParaRPr>
          </a:p>
        </p:txBody>
      </p:sp>
    </p:spTree>
    <p:extLst>
      <p:ext uri="{BB962C8B-B14F-4D97-AF65-F5344CB8AC3E}">
        <p14:creationId xmlns:p14="http://schemas.microsoft.com/office/powerpoint/2010/main" val="37103389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0"/>
            <a:ext cx="7662333" cy="6006737"/>
          </a:xfrm>
          <a:prstGeom prst="rect">
            <a:avLst/>
          </a:prstGeom>
        </p:spPr>
      </p:pic>
    </p:spTree>
    <p:extLst>
      <p:ext uri="{BB962C8B-B14F-4D97-AF65-F5344CB8AC3E}">
        <p14:creationId xmlns:p14="http://schemas.microsoft.com/office/powerpoint/2010/main" val="809867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s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03" y="0"/>
            <a:ext cx="7996039" cy="5914425"/>
          </a:xfrm>
          <a:prstGeom prst="rect">
            <a:avLst/>
          </a:prstGeom>
        </p:spPr>
      </p:pic>
      <p:sp>
        <p:nvSpPr>
          <p:cNvPr id="5" name="Rectangle 4"/>
          <p:cNvSpPr/>
          <p:nvPr/>
        </p:nvSpPr>
        <p:spPr>
          <a:xfrm>
            <a:off x="399803" y="6230063"/>
            <a:ext cx="3201793" cy="276999"/>
          </a:xfrm>
          <a:prstGeom prst="rect">
            <a:avLst/>
          </a:prstGeom>
        </p:spPr>
        <p:txBody>
          <a:bodyPr wrap="none">
            <a:spAutoFit/>
          </a:bodyPr>
          <a:lstStyle/>
          <a:p>
            <a:r>
              <a:rPr lang="en-US" baseline="30000" dirty="0"/>
              <a:t>Endocrine Reviews, August 2014, 35(4):557–601</a:t>
            </a:r>
            <a:endParaRPr lang="en-US" dirty="0"/>
          </a:p>
        </p:txBody>
      </p:sp>
    </p:spTree>
    <p:extLst>
      <p:ext uri="{BB962C8B-B14F-4D97-AF65-F5344CB8AC3E}">
        <p14:creationId xmlns:p14="http://schemas.microsoft.com/office/powerpoint/2010/main" val="98295987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0"/>
            <a:ext cx="8229600" cy="1143000"/>
          </a:xfrm>
        </p:spPr>
        <p:txBody>
          <a:bodyPr>
            <a:normAutofit/>
          </a:bodyPr>
          <a:lstStyle/>
          <a:p>
            <a:pPr>
              <a:defRPr/>
            </a:pPr>
            <a:r>
              <a:rPr lang="en-US" sz="3200" dirty="0" smtClean="0">
                <a:solidFill>
                  <a:srgbClr val="FF0000"/>
                </a:solidFill>
                <a:latin typeface="Times New Roman"/>
                <a:cs typeface="Times New Roman"/>
              </a:rPr>
              <a:t>Summary: Enhancing metabolic efficiency: </a:t>
            </a:r>
            <a:r>
              <a:rPr lang="en-US" sz="3200" dirty="0" smtClean="0">
                <a:solidFill>
                  <a:schemeClr val="tx1"/>
                </a:solidFill>
                <a:latin typeface="Times New Roman"/>
                <a:cs typeface="Times New Roman"/>
              </a:rPr>
              <a:t/>
            </a:r>
            <a:br>
              <a:rPr lang="en-US" sz="3200" dirty="0" smtClean="0">
                <a:solidFill>
                  <a:schemeClr val="tx1"/>
                </a:solidFill>
                <a:latin typeface="Times New Roman"/>
                <a:cs typeface="Times New Roman"/>
              </a:rPr>
            </a:br>
            <a:r>
              <a:rPr lang="en-US" sz="3200" dirty="0" smtClean="0">
                <a:solidFill>
                  <a:schemeClr val="tx1"/>
                </a:solidFill>
                <a:latin typeface="Times New Roman"/>
                <a:cs typeface="Times New Roman"/>
              </a:rPr>
              <a:t>…. </a:t>
            </a:r>
            <a:r>
              <a:rPr lang="en-US" dirty="0" smtClean="0">
                <a:solidFill>
                  <a:schemeClr val="tx1"/>
                </a:solidFill>
                <a:latin typeface="Times New Roman"/>
                <a:cs typeface="Times New Roman"/>
              </a:rPr>
              <a:t>Reduce inflammation, insulin and leptin resistance</a:t>
            </a:r>
            <a:endParaRPr lang="en-US" dirty="0">
              <a:solidFill>
                <a:srgbClr val="FF0000"/>
              </a:solidFill>
              <a:latin typeface="Times New Roman"/>
              <a:cs typeface="Times New Roman"/>
            </a:endParaRPr>
          </a:p>
        </p:txBody>
      </p:sp>
      <p:sp>
        <p:nvSpPr>
          <p:cNvPr id="3" name="Content Placeholder 2"/>
          <p:cNvSpPr>
            <a:spLocks noGrp="1"/>
          </p:cNvSpPr>
          <p:nvPr>
            <p:ph idx="1"/>
          </p:nvPr>
        </p:nvSpPr>
        <p:spPr>
          <a:xfrm>
            <a:off x="0" y="1600200"/>
            <a:ext cx="8839200" cy="4946650"/>
          </a:xfrm>
        </p:spPr>
        <p:txBody>
          <a:bodyPr>
            <a:noAutofit/>
          </a:bodyPr>
          <a:lstStyle/>
          <a:p>
            <a:pPr>
              <a:buFont typeface="Arial"/>
              <a:buChar char="•"/>
              <a:defRPr/>
            </a:pPr>
            <a:r>
              <a:rPr lang="en-US" sz="2000" dirty="0"/>
              <a:t>Cut – reduce sugar-fructose in all it’s forms</a:t>
            </a:r>
          </a:p>
          <a:p>
            <a:pPr>
              <a:buFont typeface="Arial"/>
              <a:buChar char="•"/>
              <a:defRPr/>
            </a:pPr>
            <a:r>
              <a:rPr lang="en-US" sz="2000" dirty="0" smtClean="0"/>
              <a:t>Eliminate-reduce refined grain flours, and carbohydrate-dense processed foods.</a:t>
            </a:r>
          </a:p>
          <a:p>
            <a:pPr>
              <a:buFont typeface="Arial"/>
              <a:buChar char="•"/>
              <a:defRPr/>
            </a:pPr>
            <a:r>
              <a:rPr lang="en-US" sz="2000" dirty="0" smtClean="0"/>
              <a:t>Reduce omega-6 containing oils, replacing them with healthy fats e.g. extra virgin olive oil, grass-fed butter and coconut oil; lard, tallow, ghee, avocados, nuts (almonds and </a:t>
            </a:r>
            <a:r>
              <a:rPr lang="en-US" sz="2000" dirty="0" err="1" smtClean="0"/>
              <a:t>macademia</a:t>
            </a:r>
            <a:r>
              <a:rPr lang="en-US" sz="2000" dirty="0" smtClean="0"/>
              <a:t>)</a:t>
            </a:r>
          </a:p>
          <a:p>
            <a:pPr>
              <a:buFont typeface="Arial"/>
              <a:buChar char="•"/>
              <a:defRPr/>
            </a:pPr>
            <a:r>
              <a:rPr lang="en-US" sz="2000" dirty="0" smtClean="0"/>
              <a:t>OK to Consume pasture-raised meats, salmon, shellfish, eggs, organ meats</a:t>
            </a:r>
          </a:p>
          <a:p>
            <a:pPr>
              <a:buFont typeface="Arial"/>
              <a:buChar char="•"/>
              <a:defRPr/>
            </a:pPr>
            <a:r>
              <a:rPr lang="en-US" sz="2000" dirty="0" smtClean="0"/>
              <a:t>Gut health-microbiome: </a:t>
            </a:r>
            <a:r>
              <a:rPr lang="en-US" sz="2000" dirty="0" err="1" smtClean="0"/>
              <a:t>dysbiosis</a:t>
            </a:r>
            <a:r>
              <a:rPr lang="en-US" sz="2000" dirty="0" smtClean="0"/>
              <a:t>, SIBO, intestinal barrier function</a:t>
            </a:r>
          </a:p>
          <a:p>
            <a:pPr>
              <a:buFont typeface="Arial"/>
              <a:buChar char="•"/>
              <a:defRPr/>
            </a:pPr>
            <a:r>
              <a:rPr lang="en-US" sz="2000" dirty="0" smtClean="0"/>
              <a:t>Motion is the lotion</a:t>
            </a:r>
          </a:p>
          <a:p>
            <a:pPr>
              <a:buFont typeface="Arial"/>
              <a:buChar char="•"/>
              <a:defRPr/>
            </a:pPr>
            <a:r>
              <a:rPr lang="en-US" sz="2000" dirty="0" smtClean="0"/>
              <a:t>Lower stress response e.g. meditation, yoga, tai chi, chi gong, HRV</a:t>
            </a:r>
          </a:p>
          <a:p>
            <a:pPr>
              <a:buFont typeface="Arial"/>
              <a:buChar char="•"/>
              <a:defRPr/>
            </a:pPr>
            <a:r>
              <a:rPr lang="en-US" sz="2000" dirty="0" smtClean="0"/>
              <a:t>Environmental toxins e.g. Dirty Dozen, support detoxification</a:t>
            </a:r>
          </a:p>
          <a:p>
            <a:pPr>
              <a:buFont typeface="Arial"/>
              <a:buChar char="•"/>
              <a:defRPr/>
            </a:pPr>
            <a:r>
              <a:rPr lang="en-US" sz="2000" dirty="0" smtClean="0"/>
              <a:t>Circadian rhythm – sleep entrainment</a:t>
            </a:r>
          </a:p>
          <a:p>
            <a:pPr>
              <a:buFont typeface="Arial"/>
              <a:buChar char="•"/>
              <a:defRPr/>
            </a:pPr>
            <a:r>
              <a:rPr lang="en-US" sz="2000" dirty="0" smtClean="0"/>
              <a:t>Thyroid: TSH &lt; 2.5</a:t>
            </a:r>
          </a:p>
          <a:p>
            <a:pPr>
              <a:buFont typeface="Arial"/>
              <a:buChar char="•"/>
              <a:defRPr/>
            </a:pPr>
            <a:r>
              <a:rPr lang="en-US" sz="2000" dirty="0" smtClean="0"/>
              <a:t>Supplements: </a:t>
            </a:r>
            <a:r>
              <a:rPr lang="en-US" sz="2000" dirty="0" err="1" smtClean="0"/>
              <a:t>Glucomannan</a:t>
            </a:r>
            <a:r>
              <a:rPr lang="en-US" sz="2000" dirty="0" smtClean="0"/>
              <a:t>, green tea, green coffee beans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17" y="451556"/>
            <a:ext cx="8191500" cy="5842000"/>
          </a:xfrm>
          <a:prstGeom prst="rect">
            <a:avLst/>
          </a:prstGeom>
        </p:spPr>
      </p:pic>
    </p:spTree>
    <p:extLst>
      <p:ext uri="{BB962C8B-B14F-4D97-AF65-F5344CB8AC3E}">
        <p14:creationId xmlns:p14="http://schemas.microsoft.com/office/powerpoint/2010/main" val="25736683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Kripalu_template</Template>
  <TotalTime>16479</TotalTime>
  <Words>2441</Words>
  <Application>Microsoft Macintosh PowerPoint</Application>
  <PresentationFormat>On-screen Show (4:3)</PresentationFormat>
  <Paragraphs>294</Paragraphs>
  <Slides>89</Slides>
  <Notes>5</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Kripalu_template</vt:lpstr>
      <vt:lpstr>A Functional Integrative Approach to Weight Loss and Metabolism</vt:lpstr>
      <vt:lpstr>Learning Objectives</vt:lpstr>
      <vt:lpstr>Four essential clinical pearls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Hyperinsulinemia</vt:lpstr>
      <vt:lpstr>PowerPoint Presentation</vt:lpstr>
      <vt:lpstr>Leptin</vt:lpstr>
      <vt:lpstr>PowerPoint Presentation</vt:lpstr>
      <vt:lpstr>PowerPoint Presentation</vt:lpstr>
      <vt:lpstr>PowerPoint Presentation</vt:lpstr>
      <vt:lpstr>A calorie is not a calorie…</vt:lpstr>
      <vt:lpstr>PowerPoint Presentation</vt:lpstr>
      <vt:lpstr>Mechanisms that link alterations of the microbiome with weight and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Intermittent fasting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Management</vt:lpstr>
      <vt:lpstr>PowerPoint Presentation</vt:lpstr>
      <vt:lpstr>Thyroid Balance</vt:lpstr>
      <vt:lpstr>Environmental Toxins and Obesity</vt:lpstr>
      <vt:lpstr>PowerPoint Presentation</vt:lpstr>
      <vt:lpstr>PowerPoint Presentation</vt:lpstr>
      <vt:lpstr>Summary: Enhancing metabolic efficiency:  …. Reduce inflammation, insulin and leptin resistance</vt:lpstr>
    </vt:vector>
  </TitlesOfParts>
  <Company>UMF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UMF Excel</dc:creator>
  <cp:lastModifiedBy>Mark Pettus</cp:lastModifiedBy>
  <cp:revision>411</cp:revision>
  <cp:lastPrinted>2013-04-02T18:52:16Z</cp:lastPrinted>
  <dcterms:created xsi:type="dcterms:W3CDTF">2005-05-02T22:57:54Z</dcterms:created>
  <dcterms:modified xsi:type="dcterms:W3CDTF">2016-10-16T20:10:36Z</dcterms:modified>
</cp:coreProperties>
</file>