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338" r:id="rId3"/>
    <p:sldId id="258" r:id="rId4"/>
    <p:sldId id="259" r:id="rId5"/>
    <p:sldId id="341" r:id="rId6"/>
    <p:sldId id="342" r:id="rId7"/>
    <p:sldId id="343" r:id="rId8"/>
    <p:sldId id="339" r:id="rId9"/>
    <p:sldId id="337" r:id="rId10"/>
    <p:sldId id="291" r:id="rId11"/>
    <p:sldId id="269" r:id="rId12"/>
    <p:sldId id="261" r:id="rId13"/>
    <p:sldId id="262" r:id="rId14"/>
    <p:sldId id="336" r:id="rId15"/>
    <p:sldId id="356" r:id="rId16"/>
    <p:sldId id="319" r:id="rId17"/>
    <p:sldId id="352" r:id="rId18"/>
    <p:sldId id="353" r:id="rId19"/>
    <p:sldId id="354" r:id="rId20"/>
    <p:sldId id="355" r:id="rId21"/>
    <p:sldId id="303" r:id="rId22"/>
    <p:sldId id="348" r:id="rId23"/>
    <p:sldId id="349" r:id="rId24"/>
    <p:sldId id="306" r:id="rId25"/>
    <p:sldId id="350" r:id="rId26"/>
    <p:sldId id="312" r:id="rId27"/>
    <p:sldId id="304" r:id="rId28"/>
    <p:sldId id="307" r:id="rId29"/>
    <p:sldId id="305" r:id="rId30"/>
    <p:sldId id="308" r:id="rId31"/>
    <p:sldId id="313" r:id="rId32"/>
    <p:sldId id="282" r:id="rId33"/>
    <p:sldId id="278" r:id="rId34"/>
    <p:sldId id="285" r:id="rId35"/>
    <p:sldId id="309" r:id="rId36"/>
    <p:sldId id="314" r:id="rId37"/>
    <p:sldId id="320" r:id="rId38"/>
    <p:sldId id="358" r:id="rId39"/>
    <p:sldId id="359" r:id="rId40"/>
    <p:sldId id="360" r:id="rId41"/>
    <p:sldId id="311" r:id="rId42"/>
    <p:sldId id="323" r:id="rId43"/>
    <p:sldId id="324" r:id="rId44"/>
    <p:sldId id="330" r:id="rId45"/>
    <p:sldId id="331" r:id="rId46"/>
    <p:sldId id="332" r:id="rId47"/>
    <p:sldId id="265" r:id="rId48"/>
    <p:sldId id="329" r:id="rId49"/>
    <p:sldId id="333" r:id="rId50"/>
    <p:sldId id="327" r:id="rId51"/>
    <p:sldId id="328" r:id="rId52"/>
    <p:sldId id="266" r:id="rId53"/>
    <p:sldId id="357" r:id="rId54"/>
    <p:sldId id="351" r:id="rId55"/>
    <p:sldId id="361" r:id="rId56"/>
    <p:sldId id="36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8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commentAuthors" Target="commentAuthors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6F838-7920-1A41-8677-57362963FB76}" type="datetimeFigureOut">
              <a:rPr lang="en-US" smtClean="0"/>
              <a:t>1/20/16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F24C-0589-3441-8436-EA6688CD3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6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fld id="{53BF96B9-B520-9D49-BBB6-F3DE4CB0F526}" type="slidenum">
              <a:rPr lang="en-US" sz="1200">
                <a:latin typeface="Times" charset="0"/>
              </a:rPr>
              <a:pPr/>
              <a:t>9</a:t>
            </a:fld>
            <a:endParaRPr lang="en-US" sz="1200">
              <a:latin typeface="Times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175" y="914400"/>
            <a:ext cx="4056063" cy="31353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pPr>
              <a:defRPr/>
            </a:pPr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163" y="4352925"/>
            <a:ext cx="4770437" cy="34782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  <a:defRPr/>
            </a:pPr>
            <a:r>
              <a:rPr lang="en-GB">
                <a:latin typeface="Arial" charset="0"/>
                <a:cs typeface="msgothic" charset="0"/>
              </a:rPr>
              <a:t>Schematic representation of presynaptic mitochondria in the mammalian brain and their effect on synaptic remodeling. Donut-shaped mitochondria are negative neuromodulators associated with smaller active zones and fewer docked vesicles in the dorsolateral prefrontal cortex (dlPFC) of monkeys and correlated with poor delayed response memory. (</a:t>
            </a:r>
            <a:r>
              <a:rPr lang="en-GB" i="1">
                <a:latin typeface="Arial" charset="0"/>
                <a:cs typeface="msgothic" charset="0"/>
              </a:rPr>
              <a:t>Inset</a:t>
            </a:r>
            <a:r>
              <a:rPr lang="en-GB">
                <a:latin typeface="Arial" charset="0"/>
                <a:cs typeface="msgothic" charset="0"/>
              </a:rPr>
              <a:t>) Donut mitochondria form by curvature and self-fusion of preexisting mitochondrial tubules (10, 11).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0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1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1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8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8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9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9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5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9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C0F39-9C8F-BC40-9A52-5CC5F123E74C}" type="datetimeFigureOut">
              <a:rPr lang="en-US" smtClean="0"/>
              <a:t>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306DA-D73B-8040-B890-CD0F31BA1A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mbm_main_logo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313" y="6177207"/>
            <a:ext cx="22383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2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Relationship Id="rId3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4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Relationship Id="rId3" Type="http://schemas.openxmlformats.org/officeDocument/2006/relationships/image" Target="../media/image5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8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82700"/>
            <a:ext cx="38100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extBox 2"/>
          <p:cNvSpPr txBox="1">
            <a:spLocks noChangeArrowheads="1"/>
          </p:cNvSpPr>
          <p:nvPr/>
        </p:nvSpPr>
        <p:spPr bwMode="auto">
          <a:xfrm>
            <a:off x="4724400" y="1308100"/>
            <a:ext cx="3937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Times" charset="0"/>
                <a:cs typeface="Times" charset="0"/>
              </a:rPr>
              <a:t>Metabolic Tune-Up for Brain Health</a:t>
            </a:r>
          </a:p>
        </p:txBody>
      </p:sp>
      <p:sp>
        <p:nvSpPr>
          <p:cNvPr id="101379" name="TextBox 3"/>
          <p:cNvSpPr txBox="1">
            <a:spLocks noChangeArrowheads="1"/>
          </p:cNvSpPr>
          <p:nvPr/>
        </p:nvSpPr>
        <p:spPr bwMode="auto">
          <a:xfrm>
            <a:off x="4343400" y="3771900"/>
            <a:ext cx="4508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latin typeface="Times" charset="0"/>
                <a:cs typeface="Times" charset="0"/>
              </a:rPr>
              <a:t>Mark C. Pettus MD, FACP</a:t>
            </a:r>
          </a:p>
          <a:p>
            <a:pPr algn="ctr" eaLnBrk="1" hangingPunct="1"/>
            <a:r>
              <a:rPr lang="en-US" sz="1800" dirty="0">
                <a:latin typeface="Times" charset="0"/>
                <a:cs typeface="Times" charset="0"/>
              </a:rPr>
              <a:t>Clinical Associate Professor of Medicine</a:t>
            </a:r>
          </a:p>
          <a:p>
            <a:pPr algn="ctr" eaLnBrk="1" hangingPunct="1"/>
            <a:r>
              <a:rPr lang="en-US" sz="1800" dirty="0">
                <a:latin typeface="Times" charset="0"/>
                <a:cs typeface="Times" charset="0"/>
              </a:rPr>
              <a:t>University of Massachusetts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3201885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167" y="6220437"/>
            <a:ext cx="3104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aseline="30000" dirty="0"/>
              <a:t>PNAS | January 7, 2014 | vol. 111 | no. 1 | 7–8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5" y="327572"/>
            <a:ext cx="7833597" cy="57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5438" y="381000"/>
            <a:ext cx="84931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ctr">
              <a:defRPr/>
            </a:pPr>
            <a:r>
              <a:rPr lang="en-GB" sz="1500" b="1" smtClean="0">
                <a:latin typeface="Arial" charset="0"/>
              </a:rPr>
              <a:t>Schematic representation of presynaptic mitochondria in the mammalian brain and their effect on synaptic remodeling.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943600"/>
            <a:ext cx="91059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979488"/>
            <a:ext cx="6608763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70000" y="5972175"/>
            <a:ext cx="39179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1100" b="1" smtClean="0">
                <a:latin typeface="Arial" charset="0"/>
              </a:rPr>
              <a:t>Martin Picard, and Bruce S. McEwen PNAS 2014;111:7-8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8425" y="6613525"/>
            <a:ext cx="4930775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en-GB" sz="900" smtClean="0">
                <a:latin typeface="Arial" charset="0"/>
              </a:rPr>
              <a:t>©2014 by National Academy of Sciences</a:t>
            </a:r>
          </a:p>
        </p:txBody>
      </p:sp>
    </p:spTree>
    <p:extLst>
      <p:ext uri="{BB962C8B-B14F-4D97-AF65-F5344CB8AC3E}">
        <p14:creationId xmlns:p14="http://schemas.microsoft.com/office/powerpoint/2010/main" val="5884547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Box 1"/>
          <p:cNvSpPr txBox="1">
            <a:spLocks noChangeArrowheads="1"/>
          </p:cNvSpPr>
          <p:nvPr/>
        </p:nvSpPr>
        <p:spPr bwMode="auto">
          <a:xfrm>
            <a:off x="2933700" y="2997200"/>
            <a:ext cx="3263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C20000"/>
                </a:solidFill>
                <a:latin typeface="Times" charset="0"/>
                <a:cs typeface="Times" charset="0"/>
              </a:rPr>
              <a:t>Micronutrient Status</a:t>
            </a:r>
          </a:p>
        </p:txBody>
      </p:sp>
    </p:spTree>
    <p:extLst>
      <p:ext uri="{BB962C8B-B14F-4D97-AF65-F5344CB8AC3E}">
        <p14:creationId xmlns:p14="http://schemas.microsoft.com/office/powerpoint/2010/main" val="287225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1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284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ug2011_Bruce-Ames_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628900"/>
            <a:ext cx="190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99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787" y="274638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Mitochondrial Decay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05497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Oxidative stress damages key enzymes, mitochondrial DNA, altered repair capacity</a:t>
            </a:r>
          </a:p>
          <a:p>
            <a:r>
              <a:rPr lang="en-US" sz="3100" dirty="0" smtClean="0"/>
              <a:t>KM concept: </a:t>
            </a:r>
            <a:r>
              <a:rPr lang="en-US" sz="3100" i="1" dirty="0" err="1" smtClean="0"/>
              <a:t>Michaelis</a:t>
            </a:r>
            <a:r>
              <a:rPr lang="en-US" sz="3100" i="1" dirty="0" smtClean="0"/>
              <a:t> constant </a:t>
            </a:r>
            <a:r>
              <a:rPr lang="en-US" sz="3100" dirty="0" smtClean="0"/>
              <a:t>or decreased </a:t>
            </a:r>
            <a:r>
              <a:rPr lang="en-US" sz="3100" dirty="0" smtClean="0"/>
              <a:t>binding </a:t>
            </a:r>
            <a:r>
              <a:rPr lang="en-US" sz="3100" dirty="0" smtClean="0"/>
              <a:t>affinity for co-enzymes involved with ATP synthesis</a:t>
            </a:r>
          </a:p>
          <a:p>
            <a:r>
              <a:rPr lang="en-US" sz="3100" dirty="0" smtClean="0"/>
              <a:t>Central in the influence of chronic complex disease and degenerative neurologic diseases, mild cognitive impairment and </a:t>
            </a:r>
            <a:r>
              <a:rPr lang="en-US" sz="3100" dirty="0" err="1" smtClean="0"/>
              <a:t>Alzheimers</a:t>
            </a:r>
            <a:endParaRPr lang="en-US" sz="3100" dirty="0" smtClean="0"/>
          </a:p>
          <a:p>
            <a:r>
              <a:rPr lang="en-US" sz="3100" dirty="0" smtClean="0"/>
              <a:t>KM restored in animal models using a mitochondrial cocktail</a:t>
            </a:r>
          </a:p>
          <a:p>
            <a:r>
              <a:rPr lang="en-US" sz="3100" dirty="0" smtClean="0"/>
              <a:t>30% Americans &lt; 50% RDI levels of key micronutrients</a:t>
            </a:r>
          </a:p>
          <a:p>
            <a:r>
              <a:rPr lang="en-US" sz="3100" dirty="0" smtClean="0"/>
              <a:t>Methylation-</a:t>
            </a:r>
            <a:r>
              <a:rPr lang="en-US" sz="3100" dirty="0" err="1" smtClean="0"/>
              <a:t>transulfuration</a:t>
            </a:r>
            <a:r>
              <a:rPr lang="en-US" sz="3100" dirty="0" smtClean="0"/>
              <a:t> SNPs in 30-40</a:t>
            </a:r>
            <a:r>
              <a:rPr lang="en-US" sz="3100" dirty="0"/>
              <a:t>% Americans </a:t>
            </a:r>
            <a:r>
              <a:rPr lang="en-US" dirty="0"/>
              <a:t>(</a:t>
            </a:r>
            <a:r>
              <a:rPr lang="en-US" sz="2000" b="1" dirty="0" err="1"/>
              <a:t>Ogino</a:t>
            </a:r>
            <a:r>
              <a:rPr lang="en-US" sz="2000" b="1" dirty="0"/>
              <a:t> S , Wilson RB. Genotype and haplotype distributions of MTHFR677C&gt;T and 1298A&gt;C single nucleotide polymorphisms: a meta-analysis. J Hum Genet. 2003;48:1-</a:t>
            </a:r>
            <a:r>
              <a:rPr lang="en-US" sz="2000" b="1" dirty="0" smtClean="0"/>
              <a:t>7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4566" y="5605697"/>
            <a:ext cx="71120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Lin, M. Beal, Mitochondrial dysfunction and oxidative stress in </a:t>
            </a:r>
            <a:r>
              <a:rPr lang="en-US" dirty="0" smtClean="0"/>
              <a:t>neurodegenerative </a:t>
            </a:r>
            <a:r>
              <a:rPr lang="en-US" dirty="0"/>
              <a:t>diseases, Nature 443 (2006) 787–795. 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Curr</a:t>
            </a:r>
            <a:r>
              <a:rPr lang="en-US" dirty="0" smtClean="0"/>
              <a:t> Treat Options Neurol. 2009 Nov; 11(6): 414–430.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9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4039" y="1436700"/>
            <a:ext cx="6478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Microbiome-</a:t>
            </a:r>
            <a:r>
              <a:rPr lang="en-US" sz="2800" dirty="0" err="1" smtClean="0">
                <a:solidFill>
                  <a:srgbClr val="FF0000"/>
                </a:solidFill>
              </a:rPr>
              <a:t>Metabalome</a:t>
            </a:r>
            <a:r>
              <a:rPr lang="en-US" sz="2800" dirty="0" smtClean="0">
                <a:solidFill>
                  <a:srgbClr val="FF0000"/>
                </a:solidFill>
              </a:rPr>
              <a:t>-Brain Health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cover_na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42" y="2319935"/>
            <a:ext cx="2629982" cy="345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5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306" y="1243894"/>
            <a:ext cx="6014692" cy="48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284913"/>
            <a:ext cx="6057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2243" y="274638"/>
            <a:ext cx="8531406" cy="7644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0000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200" dirty="0" smtClean="0"/>
              <a:t>Microbiome-</a:t>
            </a:r>
            <a:r>
              <a:rPr lang="en-US" sz="3200" dirty="0" err="1" smtClean="0"/>
              <a:t>Metabalome</a:t>
            </a:r>
            <a:r>
              <a:rPr lang="en-US" sz="3200" dirty="0" smtClean="0"/>
              <a:t>-Brain Health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69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56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2" y="492478"/>
            <a:ext cx="7200900" cy="53086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17" y="6190544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895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934156"/>
            <a:ext cx="3810000" cy="43688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8322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29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</a:rPr>
              <a:t>Learning objectives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Explore the emerging interconnections between lifestyle and </a:t>
            </a:r>
            <a:r>
              <a:rPr lang="en-US" i="1" dirty="0" smtClean="0"/>
              <a:t>micronutrient status, the microbiota balance, </a:t>
            </a:r>
            <a:r>
              <a:rPr lang="en-US" dirty="0" smtClean="0"/>
              <a:t>and</a:t>
            </a:r>
            <a:r>
              <a:rPr lang="en-US" i="1" dirty="0" smtClean="0"/>
              <a:t> mitochondrial health.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the concept of </a:t>
            </a:r>
            <a:r>
              <a:rPr lang="en-US" i="1" dirty="0" err="1" smtClean="0"/>
              <a:t>mitohormesis</a:t>
            </a:r>
            <a:r>
              <a:rPr lang="en-US" i="1" dirty="0" smtClean="0"/>
              <a:t> and the </a:t>
            </a:r>
            <a:r>
              <a:rPr lang="en-US" dirty="0" smtClean="0"/>
              <a:t>central role that mitochondrial dysfunction plays in alterations of brain health, mind and mood.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Consider lifestyle medicine strategies for more effective mitochondrial and metabolic function </a:t>
            </a:r>
            <a:r>
              <a:rPr lang="is-IS" dirty="0" smtClean="0"/>
              <a:t>…</a:t>
            </a:r>
            <a:r>
              <a:rPr lang="is-IS" i="1" dirty="0" smtClean="0"/>
              <a:t>a metabolic tune-up.</a:t>
            </a:r>
            <a:endParaRPr lang="en-US" i="1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63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17" y="43039"/>
            <a:ext cx="7200900" cy="5473700"/>
          </a:xfrm>
          <a:prstGeom prst="rect">
            <a:avLst/>
          </a:prstGeom>
        </p:spPr>
      </p:pic>
      <p:pic>
        <p:nvPicPr>
          <p:cNvPr id="3" name="Picture 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94" y="6134100"/>
            <a:ext cx="48387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 descr="4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914400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6389" y="6043877"/>
            <a:ext cx="3044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err="1"/>
              <a:t>Neurogastroenterol</a:t>
            </a:r>
            <a:r>
              <a:rPr lang="en-US" baseline="30000" dirty="0"/>
              <a:t> </a:t>
            </a:r>
            <a:r>
              <a:rPr lang="en-US" baseline="30000" dirty="0" err="1"/>
              <a:t>Motil</a:t>
            </a:r>
            <a:r>
              <a:rPr lang="en-US" baseline="30000" dirty="0"/>
              <a:t> (2011) 23, 187–192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9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69"/>
            <a:ext cx="9144000" cy="54715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7814" y="5866326"/>
            <a:ext cx="4924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The </a:t>
            </a:r>
            <a:r>
              <a:rPr lang="en-US" baseline="30000" dirty="0"/>
              <a:t>Journal of Neuroscience, November 12, 2014 • 34(46):15490 –15496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992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553" y="0"/>
            <a:ext cx="5301379" cy="60418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864" y="6263985"/>
            <a:ext cx="49240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The </a:t>
            </a:r>
            <a:r>
              <a:rPr lang="en-US" baseline="30000" dirty="0"/>
              <a:t>Journal of Neuroscience, November 12, 2014 • 34(46):15490 –15496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64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 descr="4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40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80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5" y="0"/>
            <a:ext cx="5270843" cy="6293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584" y="6293544"/>
            <a:ext cx="5106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Neuropsychiatric Disease and Treatment 2015:11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271" y="1814381"/>
            <a:ext cx="5430602" cy="34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 descr="5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76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 descr="4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9144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348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 descr="4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266"/>
            <a:ext cx="9144000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944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 descr="4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3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A Health Promoting Metabolic Tune-Up of the </a:t>
            </a:r>
            <a:r>
              <a:rPr lang="en-US" sz="3600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Mind-Brain-Body </a:t>
            </a:r>
            <a:r>
              <a:rPr lang="en-US" sz="3600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Would </a:t>
            </a:r>
            <a:r>
              <a:rPr lang="en-US" sz="3600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Include:</a:t>
            </a:r>
            <a:endParaRPr lang="en-US" sz="3600" dirty="0">
              <a:solidFill>
                <a:srgbClr val="C2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5725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Times New Roman" charset="0"/>
                <a:ea typeface="ＭＳ Ｐゴシック" charset="0"/>
              </a:rPr>
              <a:t>Reduced inflammatory burden</a:t>
            </a:r>
          </a:p>
          <a:p>
            <a:r>
              <a:rPr lang="en-US" sz="2800" dirty="0">
                <a:latin typeface="Times New Roman" charset="0"/>
                <a:ea typeface="ＭＳ Ｐゴシック" charset="0"/>
              </a:rPr>
              <a:t>Reduced insulin resistance</a:t>
            </a:r>
          </a:p>
          <a:p>
            <a:r>
              <a:rPr lang="en-US" sz="2800" dirty="0">
                <a:latin typeface="Times New Roman" charset="0"/>
                <a:ea typeface="ＭＳ Ｐゴシック" charset="0"/>
              </a:rPr>
              <a:t>Reduced toxic burden</a:t>
            </a:r>
          </a:p>
          <a:p>
            <a:r>
              <a:rPr lang="en-US" sz="2800" dirty="0">
                <a:latin typeface="Times New Roman" charset="0"/>
                <a:ea typeface="ＭＳ Ｐゴシック" charset="0"/>
              </a:rPr>
              <a:t>Reduced </a:t>
            </a:r>
            <a:r>
              <a:rPr lang="en-US" sz="2800" dirty="0" err="1">
                <a:latin typeface="Times New Roman" charset="0"/>
                <a:ea typeface="ＭＳ Ｐゴシック" charset="0"/>
              </a:rPr>
              <a:t>allostatic</a:t>
            </a:r>
            <a:r>
              <a:rPr lang="en-US" sz="2800" dirty="0">
                <a:latin typeface="Times New Roman" charset="0"/>
                <a:ea typeface="ＭＳ Ｐゴシック" charset="0"/>
              </a:rPr>
              <a:t> load</a:t>
            </a:r>
            <a:r>
              <a:rPr lang="en-US" sz="2800" dirty="0" smtClean="0">
                <a:latin typeface="Times New Roman" charset="0"/>
                <a:ea typeface="ＭＳ Ｐゴシック" charset="0"/>
              </a:rPr>
              <a:t>- maladapted stress </a:t>
            </a:r>
            <a:r>
              <a:rPr lang="en-US" sz="2800" dirty="0">
                <a:latin typeface="Times New Roman" charset="0"/>
                <a:ea typeface="ＭＳ Ｐゴシック" charset="0"/>
              </a:rPr>
              <a:t>response</a:t>
            </a:r>
          </a:p>
          <a:p>
            <a:r>
              <a:rPr lang="en-US" sz="2800" i="1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Optimal micronutrient status </a:t>
            </a:r>
            <a:r>
              <a:rPr lang="en-US" sz="2800" i="1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(“Metabolic Tune-Up Bruce Ames)</a:t>
            </a:r>
            <a:endParaRPr lang="en-US" sz="2800" i="1" dirty="0">
              <a:solidFill>
                <a:srgbClr val="C20000"/>
              </a:solidFill>
              <a:latin typeface="Times New Roman" charset="0"/>
              <a:ea typeface="ＭＳ Ｐゴシック" charset="0"/>
            </a:endParaRPr>
          </a:p>
          <a:p>
            <a:r>
              <a:rPr lang="en-US" sz="2800" i="1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Balanced </a:t>
            </a:r>
            <a:r>
              <a:rPr lang="en-US" sz="2800" i="1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oxidative </a:t>
            </a:r>
            <a:r>
              <a:rPr lang="en-US" sz="2800" i="1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stress (</a:t>
            </a:r>
            <a:r>
              <a:rPr lang="en-US" sz="2800" i="1" dirty="0" err="1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mitohormesis</a:t>
            </a:r>
            <a:r>
              <a:rPr lang="en-US" sz="2800" i="1" dirty="0" smtClean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)</a:t>
            </a:r>
            <a:endParaRPr lang="en-US" sz="2800" i="1" dirty="0">
              <a:solidFill>
                <a:srgbClr val="C20000"/>
              </a:solidFill>
              <a:latin typeface="Times New Roman" charset="0"/>
              <a:ea typeface="ＭＳ Ｐゴシック" charset="0"/>
            </a:endParaRPr>
          </a:p>
          <a:p>
            <a:r>
              <a:rPr lang="en-US" sz="2800" i="1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Enhanced mitochondrial function</a:t>
            </a:r>
          </a:p>
          <a:p>
            <a:r>
              <a:rPr lang="en-US" sz="2800" i="1" dirty="0">
                <a:solidFill>
                  <a:srgbClr val="C20000"/>
                </a:solidFill>
                <a:latin typeface="Times New Roman" charset="0"/>
                <a:ea typeface="ＭＳ Ｐゴシック" charset="0"/>
              </a:rPr>
              <a:t>More diverse microbiome (gut-brain axis)</a:t>
            </a:r>
          </a:p>
        </p:txBody>
      </p:sp>
    </p:spTree>
    <p:extLst>
      <p:ext uri="{BB962C8B-B14F-4D97-AF65-F5344CB8AC3E}">
        <p14:creationId xmlns:p14="http://schemas.microsoft.com/office/powerpoint/2010/main" val="2265324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 descr="5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3"/>
            <a:ext cx="9144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11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 descr="5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91440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54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1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81" y="833800"/>
            <a:ext cx="61944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697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209854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75 infants randomized to receive Lactobacillus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rhamnosis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or placebo during the first 6 months of life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Followed up to age 13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Gut microbiota assessed at 3wk, 3,6,12,18,24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mo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13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yrs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using PCR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 age 13 y, ADHD or AS was diagnosed in 17% in placebo and none in the probiotic group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Lower # 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Bifidobacterium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symptomatic children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00" y="5990528"/>
            <a:ext cx="5452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Pediatric Res. 2015 Jun;77(6):823-8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5024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2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449"/>
            <a:ext cx="5136526" cy="658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2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165" y="1128838"/>
            <a:ext cx="6942202" cy="492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4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 descr="5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075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8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 descr="5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" y="5821431"/>
            <a:ext cx="68379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 err="1"/>
              <a:t>Psychobiotics</a:t>
            </a:r>
            <a:r>
              <a:rPr lang="en-US" sz="1600" b="1" dirty="0"/>
              <a:t>: a novel class of psychotropic.</a:t>
            </a:r>
          </a:p>
          <a:p>
            <a:r>
              <a:rPr lang="en-US" sz="1600" i="1" dirty="0"/>
              <a:t>Biol Psychiatry. 2013 Nov 15;74(10):720-6. </a:t>
            </a:r>
            <a:r>
              <a:rPr lang="en-US" sz="1600" i="1" dirty="0" err="1"/>
              <a:t>doi</a:t>
            </a:r>
            <a:r>
              <a:rPr lang="en-US" sz="1600" i="1" dirty="0"/>
              <a:t>: 10.1016/j.biopsych.2013.05.001. Epub 2013 Jun10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9043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-4762" y="5249571"/>
            <a:ext cx="88233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/>
              <a:t>Fermented foods, microbiota, and mental health: ancient practice meets nutritional psychiatry</a:t>
            </a:r>
          </a:p>
          <a:p>
            <a:r>
              <a:rPr lang="en-US" sz="1400" i="1" dirty="0"/>
              <a:t>Eva M Selhub1*†, Alan C Logan2† and Alison C Bested3</a:t>
            </a:r>
          </a:p>
          <a:p>
            <a:r>
              <a:rPr lang="en-US" sz="1400" i="1" dirty="0"/>
              <a:t>Journal of Physiological Anthropology 2014, </a:t>
            </a:r>
            <a:r>
              <a:rPr lang="en-US" sz="1400" b="1" i="1" dirty="0"/>
              <a:t>33</a:t>
            </a:r>
            <a:r>
              <a:rPr lang="en-US" sz="1400" i="1" dirty="0"/>
              <a:t>:</a:t>
            </a:r>
            <a:r>
              <a:rPr lang="en-US" sz="1400" i="1" dirty="0" smtClean="0"/>
              <a:t>2</a:t>
            </a:r>
          </a:p>
          <a:p>
            <a:endParaRPr lang="en-US" sz="1400" i="1" dirty="0"/>
          </a:p>
          <a:p>
            <a:r>
              <a:rPr lang="en-US" sz="1400" b="1" dirty="0" err="1" smtClean="0"/>
              <a:t>Psychobiotics</a:t>
            </a:r>
            <a:r>
              <a:rPr lang="en-US" sz="1400" b="1" dirty="0" smtClean="0"/>
              <a:t> and the gut-brain axis: in the pursuit of happiness.</a:t>
            </a:r>
          </a:p>
          <a:p>
            <a:r>
              <a:rPr lang="en-US" sz="1400" dirty="0" smtClean="0"/>
              <a:t>Zhou L and Foster J</a:t>
            </a:r>
          </a:p>
          <a:p>
            <a:r>
              <a:rPr lang="en-US" sz="1400" i="1" dirty="0" err="1" smtClean="0"/>
              <a:t>Neuropsychiatirc</a:t>
            </a:r>
            <a:r>
              <a:rPr lang="en-US" sz="1400" i="1" dirty="0" smtClean="0"/>
              <a:t> Dis and Treatment 2015: 11 715-23</a:t>
            </a:r>
            <a:endParaRPr lang="en-US" sz="1400" i="1" dirty="0"/>
          </a:p>
        </p:txBody>
      </p:sp>
      <p:pic>
        <p:nvPicPr>
          <p:cNvPr id="8397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204788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233363" y="0"/>
            <a:ext cx="59374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Psychobiotics</a:t>
            </a:r>
            <a:r>
              <a:rPr lang="en-US" sz="32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: Summary</a:t>
            </a:r>
            <a:endParaRPr lang="en-US" sz="32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3973" name="TextBox 5"/>
          <p:cNvSpPr txBox="1">
            <a:spLocks noChangeArrowheads="1"/>
          </p:cNvSpPr>
          <p:nvPr/>
        </p:nvSpPr>
        <p:spPr bwMode="auto">
          <a:xfrm>
            <a:off x="233363" y="917248"/>
            <a:ext cx="85852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Times New Roman" charset="0"/>
                <a:cs typeface="Times New Roman" charset="0"/>
              </a:rPr>
              <a:t> </a:t>
            </a:r>
            <a:r>
              <a:rPr lang="en-US" dirty="0">
                <a:latin typeface="Times New Roman" charset="0"/>
                <a:cs typeface="Times New Roman" charset="0"/>
              </a:rPr>
              <a:t>Protection of intestinal barrier function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Influence on local and systemic antioxidant status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Direct neurochemical production e.g. Gamma Amino Butyric Acid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Indirect influence on neurotransmitter function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Prevention of stress-induced alterations in microbiota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Direct activation of neural pathways between gut and brain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Modulation of inflammatory cytokines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Modulation of Brain derived </a:t>
            </a:r>
            <a:r>
              <a:rPr lang="en-US" dirty="0" err="1">
                <a:latin typeface="Times New Roman" charset="0"/>
                <a:cs typeface="Times New Roman" charset="0"/>
              </a:rPr>
              <a:t>neurotrophic</a:t>
            </a:r>
            <a:r>
              <a:rPr lang="en-US" dirty="0">
                <a:latin typeface="Times New Roman" charset="0"/>
                <a:cs typeface="Times New Roman" charset="0"/>
              </a:rPr>
              <a:t> factor (BDNF)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Limitation of small intestinal bacterial overgrowth (SIBO) </a:t>
            </a:r>
          </a:p>
        </p:txBody>
      </p:sp>
      <p:sp>
        <p:nvSpPr>
          <p:cNvPr id="6" name="Rectangle 5"/>
          <p:cNvSpPr/>
          <p:nvPr/>
        </p:nvSpPr>
        <p:spPr>
          <a:xfrm>
            <a:off x="89805" y="4603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baseline="30000" dirty="0"/>
              <a:t>The Gut Microbiome and Diet in Psychiatry: Focus on Depression</a:t>
            </a:r>
          </a:p>
          <a:p>
            <a:r>
              <a:rPr lang="en-US" baseline="30000" dirty="0"/>
              <a:t>Sarah Dash; Gerard Clarke; Michael </a:t>
            </a:r>
            <a:r>
              <a:rPr lang="en-US" baseline="30000" dirty="0" err="1"/>
              <a:t>Berk</a:t>
            </a:r>
            <a:r>
              <a:rPr lang="en-US" baseline="30000" dirty="0"/>
              <a:t>; </a:t>
            </a:r>
            <a:r>
              <a:rPr lang="en-US" baseline="30000" dirty="0" err="1"/>
              <a:t>Felice</a:t>
            </a:r>
            <a:r>
              <a:rPr lang="en-US" baseline="30000" dirty="0"/>
              <a:t> N. </a:t>
            </a:r>
            <a:r>
              <a:rPr lang="en-US" baseline="30000" dirty="0" err="1"/>
              <a:t>Jacka</a:t>
            </a:r>
            <a:endParaRPr lang="en-US" baseline="30000" dirty="0"/>
          </a:p>
          <a:p>
            <a:r>
              <a:rPr lang="pl-PL" baseline="30000" dirty="0" err="1"/>
              <a:t>Curr</a:t>
            </a:r>
            <a:r>
              <a:rPr lang="pl-PL" baseline="30000" dirty="0"/>
              <a:t> Opin Psychiatry. 2015;28(1):1­6.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4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947" y="397658"/>
            <a:ext cx="7607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Serum Brain-Derived </a:t>
            </a:r>
            <a:r>
              <a:rPr lang="en-US" sz="2800" dirty="0" err="1" smtClean="0">
                <a:solidFill>
                  <a:srgbClr val="FF0000"/>
                </a:solidFill>
              </a:rPr>
              <a:t>Neurotrophic</a:t>
            </a:r>
            <a:r>
              <a:rPr lang="en-US" sz="2800" dirty="0" smtClean="0">
                <a:solidFill>
                  <a:srgbClr val="FF0000"/>
                </a:solidFill>
              </a:rPr>
              <a:t> Factor and the Risk for Dementia – The Framingham Heart Study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2527" y="2065257"/>
            <a:ext cx="5080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2131 dementia free subjects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Age &gt; 60 years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BDNF at baseline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Development of dementia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104663" y="5182384"/>
            <a:ext cx="590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JAMA Neurology January 2014 Volume 71, Number 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7478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2" y="885110"/>
            <a:ext cx="8277394" cy="397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4663" y="5367050"/>
            <a:ext cx="590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JAMA Neurology January 2014 Volume 71, Number 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31872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971800" y="533400"/>
            <a:ext cx="3124200" cy="2971800"/>
          </a:xfrm>
          <a:prstGeom prst="ellipse">
            <a:avLst/>
          </a:prstGeom>
          <a:solidFill>
            <a:srgbClr val="FFCE13">
              <a:alpha val="45097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r>
              <a:rPr lang="en-US" b="1">
                <a:latin typeface="Times New Roman" charset="0"/>
                <a:cs typeface="Times New Roman" charset="0"/>
              </a:rPr>
              <a:t>Environment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905000" y="2514600"/>
            <a:ext cx="3048000" cy="3124200"/>
          </a:xfrm>
          <a:prstGeom prst="ellipse">
            <a:avLst/>
          </a:prstGeom>
          <a:solidFill>
            <a:srgbClr val="FF0000">
              <a:alpha val="5803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r>
              <a:rPr lang="en-US" b="1">
                <a:latin typeface="Times New Roman" charset="0"/>
                <a:cs typeface="Times New Roman" charset="0"/>
              </a:rPr>
              <a:t>Epigenome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343400" y="2514600"/>
            <a:ext cx="3124200" cy="3048000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defTabSz="914400" eaLnBrk="0" hangingPunct="0"/>
            <a:endParaRPr lang="en-US" sz="2000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endParaRPr lang="en-US" b="1">
              <a:latin typeface="Times New Roman" charset="0"/>
              <a:cs typeface="Times New Roman" charset="0"/>
            </a:endParaRPr>
          </a:p>
          <a:p>
            <a:pPr algn="ctr" defTabSz="914400" eaLnBrk="0" hangingPunct="0"/>
            <a:r>
              <a:rPr lang="en-US" b="1">
                <a:latin typeface="Times New Roman" charset="0"/>
                <a:cs typeface="Times New Roman" charset="0"/>
              </a:rPr>
              <a:t>Microbiome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 flipH="1">
            <a:off x="4648200" y="1219200"/>
            <a:ext cx="3048000" cy="2209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96200" y="762000"/>
            <a:ext cx="144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latin typeface="Times New Roman" charset="0"/>
                <a:cs typeface="Times New Roman" charset="0"/>
              </a:rPr>
              <a:t>Life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581400" y="56388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>
                <a:latin typeface="Times New Roman" charset="0"/>
                <a:cs typeface="Times New Roman" charset="0"/>
              </a:rPr>
              <a:t>Consciousness</a:t>
            </a: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701800" y="381000"/>
            <a:ext cx="6019800" cy="6248400"/>
          </a:xfrm>
          <a:prstGeom prst="ellipse">
            <a:avLst/>
          </a:prstGeom>
          <a:solidFill>
            <a:schemeClr val="accent1">
              <a:alpha val="1294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/>
            <a:endParaRPr lang="en-US" sz="2400">
              <a:latin typeface="Akzidenz-Grotesk BQ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5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/>
      <p:bldP spid="6" grpId="0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6" y="1116008"/>
            <a:ext cx="8557306" cy="3835478"/>
          </a:xfrm>
          <a:prstGeom prst="rect">
            <a:avLst/>
          </a:prstGeom>
        </p:spPr>
      </p:pic>
      <p:pic>
        <p:nvPicPr>
          <p:cNvPr id="3" name="Picture 2" descr="7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17" y="5440981"/>
            <a:ext cx="4254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04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 descr="5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91440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73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698500"/>
            <a:ext cx="4114800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Disrupted Sleep</a:t>
            </a:r>
          </a:p>
          <a:p>
            <a:pPr algn="ctr">
              <a:defRPr/>
            </a:pPr>
            <a:r>
              <a:rPr lang="en-US" sz="2400" dirty="0">
                <a:solidFill>
                  <a:srgbClr val="800000"/>
                </a:solidFill>
                <a:latin typeface="Times New Roman"/>
                <a:cs typeface="Times New Roman"/>
              </a:rPr>
              <a:t>Loss of entrainment</a:t>
            </a:r>
          </a:p>
          <a:p>
            <a:pPr>
              <a:defRPr/>
            </a:pPr>
            <a:endParaRPr lang="en-US" b="1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15% Americans experience chronic insomnia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1 out of 3 has sleep disruption on one or more nights each week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Major risk factor for many chronic complex diseases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Neuro-endocrine-immune disruption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Sleep hygiene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Obstructive sleep apnea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latin typeface="Times New Roman"/>
                <a:cs typeface="Times New Roman"/>
              </a:rPr>
              <a:t>Avoid pitfalls of sleeping medications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56322" name="Picture 1" descr="insomni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0036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0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8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7675"/>
            <a:ext cx="77724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0"/>
            <a:ext cx="51689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1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Intermittent fasting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8343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Time restricted feeding (6-8 </a:t>
            </a:r>
            <a:r>
              <a:rPr lang="en-US" sz="2400" dirty="0" err="1" smtClean="0"/>
              <a:t>hrs</a:t>
            </a:r>
            <a:r>
              <a:rPr lang="en-US" sz="2400" dirty="0" smtClean="0"/>
              <a:t>) or complete periods of fasting for 24 hrs.</a:t>
            </a:r>
          </a:p>
          <a:p>
            <a:r>
              <a:rPr lang="en-US" sz="2400" dirty="0" smtClean="0"/>
              <a:t>Decreases in body weight and visceral fat</a:t>
            </a:r>
          </a:p>
          <a:p>
            <a:r>
              <a:rPr lang="en-US" sz="2400" dirty="0" smtClean="0"/>
              <a:t>Improved cardiovascular disease risk profile</a:t>
            </a:r>
          </a:p>
          <a:p>
            <a:r>
              <a:rPr lang="en-US" sz="2400" dirty="0" smtClean="0"/>
              <a:t>Decreased inflammation (</a:t>
            </a:r>
            <a:r>
              <a:rPr lang="it-IT" sz="2400" dirty="0" err="1" smtClean="0"/>
              <a:t>Biogerontology</a:t>
            </a:r>
            <a:r>
              <a:rPr lang="it-IT" sz="2400" dirty="0" smtClean="0"/>
              <a:t>. 2015 Dec;16(6):775-88</a:t>
            </a:r>
            <a:r>
              <a:rPr lang="is-IS" sz="2400" dirty="0" smtClean="0"/>
              <a:t>)</a:t>
            </a:r>
            <a:endParaRPr lang="en-US" sz="2400" dirty="0" smtClean="0"/>
          </a:p>
          <a:p>
            <a:r>
              <a:rPr lang="en-US" sz="2400" dirty="0" smtClean="0"/>
              <a:t>Decreased </a:t>
            </a:r>
            <a:r>
              <a:rPr lang="en-US" sz="2400" dirty="0" err="1" smtClean="0"/>
              <a:t>neuroinflammation</a:t>
            </a:r>
            <a:r>
              <a:rPr lang="en-US" sz="2400" dirty="0" smtClean="0"/>
              <a:t> (</a:t>
            </a:r>
            <a:r>
              <a:rPr lang="sk-SK" sz="2400" dirty="0" smtClean="0"/>
              <a:t>Neurobiol Aging. 2015 May;36(5):1914-23)</a:t>
            </a:r>
          </a:p>
          <a:p>
            <a:r>
              <a:rPr lang="sk-SK" sz="2400" dirty="0" smtClean="0"/>
              <a:t>Autophagy (</a:t>
            </a:r>
            <a:r>
              <a:rPr lang="fi-FI" sz="2400" dirty="0" err="1" smtClean="0"/>
              <a:t>Autophagy</a:t>
            </a:r>
            <a:r>
              <a:rPr lang="fi-FI" sz="2400" dirty="0" smtClean="0"/>
              <a:t>, 2014;10:11, 1879-1882)</a:t>
            </a:r>
            <a:endParaRPr lang="sk-SK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de1219_445370bd0288459a94e4bd1c5491f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15" y="125749"/>
            <a:ext cx="1572693" cy="176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463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1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3" y="0"/>
            <a:ext cx="8852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6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0"/>
            <a:ext cx="5168900" cy="57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048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Modern Environments Create a “Primal Deficit Syndrome”</a:t>
            </a:r>
            <a:endParaRPr lang="en-US" sz="24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6" name="Picture 5" descr="kitava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200"/>
            <a:ext cx="229743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19400" y="1710764"/>
            <a:ext cx="62971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Compared to ancestral life, a modern human may experience:</a:t>
            </a:r>
          </a:p>
          <a:p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natural light synchronization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darkness at night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physical activity in natural environments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natural outdoor multi-sensory stimulus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intake of unprocessed foods, fiber and phytonutrients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contact with non-pathogenic microbial diversity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meaningful social connection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opportunity to function/sleep in electromagnetic environments that remain unaltered by human intervention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Less community celebration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23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Mitochond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202" y="74085"/>
            <a:ext cx="1790677" cy="171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072" y="409222"/>
            <a:ext cx="394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Mitochondrial Health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6436" y="1103655"/>
            <a:ext cx="4579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D</a:t>
            </a:r>
            <a:r>
              <a:rPr lang="en-US" sz="2000" dirty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: Digestion and </a:t>
            </a:r>
            <a:r>
              <a:rPr lang="en-US" sz="2000" dirty="0" smtClean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detoxification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                          </a:t>
            </a:r>
            <a:r>
              <a:rPr lang="en-US" sz="2000" b="1" dirty="0">
                <a:solidFill>
                  <a:srgbClr val="FF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I</a:t>
            </a:r>
            <a:r>
              <a:rPr lang="en-US" sz="2000" dirty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:</a:t>
            </a:r>
            <a:r>
              <a:rPr lang="en-US" sz="2000" dirty="0">
                <a:solidFill>
                  <a:srgbClr val="FF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Inflammation </a:t>
            </a:r>
            <a:r>
              <a:rPr lang="en-US" sz="2000" dirty="0">
                <a:solidFill>
                  <a:schemeClr val="accent4">
                    <a:lumMod val="10000"/>
                  </a:schemeClr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and oxidative </a:t>
            </a:r>
            <a:r>
              <a:rPr lang="en-US" sz="2000" dirty="0" smtClean="0">
                <a:solidFill>
                  <a:schemeClr val="accent4">
                    <a:lumMod val="10000"/>
                  </a:schemeClr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stress</a:t>
            </a:r>
            <a:endParaRPr lang="en-US" sz="2000" dirty="0">
              <a:solidFill>
                <a:srgbClr val="FF0000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FF1A1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S</a:t>
            </a:r>
            <a:r>
              <a:rPr lang="en-US" sz="2000" dirty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: </a:t>
            </a:r>
            <a:r>
              <a:rPr lang="en-US" sz="2000" dirty="0" smtClean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 Stress </a:t>
            </a:r>
            <a:r>
              <a:rPr lang="en-US" sz="2000" dirty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HPA Axis (fight</a:t>
            </a:r>
            <a:r>
              <a:rPr lang="en-US" sz="2000" dirty="0" smtClean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-flight</a:t>
            </a:r>
            <a:r>
              <a:rPr lang="en-US" sz="2000" dirty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)</a:t>
            </a:r>
            <a:r>
              <a:rPr lang="en-US" sz="2000" dirty="0" smtClean="0">
                <a:solidFill>
                  <a:srgbClr val="161616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/Sleep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FF1A1F"/>
                </a:solidFill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H</a:t>
            </a:r>
            <a:r>
              <a:rPr lang="en-US" sz="2000" dirty="0">
                <a:latin typeface="Times New Roman" pitchFamily="-111" charset="0"/>
                <a:ea typeface="Times New Roman" pitchFamily="-111" charset="0"/>
                <a:cs typeface="Times New Roman" pitchFamily="-111" charset="0"/>
              </a:rPr>
              <a:t>: Hormones</a:t>
            </a:r>
            <a:endParaRPr lang="en-US" sz="2000" dirty="0">
              <a:solidFill>
                <a:srgbClr val="161616"/>
              </a:solidFill>
              <a:latin typeface="Times New Roman" pitchFamily="-111" charset="0"/>
              <a:ea typeface="Times New Roman" pitchFamily="-111" charset="0"/>
              <a:cs typeface="Times New Roman" pitchFamily="-111" charset="0"/>
            </a:endParaRPr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79609" y="2734871"/>
            <a:ext cx="90702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2400" dirty="0" smtClean="0"/>
              <a:t>Elimination trial e.g. gluten, dairy, ? grains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 smtClean="0"/>
              <a:t>Digestion </a:t>
            </a:r>
            <a:r>
              <a:rPr lang="en-US" sz="2400" dirty="0"/>
              <a:t>e.g. gluten/grain; SIBO; </a:t>
            </a:r>
            <a:r>
              <a:rPr lang="en-US" sz="2400" dirty="0" err="1"/>
              <a:t>dysbiosis</a:t>
            </a:r>
            <a:r>
              <a:rPr lang="en-US" sz="2400" dirty="0"/>
              <a:t>; leaky gut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Detox e.g. heavy metals, mold, toxicants and </a:t>
            </a:r>
            <a:r>
              <a:rPr lang="en-US" sz="2400" dirty="0" smtClean="0">
                <a:solidFill>
                  <a:srgbClr val="000000"/>
                </a:solidFill>
              </a:rPr>
              <a:t>decreased </a:t>
            </a:r>
            <a:r>
              <a:rPr lang="en-US" sz="2400" dirty="0">
                <a:solidFill>
                  <a:srgbClr val="000000"/>
                </a:solidFill>
              </a:rPr>
              <a:t>elimination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Nutrient </a:t>
            </a:r>
            <a:r>
              <a:rPr lang="en-US" sz="2400" dirty="0">
                <a:solidFill>
                  <a:srgbClr val="000000"/>
                </a:solidFill>
              </a:rPr>
              <a:t>deficiencies: B vitamins, A, D, E, K, Mg, Zn, fermentable fiber, O-3, choline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Hormonal e.g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>
                <a:solidFill>
                  <a:srgbClr val="000000"/>
                </a:solidFill>
              </a:rPr>
              <a:t>HPAGT axis; Insulin-leptin resistance; 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sex hormones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Chronic infections e.g. Lyme, CMV, EBV, HHV 6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Social Isolation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Sedentary states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Disrupted sleep patterns</a:t>
            </a:r>
          </a:p>
        </p:txBody>
      </p:sp>
    </p:spTree>
    <p:extLst>
      <p:ext uri="{BB962C8B-B14F-4D97-AF65-F5344CB8AC3E}">
        <p14:creationId xmlns:p14="http://schemas.microsoft.com/office/powerpoint/2010/main" val="360227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latin typeface="Times New Roman"/>
                <a:cs typeface="Times New Roman"/>
              </a:rPr>
              <a:t>Mitochondrial Cocktail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82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MVI-mineral supplement</a:t>
            </a:r>
          </a:p>
          <a:p>
            <a:r>
              <a:rPr lang="en-US" sz="2400" dirty="0" smtClean="0"/>
              <a:t>Coenzyme Q 10 (</a:t>
            </a:r>
            <a:r>
              <a:rPr lang="en-US" sz="2400" dirty="0" err="1" smtClean="0"/>
              <a:t>ubiquinol</a:t>
            </a:r>
            <a:r>
              <a:rPr lang="en-US" sz="2400" dirty="0" smtClean="0"/>
              <a:t>) Mito Q 2 daily </a:t>
            </a:r>
          </a:p>
          <a:p>
            <a:r>
              <a:rPr lang="en-US" sz="2400" dirty="0" smtClean="0"/>
              <a:t>Acetyl-L-</a:t>
            </a:r>
            <a:r>
              <a:rPr lang="en-US" sz="2400" dirty="0" err="1" smtClean="0"/>
              <a:t>Carnitine</a:t>
            </a:r>
            <a:r>
              <a:rPr lang="en-US" sz="2400" dirty="0" smtClean="0"/>
              <a:t> (ALC) 500-1000 mg twice daily</a:t>
            </a:r>
          </a:p>
          <a:p>
            <a:r>
              <a:rPr lang="en-US" sz="2400" dirty="0" smtClean="0"/>
              <a:t>Alpha </a:t>
            </a:r>
            <a:r>
              <a:rPr lang="en-US" sz="2400" dirty="0" err="1" smtClean="0"/>
              <a:t>Lipoic</a:t>
            </a:r>
            <a:r>
              <a:rPr lang="en-US" sz="2400" dirty="0" smtClean="0"/>
              <a:t> Acid 200 mg twice daily</a:t>
            </a:r>
          </a:p>
          <a:p>
            <a:r>
              <a:rPr lang="en-US" sz="2400" dirty="0" err="1" smtClean="0"/>
              <a:t>Creatine</a:t>
            </a:r>
            <a:r>
              <a:rPr lang="en-US" sz="2400" dirty="0" smtClean="0"/>
              <a:t> </a:t>
            </a:r>
            <a:r>
              <a:rPr lang="en-US" sz="2400" dirty="0" err="1" smtClean="0"/>
              <a:t>Krealkalyn</a:t>
            </a:r>
            <a:r>
              <a:rPr lang="en-US" sz="2400" dirty="0" smtClean="0"/>
              <a:t> Pro 2 caps/twice daily</a:t>
            </a:r>
          </a:p>
          <a:p>
            <a:r>
              <a:rPr lang="en-US" sz="2400" dirty="0" smtClean="0"/>
              <a:t>N-Acetyl Cysteine (NAC) 600 mg twice daily</a:t>
            </a:r>
          </a:p>
          <a:p>
            <a:r>
              <a:rPr lang="en-US" sz="2400" dirty="0" smtClean="0"/>
              <a:t>NT factor (</a:t>
            </a:r>
            <a:r>
              <a:rPr lang="en-US" sz="2400" dirty="0" err="1" smtClean="0"/>
              <a:t>cardiolipin</a:t>
            </a:r>
            <a:r>
              <a:rPr lang="en-US" sz="2400" dirty="0" smtClean="0"/>
              <a:t>)</a:t>
            </a:r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6244" y="5972898"/>
            <a:ext cx="53944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Curr</a:t>
            </a:r>
            <a:r>
              <a:rPr lang="en-US" dirty="0" smtClean="0"/>
              <a:t> Treat Options Neurol. 2009 Nov; 11(6): 414–430.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615" y="5083504"/>
            <a:ext cx="5704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Adv</a:t>
            </a:r>
            <a:r>
              <a:rPr lang="it-IT" dirty="0" smtClean="0"/>
              <a:t> </a:t>
            </a:r>
            <a:r>
              <a:rPr lang="it-IT" dirty="0" err="1" smtClean="0"/>
              <a:t>Drug</a:t>
            </a:r>
            <a:r>
              <a:rPr lang="it-IT" dirty="0" smtClean="0"/>
              <a:t> </a:t>
            </a:r>
            <a:r>
              <a:rPr lang="it-IT" dirty="0" err="1" smtClean="0"/>
              <a:t>Deliv</a:t>
            </a:r>
            <a:r>
              <a:rPr lang="it-IT" dirty="0" smtClean="0"/>
              <a:t> Rev. 2008 Oct-Nov;60(13-14):1561-7. </a:t>
            </a:r>
            <a:r>
              <a:rPr lang="it-IT" dirty="0" err="1" smtClean="0"/>
              <a:t>doi</a:t>
            </a:r>
            <a:r>
              <a:rPr lang="it-IT" dirty="0" smtClean="0"/>
              <a:t>: 10.1016/j.addr.2008.05.001. Epub 2008 </a:t>
            </a:r>
            <a:r>
              <a:rPr lang="it-IT" dirty="0" err="1" smtClean="0"/>
              <a:t>Jul</a:t>
            </a:r>
            <a:r>
              <a:rPr lang="it-IT" dirty="0" smtClean="0"/>
              <a:t> 4.</a:t>
            </a:r>
            <a:endParaRPr lang="en-US" dirty="0"/>
          </a:p>
        </p:txBody>
      </p:sp>
      <p:pic>
        <p:nvPicPr>
          <p:cNvPr id="6" name="Picture 1" descr="Mitochond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617" y="274638"/>
            <a:ext cx="1707404" cy="163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48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48" y="117839"/>
            <a:ext cx="8229600" cy="838636"/>
          </a:xfrm>
        </p:spPr>
        <p:txBody>
          <a:bodyPr>
            <a:norm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  <a:latin typeface="Times New Roman"/>
                <a:cs typeface="Times New Roman"/>
              </a:rPr>
              <a:t>Pyrroloquinoline</a:t>
            </a:r>
            <a:r>
              <a:rPr lang="en-US" sz="3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/>
                <a:cs typeface="Times New Roman"/>
              </a:rPr>
              <a:t>quinone</a:t>
            </a:r>
            <a:r>
              <a:rPr lang="en-US" sz="3600" dirty="0">
                <a:solidFill>
                  <a:srgbClr val="FF0000"/>
                </a:solidFill>
                <a:latin typeface="Times New Roman"/>
                <a:cs typeface="Times New Roman"/>
              </a:rPr>
              <a:t> (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PQQ)</a:t>
            </a:r>
            <a:endParaRPr lang="en-US" sz="3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548" y="956475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PQQ reverses cognitive impairment caused by chronic oxidative stress and improve performance on memory tests in animal models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sz="2000" dirty="0">
              <a:latin typeface="Times New Roman"/>
              <a:cs typeface="Times New Roman"/>
            </a:endParaRPr>
          </a:p>
          <a:p>
            <a:r>
              <a:rPr lang="en-US" sz="2000" dirty="0">
                <a:latin typeface="Times New Roman"/>
                <a:cs typeface="Times New Roman"/>
              </a:rPr>
              <a:t>PQQ supplementation stimulates the production and release of nerve </a:t>
            </a:r>
            <a:r>
              <a:rPr lang="en-US" sz="2000" dirty="0" smtClean="0">
                <a:latin typeface="Times New Roman"/>
                <a:cs typeface="Times New Roman"/>
              </a:rPr>
              <a:t>PQQ </a:t>
            </a:r>
            <a:r>
              <a:rPr lang="en-US" sz="2000" dirty="0">
                <a:latin typeface="Times New Roman"/>
                <a:cs typeface="Times New Roman"/>
              </a:rPr>
              <a:t>protects against the self-oxidation of the DJ-1 gene, an early step in the onset of Parkinson’s disease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PQQ blocks the formation of inducible nitric oxide synthase (</a:t>
            </a:r>
            <a:r>
              <a:rPr lang="en-US" sz="2000" dirty="0" err="1">
                <a:latin typeface="Times New Roman"/>
                <a:cs typeface="Times New Roman"/>
              </a:rPr>
              <a:t>iNOS</a:t>
            </a:r>
            <a:r>
              <a:rPr lang="en-US" sz="2000" dirty="0">
                <a:latin typeface="Times New Roman"/>
                <a:cs typeface="Times New Roman"/>
              </a:rPr>
              <a:t>), a major source of reactive nitrogen species (RNS) that are so damaging to brain cells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000" dirty="0">
                <a:latin typeface="Times New Roman"/>
                <a:cs typeface="Times New Roman"/>
              </a:rPr>
              <a:t>PQQ protects the brain against neurotoxicity induced by other powerful toxins, including </a:t>
            </a:r>
            <a:r>
              <a:rPr lang="en-US" sz="2000" dirty="0" smtClean="0">
                <a:latin typeface="Times New Roman"/>
                <a:cs typeface="Times New Roman"/>
              </a:rPr>
              <a:t>mercury 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PQQ </a:t>
            </a:r>
            <a:r>
              <a:rPr lang="en-US" sz="2000" dirty="0">
                <a:latin typeface="Times New Roman"/>
                <a:cs typeface="Times New Roman"/>
              </a:rPr>
              <a:t>also protects nerve cells from the damaging effects of the beta-amyloid-protein linked with Alzheimer’s disease</a:t>
            </a:r>
            <a:r>
              <a:rPr lang="en-US" sz="2000" dirty="0" smtClean="0">
                <a:latin typeface="Times New Roman"/>
                <a:cs typeface="Times New Roman"/>
              </a:rPr>
              <a:t>.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606721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>
                <a:latin typeface="Times New Roman"/>
                <a:cs typeface="Times New Roman"/>
              </a:rPr>
              <a:t> Rucker R, </a:t>
            </a:r>
            <a:r>
              <a:rPr lang="en-US" sz="1400" b="1" i="1" dirty="0" err="1">
                <a:latin typeface="Times New Roman"/>
                <a:cs typeface="Times New Roman"/>
              </a:rPr>
              <a:t>Chowanadisai</a:t>
            </a:r>
            <a:r>
              <a:rPr lang="en-US" sz="1400" b="1" i="1" dirty="0">
                <a:latin typeface="Times New Roman"/>
                <a:cs typeface="Times New Roman"/>
              </a:rPr>
              <a:t> W, Nakano M. Potential physiological importance of </a:t>
            </a:r>
            <a:r>
              <a:rPr lang="en-US" sz="1400" b="1" i="1" dirty="0" err="1">
                <a:latin typeface="Times New Roman"/>
                <a:cs typeface="Times New Roman"/>
              </a:rPr>
              <a:t>pyrroloquinoline</a:t>
            </a:r>
            <a:r>
              <a:rPr lang="en-US" sz="1400" b="1" i="1" dirty="0">
                <a:latin typeface="Times New Roman"/>
                <a:cs typeface="Times New Roman"/>
              </a:rPr>
              <a:t> </a:t>
            </a:r>
            <a:r>
              <a:rPr lang="en-US" sz="1400" b="1" i="1" dirty="0" err="1">
                <a:latin typeface="Times New Roman"/>
                <a:cs typeface="Times New Roman"/>
              </a:rPr>
              <a:t>quinone</a:t>
            </a:r>
            <a:r>
              <a:rPr lang="en-US" sz="1400" b="1" i="1" dirty="0">
                <a:latin typeface="Times New Roman"/>
                <a:cs typeface="Times New Roman"/>
              </a:rPr>
              <a:t>. </a:t>
            </a:r>
            <a:r>
              <a:rPr lang="en-US" sz="1400" b="1" i="1" dirty="0" err="1">
                <a:latin typeface="Times New Roman"/>
                <a:cs typeface="Times New Roman"/>
              </a:rPr>
              <a:t>Altern</a:t>
            </a:r>
            <a:r>
              <a:rPr lang="en-US" sz="1400" b="1" i="1" dirty="0">
                <a:latin typeface="Times New Roman"/>
                <a:cs typeface="Times New Roman"/>
              </a:rPr>
              <a:t> Med Rev. 2009 Sep;14(3):268-77.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2256" y="48976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 smtClean="0">
                <a:latin typeface="Times New Roman"/>
                <a:cs typeface="Times New Roman"/>
              </a:rPr>
              <a:t> </a:t>
            </a:r>
            <a:r>
              <a:rPr lang="en-US" sz="1400" b="1" i="1" dirty="0" err="1">
                <a:latin typeface="Times New Roman"/>
                <a:cs typeface="Times New Roman"/>
              </a:rPr>
              <a:t>Nunome</a:t>
            </a:r>
            <a:r>
              <a:rPr lang="en-US" sz="1400" b="1" i="1" dirty="0">
                <a:latin typeface="Times New Roman"/>
                <a:cs typeface="Times New Roman"/>
              </a:rPr>
              <a:t> K, Miyazaki S, Nakano M, Iguchi-</a:t>
            </a:r>
            <a:r>
              <a:rPr lang="en-US" sz="1400" b="1" i="1" dirty="0" err="1">
                <a:latin typeface="Times New Roman"/>
                <a:cs typeface="Times New Roman"/>
              </a:rPr>
              <a:t>Ariga</a:t>
            </a:r>
            <a:r>
              <a:rPr lang="en-US" sz="1400" b="1" i="1" dirty="0">
                <a:latin typeface="Times New Roman"/>
                <a:cs typeface="Times New Roman"/>
              </a:rPr>
              <a:t> S, </a:t>
            </a:r>
            <a:r>
              <a:rPr lang="en-US" sz="1400" b="1" i="1" dirty="0" err="1">
                <a:latin typeface="Times New Roman"/>
                <a:cs typeface="Times New Roman"/>
              </a:rPr>
              <a:t>Ariga</a:t>
            </a:r>
            <a:r>
              <a:rPr lang="en-US" sz="1400" b="1" i="1" dirty="0">
                <a:latin typeface="Times New Roman"/>
                <a:cs typeface="Times New Roman"/>
              </a:rPr>
              <a:t> H. </a:t>
            </a:r>
            <a:r>
              <a:rPr lang="en-US" sz="1400" b="1" i="1" dirty="0" err="1">
                <a:latin typeface="Times New Roman"/>
                <a:cs typeface="Times New Roman"/>
              </a:rPr>
              <a:t>Pyrroloquinoline</a:t>
            </a:r>
            <a:r>
              <a:rPr lang="en-US" sz="1400" b="1" i="1" dirty="0">
                <a:latin typeface="Times New Roman"/>
                <a:cs typeface="Times New Roman"/>
              </a:rPr>
              <a:t> </a:t>
            </a:r>
            <a:r>
              <a:rPr lang="en-US" sz="1400" b="1" i="1" dirty="0" err="1">
                <a:latin typeface="Times New Roman"/>
                <a:cs typeface="Times New Roman"/>
              </a:rPr>
              <a:t>quinone</a:t>
            </a:r>
            <a:r>
              <a:rPr lang="en-US" sz="1400" b="1" i="1" dirty="0">
                <a:latin typeface="Times New Roman"/>
                <a:cs typeface="Times New Roman"/>
              </a:rPr>
              <a:t> prevents oxidative stress-induced neuronal death probably through changes in oxidative status of DJ-1. Biol Pharm Bull. 2008 Jul;31(7):1321-6.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61943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1" dirty="0" err="1">
                <a:latin typeface="Times New Roman"/>
                <a:cs typeface="Times New Roman"/>
              </a:rPr>
              <a:t>Chowanadisai</a:t>
            </a:r>
            <a:r>
              <a:rPr lang="en-US" sz="1400" b="1" i="1" dirty="0">
                <a:latin typeface="Times New Roman"/>
                <a:cs typeface="Times New Roman"/>
              </a:rPr>
              <a:t> W, </a:t>
            </a:r>
            <a:r>
              <a:rPr lang="en-US" sz="1400" b="1" i="1" dirty="0" err="1">
                <a:latin typeface="Times New Roman"/>
                <a:cs typeface="Times New Roman"/>
              </a:rPr>
              <a:t>Bauerly</a:t>
            </a:r>
            <a:r>
              <a:rPr lang="en-US" sz="1400" b="1" i="1" dirty="0">
                <a:latin typeface="Times New Roman"/>
                <a:cs typeface="Times New Roman"/>
              </a:rPr>
              <a:t> KA, </a:t>
            </a:r>
            <a:r>
              <a:rPr lang="en-US" sz="1400" b="1" i="1" dirty="0" err="1">
                <a:latin typeface="Times New Roman"/>
                <a:cs typeface="Times New Roman"/>
              </a:rPr>
              <a:t>Tchaparian</a:t>
            </a:r>
            <a:r>
              <a:rPr lang="en-US" sz="1400" b="1" i="1" dirty="0">
                <a:latin typeface="Times New Roman"/>
                <a:cs typeface="Times New Roman"/>
              </a:rPr>
              <a:t> E, et al. </a:t>
            </a:r>
            <a:r>
              <a:rPr lang="en-US" sz="1400" b="1" i="1" dirty="0" err="1">
                <a:latin typeface="Times New Roman"/>
                <a:cs typeface="Times New Roman"/>
              </a:rPr>
              <a:t>Pyrroloquinoline</a:t>
            </a:r>
            <a:r>
              <a:rPr lang="en-US" sz="1400" b="1" i="1" dirty="0">
                <a:latin typeface="Times New Roman"/>
                <a:cs typeface="Times New Roman"/>
              </a:rPr>
              <a:t> </a:t>
            </a:r>
            <a:r>
              <a:rPr lang="en-US" sz="1400" b="1" i="1" dirty="0" err="1">
                <a:latin typeface="Times New Roman"/>
                <a:cs typeface="Times New Roman"/>
              </a:rPr>
              <a:t>quinone</a:t>
            </a:r>
            <a:r>
              <a:rPr lang="en-US" sz="1400" b="1" i="1" dirty="0">
                <a:latin typeface="Times New Roman"/>
                <a:cs typeface="Times New Roman"/>
              </a:rPr>
              <a:t> stimulates mitochondrial biogenesis through </a:t>
            </a:r>
            <a:r>
              <a:rPr lang="en-US" sz="1400" b="1" i="1" dirty="0" err="1">
                <a:latin typeface="Times New Roman"/>
                <a:cs typeface="Times New Roman"/>
              </a:rPr>
              <a:t>cAMP</a:t>
            </a:r>
            <a:r>
              <a:rPr lang="en-US" sz="1400" b="1" i="1" dirty="0">
                <a:latin typeface="Times New Roman"/>
                <a:cs typeface="Times New Roman"/>
              </a:rPr>
              <a:t> response element-binding protein phosphorylation and increased PGC-1alpha expression. Journal of Biological Chemistry 2010;285(1): 142–52</a:t>
            </a:r>
          </a:p>
        </p:txBody>
      </p:sp>
    </p:spTree>
    <p:extLst>
      <p:ext uri="{BB962C8B-B14F-4D97-AF65-F5344CB8AC3E}">
        <p14:creationId xmlns:p14="http://schemas.microsoft.com/office/powerpoint/2010/main" val="43618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17" y="102622"/>
            <a:ext cx="6737803" cy="5900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020" y="6221426"/>
            <a:ext cx="573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Ristow</a:t>
            </a:r>
            <a:r>
              <a:rPr lang="en-US" sz="1400" dirty="0" smtClean="0"/>
              <a:t> M et al.  </a:t>
            </a:r>
            <a:r>
              <a:rPr lang="en-US" sz="1400" i="1" dirty="0" smtClean="0"/>
              <a:t>Int Dose Res </a:t>
            </a:r>
            <a:r>
              <a:rPr lang="en-US" sz="1400" i="1" dirty="0" err="1" smtClean="0"/>
              <a:t>Soc</a:t>
            </a:r>
            <a:r>
              <a:rPr lang="en-US" sz="1400" i="1" dirty="0" smtClean="0"/>
              <a:t>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306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60 </a:t>
            </a:r>
            <a:r>
              <a:rPr lang="en-US" dirty="0" err="1" smtClean="0">
                <a:solidFill>
                  <a:srgbClr val="FF0000"/>
                </a:solidFill>
              </a:rPr>
              <a:t>yo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woman with the following: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89107"/>
            <a:ext cx="8077200" cy="2590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Longstanding intermittent depression, on </a:t>
            </a:r>
            <a:r>
              <a:rPr lang="en-US" dirty="0" err="1" smtClean="0"/>
              <a:t>Celexa</a:t>
            </a:r>
            <a:endParaRPr lang="en-US" dirty="0" smtClean="0"/>
          </a:p>
          <a:p>
            <a:r>
              <a:rPr lang="en-US" dirty="0" smtClean="0"/>
              <a:t>Anxiety, at times debilitating in social scenarios</a:t>
            </a:r>
          </a:p>
          <a:p>
            <a:pPr>
              <a:buFont typeface="Arial"/>
              <a:buChar char="•"/>
            </a:pPr>
            <a:r>
              <a:rPr lang="en-US" dirty="0" smtClean="0"/>
              <a:t>Struggling with weight BMI 35 (waist circumference 38)</a:t>
            </a:r>
          </a:p>
          <a:p>
            <a:pPr>
              <a:buFont typeface="Arial"/>
              <a:buChar char="•"/>
            </a:pPr>
            <a:r>
              <a:rPr lang="en-US" dirty="0" smtClean="0"/>
              <a:t>Type 2 DM on Metformin</a:t>
            </a:r>
          </a:p>
          <a:p>
            <a:pPr>
              <a:buFont typeface="Arial"/>
              <a:buChar char="•"/>
            </a:pPr>
            <a:r>
              <a:rPr lang="en-US" dirty="0" smtClean="0"/>
              <a:t>Rheumatoid arthritis on disease-modifiers and TNF inhibitors</a:t>
            </a:r>
          </a:p>
          <a:p>
            <a:pPr>
              <a:buFont typeface="Arial"/>
              <a:buChar char="•"/>
            </a:pPr>
            <a:r>
              <a:rPr lang="en-US" dirty="0" smtClean="0"/>
              <a:t>IBS - </a:t>
            </a:r>
            <a:r>
              <a:rPr lang="en-US" dirty="0" err="1" smtClean="0"/>
              <a:t>Miralax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GERD on PPI</a:t>
            </a:r>
          </a:p>
          <a:p>
            <a:pPr>
              <a:buFont typeface="Arial"/>
              <a:buChar char="•"/>
            </a:pPr>
            <a:r>
              <a:rPr lang="en-US" dirty="0" smtClean="0"/>
              <a:t>Insomnia-Disrupted sleep patterns on </a:t>
            </a:r>
            <a:r>
              <a:rPr lang="en-US" dirty="0" err="1" smtClean="0"/>
              <a:t>Trazadone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Hypercholesterolemia on atorvastatin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492583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BP 136/84  Waist-Hip 1.4</a:t>
            </a:r>
          </a:p>
          <a:p>
            <a:r>
              <a:rPr lang="en-US" dirty="0" smtClean="0"/>
              <a:t>Skin: Mild rosacea; Patches of eczema on UEs </a:t>
            </a:r>
          </a:p>
          <a:p>
            <a:r>
              <a:rPr lang="en-US" dirty="0" smtClean="0"/>
              <a:t>HEENT: Many amalgam fillings</a:t>
            </a:r>
          </a:p>
          <a:p>
            <a:r>
              <a:rPr lang="en-US" dirty="0" smtClean="0"/>
              <a:t>Neck circumference 16”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5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687105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FF0000"/>
                </a:solidFill>
              </a:rPr>
              <a:t>Integrative Lifestyle </a:t>
            </a:r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edicine Strategy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516" y="2007176"/>
            <a:ext cx="7848600" cy="46482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 smtClean="0"/>
              <a:t>Elimination trial e.g. wheat, grains (carbohydrate-dense foods), sugar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Breath test + for SIBO (hydrogen and methane), Rx with </a:t>
            </a:r>
            <a:r>
              <a:rPr lang="en-US" sz="2000" dirty="0" err="1" smtClean="0"/>
              <a:t>Xifaxin</a:t>
            </a:r>
            <a:r>
              <a:rPr lang="en-US" sz="2000" dirty="0" smtClean="0"/>
              <a:t> and Neomycin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Nutrient-dense fermentable fiber, “anti-inflammatory diet”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Spices-herbs e.g. turmeric, rosemary, basil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Probiotics: VSL 3, high-potency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Taper, d/c PPI: Digestive enzymes, zinc </a:t>
            </a:r>
            <a:r>
              <a:rPr lang="en-US" sz="2000" dirty="0" err="1" smtClean="0"/>
              <a:t>carnosine</a:t>
            </a:r>
            <a:r>
              <a:rPr lang="en-US" sz="2000" dirty="0" smtClean="0"/>
              <a:t>, melatonin</a:t>
            </a:r>
          </a:p>
          <a:p>
            <a:pPr>
              <a:buFont typeface="Arial"/>
              <a:buChar char="•"/>
            </a:pPr>
            <a:r>
              <a:rPr lang="en-US" sz="2000" dirty="0" err="1" smtClean="0"/>
              <a:t>Ubiquinol</a:t>
            </a:r>
            <a:r>
              <a:rPr lang="en-US" sz="2000" dirty="0" smtClean="0"/>
              <a:t> while on statin (mitochondria)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Breath, meditation, heart rate variability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Full-spectrum light exposure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Sleep hygiene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Walking, yoga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4" name="Picture 2" descr="brain-food-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905" y="220664"/>
            <a:ext cx="1998081" cy="151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720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 descr="Terry-Wah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559" y="156566"/>
            <a:ext cx="3411280" cy="471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1" descr="Terry-Wahls-wheelcha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2" y="272907"/>
            <a:ext cx="3902596" cy="460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02" y="1517331"/>
            <a:ext cx="3349202" cy="5018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9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7805930743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593"/>
            <a:ext cx="2809591" cy="4322448"/>
          </a:xfrm>
          <a:prstGeom prst="rect">
            <a:avLst/>
          </a:prstGeom>
        </p:spPr>
      </p:pic>
      <p:pic>
        <p:nvPicPr>
          <p:cNvPr id="3" name="Picture 2" descr="51JdjIvKDDL._SY344_BO1,204,203,200_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6" y="1321252"/>
            <a:ext cx="2921000" cy="4394200"/>
          </a:xfrm>
          <a:prstGeom prst="rect">
            <a:avLst/>
          </a:prstGeom>
        </p:spPr>
      </p:pic>
      <p:pic>
        <p:nvPicPr>
          <p:cNvPr id="4" name="Picture 3" descr="{DBE78B81-22E3-4F49-8F78-AD2E008D1927}Img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06" y="1321251"/>
            <a:ext cx="2857500" cy="4258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5890" y="269381"/>
            <a:ext cx="529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Good Books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6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HealthEdge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81" y="218071"/>
            <a:ext cx="5199427" cy="5199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0374" y="5708318"/>
            <a:ext cx="460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Thank you!</a:t>
            </a:r>
          </a:p>
          <a:p>
            <a:pPr algn="ctr"/>
            <a:r>
              <a:rPr lang="en-US" dirty="0" err="1" smtClean="0"/>
              <a:t>www.thehealthedgepodcast.com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368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06" y="1863913"/>
            <a:ext cx="63246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076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9" y="1709470"/>
            <a:ext cx="63754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68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0" y="179728"/>
            <a:ext cx="7517901" cy="5968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020" y="6221426"/>
            <a:ext cx="573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Ristow</a:t>
            </a:r>
            <a:r>
              <a:rPr lang="en-US" sz="1400" dirty="0" smtClean="0"/>
              <a:t> M et al.  </a:t>
            </a:r>
            <a:r>
              <a:rPr lang="en-US" sz="1400" i="1" dirty="0" smtClean="0"/>
              <a:t>Int Dose Res </a:t>
            </a:r>
            <a:r>
              <a:rPr lang="en-US" sz="1400" i="1" dirty="0" err="1" smtClean="0"/>
              <a:t>Soc</a:t>
            </a:r>
            <a:r>
              <a:rPr lang="en-US" sz="1400" i="1" dirty="0" smtClean="0"/>
              <a:t>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1313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4" y="39675"/>
            <a:ext cx="7658794" cy="60919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020" y="6221426"/>
            <a:ext cx="5734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Ristow</a:t>
            </a:r>
            <a:r>
              <a:rPr lang="en-US" sz="1400" dirty="0" smtClean="0"/>
              <a:t> M et al.  </a:t>
            </a:r>
            <a:r>
              <a:rPr lang="en-US" sz="1400" i="1" dirty="0" smtClean="0"/>
              <a:t>Int Dose Res </a:t>
            </a:r>
            <a:r>
              <a:rPr lang="en-US" sz="1400" i="1" dirty="0" err="1" smtClean="0"/>
              <a:t>Soc</a:t>
            </a:r>
            <a:r>
              <a:rPr lang="en-US" sz="1400" i="1" dirty="0" smtClean="0"/>
              <a:t>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9452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37" y="89794"/>
            <a:ext cx="4609626" cy="5977700"/>
          </a:xfrm>
          <a:prstGeom prst="rect">
            <a:avLst/>
          </a:prstGeom>
        </p:spPr>
      </p:pic>
      <p:pic>
        <p:nvPicPr>
          <p:cNvPr id="6" name="Picture 5" descr="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58" y="641384"/>
            <a:ext cx="3690104" cy="5336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313" y="6336875"/>
            <a:ext cx="4224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Yun J et al. </a:t>
            </a:r>
            <a:r>
              <a:rPr lang="en-US" sz="1400" i="1" dirty="0" smtClean="0"/>
              <a:t>Cell Metabolism 19, May 6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624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Picture 2_ppt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438400" y="228600"/>
            <a:ext cx="47101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3886200"/>
            <a:ext cx="533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j-lt"/>
              </a:rPr>
              <a:t>Parkinson’s, Autism, ALS, MS, </a:t>
            </a:r>
            <a:r>
              <a:rPr lang="en-US" sz="2000" dirty="0" smtClean="0">
                <a:latin typeface="+mj-lt"/>
              </a:rPr>
              <a:t>Alzheimer’s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j-lt"/>
              </a:rPr>
              <a:t>Fibromyalgia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j-lt"/>
              </a:rPr>
              <a:t>Chronic </a:t>
            </a:r>
            <a:r>
              <a:rPr lang="en-US" sz="2000" dirty="0" smtClean="0">
                <a:latin typeface="+mj-lt"/>
              </a:rPr>
              <a:t>fatigue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+mj-lt"/>
              </a:rPr>
              <a:t>Depression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j-lt"/>
              </a:rPr>
              <a:t>Complex pain syndromes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j-lt"/>
              </a:rPr>
              <a:t>Congestive heart failure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smtClean="0">
                <a:latin typeface="+mj-lt"/>
              </a:rPr>
              <a:t>Obesity/Pre</a:t>
            </a:r>
            <a:r>
              <a:rPr lang="en-US" sz="2000" dirty="0">
                <a:latin typeface="+mj-lt"/>
              </a:rPr>
              <a:t>-diabetes/</a:t>
            </a:r>
            <a:r>
              <a:rPr lang="en-US" sz="2000" dirty="0" smtClean="0">
                <a:latin typeface="+mj-lt"/>
              </a:rPr>
              <a:t>diabetes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 err="1" smtClean="0">
                <a:latin typeface="+mj-lt"/>
              </a:rPr>
              <a:t>Biotoxin</a:t>
            </a:r>
            <a:r>
              <a:rPr lang="en-US" sz="2000" dirty="0" smtClean="0">
                <a:latin typeface="+mj-lt"/>
              </a:rPr>
              <a:t>- toxicant Syndromes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740437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XSS_ORIGINAL" val="44034,Picture 2,280,Slide25"/>
  <p:tag name="PPTXSS_SETTINGS" val="986895,7,8,200,50,3,True,Fal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1808</Words>
  <Application>Microsoft Macintosh PowerPoint</Application>
  <PresentationFormat>On-screen Show (4:3)</PresentationFormat>
  <Paragraphs>192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Learning objectives</vt:lpstr>
      <vt:lpstr>A Health Promoting Metabolic Tune-Up of the Mind-Brain-Body Would Include: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Mitochondrial Decay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Intermittent fasting</vt:lpstr>
      <vt:lpstr>PowerPoint Presentation</vt:lpstr>
      <vt:lpstr>PowerPoint Presentation</vt:lpstr>
      <vt:lpstr>PowerPoint Presentation</vt:lpstr>
      <vt:lpstr>Mitochondrial Cocktail</vt:lpstr>
      <vt:lpstr>Pyrroloquinoline quinone (PQQ)</vt:lpstr>
      <vt:lpstr>60 yo woman with the following:</vt:lpstr>
      <vt:lpstr>Integrative Lifestyle Medicine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49</cp:revision>
  <dcterms:created xsi:type="dcterms:W3CDTF">2015-12-04T15:42:57Z</dcterms:created>
  <dcterms:modified xsi:type="dcterms:W3CDTF">2016-01-20T11:49:18Z</dcterms:modified>
</cp:coreProperties>
</file>