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6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2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8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8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3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7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0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7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45543-54C0-0845-8E3D-F387F95666C6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llnessWorks 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53" y="5512188"/>
            <a:ext cx="961447" cy="120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3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Ten Evidence-Based (and powerful) Lifestyle Interventions</a:t>
            </a:r>
            <a:endParaRPr lang="en-US" sz="4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November 24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2015</a:t>
            </a:r>
          </a:p>
          <a:p>
            <a:endParaRPr lang="en-US" sz="28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Mark Pettus MD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Clinical 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ssociate Professor of Medicine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University of Massachusetts Medical School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542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67" y="160219"/>
            <a:ext cx="8397922" cy="858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2: Reduce acellular carbohydrate-dense foods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" y="2124861"/>
            <a:ext cx="5320367" cy="29422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Major contributor of obesity, insulin resistance, dyslipidemia, inflammation, and alterations of the human microbiome</a:t>
            </a:r>
          </a:p>
          <a:p>
            <a:r>
              <a:rPr lang="en-US" dirty="0" smtClean="0"/>
              <a:t>A huge area of opportunity in individuals with increased visceral fat, pre-diabetes or diabetes…these are phenotypes of  carbohydrate intolerance.</a:t>
            </a:r>
          </a:p>
          <a:p>
            <a:r>
              <a:rPr lang="en-US" dirty="0" smtClean="0"/>
              <a:t>For many, wheat-based foods are problematic: eliminate and observe.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45" y="817171"/>
            <a:ext cx="3821455" cy="49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8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64" y="274638"/>
            <a:ext cx="5640707" cy="1143000"/>
          </a:xfrm>
        </p:spPr>
        <p:txBody>
          <a:bodyPr/>
          <a:lstStyle/>
          <a:p>
            <a:r>
              <a:rPr lang="en-US" dirty="0" smtClean="0"/>
              <a:t>1: More quality fat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64" y="1840480"/>
            <a:ext cx="3936039" cy="33198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Pasture-raised eggs</a:t>
            </a:r>
          </a:p>
          <a:p>
            <a:r>
              <a:rPr lang="en-US" dirty="0" smtClean="0"/>
              <a:t>Grass-fed butter</a:t>
            </a:r>
          </a:p>
          <a:p>
            <a:r>
              <a:rPr lang="en-US" dirty="0" smtClean="0"/>
              <a:t>Ghee</a:t>
            </a:r>
          </a:p>
          <a:p>
            <a:r>
              <a:rPr lang="en-US" dirty="0" smtClean="0"/>
              <a:t>Whole fat yogurt, kefir</a:t>
            </a:r>
          </a:p>
          <a:p>
            <a:r>
              <a:rPr lang="en-US" dirty="0" smtClean="0"/>
              <a:t>Extra virgin olive oil</a:t>
            </a:r>
          </a:p>
          <a:p>
            <a:r>
              <a:rPr lang="en-US" dirty="0" smtClean="0"/>
              <a:t>Extra virgin coconut oil</a:t>
            </a:r>
          </a:p>
          <a:p>
            <a:r>
              <a:rPr lang="en-US" dirty="0" smtClean="0"/>
              <a:t>Avocados</a:t>
            </a:r>
          </a:p>
          <a:p>
            <a:r>
              <a:rPr lang="en-US" dirty="0" smtClean="0"/>
              <a:t>Nuts - almonds, </a:t>
            </a:r>
            <a:r>
              <a:rPr lang="en-US" dirty="0" err="1" smtClean="0"/>
              <a:t>macademia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55" y="2006838"/>
            <a:ext cx="4454697" cy="2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66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10: Play Outdoors (and don’t be afraid of dirt)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99154"/>
            <a:ext cx="8229600" cy="2560562"/>
          </a:xfrm>
        </p:spPr>
        <p:txBody>
          <a:bodyPr/>
          <a:lstStyle/>
          <a:p>
            <a:r>
              <a:rPr lang="en-US" dirty="0" smtClean="0"/>
              <a:t>Loss of circadian entrainment associated with a host chronic health challenges and quality of life.</a:t>
            </a:r>
          </a:p>
          <a:p>
            <a:r>
              <a:rPr lang="en-US" dirty="0" smtClean="0"/>
              <a:t>Full spectrum light exposure associated with a host of health benefits including improved mood, pain reduction, diminished inflammation, and greater health resiliency.</a:t>
            </a:r>
          </a:p>
          <a:p>
            <a:r>
              <a:rPr lang="en-US" dirty="0" smtClean="0"/>
              <a:t>Connection between soil and human microbiome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09" y="1296124"/>
            <a:ext cx="2902858" cy="193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1"/>
            <a:ext cx="8229600" cy="1143000"/>
          </a:xfrm>
        </p:spPr>
        <p:txBody>
          <a:bodyPr/>
          <a:lstStyle/>
          <a:p>
            <a:r>
              <a:rPr lang="en-US" dirty="0" smtClean="0"/>
              <a:t>9:  Social Connection and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62" y="3547535"/>
            <a:ext cx="8229600" cy="2463800"/>
          </a:xfrm>
        </p:spPr>
        <p:txBody>
          <a:bodyPr/>
          <a:lstStyle/>
          <a:p>
            <a:r>
              <a:rPr lang="en-US" dirty="0" smtClean="0"/>
              <a:t>From an evolutionary biologic perspective we are born to bond</a:t>
            </a:r>
          </a:p>
          <a:p>
            <a:r>
              <a:rPr lang="en-US" dirty="0" smtClean="0"/>
              <a:t>Reduced stress states</a:t>
            </a:r>
          </a:p>
          <a:p>
            <a:r>
              <a:rPr lang="en-US" dirty="0" smtClean="0"/>
              <a:t>Improved coping and resiliency</a:t>
            </a:r>
          </a:p>
          <a:p>
            <a:r>
              <a:rPr lang="en-US" dirty="0" smtClean="0"/>
              <a:t>Reductions in disease risk</a:t>
            </a:r>
          </a:p>
          <a:p>
            <a:r>
              <a:rPr lang="en-US" dirty="0" smtClean="0"/>
              <a:t>Greater longevity and quality of life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78" y="1439333"/>
            <a:ext cx="2676888" cy="18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3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19" y="700995"/>
            <a:ext cx="4707467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8:  Motion is the Lotion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8106"/>
            <a:ext cx="8229600" cy="346770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Walk continuously</a:t>
            </a:r>
          </a:p>
          <a:p>
            <a:r>
              <a:rPr lang="en-US" sz="2000" dirty="0" smtClean="0"/>
              <a:t>Be efficient with exercise dose-response e.g. small doses of HIT, functional resistance with emphasis on core</a:t>
            </a:r>
          </a:p>
          <a:p>
            <a:r>
              <a:rPr lang="en-US" sz="2000" dirty="0" smtClean="0"/>
              <a:t>Dance to the music you love!</a:t>
            </a:r>
          </a:p>
          <a:p>
            <a:r>
              <a:rPr lang="en-US" sz="2000" dirty="0" smtClean="0"/>
              <a:t>The Holy Grail from a disease risk-reduction perspective</a:t>
            </a:r>
          </a:p>
          <a:p>
            <a:r>
              <a:rPr lang="en-US" sz="2000" dirty="0" smtClean="0"/>
              <a:t>Prolonged sitting is dangerous and not “undone” with regular exercise</a:t>
            </a:r>
          </a:p>
          <a:p>
            <a:r>
              <a:rPr lang="en-US" sz="2000" dirty="0" smtClean="0"/>
              <a:t>Improved mood, resilience, less pain, less inflammation, improved insulin sensitivity, decreased anxiety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619" y="489857"/>
            <a:ext cx="3862614" cy="22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8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7:  Laughter Really is Good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438" y="3982963"/>
            <a:ext cx="8229600" cy="2028372"/>
          </a:xfrm>
        </p:spPr>
        <p:txBody>
          <a:bodyPr/>
          <a:lstStyle/>
          <a:p>
            <a:r>
              <a:rPr lang="en-US" dirty="0" smtClean="0"/>
              <a:t>Amazing capacity to reduce stress response</a:t>
            </a:r>
          </a:p>
          <a:p>
            <a:r>
              <a:rPr lang="en-US" dirty="0" smtClean="0"/>
              <a:t>Social connection greatly enhanced</a:t>
            </a:r>
          </a:p>
          <a:p>
            <a:r>
              <a:rPr lang="en-US" dirty="0" smtClean="0"/>
              <a:t>Lower markers of inflammation, pain, and anxiety</a:t>
            </a:r>
          </a:p>
          <a:p>
            <a:r>
              <a:rPr lang="en-US" dirty="0" smtClean="0"/>
              <a:t>Enhanced secretory IgA production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477" y="1322010"/>
            <a:ext cx="3336963" cy="23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81" y="131234"/>
            <a:ext cx="7281333" cy="1143000"/>
          </a:xfrm>
        </p:spPr>
        <p:txBody>
          <a:bodyPr/>
          <a:lstStyle/>
          <a:p>
            <a:r>
              <a:rPr lang="en-US" dirty="0" smtClean="0"/>
              <a:t>6: Embracing the moment you are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81" y="3487057"/>
            <a:ext cx="8575524" cy="2826657"/>
          </a:xfrm>
        </p:spPr>
        <p:txBody>
          <a:bodyPr/>
          <a:lstStyle/>
          <a:p>
            <a:r>
              <a:rPr lang="en-US" dirty="0" smtClean="0"/>
              <a:t>Mindfulness practices powerfully proven to reduce disease risk</a:t>
            </a:r>
          </a:p>
          <a:p>
            <a:r>
              <a:rPr lang="en-US" dirty="0" smtClean="0"/>
              <a:t>Epigenetic effects reduce inflammation, improve insulin sensitivity</a:t>
            </a:r>
          </a:p>
          <a:p>
            <a:r>
              <a:rPr lang="en-US" dirty="0" smtClean="0"/>
              <a:t>Improved mood, resilience, reduced anxiety</a:t>
            </a:r>
          </a:p>
          <a:p>
            <a:r>
              <a:rPr lang="en-US" dirty="0" smtClean="0"/>
              <a:t>Improved performance, creativity and problem-solving capacity</a:t>
            </a:r>
          </a:p>
          <a:p>
            <a:r>
              <a:rPr lang="en-US" dirty="0" smtClean="0"/>
              <a:t>MBSR, meditation, prayer, yoga, journaling, tai chi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76" y="1274234"/>
            <a:ext cx="3616476" cy="20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5: Consider Organic for the Dirty Dozen and go to town with the Clean 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918" r="-70918"/>
          <a:stretch>
            <a:fillRect/>
          </a:stretch>
        </p:blipFill>
        <p:spPr>
          <a:xfrm>
            <a:off x="701525" y="1600201"/>
            <a:ext cx="7694989" cy="4231948"/>
          </a:xfrm>
        </p:spPr>
      </p:pic>
    </p:spTree>
    <p:extLst>
      <p:ext uri="{BB962C8B-B14F-4D97-AF65-F5344CB8AC3E}">
        <p14:creationId xmlns:p14="http://schemas.microsoft.com/office/powerpoint/2010/main" val="306359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5698" cy="1143000"/>
          </a:xfrm>
        </p:spPr>
        <p:txBody>
          <a:bodyPr/>
          <a:lstStyle/>
          <a:p>
            <a:r>
              <a:rPr lang="en-US" dirty="0" smtClean="0"/>
              <a:t>4: Sleep Hygiene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674" y="2744392"/>
            <a:ext cx="8229600" cy="336559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Loss of entrainment as a major contributor to disease risk and diminished quality of life</a:t>
            </a:r>
          </a:p>
          <a:p>
            <a:r>
              <a:rPr lang="en-US" sz="2000" dirty="0" smtClean="0"/>
              <a:t>Circadian genes</a:t>
            </a:r>
          </a:p>
          <a:p>
            <a:r>
              <a:rPr lang="en-US" sz="2000" dirty="0" smtClean="0"/>
              <a:t>Maximally darkened room</a:t>
            </a:r>
          </a:p>
          <a:p>
            <a:r>
              <a:rPr lang="en-US" sz="2000" dirty="0" smtClean="0"/>
              <a:t>Consistent timing</a:t>
            </a:r>
          </a:p>
          <a:p>
            <a:r>
              <a:rPr lang="en-US" sz="2000" dirty="0" smtClean="0"/>
              <a:t>Filter blue light after sundown (</a:t>
            </a:r>
            <a:r>
              <a:rPr lang="en-US" sz="2000" dirty="0" err="1" smtClean="0"/>
              <a:t>f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err="1" smtClean="0"/>
              <a:t>lux</a:t>
            </a:r>
            <a:r>
              <a:rPr lang="en-US" sz="2000" dirty="0" smtClean="0"/>
              <a:t>); orange lens glasses</a:t>
            </a:r>
          </a:p>
          <a:p>
            <a:r>
              <a:rPr lang="en-US" sz="2000" dirty="0" smtClean="0"/>
              <a:t>Cooler temp - 64°</a:t>
            </a:r>
          </a:p>
          <a:p>
            <a:r>
              <a:rPr lang="en-US" sz="2000" dirty="0" smtClean="0"/>
              <a:t>No caffeine after 2p</a:t>
            </a:r>
          </a:p>
          <a:p>
            <a:r>
              <a:rPr lang="en-US" sz="2000" dirty="0" smtClean="0"/>
              <a:t>Avoid late night dining-snacking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967" y="402885"/>
            <a:ext cx="3549485" cy="19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0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86793"/>
            <a:ext cx="6922068" cy="1143000"/>
          </a:xfrm>
        </p:spPr>
        <p:txBody>
          <a:bodyPr/>
          <a:lstStyle/>
          <a:p>
            <a:r>
              <a:rPr lang="en-US" dirty="0" smtClean="0"/>
              <a:t>3: Take care of your microbiome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08" y="2309599"/>
            <a:ext cx="6956390" cy="30795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emerging major contributor to human health and disease</a:t>
            </a:r>
          </a:p>
          <a:p>
            <a:r>
              <a:rPr lang="en-US" dirty="0" smtClean="0"/>
              <a:t>Be prudent with antibiotics</a:t>
            </a:r>
          </a:p>
          <a:p>
            <a:r>
              <a:rPr lang="en-US" dirty="0" smtClean="0"/>
              <a:t>SIBO: 20% population and majority of those with IBS…think breath test for hydrogen and methane</a:t>
            </a:r>
          </a:p>
          <a:p>
            <a:r>
              <a:rPr lang="en-US" dirty="0" smtClean="0"/>
              <a:t>Prebiotics are critical: Fermentable plant-based fiber</a:t>
            </a:r>
          </a:p>
          <a:p>
            <a:r>
              <a:rPr lang="en-US" dirty="0" smtClean="0"/>
              <a:t>Probiotics for some</a:t>
            </a:r>
          </a:p>
          <a:p>
            <a:r>
              <a:rPr lang="en-US" dirty="0" smtClean="0"/>
              <a:t>FMT an emerging “technology”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15" y="375319"/>
            <a:ext cx="1905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4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503</Words>
  <Application>Microsoft Macintosh PowerPoint</Application>
  <PresentationFormat>On-screen Show (4:3)</PresentationFormat>
  <Paragraphs>64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Ten Evidence-Based (and powerful) Lifestyle Interventions</vt:lpstr>
      <vt:lpstr>10: Play Outdoors (and don’t be afraid of dirt)</vt:lpstr>
      <vt:lpstr>9:  Social Connection and Health</vt:lpstr>
      <vt:lpstr>8:  Motion is the Lotion</vt:lpstr>
      <vt:lpstr>7:  Laughter Really is Good Medicine</vt:lpstr>
      <vt:lpstr>6: Embracing the moment you are in</vt:lpstr>
      <vt:lpstr>5: Consider Organic for the Dirty Dozen and go to town with the Clean 15</vt:lpstr>
      <vt:lpstr>4: Sleep Hygiene</vt:lpstr>
      <vt:lpstr>3: Take care of your microbiome</vt:lpstr>
      <vt:lpstr>2: Reduce acellular carbohydrate-dense foods</vt:lpstr>
      <vt:lpstr>1: More quality fat 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 Evidence-Based (and powerful) Lifestyle Interventions</dc:title>
  <dc:creator>Mark Pettus</dc:creator>
  <cp:lastModifiedBy>Mark Pettus</cp:lastModifiedBy>
  <cp:revision>14</cp:revision>
  <dcterms:created xsi:type="dcterms:W3CDTF">2015-09-18T12:13:44Z</dcterms:created>
  <dcterms:modified xsi:type="dcterms:W3CDTF">2015-11-24T12:49:26Z</dcterms:modified>
</cp:coreProperties>
</file>