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338" r:id="rId3"/>
    <p:sldId id="367" r:id="rId4"/>
    <p:sldId id="363" r:id="rId5"/>
    <p:sldId id="390" r:id="rId6"/>
    <p:sldId id="366" r:id="rId7"/>
    <p:sldId id="377" r:id="rId8"/>
    <p:sldId id="378" r:id="rId9"/>
    <p:sldId id="379" r:id="rId10"/>
    <p:sldId id="380" r:id="rId11"/>
    <p:sldId id="376" r:id="rId12"/>
    <p:sldId id="368" r:id="rId13"/>
    <p:sldId id="369" r:id="rId14"/>
    <p:sldId id="372" r:id="rId15"/>
    <p:sldId id="374" r:id="rId16"/>
    <p:sldId id="370" r:id="rId17"/>
    <p:sldId id="384" r:id="rId18"/>
    <p:sldId id="371" r:id="rId19"/>
    <p:sldId id="373" r:id="rId20"/>
    <p:sldId id="375" r:id="rId21"/>
    <p:sldId id="382" r:id="rId22"/>
    <p:sldId id="381" r:id="rId23"/>
    <p:sldId id="387" r:id="rId24"/>
    <p:sldId id="364" r:id="rId25"/>
    <p:sldId id="386" r:id="rId26"/>
    <p:sldId id="388" r:id="rId27"/>
    <p:sldId id="365" r:id="rId28"/>
    <p:sldId id="389" r:id="rId29"/>
    <p:sldId id="266" r:id="rId30"/>
    <p:sldId id="35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ie Swift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792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7-30T09:19:25.214" idx="2">
    <p:pos x="10" y="10"/>
    <p:text>It would be helpful to use the same Core Imbalances that Dr. Geyer has introduced :  DISH as all of the ones you have noted here fit in that model
This way we are being more consistent with FAM curriculum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6F838-7920-1A41-8677-57362963FB76}" type="datetimeFigureOut">
              <a:rPr lang="en-US" smtClean="0"/>
              <a:t>2/7/16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4F24C-0589-3441-8436-EA6688CD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6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0F39-9C8F-BC40-9A52-5CC5F123E74C}" type="datetimeFigureOut">
              <a:rPr lang="en-US" smtClean="0"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6DA-D73B-8040-B890-CD0F31BA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2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0F39-9C8F-BC40-9A52-5CC5F123E74C}" type="datetimeFigureOut">
              <a:rPr lang="en-US" smtClean="0"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6DA-D73B-8040-B890-CD0F31BA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0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0F39-9C8F-BC40-9A52-5CC5F123E74C}" type="datetimeFigureOut">
              <a:rPr lang="en-US" smtClean="0"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6DA-D73B-8040-B890-CD0F31BA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1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0F39-9C8F-BC40-9A52-5CC5F123E74C}" type="datetimeFigureOut">
              <a:rPr lang="en-US" smtClean="0"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6DA-D73B-8040-B890-CD0F31BA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1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0F39-9C8F-BC40-9A52-5CC5F123E74C}" type="datetimeFigureOut">
              <a:rPr lang="en-US" smtClean="0"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6DA-D73B-8040-B890-CD0F31BA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8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0F39-9C8F-BC40-9A52-5CC5F123E74C}" type="datetimeFigureOut">
              <a:rPr lang="en-US" smtClean="0"/>
              <a:t>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6DA-D73B-8040-B890-CD0F31BA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0F39-9C8F-BC40-9A52-5CC5F123E74C}" type="datetimeFigureOut">
              <a:rPr lang="en-US" smtClean="0"/>
              <a:t>2/7/16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6DA-D73B-8040-B890-CD0F31BA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9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0F39-9C8F-BC40-9A52-5CC5F123E74C}" type="datetimeFigureOut">
              <a:rPr lang="en-US" smtClean="0"/>
              <a:t>2/7/16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6DA-D73B-8040-B890-CD0F31BA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9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0F39-9C8F-BC40-9A52-5CC5F123E74C}" type="datetimeFigureOut">
              <a:rPr lang="en-US" smtClean="0"/>
              <a:t>2/7/16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6DA-D73B-8040-B890-CD0F31BA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5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0F39-9C8F-BC40-9A52-5CC5F123E74C}" type="datetimeFigureOut">
              <a:rPr lang="en-US" smtClean="0"/>
              <a:t>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6DA-D73B-8040-B890-CD0F31BA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5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0F39-9C8F-BC40-9A52-5CC5F123E74C}" type="datetimeFigureOut">
              <a:rPr lang="en-US" smtClean="0"/>
              <a:t>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6DA-D73B-8040-B890-CD0F31BA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9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C0F39-9C8F-BC40-9A52-5CC5F123E74C}" type="datetimeFigureOut">
              <a:rPr lang="en-US" smtClean="0"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306DA-D73B-8040-B890-CD0F31BA1A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mbm_main_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13" y="6177207"/>
            <a:ext cx="22383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24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282700"/>
            <a:ext cx="38100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TextBox 2"/>
          <p:cNvSpPr txBox="1">
            <a:spLocks noChangeArrowheads="1"/>
          </p:cNvSpPr>
          <p:nvPr/>
        </p:nvSpPr>
        <p:spPr bwMode="auto">
          <a:xfrm>
            <a:off x="4724400" y="1308100"/>
            <a:ext cx="3937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latin typeface="Times" charset="0"/>
                <a:cs typeface="Times" charset="0"/>
              </a:rPr>
              <a:t>Metabolic Tune-Up for Brain </a:t>
            </a:r>
            <a:r>
              <a:rPr lang="en-US" sz="2800" dirty="0" smtClean="0">
                <a:latin typeface="Times" charset="0"/>
                <a:cs typeface="Times" charset="0"/>
              </a:rPr>
              <a:t>Health</a:t>
            </a:r>
          </a:p>
          <a:p>
            <a:pPr algn="ctr" eaLnBrk="1" hangingPunct="1"/>
            <a:r>
              <a:rPr lang="en-US" sz="2800" dirty="0" smtClean="0">
                <a:latin typeface="Times" charset="0"/>
                <a:cs typeface="Times" charset="0"/>
              </a:rPr>
              <a:t>A Case-Based Review</a:t>
            </a:r>
            <a:endParaRPr lang="en-US" sz="2800" dirty="0">
              <a:latin typeface="Times" charset="0"/>
              <a:cs typeface="Times" charset="0"/>
            </a:endParaRPr>
          </a:p>
        </p:txBody>
      </p:sp>
      <p:sp>
        <p:nvSpPr>
          <p:cNvPr id="101379" name="TextBox 3"/>
          <p:cNvSpPr txBox="1">
            <a:spLocks noChangeArrowheads="1"/>
          </p:cNvSpPr>
          <p:nvPr/>
        </p:nvSpPr>
        <p:spPr bwMode="auto">
          <a:xfrm>
            <a:off x="4343400" y="3771900"/>
            <a:ext cx="4508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Times" charset="0"/>
                <a:cs typeface="Times" charset="0"/>
              </a:rPr>
              <a:t>Mark C. Pettus MD, FACP</a:t>
            </a:r>
          </a:p>
          <a:p>
            <a:pPr algn="ctr" eaLnBrk="1" hangingPunct="1"/>
            <a:r>
              <a:rPr lang="en-US" sz="1800" dirty="0">
                <a:latin typeface="Times" charset="0"/>
                <a:cs typeface="Times" charset="0"/>
              </a:rPr>
              <a:t>Clinical Associate Professor of Medicine</a:t>
            </a:r>
          </a:p>
          <a:p>
            <a:pPr algn="ctr" eaLnBrk="1" hangingPunct="1"/>
            <a:r>
              <a:rPr lang="en-US" sz="1800" dirty="0">
                <a:latin typeface="Times" charset="0"/>
                <a:cs typeface="Times" charset="0"/>
              </a:rPr>
              <a:t>University of Massachusetts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320188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FNA HANDS on tool -FIN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27" y="0"/>
            <a:ext cx="4896612" cy="6858000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3" name="Oval 2"/>
          <p:cNvSpPr/>
          <p:nvPr/>
        </p:nvSpPr>
        <p:spPr>
          <a:xfrm>
            <a:off x="2245107" y="4220308"/>
            <a:ext cx="2052669" cy="705522"/>
          </a:xfrm>
          <a:prstGeom prst="ellipse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1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Pertinent Labs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FBS 110</a:t>
            </a:r>
          </a:p>
          <a:p>
            <a:r>
              <a:rPr lang="en-US" sz="2800" dirty="0" smtClean="0"/>
              <a:t>Fasting Insulin 12</a:t>
            </a:r>
          </a:p>
          <a:p>
            <a:r>
              <a:rPr lang="en-US" sz="2800" dirty="0" smtClean="0"/>
              <a:t>HbA1c 7.0</a:t>
            </a:r>
          </a:p>
          <a:p>
            <a:r>
              <a:rPr lang="en-US" sz="2800" dirty="0" err="1" smtClean="0"/>
              <a:t>hsCRP</a:t>
            </a:r>
            <a:r>
              <a:rPr lang="en-US" sz="2800" dirty="0" smtClean="0"/>
              <a:t> elevated at 22</a:t>
            </a:r>
          </a:p>
          <a:p>
            <a:r>
              <a:rPr lang="en-US" sz="2800" dirty="0" smtClean="0"/>
              <a:t>Thyroid panel </a:t>
            </a:r>
            <a:r>
              <a:rPr lang="en-US" sz="2800" dirty="0" err="1" smtClean="0"/>
              <a:t>wnl</a:t>
            </a:r>
            <a:endParaRPr lang="en-US" sz="2800" dirty="0" smtClean="0"/>
          </a:p>
          <a:p>
            <a:r>
              <a:rPr lang="en-US" sz="2800" dirty="0" smtClean="0"/>
              <a:t>Lipids: Total cholesterol 190; LDL 100; TGA 200; HDL 40</a:t>
            </a:r>
          </a:p>
          <a:p>
            <a:r>
              <a:rPr lang="en-US" sz="2800" dirty="0" smtClean="0"/>
              <a:t>25-hydroxy vitamin D - 18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0426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uten-chart-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4" y="0"/>
            <a:ext cx="7941264" cy="605953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17226" y="1090354"/>
            <a:ext cx="769750" cy="4874520"/>
          </a:xfrm>
          <a:prstGeom prst="ellipse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rex-array4-results-1024x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" y="0"/>
            <a:ext cx="887811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71175" y="1116008"/>
            <a:ext cx="731263" cy="5741992"/>
          </a:xfrm>
          <a:prstGeom prst="rect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9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ray2+resul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6" y="1693254"/>
            <a:ext cx="8867234" cy="272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65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7 (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0" y="320692"/>
            <a:ext cx="8184650" cy="50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00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15" y="167735"/>
            <a:ext cx="7005949" cy="58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1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 FX DR.BG microbio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393"/>
            <a:ext cx="9144000" cy="290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52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ganic_acid_pi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921"/>
            <a:ext cx="9144000" cy="47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57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9" y="0"/>
            <a:ext cx="7192635" cy="593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1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800000"/>
                </a:solidFill>
              </a:rPr>
              <a:t>Learning objectives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66" y="172847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Using an actual case we will apply the HANDS tool for extracting-organizing the critical clinical information</a:t>
            </a:r>
            <a:r>
              <a:rPr lang="en-US" i="1" dirty="0" smtClean="0">
                <a:latin typeface="Times New Roman"/>
                <a:cs typeface="Times New Roman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We will review the clinical reasoning-testing of the key core imbalances impacting brain health, mood, and quality of life.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Understand the rationale for applied, integrated personalized </a:t>
            </a:r>
            <a:r>
              <a:rPr lang="en-US" dirty="0" smtClean="0">
                <a:latin typeface="Times New Roman"/>
                <a:cs typeface="Times New Roman"/>
              </a:rPr>
              <a:t>lifestyle medicine strategies for producing a more balanced metabolic landscape</a:t>
            </a:r>
            <a:r>
              <a:rPr lang="is-IS" dirty="0" smtClean="0">
                <a:latin typeface="Times New Roman"/>
                <a:cs typeface="Times New Roman"/>
              </a:rPr>
              <a:t>…</a:t>
            </a:r>
            <a:r>
              <a:rPr lang="is-IS" i="1" dirty="0" smtClean="0">
                <a:latin typeface="Times New Roman"/>
                <a:cs typeface="Times New Roman"/>
              </a:rPr>
              <a:t>a metabolic tune-up.</a:t>
            </a:r>
            <a:endParaRPr lang="en-US" i="1" dirty="0" smtClean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876" y="274638"/>
            <a:ext cx="1228879" cy="144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463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rganix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3" b="20073"/>
          <a:stretch>
            <a:fillRect/>
          </a:stretch>
        </p:blipFill>
        <p:spPr>
          <a:xfrm>
            <a:off x="179608" y="71509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907033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thfr-results-pic3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 b="11215"/>
          <a:stretch>
            <a:fillRect/>
          </a:stretch>
        </p:blipFill>
        <p:spPr>
          <a:xfrm>
            <a:off x="602972" y="7664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760157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70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Sleep Study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1232"/>
            <a:ext cx="8229600" cy="10551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Frequent episodes of nocturnal hypoxemia that corrected with positive pressure airway support</a:t>
            </a:r>
            <a:endParaRPr lang="en-US" sz="2800" dirty="0"/>
          </a:p>
        </p:txBody>
      </p:sp>
      <p:pic>
        <p:nvPicPr>
          <p:cNvPr id="4" name="Picture 3" descr="cb0613830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8" y="2437260"/>
            <a:ext cx="7117166" cy="412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7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FNA HANDS on tool -FIN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4"/>
            <a:ext cx="4896612" cy="6858000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6" name="Oval 5"/>
          <p:cNvSpPr/>
          <p:nvPr/>
        </p:nvSpPr>
        <p:spPr>
          <a:xfrm>
            <a:off x="243755" y="5592870"/>
            <a:ext cx="1372722" cy="641384"/>
          </a:xfrm>
          <a:prstGeom prst="ellipse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80356" y="1013387"/>
            <a:ext cx="406364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>
                <a:solidFill>
                  <a:srgbClr val="800000"/>
                </a:solidFill>
              </a:rPr>
              <a:t>Nutrition Care and Collaboration</a:t>
            </a:r>
          </a:p>
          <a:p>
            <a:pPr algn="ctr"/>
            <a:endParaRPr lang="en-US" b="1" i="1" u="sng" dirty="0">
              <a:solidFill>
                <a:srgbClr val="8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Develop nutritional intervention strategies with e.g. hypoallergenic/anti-inflammatory, low glycemic, nutrient dense and plentiful with microbiota-accessible carbohydrates (MAC)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Concurrent providers of care e.g. primary care, endocrine, rheumatology; pulmonary-sleep referral; GI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Behavioral health, health coach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? </a:t>
            </a:r>
            <a:r>
              <a:rPr lang="en-US" dirty="0" err="1" smtClean="0">
                <a:solidFill>
                  <a:srgbClr val="000000"/>
                </a:solidFill>
              </a:rPr>
              <a:t>Physiatry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eval</a:t>
            </a:r>
            <a:r>
              <a:rPr lang="en-US" dirty="0" smtClean="0">
                <a:solidFill>
                  <a:srgbClr val="000000"/>
                </a:solidFill>
              </a:rPr>
              <a:t>. For deconditioning, chronic musculoskeletal pain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Follow-up as needed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16477" y="3091472"/>
            <a:ext cx="3463879" cy="266815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16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687105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800000"/>
                </a:solidFill>
              </a:rPr>
              <a:t>Integrative Lifestyle </a:t>
            </a:r>
            <a:r>
              <a:rPr lang="en-US" sz="3200" dirty="0">
                <a:solidFill>
                  <a:srgbClr val="800000"/>
                </a:solidFill>
              </a:rPr>
              <a:t>M</a:t>
            </a:r>
            <a:r>
              <a:rPr lang="en-US" sz="3200" dirty="0" smtClean="0">
                <a:solidFill>
                  <a:srgbClr val="800000"/>
                </a:solidFill>
              </a:rPr>
              <a:t>edicine Strategy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16" y="1731738"/>
            <a:ext cx="7848600" cy="50027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Nutrition</a:t>
            </a:r>
          </a:p>
          <a:p>
            <a:pPr>
              <a:buFont typeface="Arial"/>
              <a:buChar char="•"/>
            </a:pPr>
            <a:r>
              <a:rPr lang="en-US" sz="2900" dirty="0" smtClean="0">
                <a:latin typeface="Times New Roman"/>
                <a:cs typeface="Times New Roman"/>
              </a:rPr>
              <a:t>Elimination trial e.g. gluten, grains (carbohydrate-dense foods), sugar, and casein</a:t>
            </a:r>
          </a:p>
          <a:p>
            <a:pPr>
              <a:buFont typeface="Arial"/>
              <a:buChar char="•"/>
            </a:pPr>
            <a:r>
              <a:rPr lang="en-US" sz="2900" dirty="0" smtClean="0">
                <a:latin typeface="Times New Roman"/>
                <a:cs typeface="Times New Roman"/>
              </a:rPr>
              <a:t>More liberal healthy fat sources e.g. Omega-3, nuts, pasture-raised butter and eggs, ghee, olive and coconut oils, avocados</a:t>
            </a:r>
          </a:p>
          <a:p>
            <a:r>
              <a:rPr lang="en-US" sz="2900" dirty="0">
                <a:latin typeface="Times New Roman"/>
                <a:cs typeface="Times New Roman"/>
              </a:rPr>
              <a:t>Significant increase in nutrient-dense fermentable fiber, “anti-inflammatory diet” allium/</a:t>
            </a:r>
            <a:r>
              <a:rPr lang="en-US" sz="2900" dirty="0" smtClean="0">
                <a:latin typeface="Times New Roman"/>
                <a:cs typeface="Times New Roman"/>
              </a:rPr>
              <a:t>cruciferous vegetables to aid in </a:t>
            </a:r>
            <a:r>
              <a:rPr lang="en-US" sz="2900" dirty="0" smtClean="0">
                <a:latin typeface="Times New Roman"/>
                <a:cs typeface="Times New Roman"/>
              </a:rPr>
              <a:t>detoxification, provide more sulfa, diversify microbiome</a:t>
            </a:r>
            <a:endParaRPr lang="en-US" sz="2900" dirty="0" smtClean="0">
              <a:latin typeface="Times New Roman"/>
              <a:cs typeface="Times New Roman"/>
            </a:endParaRPr>
          </a:p>
          <a:p>
            <a:r>
              <a:rPr lang="en-US" sz="2900" dirty="0">
                <a:latin typeface="Times New Roman"/>
                <a:cs typeface="Times New Roman"/>
              </a:rPr>
              <a:t>Spices-herbs e.g. turmeric, rosemary, basil, curcumin, cayenne </a:t>
            </a:r>
            <a:r>
              <a:rPr lang="en-US" sz="2900" dirty="0" smtClean="0">
                <a:latin typeface="Times New Roman"/>
                <a:cs typeface="Times New Roman"/>
              </a:rPr>
              <a:t>pepper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Gut</a:t>
            </a:r>
          </a:p>
          <a:p>
            <a:r>
              <a:rPr lang="en-US" sz="2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Elimination trial as </a:t>
            </a:r>
            <a:r>
              <a:rPr lang="en-US" sz="2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above</a:t>
            </a:r>
          </a:p>
          <a:p>
            <a:r>
              <a:rPr lang="en-US" sz="29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More microbiota accessible carbohydrates (MAC)</a:t>
            </a:r>
            <a:endParaRPr lang="en-US" sz="29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2900" dirty="0" smtClean="0">
                <a:latin typeface="Times New Roman"/>
                <a:cs typeface="Times New Roman"/>
              </a:rPr>
              <a:t>Breath test + for SIBO (hydrogen and methane), Rx with </a:t>
            </a:r>
            <a:r>
              <a:rPr lang="en-US" sz="2900" dirty="0" err="1" smtClean="0">
                <a:latin typeface="Times New Roman"/>
                <a:cs typeface="Times New Roman"/>
              </a:rPr>
              <a:t>Xifaxin</a:t>
            </a:r>
            <a:r>
              <a:rPr lang="en-US" sz="2900" dirty="0" smtClean="0">
                <a:latin typeface="Times New Roman"/>
                <a:cs typeface="Times New Roman"/>
              </a:rPr>
              <a:t> and Neomycin</a:t>
            </a:r>
          </a:p>
          <a:p>
            <a:r>
              <a:rPr lang="en-US" sz="2900" dirty="0">
                <a:latin typeface="Times New Roman"/>
                <a:cs typeface="Times New Roman"/>
              </a:rPr>
              <a:t>Taper, d/c </a:t>
            </a:r>
            <a:r>
              <a:rPr lang="en-US" sz="2900" dirty="0" smtClean="0">
                <a:latin typeface="Times New Roman"/>
                <a:cs typeface="Times New Roman"/>
              </a:rPr>
              <a:t>PPI (</a:t>
            </a:r>
            <a:r>
              <a:rPr lang="en-US" sz="2900" dirty="0" err="1" smtClean="0">
                <a:latin typeface="Times New Roman"/>
                <a:cs typeface="Times New Roman"/>
              </a:rPr>
              <a:t>Nexium</a:t>
            </a:r>
            <a:r>
              <a:rPr lang="en-US" sz="2900" dirty="0" smtClean="0">
                <a:latin typeface="Times New Roman"/>
                <a:cs typeface="Times New Roman"/>
              </a:rPr>
              <a:t>): </a:t>
            </a:r>
            <a:r>
              <a:rPr lang="en-US" sz="2900" dirty="0">
                <a:latin typeface="Times New Roman"/>
                <a:cs typeface="Times New Roman"/>
              </a:rPr>
              <a:t>Digestive enzymes, zinc </a:t>
            </a:r>
            <a:r>
              <a:rPr lang="en-US" sz="2900" dirty="0" err="1">
                <a:latin typeface="Times New Roman"/>
                <a:cs typeface="Times New Roman"/>
              </a:rPr>
              <a:t>carnosine</a:t>
            </a:r>
            <a:r>
              <a:rPr lang="en-US" sz="2900" dirty="0">
                <a:latin typeface="Times New Roman"/>
                <a:cs typeface="Times New Roman"/>
              </a:rPr>
              <a:t>, </a:t>
            </a:r>
            <a:endParaRPr lang="en-US" sz="29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2900" dirty="0" smtClean="0">
                <a:latin typeface="Times New Roman"/>
                <a:cs typeface="Times New Roman"/>
              </a:rPr>
              <a:t>Probiotics: VSL #3</a:t>
            </a:r>
          </a:p>
          <a:p>
            <a:pPr>
              <a:buFont typeface="Arial"/>
              <a:buChar char="•"/>
            </a:pPr>
            <a:endParaRPr lang="en-US" sz="2000" dirty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endParaRPr lang="en-US" sz="20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4" name="Picture 2" descr="brain-food-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05" y="220664"/>
            <a:ext cx="1998081" cy="151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90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534" y="577246"/>
            <a:ext cx="758204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Stress-Mind and Mood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  More time outdoors under full-spectrum light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  Soft-belly breath</a:t>
            </a:r>
            <a:r>
              <a:rPr lang="en-US" sz="2000" dirty="0">
                <a:latin typeface="Times New Roman"/>
                <a:cs typeface="Times New Roman"/>
              </a:rPr>
              <a:t>, meditation, heart rate </a:t>
            </a:r>
            <a:r>
              <a:rPr lang="en-US" sz="2000" dirty="0" smtClean="0">
                <a:latin typeface="Times New Roman"/>
                <a:cs typeface="Times New Roman"/>
              </a:rPr>
              <a:t>variability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Consider tyrosine and taurine as supplements; </a:t>
            </a:r>
            <a:r>
              <a:rPr lang="en-US" sz="2000" dirty="0" err="1" smtClean="0">
                <a:latin typeface="Times New Roman"/>
                <a:cs typeface="Times New Roman"/>
              </a:rPr>
              <a:t>SAMe</a:t>
            </a:r>
            <a:r>
              <a:rPr lang="en-US" sz="2000" dirty="0" smtClean="0">
                <a:latin typeface="Times New Roman"/>
                <a:cs typeface="Times New Roman"/>
              </a:rPr>
              <a:t> for mood and methylations support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Methylated forms of B12 and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folate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Sleep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Pulmonary-sleep </a:t>
            </a:r>
            <a:r>
              <a:rPr lang="en-US" sz="2000" dirty="0" smtClean="0">
                <a:latin typeface="Times New Roman"/>
                <a:cs typeface="Times New Roman"/>
              </a:rPr>
              <a:t>lab </a:t>
            </a:r>
            <a:r>
              <a:rPr lang="en-US" sz="2000" dirty="0">
                <a:latin typeface="Times New Roman"/>
                <a:cs typeface="Times New Roman"/>
              </a:rPr>
              <a:t>referral: OSA testing positive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   Sleep </a:t>
            </a:r>
            <a:r>
              <a:rPr lang="en-US" sz="2000" dirty="0">
                <a:latin typeface="Times New Roman"/>
                <a:cs typeface="Times New Roman"/>
              </a:rPr>
              <a:t>hygiene: melatonin, 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   Walking</a:t>
            </a:r>
            <a:r>
              <a:rPr lang="en-US" sz="2000" dirty="0">
                <a:latin typeface="Times New Roman"/>
                <a:cs typeface="Times New Roman"/>
              </a:rPr>
              <a:t>, yoga, journaling, guided </a:t>
            </a:r>
            <a:r>
              <a:rPr lang="en-US" sz="2000" dirty="0" smtClean="0">
                <a:latin typeface="Times New Roman"/>
                <a:cs typeface="Times New Roman"/>
              </a:rPr>
              <a:t>imagery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   Full</a:t>
            </a:r>
            <a:r>
              <a:rPr lang="en-US" sz="2000" dirty="0">
                <a:latin typeface="Times New Roman"/>
                <a:cs typeface="Times New Roman"/>
              </a:rPr>
              <a:t>-spectrum light exposure; light box in </a:t>
            </a:r>
            <a:r>
              <a:rPr lang="en-US" sz="2000" dirty="0" smtClean="0">
                <a:latin typeface="Times New Roman"/>
                <a:cs typeface="Times New Roman"/>
              </a:rPr>
              <a:t>am</a:t>
            </a:r>
          </a:p>
          <a:p>
            <a:pPr>
              <a:buFont typeface="Arial"/>
              <a:buChar char="•"/>
            </a:pPr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Additional Nutrients-Supplementation for consideration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Ubiquinol </a:t>
            </a:r>
            <a:r>
              <a:rPr lang="en-US" sz="2000" dirty="0">
                <a:latin typeface="Times New Roman"/>
                <a:cs typeface="Times New Roman"/>
              </a:rPr>
              <a:t>(Co-Q10) while on statin (mitochondria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Modified citrus pectin to assist with heavy metal detoxification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Melatonin, l-</a:t>
            </a:r>
            <a:r>
              <a:rPr lang="en-US" sz="2000" dirty="0" err="1" smtClean="0">
                <a:latin typeface="Times New Roman"/>
                <a:cs typeface="Times New Roman"/>
              </a:rPr>
              <a:t>theonine</a:t>
            </a:r>
            <a:r>
              <a:rPr lang="en-US" sz="2000" dirty="0" smtClean="0">
                <a:latin typeface="Times New Roman"/>
                <a:cs typeface="Times New Roman"/>
              </a:rPr>
              <a:t> for sleep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Chamomile tea for sleep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5" name="Picture 2" descr="brain-food-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05" y="220664"/>
            <a:ext cx="1998081" cy="151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36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904" y="220664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  <a:latin typeface="Times New Roman"/>
                <a:cs typeface="Times New Roman"/>
              </a:rPr>
              <a:t>Apps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ewg.org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 Food Scores, Dirty Dozen, Skin Deep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Sleep Cycle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lang="en-US" sz="2000" dirty="0" err="1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lux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(filters blue light)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16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brain-food-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05" y="220664"/>
            <a:ext cx="1998081" cy="151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g_329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7" y="2954419"/>
            <a:ext cx="1592897" cy="2827392"/>
          </a:xfrm>
          <a:prstGeom prst="rect">
            <a:avLst/>
          </a:prstGeom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04" y="3206921"/>
            <a:ext cx="2983149" cy="2237362"/>
          </a:xfrm>
          <a:prstGeom prst="rect">
            <a:avLst/>
          </a:prstGeom>
        </p:spPr>
      </p:pic>
      <p:pic>
        <p:nvPicPr>
          <p:cNvPr id="6" name="Picture 5" descr="unnam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04" y="2329294"/>
            <a:ext cx="1755254" cy="1755254"/>
          </a:xfrm>
          <a:prstGeom prst="rect">
            <a:avLst/>
          </a:prstGeom>
        </p:spPr>
      </p:pic>
      <p:pic>
        <p:nvPicPr>
          <p:cNvPr id="7" name="Picture 6" descr="134996-13486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59" y="4170333"/>
            <a:ext cx="1698599" cy="254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9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04" y="133534"/>
            <a:ext cx="3096484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800000"/>
                </a:solidFill>
              </a:rPr>
              <a:t>2</a:t>
            </a:r>
            <a:r>
              <a:rPr lang="en-US" sz="3600" dirty="0" smtClean="0">
                <a:solidFill>
                  <a:srgbClr val="800000"/>
                </a:solidFill>
              </a:rPr>
              <a:t> years later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36" y="1276534"/>
            <a:ext cx="8802263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Lost (and sustained) 35 </a:t>
            </a:r>
            <a:r>
              <a:rPr lang="en-US" sz="2400" dirty="0" err="1" smtClean="0">
                <a:latin typeface="Times New Roman"/>
                <a:cs typeface="Times New Roman"/>
              </a:rPr>
              <a:t>lbs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Diabetes reverse-stopped metformin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BP </a:t>
            </a:r>
            <a:r>
              <a:rPr lang="en-US" sz="2400" dirty="0" smtClean="0">
                <a:latin typeface="Times New Roman"/>
                <a:cs typeface="Times New Roman"/>
              </a:rPr>
              <a:t>down without medication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RA </a:t>
            </a:r>
            <a:r>
              <a:rPr lang="en-US" sz="2400" dirty="0" err="1" smtClean="0">
                <a:latin typeface="Times New Roman"/>
                <a:cs typeface="Times New Roman"/>
              </a:rPr>
              <a:t>Sx</a:t>
            </a:r>
            <a:r>
              <a:rPr lang="en-US" sz="2400" dirty="0" smtClean="0">
                <a:latin typeface="Times New Roman"/>
                <a:cs typeface="Times New Roman"/>
              </a:rPr>
              <a:t> “never better”</a:t>
            </a:r>
            <a:r>
              <a:rPr lang="is-IS" sz="2400" dirty="0" smtClean="0">
                <a:latin typeface="Times New Roman"/>
                <a:cs typeface="Times New Roman"/>
              </a:rPr>
              <a:t>…requiring less </a:t>
            </a:r>
            <a:r>
              <a:rPr lang="is-IS" sz="2400" dirty="0" smtClean="0">
                <a:latin typeface="Times New Roman"/>
                <a:cs typeface="Times New Roman"/>
              </a:rPr>
              <a:t>medication and more active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Mood and anxiety improved – tapering </a:t>
            </a:r>
            <a:r>
              <a:rPr lang="en-US" sz="2400" dirty="0" err="1" smtClean="0">
                <a:latin typeface="Times New Roman"/>
                <a:cs typeface="Times New Roman"/>
              </a:rPr>
              <a:t>celexa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Sleeping much better – stopped </a:t>
            </a:r>
            <a:r>
              <a:rPr lang="en-US" sz="2400" dirty="0" err="1" smtClean="0">
                <a:latin typeface="Times New Roman"/>
                <a:cs typeface="Times New Roman"/>
              </a:rPr>
              <a:t>Trazadone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Lipids much improved i.e., lower TGAs, higher HDL, 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</a:t>
            </a:r>
            <a:r>
              <a:rPr lang="en-US" sz="2400" dirty="0" smtClean="0">
                <a:latin typeface="Times New Roman"/>
                <a:cs typeface="Times New Roman"/>
              </a:rPr>
              <a:t>fewer # small-dense LDL particles:  Tapering </a:t>
            </a:r>
            <a:r>
              <a:rPr lang="en-US" sz="2400" dirty="0" smtClean="0">
                <a:latin typeface="Times New Roman"/>
                <a:cs typeface="Times New Roman"/>
              </a:rPr>
              <a:t>Atorvastatin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More active and with more energy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Reflux</a:t>
            </a:r>
            <a:r>
              <a:rPr lang="is-IS" sz="2400" dirty="0" smtClean="0">
                <a:latin typeface="Times New Roman"/>
                <a:cs typeface="Times New Roman"/>
              </a:rPr>
              <a:t>…”gone” off Nexium</a:t>
            </a:r>
          </a:p>
          <a:p>
            <a:r>
              <a:rPr lang="is-IS" sz="2400" dirty="0" smtClean="0">
                <a:latin typeface="Times New Roman"/>
                <a:cs typeface="Times New Roman"/>
              </a:rPr>
              <a:t>Life has been transformed from one of “demoralizing futility” to one of “hope”.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255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3256" y="2527054"/>
            <a:ext cx="543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“My doctors think it’s a miracle!”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457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" descr="Terry-Wah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559" y="156566"/>
            <a:ext cx="3411280" cy="471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4" name="Picture 1" descr="Terry-Wahls-wheelchai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42" y="272907"/>
            <a:ext cx="3902596" cy="460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02" y="1517331"/>
            <a:ext cx="3349202" cy="501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19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548063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3505200" y="4666373"/>
            <a:ext cx="5638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u="sng" dirty="0">
                <a:solidFill>
                  <a:srgbClr val="161616"/>
                </a:solidFill>
                <a:latin typeface="Times New Roman" charset="0"/>
                <a:cs typeface="Times New Roman" charset="0"/>
              </a:rPr>
              <a:t>Root Causes (what are their origins)</a:t>
            </a:r>
          </a:p>
          <a:p>
            <a:pPr algn="ctr" eaLnBrk="1" hangingPunct="1"/>
            <a:r>
              <a:rPr lang="en-US" sz="1800" i="1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Environment+Epigenome</a:t>
            </a:r>
            <a:r>
              <a:rPr lang="en-US" sz="1800" i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/</a:t>
            </a:r>
            <a:r>
              <a:rPr lang="en-US" sz="1800" i="1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genes+Microbiome</a:t>
            </a:r>
            <a:endParaRPr lang="en-US" sz="1800" i="1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algn="ctr" eaLnBrk="1" hangingPunct="1"/>
            <a:r>
              <a:rPr lang="en-US" sz="1600" dirty="0">
                <a:solidFill>
                  <a:srgbClr val="161616"/>
                </a:solidFill>
                <a:latin typeface="Times New Roman" charset="0"/>
                <a:cs typeface="Times New Roman" charset="0"/>
              </a:rPr>
              <a:t>Nutrition   Movement   Stress Response  Environmental toxins   Sleep   Social Connection  Trauma   Conflict Management   Mindfulness   Spirituality-Meaning in Work, Love, Play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824163" y="4818773"/>
            <a:ext cx="161473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797" name="TextBox 10"/>
          <p:cNvSpPr txBox="1">
            <a:spLocks noChangeArrowheads="1"/>
          </p:cNvSpPr>
          <p:nvPr/>
        </p:nvSpPr>
        <p:spPr bwMode="auto">
          <a:xfrm>
            <a:off x="3505200" y="2209800"/>
            <a:ext cx="563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 dirty="0">
                <a:solidFill>
                  <a:srgbClr val="161616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Core Metabolic Imbalances (what drives them)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DISH</a:t>
            </a:r>
          </a:p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                          D</a:t>
            </a:r>
            <a:r>
              <a:rPr lang="en-US" sz="1600" dirty="0"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: Digestion and detoxification </a:t>
            </a:r>
          </a:p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                           I</a:t>
            </a:r>
            <a:r>
              <a:rPr lang="en-US" sz="1600" dirty="0"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Inflammation and oxidative stress</a:t>
            </a:r>
            <a:endParaRPr lang="en-US" sz="1600" dirty="0">
              <a:solidFill>
                <a:srgbClr val="FF0000"/>
              </a:solidFill>
              <a:latin typeface="Times New Roman" pitchFamily="-111" charset="0"/>
              <a:ea typeface="Times New Roman" pitchFamily="-111" charset="0"/>
              <a:cs typeface="Times New Roman" pitchFamily="-111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FF1A1F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                           S</a:t>
            </a:r>
            <a:r>
              <a:rPr lang="en-US" sz="1600" dirty="0">
                <a:solidFill>
                  <a:srgbClr val="161616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: Stress HPA Axis (fight-flight)/ Sleep</a:t>
            </a:r>
          </a:p>
          <a:p>
            <a:pPr>
              <a:defRPr/>
            </a:pPr>
            <a:r>
              <a:rPr lang="en-US" sz="1600" dirty="0">
                <a:solidFill>
                  <a:srgbClr val="161616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                            </a:t>
            </a:r>
            <a:r>
              <a:rPr lang="en-US" sz="1600" b="1" dirty="0">
                <a:solidFill>
                  <a:srgbClr val="FF1A1F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H</a:t>
            </a:r>
            <a:r>
              <a:rPr lang="en-US" sz="1600" dirty="0">
                <a:latin typeface="Times New Roman" pitchFamily="-111" charset="0"/>
                <a:ea typeface="Times New Roman" pitchFamily="-111" charset="0"/>
                <a:cs typeface="Times New Roman" pitchFamily="-111" charset="0"/>
              </a:rPr>
              <a:t>: Hormones (insulin, leptin, cortisol, etc.)</a:t>
            </a:r>
            <a:endParaRPr lang="en-US" sz="1600" dirty="0">
              <a:solidFill>
                <a:srgbClr val="161616"/>
              </a:solidFill>
              <a:latin typeface="Times New Roman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33798" name="TextBox 11"/>
          <p:cNvSpPr txBox="1">
            <a:spLocks noChangeArrowheads="1"/>
          </p:cNvSpPr>
          <p:nvPr/>
        </p:nvSpPr>
        <p:spPr bwMode="auto">
          <a:xfrm>
            <a:off x="3657600" y="0"/>
            <a:ext cx="5207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u="sng" dirty="0">
                <a:solidFill>
                  <a:srgbClr val="161616"/>
                </a:solidFill>
                <a:latin typeface="Times New Roman" charset="0"/>
                <a:cs typeface="Times New Roman" charset="0"/>
              </a:rPr>
              <a:t>Disease (how things appear)</a:t>
            </a:r>
          </a:p>
          <a:p>
            <a:pPr algn="ctr" eaLnBrk="1" hangingPunct="1"/>
            <a:r>
              <a:rPr lang="en-US" sz="1600" dirty="0" smtClean="0">
                <a:solidFill>
                  <a:srgbClr val="161616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>
                <a:solidFill>
                  <a:srgbClr val="161616"/>
                </a:solidFill>
                <a:latin typeface="Times New Roman" charset="0"/>
                <a:cs typeface="Times New Roman" charset="0"/>
              </a:rPr>
              <a:t>Diabetes, Obesity, Metabolic </a:t>
            </a:r>
            <a:r>
              <a:rPr lang="en-US" sz="1600" dirty="0" smtClean="0">
                <a:solidFill>
                  <a:srgbClr val="161616"/>
                </a:solidFill>
                <a:latin typeface="Times New Roman" charset="0"/>
                <a:cs typeface="Times New Roman" charset="0"/>
              </a:rPr>
              <a:t>Syndrome, </a:t>
            </a:r>
            <a:r>
              <a:rPr lang="en-US" sz="1600" dirty="0">
                <a:solidFill>
                  <a:srgbClr val="161616"/>
                </a:solidFill>
                <a:latin typeface="Times New Roman" charset="0"/>
                <a:cs typeface="Times New Roman" charset="0"/>
              </a:rPr>
              <a:t>Depression, </a:t>
            </a:r>
            <a:r>
              <a:rPr lang="en-US" sz="1600" dirty="0" smtClean="0">
                <a:solidFill>
                  <a:srgbClr val="161616"/>
                </a:solidFill>
                <a:latin typeface="Times New Roman" charset="0"/>
                <a:cs typeface="Times New Roman" charset="0"/>
              </a:rPr>
              <a:t>Autoimmunity</a:t>
            </a:r>
            <a:r>
              <a:rPr lang="en-US" altLang="ja-JP" sz="1600" dirty="0" smtClean="0">
                <a:solidFill>
                  <a:srgbClr val="161616"/>
                </a:solidFill>
                <a:latin typeface="Times New Roman" charset="0"/>
                <a:cs typeface="Times New Roman" charset="0"/>
              </a:rPr>
              <a:t>, </a:t>
            </a:r>
            <a:r>
              <a:rPr lang="en-US" altLang="ja-JP" sz="1600" dirty="0">
                <a:solidFill>
                  <a:srgbClr val="161616"/>
                </a:solidFill>
                <a:latin typeface="Times New Roman" charset="0"/>
                <a:cs typeface="Times New Roman" charset="0"/>
              </a:rPr>
              <a:t>Fibromyalgia, Chronic fatigue</a:t>
            </a:r>
          </a:p>
          <a:p>
            <a:pPr algn="ctr" eaLnBrk="1" hangingPunct="1"/>
            <a:r>
              <a:rPr lang="en-US" sz="1600" dirty="0" smtClean="0">
                <a:solidFill>
                  <a:srgbClr val="161616"/>
                </a:solidFill>
                <a:latin typeface="Times New Roman" charset="0"/>
                <a:cs typeface="Times New Roman" charset="0"/>
              </a:rPr>
              <a:t>GAD</a:t>
            </a:r>
            <a:r>
              <a:rPr lang="en-US" sz="1600" dirty="0">
                <a:solidFill>
                  <a:srgbClr val="161616"/>
                </a:solidFill>
                <a:latin typeface="Times New Roman" charset="0"/>
                <a:cs typeface="Times New Roman" charset="0"/>
              </a:rPr>
              <a:t>, </a:t>
            </a:r>
            <a:r>
              <a:rPr lang="en-US" sz="1600" dirty="0" smtClean="0">
                <a:solidFill>
                  <a:srgbClr val="161616"/>
                </a:solidFill>
                <a:latin typeface="Times New Roman" charset="0"/>
                <a:cs typeface="Times New Roman" charset="0"/>
              </a:rPr>
              <a:t>GERD, IBS, OSA (obstructive Sleep Apnea)</a:t>
            </a:r>
            <a:endParaRPr lang="en-US" sz="1600" dirty="0">
              <a:solidFill>
                <a:srgbClr val="161616"/>
              </a:solidFill>
              <a:latin typeface="Times New Roman" charset="0"/>
              <a:cs typeface="Times New Roman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905000" y="685800"/>
            <a:ext cx="2149022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Up-Down Arrow 12"/>
          <p:cNvSpPr/>
          <p:nvPr/>
        </p:nvSpPr>
        <p:spPr bwMode="auto">
          <a:xfrm>
            <a:off x="6096000" y="3810000"/>
            <a:ext cx="152400" cy="838200"/>
          </a:xfrm>
          <a:prstGeom prst="upDownArrow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kzidenz-Grotesk BQ Light" pitchFamily="1" charset="0"/>
              <a:ea typeface="+mn-ea"/>
              <a:cs typeface="+mn-cs"/>
            </a:endParaRPr>
          </a:p>
        </p:txBody>
      </p:sp>
      <p:sp>
        <p:nvSpPr>
          <p:cNvPr id="15" name="Up-Down Arrow 14"/>
          <p:cNvSpPr/>
          <p:nvPr/>
        </p:nvSpPr>
        <p:spPr bwMode="auto">
          <a:xfrm>
            <a:off x="6019800" y="1167343"/>
            <a:ext cx="152400" cy="838200"/>
          </a:xfrm>
          <a:prstGeom prst="upDownArrow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kzidenz-Grotesk BQ Light" pitchFamily="1" charset="0"/>
              <a:ea typeface="+mn-ea"/>
              <a:cs typeface="+mn-cs"/>
            </a:endParaRPr>
          </a:p>
        </p:txBody>
      </p:sp>
      <p:sp>
        <p:nvSpPr>
          <p:cNvPr id="23561" name="TextBox 1"/>
          <p:cNvSpPr txBox="1">
            <a:spLocks noChangeArrowheads="1"/>
          </p:cNvSpPr>
          <p:nvPr/>
        </p:nvSpPr>
        <p:spPr bwMode="auto">
          <a:xfrm>
            <a:off x="11113" y="30163"/>
            <a:ext cx="4573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Long-Latency Diseases</a:t>
            </a:r>
          </a:p>
        </p:txBody>
      </p:sp>
    </p:spTree>
    <p:extLst>
      <p:ext uri="{BB962C8B-B14F-4D97-AF65-F5344CB8AC3E}">
        <p14:creationId xmlns:p14="http://schemas.microsoft.com/office/powerpoint/2010/main" val="140744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7" grpId="0"/>
      <p:bldP spid="33798" grpId="0"/>
      <p:bldP spid="13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HealthEdge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81" y="218071"/>
            <a:ext cx="5199427" cy="5199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0374" y="5708318"/>
            <a:ext cx="4605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Thank you</a:t>
            </a:r>
            <a:r>
              <a:rPr lang="en-US" dirty="0" smtClean="0"/>
              <a:t>!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www.thehealthedgepodcast.com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6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48 </a:t>
            </a:r>
            <a:r>
              <a:rPr lang="en-US" dirty="0" err="1" smtClean="0">
                <a:solidFill>
                  <a:srgbClr val="800000"/>
                </a:solidFill>
              </a:rPr>
              <a:t>yo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RN </a:t>
            </a:r>
            <a:r>
              <a:rPr lang="en-US" dirty="0" smtClean="0">
                <a:solidFill>
                  <a:srgbClr val="800000"/>
                </a:solidFill>
              </a:rPr>
              <a:t>with the following: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9107"/>
            <a:ext cx="8077200" cy="4099446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Longstanding intermittent depression, on </a:t>
            </a:r>
            <a:r>
              <a:rPr lang="en-US" sz="2400" dirty="0" err="1" smtClean="0">
                <a:latin typeface="Times New Roman"/>
                <a:cs typeface="Times New Roman"/>
              </a:rPr>
              <a:t>Celexa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Anxiety, more frequent in social scenarios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Struggling with weight BMI 35 (waist circumference 38)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Type 2 DM on Metformin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Rheumatoid arthritis on disease-modifiers and TNF inhibitors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IBS </a:t>
            </a:r>
            <a:r>
              <a:rPr lang="en-US" sz="2400" dirty="0" smtClean="0">
                <a:latin typeface="Times New Roman"/>
                <a:cs typeface="Times New Roman"/>
              </a:rPr>
              <a:t>– </a:t>
            </a:r>
            <a:r>
              <a:rPr lang="en-US" sz="2400" dirty="0" err="1" smtClean="0">
                <a:latin typeface="Times New Roman"/>
                <a:cs typeface="Times New Roman"/>
              </a:rPr>
              <a:t>Miralax</a:t>
            </a:r>
            <a:r>
              <a:rPr lang="en-US" sz="2400" dirty="0" smtClean="0">
                <a:latin typeface="Times New Roman"/>
                <a:cs typeface="Times New Roman"/>
              </a:rPr>
              <a:t> with constipation-dominance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GERD on PPI e.g. </a:t>
            </a:r>
            <a:r>
              <a:rPr lang="en-US" sz="2400" dirty="0" err="1" smtClean="0">
                <a:latin typeface="Times New Roman"/>
                <a:cs typeface="Times New Roman"/>
              </a:rPr>
              <a:t>Nexium</a:t>
            </a:r>
            <a:r>
              <a:rPr lang="en-US" sz="2400" dirty="0" smtClean="0">
                <a:latin typeface="Times New Roman"/>
                <a:cs typeface="Times New Roman"/>
              </a:rPr>
              <a:t> for many years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Insomnia-Disrupted sleep patterns on </a:t>
            </a:r>
            <a:r>
              <a:rPr lang="en-US" sz="2400" dirty="0" err="1" smtClean="0">
                <a:latin typeface="Times New Roman"/>
                <a:cs typeface="Times New Roman"/>
              </a:rPr>
              <a:t>Trazadone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Hypercholesterolemia on atorvastatin (Lipitor)</a:t>
            </a:r>
          </a:p>
        </p:txBody>
      </p:sp>
    </p:spTree>
    <p:extLst>
      <p:ext uri="{BB962C8B-B14F-4D97-AF65-F5344CB8AC3E}">
        <p14:creationId xmlns:p14="http://schemas.microsoft.com/office/powerpoint/2010/main" val="112447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48 </a:t>
            </a:r>
            <a:r>
              <a:rPr lang="en-US" sz="3600" dirty="0" err="1" smtClean="0">
                <a:solidFill>
                  <a:srgbClr val="800000"/>
                </a:solidFill>
              </a:rPr>
              <a:t>yo</a:t>
            </a:r>
            <a:r>
              <a:rPr lang="en-US" sz="3600" dirty="0" smtClean="0">
                <a:solidFill>
                  <a:srgbClr val="800000"/>
                </a:solidFill>
              </a:rPr>
              <a:t> RN whose health is on a slippery slide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Feeling poorly despite receiving the “best-evidence” interventions by many caring, compassionate caregivers.</a:t>
            </a:r>
          </a:p>
          <a:p>
            <a:r>
              <a:rPr lang="en-US" dirty="0" smtClean="0"/>
              <a:t>Feels she has hit the wall. “I feel out of control of my life”. </a:t>
            </a:r>
          </a:p>
          <a:p>
            <a:r>
              <a:rPr lang="en-US" dirty="0" smtClean="0"/>
              <a:t>“I am told most of this is genetic and otherwise has no identifiable causes.”</a:t>
            </a:r>
          </a:p>
          <a:p>
            <a:r>
              <a:rPr lang="en-US" dirty="0" smtClean="0"/>
              <a:t>She was interested in another strategy for “getting her life back”.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263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FNA HANDS on tool -FIN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4"/>
            <a:ext cx="4896612" cy="6858000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36940" y="295037"/>
            <a:ext cx="3438221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800000"/>
                </a:solidFill>
              </a:rPr>
              <a:t>History &amp; Lifestyle</a:t>
            </a:r>
          </a:p>
          <a:p>
            <a:pPr algn="ctr"/>
            <a:endParaRPr lang="en-US" b="1" u="sng" dirty="0" smtClean="0">
              <a:solidFill>
                <a:srgbClr val="8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i="1" dirty="0" smtClean="0"/>
              <a:t>Digestion-Detoxification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GERD on PPI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IBS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Concerns SIBO, leaky gut, </a:t>
            </a:r>
            <a:r>
              <a:rPr lang="en-US" dirty="0" err="1" smtClean="0"/>
              <a:t>dysbiosis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i="1" dirty="0" smtClean="0"/>
              <a:t>Inflammation-oxidative stress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Rheumatoid Arthritis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Depression-anxiety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Visceral adipose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i="1" dirty="0" smtClean="0"/>
              <a:t>Stress-Sleep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Insomnia-sleep disruption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Anxiety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i="1" dirty="0" smtClean="0"/>
              <a:t>Hormone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Insulin resistance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Leptin resistance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Cortisol (adrenal)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b="1" i="1" dirty="0" smtClean="0"/>
          </a:p>
          <a:p>
            <a:pPr marL="342900" indent="-342900">
              <a:buFont typeface="+mj-lt"/>
              <a:buAutoNum type="arabicPeriod"/>
            </a:pPr>
            <a:endParaRPr lang="en-US" b="1" i="1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b="1" i="1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9413" y="1398217"/>
            <a:ext cx="1475356" cy="500280"/>
          </a:xfrm>
          <a:prstGeom prst="ellipse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44769" y="1398217"/>
            <a:ext cx="3412562" cy="25655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08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FNA HANDS on tool -FIN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4"/>
            <a:ext cx="4896612" cy="6858000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62598" y="1616289"/>
            <a:ext cx="3348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800000"/>
                </a:solidFill>
              </a:rPr>
              <a:t>Anthropometric and Vitals</a:t>
            </a:r>
          </a:p>
          <a:p>
            <a:pPr algn="ctr"/>
            <a:endParaRPr lang="en-US" b="1" u="sng" dirty="0">
              <a:solidFill>
                <a:srgbClr val="8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High waist-hip ratio (? VAT)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High BMI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Deconditioned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BP 140/90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Resting HR 84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9413" y="2065257"/>
            <a:ext cx="1770427" cy="615729"/>
          </a:xfrm>
          <a:prstGeom prst="ellipse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39840" y="2065257"/>
            <a:ext cx="3207296" cy="30786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56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FNA HANDS on tool -FIN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4"/>
            <a:ext cx="4896612" cy="6858000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490890" y="1180147"/>
            <a:ext cx="3245783" cy="427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rgbClr val="800000"/>
                </a:solidFill>
              </a:rPr>
              <a:t>Nutrition-Focused Physical</a:t>
            </a:r>
          </a:p>
          <a:p>
            <a:endParaRPr lang="en-US" dirty="0">
              <a:solidFill>
                <a:srgbClr val="8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Alopecia-hair-thinning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Sweaty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Small airway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Multiple dental amalgams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Neck circumference 16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Skin: </a:t>
            </a:r>
            <a:r>
              <a:rPr lang="en-US" dirty="0" err="1" smtClean="0">
                <a:solidFill>
                  <a:srgbClr val="000000"/>
                </a:solidFill>
              </a:rPr>
              <a:t>occ</a:t>
            </a:r>
            <a:r>
              <a:rPr lang="en-US" dirty="0" smtClean="0">
                <a:solidFill>
                  <a:srgbClr val="000000"/>
                </a:solidFill>
              </a:rPr>
              <a:t> patches eczema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No </a:t>
            </a:r>
            <a:r>
              <a:rPr lang="en-US" dirty="0" err="1" smtClean="0">
                <a:solidFill>
                  <a:srgbClr val="000000"/>
                </a:solidFill>
              </a:rPr>
              <a:t>thyromegaly</a:t>
            </a:r>
            <a:r>
              <a:rPr lang="en-US" dirty="0" smtClean="0">
                <a:solidFill>
                  <a:srgbClr val="000000"/>
                </a:solidFill>
              </a:rPr>
              <a:t>-nodules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Heart- rapid w/o murmur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Mild-mod RA changes MCP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No edema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59217" y="2770780"/>
            <a:ext cx="1513844" cy="744005"/>
          </a:xfrm>
          <a:prstGeom prst="ellipse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6"/>
          </p:cNvCxnSpPr>
          <p:nvPr/>
        </p:nvCxnSpPr>
        <p:spPr>
          <a:xfrm flipV="1">
            <a:off x="1873061" y="2424432"/>
            <a:ext cx="3348416" cy="71835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67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FNA HANDS on tool -FIN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4"/>
            <a:ext cx="4896612" cy="6858000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11281" y="41049"/>
            <a:ext cx="3653110" cy="680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rgbClr val="800000"/>
                </a:solidFill>
              </a:rPr>
              <a:t>Diet and Food Habits</a:t>
            </a:r>
          </a:p>
          <a:p>
            <a:pPr algn="ctr"/>
            <a:endParaRPr lang="en-US" dirty="0">
              <a:solidFill>
                <a:srgbClr val="8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        </a:t>
            </a:r>
            <a:r>
              <a:rPr lang="en-US" b="1" i="1" u="sng" dirty="0" smtClean="0">
                <a:solidFill>
                  <a:srgbClr val="000000"/>
                </a:solidFill>
              </a:rPr>
              <a:t> </a:t>
            </a:r>
            <a:r>
              <a:rPr lang="en-US" sz="2000" b="1" i="1" u="sng" dirty="0" smtClean="0">
                <a:solidFill>
                  <a:srgbClr val="000000"/>
                </a:solidFill>
              </a:rPr>
              <a:t>3-day diet </a:t>
            </a:r>
            <a:r>
              <a:rPr lang="en-US" sz="2000" b="1" i="1" u="sng" dirty="0" smtClean="0">
                <a:solidFill>
                  <a:srgbClr val="000000"/>
                </a:solidFill>
              </a:rPr>
              <a:t>journal</a:t>
            </a:r>
          </a:p>
          <a:p>
            <a:endParaRPr lang="en-US" sz="2000" b="1" i="1" u="sng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Long-time low fat (30%) higher grain-based diet (55%). Many </a:t>
            </a:r>
            <a:r>
              <a:rPr lang="en-US" dirty="0" smtClean="0">
                <a:solidFill>
                  <a:srgbClr val="000000"/>
                </a:solidFill>
              </a:rPr>
              <a:t>refined carbs (stress)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Frequent snacking mid-day and evening due to hunger and cravings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Eating out 3-</a:t>
            </a:r>
            <a:r>
              <a:rPr lang="en-US" dirty="0" smtClean="0">
                <a:solidFill>
                  <a:srgbClr val="000000"/>
                </a:solidFill>
              </a:rPr>
              <a:t>4x/</a:t>
            </a:r>
            <a:r>
              <a:rPr lang="en-US" dirty="0" smtClean="0">
                <a:solidFill>
                  <a:srgbClr val="000000"/>
                </a:solidFill>
              </a:rPr>
              <a:t>week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Ave. 3-4 servings veggies-fruits/day (poor fiber intake)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“Avoids fat” due to lipids, (on a statin) and due to higher caloric content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Gets good protein sources with most meals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Frustrated “always thinking about food, weight and the guilt that comes with it”.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Limited time outdoors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33559" y="3527613"/>
            <a:ext cx="1321405" cy="564418"/>
          </a:xfrm>
          <a:prstGeom prst="ellipse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54964" y="2591192"/>
            <a:ext cx="3438222" cy="120580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4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1118</Words>
  <Application>Microsoft Macintosh PowerPoint</Application>
  <PresentationFormat>On-screen Show (4:3)</PresentationFormat>
  <Paragraphs>164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Learning objectives</vt:lpstr>
      <vt:lpstr>PowerPoint Presentation</vt:lpstr>
      <vt:lpstr>48 yo RN with the following:</vt:lpstr>
      <vt:lpstr>48 yo RN whose health is on a slippery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Pertinent Labs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Sleep Study</vt:lpstr>
      <vt:lpstr>PowerPoint Presentation</vt:lpstr>
      <vt:lpstr>Integrative Lifestyle Medicine Strategy</vt:lpstr>
      <vt:lpstr>PowerPoint Presentation</vt:lpstr>
      <vt:lpstr>PowerPoint Presentation</vt:lpstr>
      <vt:lpstr>2 years later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Pettus</dc:creator>
  <cp:lastModifiedBy>Mark Pettus</cp:lastModifiedBy>
  <cp:revision>70</cp:revision>
  <dcterms:created xsi:type="dcterms:W3CDTF">2015-12-04T15:42:57Z</dcterms:created>
  <dcterms:modified xsi:type="dcterms:W3CDTF">2016-02-07T16:46:07Z</dcterms:modified>
</cp:coreProperties>
</file>